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Dosis" panose="020B0604020202020204" charset="0"/>
      <p:regular r:id="rId30"/>
      <p:bold r:id="rId31"/>
    </p:embeddedFont>
    <p:embeddedFont>
      <p:font typeface="Sniglet" panose="020B0604020202020204" charset="0"/>
      <p:regular r:id="rId32"/>
    </p:embeddedFont>
    <p:embeddedFont>
      <p:font typeface="Ubuntu" panose="020B0604020202020204" charset="0"/>
      <p:regular r:id="rId33"/>
      <p:bold r:id="rId34"/>
      <p:italic r:id="rId35"/>
      <p:boldItalic r:id="rId36"/>
    </p:embeddedFont>
    <p:embeddedFont>
      <p:font typeface="Viga" panose="020B0604020202020204" charset="0"/>
      <p:regular r:id="rId37"/>
    </p:embeddedFont>
    <p:embeddedFont>
      <p:font typeface="Walter Turncoat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40054F-ACCD-40F4-A720-00D9CCDB7A9F}">
  <a:tblStyle styleId="{4C40054F-ACCD-40F4-A720-00D9CCDB7A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28oct2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mst22sept2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_lkRNYblXpmDkLJnZsyLip-PntTx9q0KGmmCzuUnUk/edit#slide=id.g35f391192_02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ZTIofsV_UEaxm6VbdpQzm6YH2RuttCNQWvNu5FhkbQ/edi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5z0q2-r2cMpJ7trO0dQX9AKAqVEpKbs8UTZLrqIv-k/edi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q9iqnDGsz344AGEMWWHUEvM68H-4T-7Bw-8NkcSEjQ/copy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_JLsevMdACbfSrdt9Y_HPedcPTz9_0fdx2hT94KEx4/edit#bookmark=id.a0sspm6aox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_JLsevMdACbfSrdt9Y_HPedcPTz9_0fdx2hT94KEx4/edit#bookmark=id.j491ceihwcbh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citmst.qc.ca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iovi3MuLgGxP2DvmRedR87K-dPotVwkrcUzooCSmNGM/edit?usp=sharin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cTITJEOEYwia_Mr_3dCj_rF5h_jbyPCo?usp=sharin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e@recitmst.qc.ca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channel/UC7IcadI_rZFwso9N81PYqFg" TargetMode="External"/><Relationship Id="rId5" Type="http://schemas.openxmlformats.org/officeDocument/2006/relationships/hyperlink" Target="https://twitter.com/recitmst" TargetMode="External"/><Relationship Id="rId4" Type="http://schemas.openxmlformats.org/officeDocument/2006/relationships/hyperlink" Target="https://www.facebook.com/RECITMST202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_JLsevMdACbfSrdt9Y_HPedcPTz9_0fdx2hT94KEx4/edit#bookmark=id.j491ceihwcb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blog/posts/samples-of-hyperdocs-for-every-subjec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x_JLsevMdACbfSrdt9Y_HPedcPTz9_0fdx2hT94KEx4/edit?usp=sharin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docs.c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atom.com/blog/what-is-the-5e-instructional-model#:~:text=The%205Es%20are%20an%20instructional,to%20move%20through%20in%20phas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Hq9iqnDGsz344AGEMWWHUEvM68H-4T-7Bw-8NkcSEjQ/edit?usp=sharin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Lien de la présentation : </a:t>
            </a:r>
            <a:r>
              <a:rPr lang="en" sz="2400" b="1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http://bit.ly/mst28oct20</a:t>
            </a:r>
            <a:r>
              <a:rPr lang="en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a4a7dbcb50_0_1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a4a7dbcb50_0_1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a4a7dbcb50_0_3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a4a7dbcb50_0_3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a4a7dbcb50_0_3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ga4a7dbcb50_0_3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Un exemple sur plusieurs pages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https://docs.google.com/presentation/d/1Z_lkRNYblXpmDkLJnZsyLip-PntTx9q0KGmmCzuUnUk/edit#slide=id.g35f391192_029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4a7dbcb50_0_3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a4a7dbcb50_0_3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Exemple Électricité un document par élève et intègre une tâche à réaliser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https://docs.google.com/document/d/1XZTIofsV_UEaxm6VbdpQzm6YH2RuttCNQWvNu5FhkbQ/edit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a4a7dbcb50_0_3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7" name="Google Shape;727;ga4a7dbcb50_0_3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HyperDoc created by Sarah Landis, Lisa Highfill, and Kelly Hilton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a4a7dbcb50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ga4a7dbcb50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a4a7dbcb50_0_4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ga4a7dbcb50_0_4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Différents outils numériques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https://docs.google.com/document/d/1V5z0q2-r2cMpJ7trO0dQX9AKAqVEpKbs8UTZLrqIv-k/edit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4a7dbcb50_0_4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ga4a7dbcb50_0_4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https://docs.google.com/document/d/1Hq9iqnDGsz344AGEMWWHUEvM68H-4T-7Bw-8NkcSEjQ/copy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a4a7dbcb50_0_4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ga4a7dbcb50_0_4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Avantages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https://docs.google.com/document/d/1x_JLsevMdACbfSrdt9Y_HPedcPTz9_0fdx2hT94KEx4/edit#bookmark=id.a0sspm6aoxs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a4a7dbcb50_0_4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8" name="Google Shape;798;ga4a7dbcb50_0_4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Identifier un besoin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https://docs.google.com/document/d/1x_JLsevMdACbfSrdt9Y_HPedcPTz9_0fdx2hT94KEx4/edit#bookmark=id.j491ceihwcbh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a4a7dbcb50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a4a7dbcb50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Lien du site du RÉCIT MST : </a:t>
            </a:r>
            <a:r>
              <a:rPr lang="en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https://recitmst.qc.ca/</a:t>
            </a: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a4a7dbcb50_0_4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a4a7dbcb50_0_4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Ubuntu"/>
                <a:ea typeface="Ubuntu"/>
                <a:cs typeface="Ubuntu"/>
                <a:sym typeface="Ubuntu"/>
              </a:rPr>
              <a:t>Exemples HyperDocs : </a:t>
            </a:r>
            <a:r>
              <a:rPr lang="en" sz="1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https://docs.google.com/presentation/d/1iovi3MuLgGxP2DvmRedR87K-dPotVwkrcUzooCSmNGM/edit?usp=sharing</a:t>
            </a:r>
            <a:endParaRPr sz="1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a4a7dbcb50_0_5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ga4a7dbcb50_0_5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a4a7dbcb50_0_5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ga4a7dbcb50_0_5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a4a7dbcb50_0_5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2" name="Google Shape;842;ga4a7dbcb50_0_5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https://drive.google.com/drive/folders/1cTITJEOEYwia_Mr_3dCj_rF5h_jbyPCo?usp=sharing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a4a7dbcb50_0_5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2" name="Google Shape;852;ga4a7dbcb50_0_5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4a7dbcb50_0_5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4a7dbcb50_0_5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https://campus.recit.qc.ca/enrol/index.php?id=284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a4a7dbcb50_0_6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a4a7dbcb50_0_6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 joindre 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en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@recitmst.qc.ca</a:t>
            </a: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https://www.facebook.com/RECITMST2020/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: https://twitter.com/recitmst</a:t>
            </a:r>
            <a:endParaRPr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100"/>
              <a:buFont typeface="Ubuntu"/>
              <a:buChar char="❏"/>
            </a:pPr>
            <a:r>
              <a:rPr lang="en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r>
              <a:rPr lang="en"/>
              <a:t> : </a:t>
            </a:r>
            <a:r>
              <a:rPr lang="en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https://www.youtube.com/channel/UC7IcadI_rZFwso9N81PYqFg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4a7dbcb50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4a7dbcb50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1100"/>
              <a:buFont typeface="Ubuntu"/>
              <a:buChar char="❏"/>
            </a:pPr>
            <a:r>
              <a:rPr lang="en">
                <a:solidFill>
                  <a:srgbClr val="1C4587"/>
                </a:solidFill>
                <a:latin typeface="Ubuntu"/>
                <a:ea typeface="Ubuntu"/>
                <a:cs typeface="Ubuntu"/>
                <a:sym typeface="Ubuntu"/>
              </a:rPr>
              <a:t>Document collaboratif :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https://docs.google.com/document/d/1x_JLsevMdACbfSrdt9Y_HPedcPTz9_0fdx2hT94KEx4/edit#bookmark=id.j491ceihwcbh</a:t>
            </a:r>
            <a:endParaRPr>
              <a:solidFill>
                <a:srgbClr val="1C4587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a4a7dbcb50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ga4a7dbcb50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Quelques HyperDocs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https://hyperdocs.co/blog/posts/samples-of-hyperdocs-for-every-subject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Document collaboratif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https://docs.google.com/document/d/1x_JLsevMdACbfSrdt9Y_HPedcPTz9_0fdx2hT94KEx4/edit?usp=sharing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4a7dbcb50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a4a7dbcb50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Site officiel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hyperdocs.co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a4a7dbcb50_0_1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ga4a7dbcb50_0_1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a4a7dbcb50_0_1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ga4a7dbcb50_0_1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Site HypreDocs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https://hyperdocs.co/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a4a7dbcb50_0_1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ga4a7dbcb50_0_1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pédagogique 5E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https://www.knowatom.com/blog/what-is-the-5e-instructional-model#:~:text=The%205Es%20are%20an%20instructional,to%20move%20through%20in%20phases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Modèle en français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https://docs.google.com/document/d/1Hq9iqnDGsz344AGEMWWHUEvM68H-4T-7Bw-8NkcSEjQ/edit?usp=sharing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a4a7dbcb50_0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6" name="Google Shape;666;ga4a7dbcb50_0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4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5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6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8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8" name="Google Shape;548;p18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553" name="Google Shape;553;p20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“</a:t>
            </a:r>
            <a:endParaRPr sz="9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54" name="Google Shape;554;p20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1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8" name="Google Shape;558;p21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9" name="Google Shape;559;p21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bit.ly/mst28oct20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bit.ly/mst22sept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hyperlink" Target="http://www.education.gouv.qc.ca/fileadmin/site_web/documents/ministere/continuum-cadre-reference-num.pdf" TargetMode="External"/><Relationship Id="rId4" Type="http://schemas.openxmlformats.org/officeDocument/2006/relationships/hyperlink" Target="https://view.genial.ly/5d812659369a7d0fc95ca03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_lkRNYblXpmDkLJnZsyLip-PntTx9q0KGmmCzuUnUk/edit#slide=id.g35f391192_02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s://www.slidescarnival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ZTIofsV_UEaxm6VbdpQzm6YH2RuttCNQWvNu5FhkbQ/ed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F-vEwU8qA98uV_nSaNk8_d_22GkoaooF1GyzAWNyko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V5z0q2-r2cMpJ7trO0dQX9AKAqVEpKbs8UTZLrqIv-k/edi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q9iqnDGsz344AGEMWWHUEvM68H-4T-7Bw-8NkcSEjQ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docs.google.com/document/d/1U2Mb9Zt2ss9nfPTZfgRd7QRZ8XKDJ5OsG7EsBJ5-gsA/edit?usp=sharing" TargetMode="External"/><Relationship Id="rId18" Type="http://schemas.openxmlformats.org/officeDocument/2006/relationships/hyperlink" Target="https://docs.google.com/document/d/1YAagBkmtW7ZMG21rWjeHyg3dgzOXA6Tlrz6fWGozJHQ/edit?usp=sharing" TargetMode="External"/><Relationship Id="rId26" Type="http://schemas.openxmlformats.org/officeDocument/2006/relationships/hyperlink" Target="https://drive.google.com/drive/u/0/folders/1v2dI2w2yv6Q44cYW8OyeKD22Fsxb1PZ5" TargetMode="External"/><Relationship Id="rId3" Type="http://schemas.openxmlformats.org/officeDocument/2006/relationships/image" Target="../media/image14.png"/><Relationship Id="rId21" Type="http://schemas.openxmlformats.org/officeDocument/2006/relationships/hyperlink" Target="https://drive.google.com/drive/folders/0ByoSuP_saQTGLVltNFdpNUk4WTA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docs.google.com/document/d/14MR46Rcemn-JPQJ-l1DnOh6h7yj3qILuqrXGdU8AYP4/edit?usp=sharing" TargetMode="External"/><Relationship Id="rId17" Type="http://schemas.openxmlformats.org/officeDocument/2006/relationships/hyperlink" Target="https://docs.google.com/document/d/1MsUy30I645p5frkDE5dtso7PN7vRYI-MhOA9aNFqzdk/edit?usp=sharing" TargetMode="External"/><Relationship Id="rId25" Type="http://schemas.openxmlformats.org/officeDocument/2006/relationships/hyperlink" Target="https://drive.google.com/drive/folders/0B55ThVSrFpyMTHROd3FqalJScG8?usp=sharing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s://docs.google.com/document/d/199tp-j_fWuvXX6-vcY2Ta-bUDuMti57Oo2uBiINSkvU/edit?usp=sharing" TargetMode="External"/><Relationship Id="rId20" Type="http://schemas.openxmlformats.org/officeDocument/2006/relationships/hyperlink" Target="https://docs.google.com/document/d/1zpQtL10Bha0udE4gfTVRQRdsSEylk-UF0I8TCDMLE_0/edit?usp=sharin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reativecommons.org/licenses/by-nc-sa/4.0/" TargetMode="External"/><Relationship Id="rId11" Type="http://schemas.openxmlformats.org/officeDocument/2006/relationships/hyperlink" Target="https://drive.google.com/drive/folders/0ByoSuP_saQTGcEdyU0RSbVF6Y0U" TargetMode="External"/><Relationship Id="rId24" Type="http://schemas.openxmlformats.org/officeDocument/2006/relationships/hyperlink" Target="https://sites.google.com/view/peterson-web-page/literaturelang-arts-hyperdocs?authuser=0" TargetMode="External"/><Relationship Id="rId5" Type="http://schemas.openxmlformats.org/officeDocument/2006/relationships/hyperlink" Target="https://recitmst.qc.ca/" TargetMode="External"/><Relationship Id="rId15" Type="http://schemas.openxmlformats.org/officeDocument/2006/relationships/hyperlink" Target="https://docs.google.com/document/d/1EPIM3uoZbZwnruA3SsfeftJdW5qVvrtDOdPjafF5hko/edit?usp=sharing" TargetMode="External"/><Relationship Id="rId23" Type="http://schemas.openxmlformats.org/officeDocument/2006/relationships/hyperlink" Target="https://docs.google.com/document/d/12XyJRC--V-nJr4fy5e_PO7FDcRvp400T4W2l-b70baM/edit?usp=sharing" TargetMode="External"/><Relationship Id="rId28" Type="http://schemas.openxmlformats.org/officeDocument/2006/relationships/hyperlink" Target="https://docs.google.com/document/d/12TzLoPkNP6A-am-AJ7-XMFUDm_QenyOrlb42jXNAjLg/edit" TargetMode="External"/><Relationship Id="rId10" Type="http://schemas.openxmlformats.org/officeDocument/2006/relationships/hyperlink" Target="https://sites.google.com/view/peterson-web-page/math-hyperdocs?authuser=0" TargetMode="External"/><Relationship Id="rId19" Type="http://schemas.openxmlformats.org/officeDocument/2006/relationships/hyperlink" Target="https://docs.google.com/document/d/1fbVEm9tLKas2Y5qSTMD--Q5WwmYp-tOxROknVaMTrsg/edit?usp=sharing" TargetMode="External"/><Relationship Id="rId4" Type="http://schemas.openxmlformats.org/officeDocument/2006/relationships/hyperlink" Target="http://www.recit.qc.ca" TargetMode="External"/><Relationship Id="rId9" Type="http://schemas.openxmlformats.org/officeDocument/2006/relationships/hyperlink" Target="https://docs.google.com/document/d/1xmyoS4uUmaQYCXy5qFyNeVf9l2oD-lJBgxg-BB5ZL5M/edit?usp=sharing" TargetMode="External"/><Relationship Id="rId14" Type="http://schemas.openxmlformats.org/officeDocument/2006/relationships/hyperlink" Target="https://docs.google.com/document/d/1XiVb3ry4JQgKDJdQOqINrb1v7kGlk7KldSe6G3AJYKs/edit?usp=sharing" TargetMode="External"/><Relationship Id="rId22" Type="http://schemas.openxmlformats.org/officeDocument/2006/relationships/hyperlink" Target="https://docs.google.com/document/d/19F-s8tJ8fIgAgLxy5FWA0q5RJDVoeqY4oz7xQ-nfxb8/edit?usp=sharing" TargetMode="External"/><Relationship Id="rId27" Type="http://schemas.openxmlformats.org/officeDocument/2006/relationships/hyperlink" Target="https://docs.google.com/document/d/1FWf8Hwjz_aVDAkRocA3ZAuBVgir-BW3QEZKHexvG3GI/ed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JjoPtuH34o6G-_-OE8dyl92-jjUoUj4XRAP-pmD_kO0/edit#slide=id.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hyperlink" Target="https://drive.google.com/drive/folders/1cTITJEOEYwia_Mr_3dCj_rF5h_jbyPCo?usp=shari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edtechclassroom.com/how-to-teach-remotely-with-a-google-slides-hyperdoc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sites.google.com/view/Peterson-web-page/hyperdocs?fbclid=IwAR27cWf9X0rnIM5_f3u1_nxBYSAjWxJDKstCdsaqBWFQVTyWG3qJqIm-3c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recit.qc.ca/enrol/index.php?id=28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yperdocs.co/blog/posts/samples-of-hyperdocs-for-every-subje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docs.google.com/document/d/1x_JLsevMdACbfSrdt9Y_HPedcPTz9_0fdx2hT94KEx4/edit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ceahyperdocs.weebly.com/what-is-a-hyperdoc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s://www.edtechteam.com/blog/2018/08/hyperdoc-not-webques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eardsleytea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owatom.com/blog/what-is-the-5e-instructional-model#:~:text=The%205Es%20are%20an%20instructional,to%20move%20through%20in%20phas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Hq9iqnDGsz344AGEMWWHUEvM68H-4T-7Bw-8NkcSEjQ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3"/>
          <p:cNvSpPr/>
          <p:nvPr/>
        </p:nvSpPr>
        <p:spPr>
          <a:xfrm>
            <a:off x="2792475" y="1093200"/>
            <a:ext cx="3255900" cy="1132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3"/>
          <p:cNvSpPr txBox="1">
            <a:spLocks noGrp="1"/>
          </p:cNvSpPr>
          <p:nvPr>
            <p:ph type="ctrTitle"/>
          </p:nvPr>
        </p:nvSpPr>
        <p:spPr>
          <a:xfrm>
            <a:off x="256400" y="157300"/>
            <a:ext cx="8442000" cy="28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Classes de maîtres </a:t>
            </a:r>
            <a:endParaRPr sz="4600" b="1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 b="1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Lien vers la présentation :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http://bit.ly/mst28oct20</a:t>
            </a:r>
            <a:r>
              <a:rPr lang="en" sz="24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8" name="Google Shape;56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625" y="4613203"/>
            <a:ext cx="918875" cy="32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23"/>
          <p:cNvSpPr/>
          <p:nvPr/>
        </p:nvSpPr>
        <p:spPr>
          <a:xfrm>
            <a:off x="1672125" y="4646700"/>
            <a:ext cx="59358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3"/>
          <p:cNvSpPr txBox="1"/>
          <p:nvPr/>
        </p:nvSpPr>
        <p:spPr>
          <a:xfrm>
            <a:off x="1783400" y="4646700"/>
            <a:ext cx="5935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3C78D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3C78D8"/>
                </a:solidFill>
              </a:rPr>
              <a:t>.</a:t>
            </a:r>
            <a:r>
              <a:rPr lang="en" sz="800">
                <a:solidFill>
                  <a:srgbClr val="3C78D8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/>
          </a:p>
        </p:txBody>
      </p:sp>
      <p:pic>
        <p:nvPicPr>
          <p:cNvPr id="572" name="Google Shape;572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5487" y="1062125"/>
            <a:ext cx="3343825" cy="135293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3"/>
          <p:cNvSpPr txBox="1"/>
          <p:nvPr/>
        </p:nvSpPr>
        <p:spPr>
          <a:xfrm rot="-1754592">
            <a:off x="365524" y="1473234"/>
            <a:ext cx="2027153" cy="77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Primaire</a:t>
            </a:r>
            <a:endParaRPr sz="36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74" name="Google Shape;574;p23"/>
          <p:cNvSpPr txBox="1"/>
          <p:nvPr/>
        </p:nvSpPr>
        <p:spPr>
          <a:xfrm rot="1023327">
            <a:off x="6459869" y="1330678"/>
            <a:ext cx="2699312" cy="109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Science et technologie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2"/>
          <p:cNvSpPr txBox="1"/>
          <p:nvPr/>
        </p:nvSpPr>
        <p:spPr>
          <a:xfrm>
            <a:off x="6745925" y="247238"/>
            <a:ext cx="2089200" cy="44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Pourquoi ?</a:t>
            </a:r>
            <a:endParaRPr sz="2800" b="1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de la compétence numérique</a:t>
            </a:r>
            <a:endParaRPr sz="1300">
              <a:solidFill>
                <a:srgbClr val="0069B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Avril 2019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12 dimensions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27A78"/>
                </a:solidFill>
                <a:latin typeface="Viga"/>
                <a:ea typeface="Viga"/>
                <a:cs typeface="Viga"/>
                <a:sym typeface="Vig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interactive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Continuum de développement de la compétence numérique</a:t>
            </a:r>
            <a:endParaRPr sz="17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Source : MEES - 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Janvier 2020</a:t>
            </a:r>
            <a:endParaRPr sz="13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80" name="Google Shape;680;p32"/>
          <p:cNvSpPr/>
          <p:nvPr/>
        </p:nvSpPr>
        <p:spPr>
          <a:xfrm>
            <a:off x="542525" y="786919"/>
            <a:ext cx="4284900" cy="3390600"/>
          </a:xfrm>
          <a:prstGeom prst="ellipse">
            <a:avLst/>
          </a:prstGeom>
          <a:solidFill>
            <a:srgbClr val="F55D4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1" name="Google Shape;68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123" y="449419"/>
            <a:ext cx="4527134" cy="4241907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32"/>
          <p:cNvSpPr/>
          <p:nvPr/>
        </p:nvSpPr>
        <p:spPr>
          <a:xfrm>
            <a:off x="2713825" y="5087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2"/>
          <p:cNvSpPr/>
          <p:nvPr/>
        </p:nvSpPr>
        <p:spPr>
          <a:xfrm>
            <a:off x="2774775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>
            <a:off x="3897300" y="26783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>
            <a:off x="2774775" y="4273569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1289150" y="4339150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59350" y="3670256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235725" y="2602163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1443100" y="939281"/>
            <a:ext cx="1220400" cy="326100"/>
          </a:xfrm>
          <a:prstGeom prst="ellipse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3"/>
          <p:cNvSpPr txBox="1">
            <a:spLocks noGrp="1"/>
          </p:cNvSpPr>
          <p:nvPr>
            <p:ph type="title"/>
          </p:nvPr>
        </p:nvSpPr>
        <p:spPr>
          <a:xfrm>
            <a:off x="464825" y="168775"/>
            <a:ext cx="64236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iga"/>
                <a:ea typeface="Viga"/>
                <a:cs typeface="Viga"/>
                <a:sym typeface="Viga"/>
              </a:rPr>
              <a:t>L’engagement de l’élève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95" name="Google Shape;695;p33"/>
          <p:cNvSpPr txBox="1">
            <a:spLocks noGrp="1"/>
          </p:cNvSpPr>
          <p:nvPr>
            <p:ph type="body" idx="1"/>
          </p:nvPr>
        </p:nvSpPr>
        <p:spPr>
          <a:xfrm>
            <a:off x="747925" y="977128"/>
            <a:ext cx="6140400" cy="27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3"/>
          <p:cNvSpPr/>
          <p:nvPr/>
        </p:nvSpPr>
        <p:spPr>
          <a:xfrm>
            <a:off x="3629575" y="1145438"/>
            <a:ext cx="136500" cy="2217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pic>
        <p:nvPicPr>
          <p:cNvPr id="697" name="Google Shape;6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79651"/>
            <a:ext cx="7364624" cy="40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4"/>
          <p:cNvSpPr txBox="1">
            <a:spLocks noGrp="1"/>
          </p:cNvSpPr>
          <p:nvPr>
            <p:ph type="ctrTitle" idx="4294967295"/>
          </p:nvPr>
        </p:nvSpPr>
        <p:spPr>
          <a:xfrm>
            <a:off x="2360050" y="1550450"/>
            <a:ext cx="57825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4800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Google </a:t>
            </a:r>
            <a:r>
              <a:rPr lang="en" sz="48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" sz="4800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lides ou présentation</a:t>
            </a:r>
            <a:r>
              <a:rPr lang="en" sz="60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6000" b="0" i="0" u="none" strike="noStrike" cap="none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03" name="Google Shape;703;p34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Un</a:t>
            </a:r>
            <a:r>
              <a:rPr lang="en" sz="2400" b="1" i="0" u="none" strike="noStrike" cap="none">
                <a:solidFill>
                  <a:srgbClr val="00FF00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2400" b="1" i="0" u="none" strike="noStrike" cap="none">
                <a:solidFill>
                  <a:srgbClr val="FF0000"/>
                </a:solidFill>
                <a:latin typeface="Viga"/>
                <a:ea typeface="Viga"/>
                <a:cs typeface="Viga"/>
                <a:sym typeface="Viga"/>
              </a:rPr>
              <a:t>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peut être une présent</a:t>
            </a:r>
            <a:r>
              <a:rPr lang="en" sz="2400" b="1">
                <a:latin typeface="Viga"/>
                <a:ea typeface="Viga"/>
                <a:cs typeface="Viga"/>
                <a:sym typeface="Viga"/>
              </a:rPr>
              <a:t>ation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sous la forme de diapositives.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04" name="Google Shape;704;p34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" name="Google Shape;705;p34"/>
          <p:cNvGrpSpPr/>
          <p:nvPr/>
        </p:nvGrpSpPr>
        <p:grpSpPr>
          <a:xfrm rot="3350842">
            <a:off x="1149332" y="2031063"/>
            <a:ext cx="1354923" cy="933473"/>
            <a:chOff x="753604" y="1523324"/>
            <a:chExt cx="1027077" cy="707603"/>
          </a:xfrm>
        </p:grpSpPr>
        <p:sp>
          <p:nvSpPr>
            <p:cNvPr id="706" name="Google Shape;706;p34"/>
            <p:cNvSpPr/>
            <p:nvPr/>
          </p:nvSpPr>
          <p:spPr>
            <a:xfrm>
              <a:off x="753604" y="1570528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1591981" y="1523324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8" name="Google Shape;708;p34"/>
          <p:cNvSpPr txBox="1">
            <a:spLocks noGrp="1"/>
          </p:cNvSpPr>
          <p:nvPr>
            <p:ph type="subTitle" idx="4294967295"/>
          </p:nvPr>
        </p:nvSpPr>
        <p:spPr>
          <a:xfrm>
            <a:off x="1736975" y="3573301"/>
            <a:ext cx="65937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sng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</a:t>
            </a:r>
            <a:r>
              <a:rPr lang="en" sz="2400" b="1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en" sz="2400" b="1" i="0" u="sng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ici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pour voir un exemple.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latin typeface="Ubuntu"/>
                <a:ea typeface="Ubuntu"/>
                <a:cs typeface="Ubuntu"/>
                <a:sym typeface="Ubuntu"/>
              </a:rPr>
              <a:t>Différents </a:t>
            </a:r>
            <a:r>
              <a:rPr lang="en" sz="2400" b="1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modèles Google Slides</a:t>
            </a:r>
            <a:r>
              <a:rPr lang="en" sz="2400" b="1" i="0" u="none" strike="noStrike" cap="non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9" name="Google Shape;709;p34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4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672" y="3004145"/>
            <a:ext cx="1353850" cy="186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5"/>
          <p:cNvSpPr txBox="1">
            <a:spLocks noGrp="1"/>
          </p:cNvSpPr>
          <p:nvPr>
            <p:ph type="ctrTitle" idx="4294967295"/>
          </p:nvPr>
        </p:nvSpPr>
        <p:spPr>
          <a:xfrm>
            <a:off x="2360050" y="1779075"/>
            <a:ext cx="54570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4800" i="0" u="none" strike="noStrike" cap="none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Google Docs ou document</a:t>
            </a:r>
            <a:endParaRPr sz="4800" i="0" u="none" strike="noStrike" cap="none">
              <a:solidFill>
                <a:srgbClr val="3C78D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8" name="Google Shape;718;p35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11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Un </a:t>
            </a:r>
            <a:r>
              <a:rPr lang="en" sz="2400" b="1" i="0" u="none" strike="noStrike" cap="none">
                <a:solidFill>
                  <a:srgbClr val="3C78D8"/>
                </a:solidFill>
                <a:latin typeface="Viga"/>
                <a:ea typeface="Viga"/>
                <a:cs typeface="Viga"/>
                <a:sym typeface="Viga"/>
              </a:rPr>
              <a:t>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peut être présenté </a:t>
            </a:r>
            <a:endParaRPr sz="2400" b="1" i="0" u="none" strike="noStrike" cap="none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sous la forme d’un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19" name="Google Shape;719;p35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5"/>
          <p:cNvSpPr txBox="1">
            <a:spLocks noGrp="1"/>
          </p:cNvSpPr>
          <p:nvPr>
            <p:ph type="subTitle" idx="4294967295"/>
          </p:nvPr>
        </p:nvSpPr>
        <p:spPr>
          <a:xfrm>
            <a:off x="2145375" y="3573273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sng" strike="noStrike" cap="none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</a:t>
            </a:r>
            <a:r>
              <a:rPr lang="en" sz="2400" b="1" u="sng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en" sz="2400" b="1" i="0" u="sng" strike="noStrike" cap="none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ici</a:t>
            </a:r>
            <a:r>
              <a:rPr lang="en" sz="2400" b="1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pour voir un exemple.  </a:t>
            </a:r>
            <a:endParaRPr sz="2400" b="1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1" name="Google Shape;721;p35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5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3" name="Google Shape;723;p35" descr="File:Google doc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00" y="1758425"/>
            <a:ext cx="1742075" cy="17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36"/>
          <p:cNvSpPr txBox="1">
            <a:spLocks noGrp="1"/>
          </p:cNvSpPr>
          <p:nvPr>
            <p:ph type="ctrTitle" idx="4294967295"/>
          </p:nvPr>
        </p:nvSpPr>
        <p:spPr>
          <a:xfrm>
            <a:off x="2360050" y="1550450"/>
            <a:ext cx="5457000" cy="19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6000" i="0" u="none" strike="noStrike" cap="none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</a:rPr>
              <a:t>Google Map</a:t>
            </a:r>
            <a:endParaRPr sz="6000" i="0" u="none" strike="noStrike" cap="none">
              <a:solidFill>
                <a:srgbClr val="FFFF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30" name="Google Shape;730;p36"/>
          <p:cNvSpPr txBox="1">
            <a:spLocks noGrp="1"/>
          </p:cNvSpPr>
          <p:nvPr>
            <p:ph type="subTitle" idx="4294967295"/>
          </p:nvPr>
        </p:nvSpPr>
        <p:spPr>
          <a:xfrm>
            <a:off x="2827325" y="383450"/>
            <a:ext cx="5621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</a:t>
            </a:r>
            <a:r>
              <a:rPr lang="en" sz="2400" b="1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HyperDocs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peut aussi être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sous la forme d’un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31" name="Google Shape;731;p36"/>
          <p:cNvSpPr/>
          <p:nvPr/>
        </p:nvSpPr>
        <p:spPr>
          <a:xfrm>
            <a:off x="3918022" y="2577975"/>
            <a:ext cx="193655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6"/>
          <p:cNvSpPr txBox="1">
            <a:spLocks noGrp="1"/>
          </p:cNvSpPr>
          <p:nvPr>
            <p:ph type="subTitle" idx="4294967295"/>
          </p:nvPr>
        </p:nvSpPr>
        <p:spPr>
          <a:xfrm>
            <a:off x="975200" y="3573300"/>
            <a:ext cx="7965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2400" b="1" i="0" u="sng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</a:t>
            </a:r>
            <a:r>
              <a:rPr lang="en" sz="2400" b="1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lang="en" sz="2400" b="1" i="0" u="sng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ici </a:t>
            </a:r>
            <a:r>
              <a:rPr lang="en" sz="2400" b="1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pour voir un exemple.  </a:t>
            </a:r>
            <a:endParaRPr sz="2400" b="1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33" name="Google Shape;733;p36"/>
          <p:cNvSpPr/>
          <p:nvPr/>
        </p:nvSpPr>
        <p:spPr>
          <a:xfrm>
            <a:off x="1217925" y="66150"/>
            <a:ext cx="1353851" cy="14321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6"/>
          <p:cNvSpPr txBox="1"/>
          <p:nvPr/>
        </p:nvSpPr>
        <p:spPr>
          <a:xfrm>
            <a:off x="1375175" y="282947"/>
            <a:ext cx="1101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36" descr="Map, Pin, Icon, Map Pin,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350" y="2297850"/>
            <a:ext cx="2374224" cy="135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7"/>
          <p:cNvSpPr/>
          <p:nvPr/>
        </p:nvSpPr>
        <p:spPr>
          <a:xfrm>
            <a:off x="873171" y="1003187"/>
            <a:ext cx="7287152" cy="269261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7"/>
          <p:cNvSpPr txBox="1"/>
          <p:nvPr/>
        </p:nvSpPr>
        <p:spPr>
          <a:xfrm>
            <a:off x="1869650" y="1503219"/>
            <a:ext cx="5916600" cy="16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</a:t>
            </a:r>
            <a:r>
              <a:rPr lang="en" sz="72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</a:t>
            </a:r>
            <a:r>
              <a:rPr lang="en" sz="72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</a:t>
            </a: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</a:t>
            </a:r>
            <a:r>
              <a:rPr lang="en" sz="7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</a:t>
            </a:r>
            <a:r>
              <a:rPr lang="en" sz="72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</a:t>
            </a:r>
            <a:r>
              <a:rPr lang="en" sz="72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</a:t>
            </a:r>
            <a:r>
              <a:rPr lang="en" sz="7200" b="0" i="0" u="none" strike="noStrike" cap="none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</a:t>
            </a:r>
            <a:r>
              <a:rPr lang="en" sz="7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</a:t>
            </a:r>
            <a:r>
              <a:rPr lang="en" sz="7200" b="0" i="0" u="none" strike="noStrike" cap="none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</a:t>
            </a:r>
            <a:endParaRPr sz="7200" b="0" i="0" u="none" strike="noStrike" cap="none">
              <a:solidFill>
                <a:schemeClr val="lt1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43" name="Google Shape;743;p37"/>
          <p:cNvSpPr/>
          <p:nvPr/>
        </p:nvSpPr>
        <p:spPr>
          <a:xfrm rot="-10799749">
            <a:off x="5122023" y="1840334"/>
            <a:ext cx="541139" cy="69019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4" name="Google Shape;7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8"/>
          <p:cNvSpPr txBox="1">
            <a:spLocks noGrp="1"/>
          </p:cNvSpPr>
          <p:nvPr>
            <p:ph type="title"/>
          </p:nvPr>
        </p:nvSpPr>
        <p:spPr>
          <a:xfrm>
            <a:off x="110375" y="1682775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100"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100">
                <a:latin typeface="Viga"/>
                <a:ea typeface="Viga"/>
                <a:cs typeface="Viga"/>
                <a:sym typeface="Viga"/>
              </a:rPr>
              <a:t>Dans un HyperDocs, il y aura des tâches interactives à compléter.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50" name="Google Shape;750;p38"/>
          <p:cNvSpPr txBox="1">
            <a:spLocks noGrp="1"/>
          </p:cNvSpPr>
          <p:nvPr>
            <p:ph type="body" idx="1"/>
          </p:nvPr>
        </p:nvSpPr>
        <p:spPr>
          <a:xfrm>
            <a:off x="457200" y="2654150"/>
            <a:ext cx="86475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Dans un ENA ;</a:t>
            </a:r>
            <a:br>
              <a:rPr lang="en">
                <a:latin typeface="Ubuntu"/>
                <a:ea typeface="Ubuntu"/>
                <a:cs typeface="Ubuntu"/>
                <a:sym typeface="Ubuntu"/>
              </a:rPr>
            </a:b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Directement dans </a:t>
            </a:r>
            <a:r>
              <a:rPr lang="en">
                <a:solidFill>
                  <a:srgbClr val="FFFF00"/>
                </a:solidFill>
                <a:latin typeface="Ubuntu"/>
                <a:ea typeface="Ubuntu"/>
                <a:cs typeface="Ubuntu"/>
                <a:sym typeface="Ubuntu"/>
              </a:rPr>
              <a:t>l’HyperDocs </a:t>
            </a: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collectif ou un par élève ;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✘"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En utilisant des </a:t>
            </a: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outils numériques. 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1" name="Google Shape;751;p3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38"/>
          <p:cNvSpPr/>
          <p:nvPr/>
        </p:nvSpPr>
        <p:spPr>
          <a:xfrm>
            <a:off x="4328965" y="489745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3" name="Google Shape;753;p38"/>
          <p:cNvGrpSpPr/>
          <p:nvPr/>
        </p:nvGrpSpPr>
        <p:grpSpPr>
          <a:xfrm rot="7800692">
            <a:off x="6160850" y="1189225"/>
            <a:ext cx="1365086" cy="292474"/>
            <a:chOff x="271125" y="812725"/>
            <a:chExt cx="766525" cy="221725"/>
          </a:xfrm>
        </p:grpSpPr>
        <p:sp>
          <p:nvSpPr>
            <p:cNvPr id="754" name="Google Shape;754;p3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6" name="Google Shape;756;p38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57" name="Google Shape;757;p38"/>
          <p:cNvSpPr txBox="1"/>
          <p:nvPr/>
        </p:nvSpPr>
        <p:spPr>
          <a:xfrm>
            <a:off x="396250" y="862425"/>
            <a:ext cx="1484100" cy="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FF"/>
                </a:solidFill>
                <a:latin typeface="Viga"/>
                <a:ea typeface="Viga"/>
                <a:cs typeface="Viga"/>
                <a:sym typeface="Viga"/>
              </a:rPr>
              <a:t>Élabore</a:t>
            </a:r>
            <a:endParaRPr sz="2600">
              <a:solidFill>
                <a:srgbClr val="00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58" name="Google Shape;75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9"/>
          <p:cNvSpPr txBox="1">
            <a:spLocks noGrp="1"/>
          </p:cNvSpPr>
          <p:nvPr>
            <p:ph type="subTitle" idx="4294967295"/>
          </p:nvPr>
        </p:nvSpPr>
        <p:spPr>
          <a:xfrm>
            <a:off x="1208200" y="130650"/>
            <a:ext cx="6602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La nétiquette d’un  </a:t>
            </a:r>
            <a:r>
              <a:rPr lang="en" sz="3000">
                <a:solidFill>
                  <a:srgbClr val="FF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document partagé.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764" name="Google Shape;764;p39"/>
          <p:cNvGrpSpPr/>
          <p:nvPr/>
        </p:nvGrpSpPr>
        <p:grpSpPr>
          <a:xfrm rot="428">
            <a:off x="6068231" y="4174063"/>
            <a:ext cx="1232726" cy="269662"/>
            <a:chOff x="271125" y="812725"/>
            <a:chExt cx="766525" cy="221725"/>
          </a:xfrm>
        </p:grpSpPr>
        <p:sp>
          <p:nvSpPr>
            <p:cNvPr id="765" name="Google Shape;765;p39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p39">
            <a:hlinkClick r:id="rId3"/>
          </p:cNvPr>
          <p:cNvSpPr/>
          <p:nvPr/>
        </p:nvSpPr>
        <p:spPr>
          <a:xfrm>
            <a:off x="7499525" y="3385427"/>
            <a:ext cx="1139138" cy="1265520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E27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9"/>
          <p:cNvSpPr txBox="1">
            <a:spLocks noGrp="1"/>
          </p:cNvSpPr>
          <p:nvPr>
            <p:ph type="subTitle" idx="4294967295"/>
          </p:nvPr>
        </p:nvSpPr>
        <p:spPr>
          <a:xfrm>
            <a:off x="1423800" y="1269950"/>
            <a:ext cx="5716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Ne pas effacer 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 modifier le travail d’un autre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 vous effacez quelque chose par accident, : 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la fonction ANNULER est votre amie! </a:t>
            </a:r>
            <a:b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Ne changez rien à la mise en page (fonds, couleurs, polices, grosseur, etc.) 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à moins que vous ayiez une permission spéciale. </a:t>
            </a:r>
            <a:br>
              <a:rPr lang="en" sz="12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Pour ajouter des lignes, aucune permission n’est requise. </a:t>
            </a:r>
            <a:b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Participez en étant </a:t>
            </a: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professionnel</a:t>
            </a: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b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</a:b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niglet"/>
              <a:buAutoNum type="arabicPeriod"/>
            </a:pPr>
            <a:r>
              <a:rPr lang="en" sz="1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 vous n’avez rien de positif à écrire,  </a:t>
            </a:r>
            <a:r>
              <a:rPr lang="en" sz="14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fermez le document. 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69" name="Google Shape;769;p39"/>
          <p:cNvSpPr/>
          <p:nvPr/>
        </p:nvSpPr>
        <p:spPr>
          <a:xfrm>
            <a:off x="345683" y="329879"/>
            <a:ext cx="874162" cy="74888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9"/>
          <p:cNvSpPr/>
          <p:nvPr/>
        </p:nvSpPr>
        <p:spPr>
          <a:xfrm>
            <a:off x="2150149" y="1234100"/>
            <a:ext cx="491861" cy="55230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9"/>
          <p:cNvSpPr/>
          <p:nvPr/>
        </p:nvSpPr>
        <p:spPr>
          <a:xfrm>
            <a:off x="2183550" y="1770662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2" name="Google Shape;772;p39"/>
          <p:cNvGrpSpPr/>
          <p:nvPr/>
        </p:nvGrpSpPr>
        <p:grpSpPr>
          <a:xfrm rot="-9288566">
            <a:off x="4487808" y="1985641"/>
            <a:ext cx="278083" cy="222655"/>
            <a:chOff x="1113100" y="2199475"/>
            <a:chExt cx="801900" cy="709925"/>
          </a:xfrm>
        </p:grpSpPr>
        <p:sp>
          <p:nvSpPr>
            <p:cNvPr id="773" name="Google Shape;773;p39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p39"/>
          <p:cNvSpPr/>
          <p:nvPr/>
        </p:nvSpPr>
        <p:spPr>
          <a:xfrm>
            <a:off x="1633825" y="2329075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9"/>
          <p:cNvSpPr/>
          <p:nvPr/>
        </p:nvSpPr>
        <p:spPr>
          <a:xfrm>
            <a:off x="2707400" y="3120450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9"/>
          <p:cNvSpPr/>
          <p:nvPr/>
        </p:nvSpPr>
        <p:spPr>
          <a:xfrm>
            <a:off x="3272613" y="4173975"/>
            <a:ext cx="247327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9"/>
          <p:cNvSpPr/>
          <p:nvPr/>
        </p:nvSpPr>
        <p:spPr>
          <a:xfrm>
            <a:off x="1678287" y="3488250"/>
            <a:ext cx="444155" cy="437548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9"/>
          <p:cNvSpPr txBox="1">
            <a:spLocks noGrp="1"/>
          </p:cNvSpPr>
          <p:nvPr>
            <p:ph type="subTitle" idx="4294967295"/>
          </p:nvPr>
        </p:nvSpPr>
        <p:spPr>
          <a:xfrm>
            <a:off x="899250" y="4051500"/>
            <a:ext cx="6765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Prêt à essayer?  </a:t>
            </a:r>
            <a:endParaRPr sz="2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None/>
            </a:pP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Cliquer sur le document mauve pour obtenir une copi</a:t>
            </a:r>
            <a:r>
              <a:rPr lang="en"/>
              <a:t>e</a:t>
            </a:r>
            <a:r>
              <a:rPr lang="en" sz="2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! 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780" name="Google Shape;7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0"/>
          <p:cNvSpPr/>
          <p:nvPr/>
        </p:nvSpPr>
        <p:spPr>
          <a:xfrm rot="231374">
            <a:off x="2705293" y="3667934"/>
            <a:ext cx="3491296" cy="326029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p40"/>
          <p:cNvGrpSpPr/>
          <p:nvPr/>
        </p:nvGrpSpPr>
        <p:grpSpPr>
          <a:xfrm rot="-9207576">
            <a:off x="6657580" y="1321441"/>
            <a:ext cx="1166700" cy="1032884"/>
            <a:chOff x="1113100" y="2199475"/>
            <a:chExt cx="801900" cy="709925"/>
          </a:xfrm>
        </p:grpSpPr>
        <p:sp>
          <p:nvSpPr>
            <p:cNvPr id="787" name="Google Shape;787;p4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40"/>
          <p:cNvGrpSpPr/>
          <p:nvPr/>
        </p:nvGrpSpPr>
        <p:grpSpPr>
          <a:xfrm rot="3489294">
            <a:off x="-67200" y="2481446"/>
            <a:ext cx="1115303" cy="322612"/>
            <a:chOff x="271125" y="812725"/>
            <a:chExt cx="766525" cy="221725"/>
          </a:xfrm>
        </p:grpSpPr>
        <p:sp>
          <p:nvSpPr>
            <p:cNvPr id="790" name="Google Shape;790;p40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40"/>
          <p:cNvSpPr txBox="1">
            <a:spLocks noGrp="1"/>
          </p:cNvSpPr>
          <p:nvPr>
            <p:ph type="title" idx="4294967295"/>
          </p:nvPr>
        </p:nvSpPr>
        <p:spPr>
          <a:xfrm>
            <a:off x="291300" y="2042025"/>
            <a:ext cx="84420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Maintenant que vous avez vu un </a:t>
            </a:r>
            <a:r>
              <a:rPr lang="en">
                <a:solidFill>
                  <a:srgbClr val="00FFFF"/>
                </a:solidFill>
              </a:rPr>
              <a:t>H</a:t>
            </a:r>
            <a:r>
              <a:rPr lang="en">
                <a:solidFill>
                  <a:srgbClr val="FF0000"/>
                </a:solidFill>
              </a:rPr>
              <a:t>y</a:t>
            </a:r>
            <a:r>
              <a:rPr lang="en">
                <a:solidFill>
                  <a:srgbClr val="FFFF00"/>
                </a:solidFill>
              </a:rPr>
              <a:t>p</a:t>
            </a:r>
            <a:r>
              <a:rPr lang="en">
                <a:solidFill>
                  <a:srgbClr val="00FFFF"/>
                </a:solidFill>
              </a:rPr>
              <a:t>e</a:t>
            </a:r>
            <a:r>
              <a:rPr lang="en">
                <a:solidFill>
                  <a:srgbClr val="38761D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>
                <a:solidFill>
                  <a:srgbClr val="FFFF00"/>
                </a:solidFill>
              </a:rPr>
              <a:t>o</a:t>
            </a:r>
            <a:r>
              <a:rPr lang="en">
                <a:solidFill>
                  <a:srgbClr val="00FFFF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s</a:t>
            </a:r>
            <a:r>
              <a:rPr lang="en"/>
              <a:t> en  Action, réfléchissez à la question suivante 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000">
                <a:solidFill>
                  <a:srgbClr val="00FFFF"/>
                </a:solidFill>
              </a:rPr>
              <a:t>Quels</a:t>
            </a:r>
            <a:r>
              <a:rPr lang="en" sz="3000">
                <a:solidFill>
                  <a:srgbClr val="0000FF"/>
                </a:solidFill>
              </a:rPr>
              <a:t> </a:t>
            </a:r>
            <a:r>
              <a:rPr lang="en" sz="3000">
                <a:solidFill>
                  <a:srgbClr val="FF0000"/>
                </a:solidFill>
              </a:rPr>
              <a:t>sont </a:t>
            </a:r>
            <a:r>
              <a:rPr lang="en" sz="3000">
                <a:solidFill>
                  <a:srgbClr val="FFFF00"/>
                </a:solidFill>
              </a:rPr>
              <a:t>les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 sz="3000">
                <a:solidFill>
                  <a:srgbClr val="00FFFF"/>
                </a:solidFill>
              </a:rPr>
              <a:t>bénéfices</a:t>
            </a:r>
            <a:r>
              <a:rPr lang="en" sz="3000">
                <a:solidFill>
                  <a:srgbClr val="0000FF"/>
                </a:solidFill>
              </a:rPr>
              <a:t> </a:t>
            </a:r>
            <a:r>
              <a:rPr lang="en" sz="3000">
                <a:solidFill>
                  <a:srgbClr val="38761D"/>
                </a:solidFill>
              </a:rPr>
              <a:t>d’utiliser </a:t>
            </a:r>
            <a:r>
              <a:rPr lang="en" sz="3000">
                <a:solidFill>
                  <a:srgbClr val="00FFFF"/>
                </a:solidFill>
              </a:rPr>
              <a:t>un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FFFF"/>
                </a:solidFill>
              </a:rPr>
              <a:t>H</a:t>
            </a:r>
            <a:r>
              <a:rPr lang="en">
                <a:solidFill>
                  <a:srgbClr val="FF0000"/>
                </a:solidFill>
              </a:rPr>
              <a:t>y</a:t>
            </a:r>
            <a:r>
              <a:rPr lang="en">
                <a:solidFill>
                  <a:srgbClr val="FFFF00"/>
                </a:solidFill>
              </a:rPr>
              <a:t>p</a:t>
            </a:r>
            <a:r>
              <a:rPr lang="en">
                <a:solidFill>
                  <a:srgbClr val="00FFFF"/>
                </a:solidFill>
              </a:rPr>
              <a:t>e</a:t>
            </a:r>
            <a:r>
              <a:rPr lang="en">
                <a:solidFill>
                  <a:srgbClr val="38761D"/>
                </a:solidFill>
              </a:rPr>
              <a:t>r</a:t>
            </a:r>
            <a:r>
              <a:rPr lang="en">
                <a:solidFill>
                  <a:srgbClr val="FF0000"/>
                </a:solidFill>
              </a:rPr>
              <a:t>D</a:t>
            </a:r>
            <a:r>
              <a:rPr lang="en">
                <a:solidFill>
                  <a:srgbClr val="FFFF00"/>
                </a:solidFill>
              </a:rPr>
              <a:t>o</a:t>
            </a:r>
            <a:r>
              <a:rPr lang="en">
                <a:solidFill>
                  <a:srgbClr val="00FFFF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s</a:t>
            </a:r>
            <a:r>
              <a:rPr lang="en" sz="3000">
                <a:solidFill>
                  <a:srgbClr val="FF0000"/>
                </a:solidFill>
              </a:rPr>
              <a:t> pour </a:t>
            </a:r>
            <a:r>
              <a:rPr lang="en" sz="3000">
                <a:solidFill>
                  <a:srgbClr val="FFFF00"/>
                </a:solidFill>
              </a:rPr>
              <a:t>soutenir </a:t>
            </a:r>
            <a:r>
              <a:rPr lang="en" sz="3000">
                <a:solidFill>
                  <a:srgbClr val="00FFFF"/>
                </a:solidFill>
              </a:rPr>
              <a:t>l’apprentissage?</a:t>
            </a:r>
            <a:r>
              <a:rPr lang="en" sz="3000">
                <a:solidFill>
                  <a:srgbClr val="0000FF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br>
              <a:rPr lang="en"/>
            </a:br>
            <a:endParaRPr/>
          </a:p>
        </p:txBody>
      </p:sp>
      <p:sp>
        <p:nvSpPr>
          <p:cNvPr id="793" name="Google Shape;793;p40"/>
          <p:cNvSpPr txBox="1"/>
          <p:nvPr/>
        </p:nvSpPr>
        <p:spPr>
          <a:xfrm>
            <a:off x="427325" y="685950"/>
            <a:ext cx="13413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</a:t>
            </a:r>
            <a:r>
              <a:rPr lang="en" sz="30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value</a:t>
            </a:r>
            <a:endParaRPr sz="30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94" name="Google Shape;794;p40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795" name="Google Shape;7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1"/>
          <p:cNvSpPr txBox="1">
            <a:spLocks noGrp="1"/>
          </p:cNvSpPr>
          <p:nvPr>
            <p:ph type="title"/>
          </p:nvPr>
        </p:nvSpPr>
        <p:spPr>
          <a:xfrm>
            <a:off x="62450" y="360525"/>
            <a:ext cx="91560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Et si on se lançait dans 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 </a:t>
            </a:r>
            <a:endParaRPr/>
          </a:p>
          <a:p>
            <a:pPr marL="18288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FF00FF"/>
                </a:solidFill>
              </a:rPr>
              <a:t>monde de la francophonie!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801" name="Google Shape;801;p41"/>
          <p:cNvSpPr txBox="1">
            <a:spLocks noGrp="1"/>
          </p:cNvSpPr>
          <p:nvPr>
            <p:ph type="body" idx="1"/>
          </p:nvPr>
        </p:nvSpPr>
        <p:spPr>
          <a:xfrm>
            <a:off x="457200" y="2233575"/>
            <a:ext cx="79974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Walter Turncoat"/>
              <a:buChar char="✘"/>
            </a:pPr>
            <a:r>
              <a:rPr lang="en" sz="2800">
                <a:latin typeface="Walter Turncoat"/>
                <a:ea typeface="Walter Turncoat"/>
                <a:cs typeface="Walter Turncoat"/>
                <a:sym typeface="Walter Turncoat"/>
              </a:rPr>
              <a:t>Un outil pour un enseignement à distance dynamique!</a:t>
            </a:r>
            <a:endParaRPr sz="2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Avez-vous un besoin?</a:t>
            </a:r>
            <a:endParaRPr sz="2800">
              <a:solidFill>
                <a:srgbClr val="FF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Dites-le moi!</a:t>
            </a:r>
            <a:endParaRPr sz="2800">
              <a:solidFill>
                <a:srgbClr val="FF00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802" name="Google Shape;802;p41"/>
          <p:cNvSpPr/>
          <p:nvPr/>
        </p:nvSpPr>
        <p:spPr>
          <a:xfrm>
            <a:off x="1871750" y="839475"/>
            <a:ext cx="5324381" cy="143405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03" name="Google Shape;8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41"/>
          <p:cNvSpPr/>
          <p:nvPr/>
        </p:nvSpPr>
        <p:spPr>
          <a:xfrm>
            <a:off x="2176550" y="3201675"/>
            <a:ext cx="5182727" cy="143405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4"/>
          <p:cNvSpPr/>
          <p:nvPr/>
        </p:nvSpPr>
        <p:spPr>
          <a:xfrm>
            <a:off x="1352725" y="298850"/>
            <a:ext cx="3106500" cy="9555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4"/>
          <p:cNvSpPr txBox="1">
            <a:spLocks noGrp="1"/>
          </p:cNvSpPr>
          <p:nvPr>
            <p:ph type="ctrTitle"/>
          </p:nvPr>
        </p:nvSpPr>
        <p:spPr>
          <a:xfrm>
            <a:off x="2359400" y="676350"/>
            <a:ext cx="6354900" cy="20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               , un outil pour soutenir l’engagement des apprenants</a:t>
            </a:r>
            <a:r>
              <a:rPr lang="en" sz="4600" b="1">
                <a:latin typeface="Viga"/>
                <a:ea typeface="Viga"/>
                <a:cs typeface="Viga"/>
                <a:sym typeface="Viga"/>
              </a:rPr>
              <a:t>                               </a:t>
            </a:r>
            <a:endParaRPr sz="2400" b="1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1" name="Google Shape;5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9348" y="4044669"/>
            <a:ext cx="918875" cy="887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25" y="4613203"/>
            <a:ext cx="918875" cy="32527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4"/>
          <p:cNvSpPr/>
          <p:nvPr/>
        </p:nvSpPr>
        <p:spPr>
          <a:xfrm>
            <a:off x="1672125" y="4646700"/>
            <a:ext cx="5935800" cy="3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4"/>
          <p:cNvSpPr txBox="1"/>
          <p:nvPr/>
        </p:nvSpPr>
        <p:spPr>
          <a:xfrm>
            <a:off x="1783400" y="4646700"/>
            <a:ext cx="5935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rgbClr val="3C78D8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3C78D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3C78D8"/>
                </a:solidFill>
              </a:rPr>
              <a:t>.</a:t>
            </a:r>
            <a:r>
              <a:rPr lang="en" sz="800">
                <a:solidFill>
                  <a:srgbClr val="3C78D8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/>
          </a:p>
        </p:txBody>
      </p:sp>
      <p:pic>
        <p:nvPicPr>
          <p:cNvPr id="585" name="Google Shape;58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801" y="1430525"/>
            <a:ext cx="1885749" cy="18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4"/>
          <p:cNvSpPr txBox="1"/>
          <p:nvPr/>
        </p:nvSpPr>
        <p:spPr>
          <a:xfrm>
            <a:off x="2413225" y="2672400"/>
            <a:ext cx="61926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Sonya Fiset, RÉCIT MST</a:t>
            </a:r>
            <a:endParaRPr sz="24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87" name="Google Shape;58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1750" y="75888"/>
            <a:ext cx="3343825" cy="1352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2"/>
          <p:cNvSpPr/>
          <p:nvPr/>
        </p:nvSpPr>
        <p:spPr>
          <a:xfrm>
            <a:off x="3523325" y="243463"/>
            <a:ext cx="1974300" cy="6666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2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811" name="Google Shape;8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5" y="111800"/>
            <a:ext cx="1700125" cy="4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2">
            <a:hlinkClick r:id="rId4"/>
          </p:cNvPr>
          <p:cNvSpPr txBox="1"/>
          <p:nvPr/>
        </p:nvSpPr>
        <p:spPr>
          <a:xfrm>
            <a:off x="2380050" y="4710300"/>
            <a:ext cx="48759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Créé par Sonya Fiset, Service national du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2020 </a:t>
            </a:r>
            <a:r>
              <a:rPr lang="en" sz="1000" u="sng">
                <a:solidFill>
                  <a:srgbClr val="1155C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endParaRPr sz="1300"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13" name="Google Shape;813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44230" y="4742775"/>
            <a:ext cx="760495" cy="2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5100" y="133850"/>
            <a:ext cx="2190750" cy="885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5" name="Google Shape;815;p42"/>
          <p:cNvGraphicFramePr/>
          <p:nvPr/>
        </p:nvGraphicFramePr>
        <p:xfrm>
          <a:off x="407700" y="24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{4C40054F-ACCD-40F4-A720-00D9CCDB7A9F}</a:tableStyleId>
              </a:tblPr>
              <a:tblGrid>
                <a:gridCol w="21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47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9900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Mathématique      </a:t>
                      </a:r>
                      <a:endParaRPr sz="1800">
                        <a:solidFill>
                          <a:srgbClr val="FF9900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Viga"/>
                          <a:ea typeface="Viga"/>
                          <a:cs typeface="Viga"/>
                          <a:sym typeface="Viga"/>
                        </a:rPr>
                        <a:t> </a:t>
                      </a:r>
                      <a:r>
                        <a:rPr lang="en" sz="1800">
                          <a:solidFill>
                            <a:srgbClr val="4A86E8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Science et technologie</a:t>
                      </a:r>
                      <a:endParaRPr sz="1800">
                        <a:solidFill>
                          <a:srgbClr val="4A86E8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Fractions sur la droite numérique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Math HyperDocs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Leçons de math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2"/>
                        </a:rPr>
                        <a:t>Aimants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3"/>
                        </a:rPr>
                        <a:t>Circuits électriques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4"/>
                        </a:rPr>
                        <a:t>Cycle de l’eau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5"/>
                        </a:rPr>
                        <a:t>Électricité statique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6"/>
                        </a:rPr>
                        <a:t>Énergie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7"/>
                        </a:rPr>
                        <a:t>3 États de la matière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8"/>
                        </a:rPr>
                        <a:t>Flottabilité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19"/>
                        </a:rPr>
                        <a:t>Machines simples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0"/>
                        </a:rPr>
                        <a:t>Soleil - Terre - Lune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-Son 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-Lumière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1"/>
                        </a:rPr>
                        <a:t>Leçons de science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2"/>
                        </a:rPr>
                        <a:t>La respiration et la photosynthèse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 qui propose des applications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9900FF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Arts</a:t>
                      </a:r>
                      <a:endParaRPr sz="1800">
                        <a:solidFill>
                          <a:srgbClr val="99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-À la manière de...</a:t>
                      </a:r>
                      <a:endParaRPr sz="1800">
                        <a:solidFill>
                          <a:srgbClr val="99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Langues</a:t>
                      </a:r>
                      <a:endParaRPr sz="1800">
                        <a:solidFill>
                          <a:srgbClr val="FF0000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4"/>
                        </a:rPr>
                        <a:t>Des exemples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sng">
                          <a:solidFill>
                            <a:schemeClr val="hlink"/>
                          </a:solidFill>
                          <a:latin typeface="Viga"/>
                          <a:ea typeface="Viga"/>
                          <a:cs typeface="Viga"/>
                          <a:sym typeface="Viga"/>
                          <a:hlinkClick r:id="rId25"/>
                        </a:rPr>
                        <a:t>HyperDocs modèles</a:t>
                      </a:r>
                      <a:endParaRPr sz="1800">
                        <a:solidFill>
                          <a:srgbClr val="FF00FF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FF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Autres :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" sz="1200" u="sng">
                          <a:solidFill>
                            <a:schemeClr val="accent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Les HyperDocs de SEANJFAHEY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7"/>
                        </a:rPr>
                        <a:t>HyperDocs 5e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toutes les disciplines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28"/>
                        </a:rPr>
                        <a:t>Pour les élèves du primaire</a:t>
                      </a:r>
                      <a:r>
                        <a:rPr lang="en" sz="12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en anglais</a:t>
                      </a:r>
                      <a:endParaRPr sz="12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3"/>
          <p:cNvSpPr txBox="1">
            <a:spLocks noGrp="1"/>
          </p:cNvSpPr>
          <p:nvPr>
            <p:ph type="title"/>
          </p:nvPr>
        </p:nvSpPr>
        <p:spPr>
          <a:xfrm>
            <a:off x="-81600" y="8567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200"/>
              <a:t>Par où commencer?</a:t>
            </a:r>
            <a:endParaRPr sz="4200"/>
          </a:p>
        </p:txBody>
      </p:sp>
      <p:sp>
        <p:nvSpPr>
          <p:cNvPr id="821" name="Google Shape;821;p43"/>
          <p:cNvSpPr txBox="1">
            <a:spLocks noGrp="1"/>
          </p:cNvSpPr>
          <p:nvPr>
            <p:ph type="body" idx="1"/>
          </p:nvPr>
        </p:nvSpPr>
        <p:spPr>
          <a:xfrm>
            <a:off x="1540050" y="1972625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ts val="2900"/>
              <a:buAutoNum type="arabicPeriod"/>
            </a:pPr>
            <a:r>
              <a:rPr lang="en" sz="2900">
                <a:solidFill>
                  <a:srgbClr val="FFFF00"/>
                </a:solidFill>
              </a:rPr>
              <a:t>Identifier nos objectifs</a:t>
            </a:r>
            <a:endParaRPr sz="2900">
              <a:solidFill>
                <a:srgbClr val="FFFF00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900"/>
              <a:buAutoNum type="arabicPeriod"/>
            </a:pPr>
            <a:r>
              <a:rPr lang="en" sz="2900">
                <a:solidFill>
                  <a:srgbClr val="E69138"/>
                </a:solidFill>
              </a:rPr>
              <a:t>Assembler nos ressources</a:t>
            </a:r>
            <a:endParaRPr sz="2900">
              <a:solidFill>
                <a:srgbClr val="E69138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900"/>
              <a:buAutoNum type="arabicPeriod"/>
            </a:pPr>
            <a:r>
              <a:rPr lang="en" sz="2900">
                <a:solidFill>
                  <a:srgbClr val="CC0000"/>
                </a:solidFill>
              </a:rPr>
              <a:t>Choisir nos outils</a:t>
            </a:r>
            <a:endParaRPr sz="2900">
              <a:solidFill>
                <a:srgbClr val="CC0000"/>
              </a:solidFill>
            </a:endParaRPr>
          </a:p>
          <a:p>
            <a:pPr marL="45720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900"/>
              <a:buAutoNum type="arabicPeriod"/>
            </a:pPr>
            <a:r>
              <a:rPr lang="en" sz="2900">
                <a:solidFill>
                  <a:srgbClr val="00FF00"/>
                </a:solidFill>
              </a:rPr>
              <a:t>Créer nos activités en suivant les 5E</a:t>
            </a:r>
            <a:endParaRPr sz="2900">
              <a:solidFill>
                <a:srgbClr val="00FF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900">
              <a:solidFill>
                <a:srgbClr val="00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pSp>
        <p:nvGrpSpPr>
          <p:cNvPr id="822" name="Google Shape;822;p43"/>
          <p:cNvGrpSpPr/>
          <p:nvPr/>
        </p:nvGrpSpPr>
        <p:grpSpPr>
          <a:xfrm rot="4636965">
            <a:off x="281096" y="1478544"/>
            <a:ext cx="1375160" cy="871174"/>
            <a:chOff x="238125" y="1918825"/>
            <a:chExt cx="1042450" cy="660400"/>
          </a:xfrm>
        </p:grpSpPr>
        <p:sp>
          <p:nvSpPr>
            <p:cNvPr id="823" name="Google Shape;823;p43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5" name="Google Shape;8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4"/>
          <p:cNvSpPr/>
          <p:nvPr/>
        </p:nvSpPr>
        <p:spPr>
          <a:xfrm rot="923">
            <a:off x="3469261" y="2233675"/>
            <a:ext cx="2235300" cy="2133000"/>
          </a:xfrm>
          <a:prstGeom prst="ellipse">
            <a:avLst/>
          </a:prstGeom>
          <a:solidFill>
            <a:srgbClr val="FFFFFF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Interactif</a:t>
            </a:r>
            <a:endParaRPr sz="20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31" name="Google Shape;831;p44"/>
          <p:cNvSpPr/>
          <p:nvPr/>
        </p:nvSpPr>
        <p:spPr>
          <a:xfrm>
            <a:off x="1313477" y="2146500"/>
            <a:ext cx="2514000" cy="2133000"/>
          </a:xfrm>
          <a:prstGeom prst="ellipse">
            <a:avLst/>
          </a:prstGeom>
          <a:solidFill>
            <a:srgbClr val="FFFFFF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1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Engageant  </a:t>
            </a:r>
            <a:endParaRPr sz="2100" b="0" i="0" u="none" strike="noStrike" cap="none">
              <a:solidFill>
                <a:srgbClr val="FF0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32" name="Google Shape;832;p44"/>
          <p:cNvSpPr/>
          <p:nvPr/>
        </p:nvSpPr>
        <p:spPr>
          <a:xfrm>
            <a:off x="5338850" y="2222775"/>
            <a:ext cx="2410800" cy="2230200"/>
          </a:xfrm>
          <a:prstGeom prst="ellipse">
            <a:avLst/>
          </a:prstGeom>
          <a:solidFill>
            <a:srgbClr val="FFFFFF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inspirant</a:t>
            </a:r>
            <a:endParaRPr sz="2200" b="0" i="0" u="none" strike="noStrike" cap="none">
              <a:solidFill>
                <a:srgbClr val="38761D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33" name="Google Shape;833;p44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4"/>
          <p:cNvSpPr/>
          <p:nvPr/>
        </p:nvSpPr>
        <p:spPr>
          <a:xfrm>
            <a:off x="4363252" y="476438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4"/>
          <p:cNvSpPr/>
          <p:nvPr/>
        </p:nvSpPr>
        <p:spPr>
          <a:xfrm>
            <a:off x="1379451" y="2146500"/>
            <a:ext cx="2410725" cy="205027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44"/>
          <p:cNvSpPr/>
          <p:nvPr/>
        </p:nvSpPr>
        <p:spPr>
          <a:xfrm>
            <a:off x="3513775" y="2146525"/>
            <a:ext cx="2138892" cy="2158411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44"/>
          <p:cNvSpPr/>
          <p:nvPr/>
        </p:nvSpPr>
        <p:spPr>
          <a:xfrm>
            <a:off x="5338888" y="2271388"/>
            <a:ext cx="2410725" cy="2132967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44"/>
          <p:cNvSpPr txBox="1">
            <a:spLocks noGrp="1"/>
          </p:cNvSpPr>
          <p:nvPr>
            <p:ph type="title"/>
          </p:nvPr>
        </p:nvSpPr>
        <p:spPr>
          <a:xfrm>
            <a:off x="63000" y="1090188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200"/>
              <a:t>Peu importe la façon, l’essentiel d’un </a:t>
            </a:r>
            <a:r>
              <a:rPr lang="en" sz="2200">
                <a:solidFill>
                  <a:srgbClr val="00FFFF"/>
                </a:solidFill>
              </a:rPr>
              <a:t>H</a:t>
            </a:r>
            <a:r>
              <a:rPr lang="en" sz="2200">
                <a:solidFill>
                  <a:srgbClr val="FF0000"/>
                </a:solidFill>
              </a:rPr>
              <a:t>y</a:t>
            </a:r>
            <a:r>
              <a:rPr lang="en" sz="2200">
                <a:solidFill>
                  <a:srgbClr val="FFFF00"/>
                </a:solidFill>
              </a:rPr>
              <a:t>p</a:t>
            </a:r>
            <a:r>
              <a:rPr lang="en" sz="2200">
                <a:solidFill>
                  <a:srgbClr val="00FFFF"/>
                </a:solidFill>
              </a:rPr>
              <a:t>e</a:t>
            </a:r>
            <a:r>
              <a:rPr lang="en" sz="2200">
                <a:solidFill>
                  <a:srgbClr val="6AA84F"/>
                </a:solidFill>
              </a:rPr>
              <a:t>r</a:t>
            </a:r>
            <a:r>
              <a:rPr lang="en" sz="2200">
                <a:solidFill>
                  <a:srgbClr val="FF0000"/>
                </a:solidFill>
              </a:rPr>
              <a:t>D</a:t>
            </a:r>
            <a:r>
              <a:rPr lang="en" sz="2200">
                <a:solidFill>
                  <a:srgbClr val="FFFF00"/>
                </a:solidFill>
              </a:rPr>
              <a:t>o</a:t>
            </a:r>
            <a:r>
              <a:rPr lang="en" sz="2200">
                <a:solidFill>
                  <a:srgbClr val="00FFFF"/>
                </a:solidFill>
              </a:rPr>
              <a:t>c</a:t>
            </a:r>
            <a:r>
              <a:rPr lang="en" sz="2200">
                <a:solidFill>
                  <a:srgbClr val="6AA84F"/>
                </a:solidFill>
              </a:rPr>
              <a:t>s</a:t>
            </a:r>
            <a:r>
              <a:rPr lang="en" sz="2200"/>
              <a:t> est d’apprendre en s’assurant que ce soit</a:t>
            </a:r>
            <a:r>
              <a:rPr lang="en" sz="2200">
                <a:solidFill>
                  <a:srgbClr val="FFFFFF"/>
                </a:solidFill>
              </a:rPr>
              <a:t>:</a:t>
            </a:r>
            <a:r>
              <a:rPr lang="en" sz="2200"/>
              <a:t> </a:t>
            </a:r>
            <a:endParaRPr sz="2200"/>
          </a:p>
        </p:txBody>
      </p:sp>
      <p:pic>
        <p:nvPicPr>
          <p:cNvPr id="839" name="Google Shape;8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45"/>
          <p:cNvSpPr txBox="1">
            <a:spLocks noGrp="1"/>
          </p:cNvSpPr>
          <p:nvPr>
            <p:ph type="title"/>
          </p:nvPr>
        </p:nvSpPr>
        <p:spPr>
          <a:xfrm>
            <a:off x="296150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4000">
                <a:solidFill>
                  <a:srgbClr val="FFFF00"/>
                </a:solidFill>
              </a:rPr>
              <a:t>1</a:t>
            </a:r>
            <a:r>
              <a:rPr lang="en" sz="4000"/>
              <a:t>, </a:t>
            </a:r>
            <a:r>
              <a:rPr lang="en" sz="4000">
                <a:solidFill>
                  <a:srgbClr val="FF0000"/>
                </a:solidFill>
              </a:rPr>
              <a:t>2</a:t>
            </a:r>
            <a:r>
              <a:rPr lang="en" sz="4000"/>
              <a:t>, </a:t>
            </a:r>
            <a:r>
              <a:rPr lang="en" sz="4000">
                <a:solidFill>
                  <a:srgbClr val="00FF00"/>
                </a:solidFill>
              </a:rPr>
              <a:t>3</a:t>
            </a:r>
            <a:r>
              <a:rPr lang="en" sz="4000"/>
              <a:t> </a:t>
            </a:r>
            <a:r>
              <a:rPr lang="en" sz="4300">
                <a:solidFill>
                  <a:srgbClr val="00FFFF"/>
                </a:solidFill>
              </a:rPr>
              <a:t>Partez!</a:t>
            </a:r>
            <a:endParaRPr sz="4300">
              <a:solidFill>
                <a:srgbClr val="00FFFF"/>
              </a:solidFill>
            </a:endParaRPr>
          </a:p>
        </p:txBody>
      </p:sp>
      <p:sp>
        <p:nvSpPr>
          <p:cNvPr id="845" name="Google Shape;845;p45"/>
          <p:cNvSpPr txBox="1"/>
          <p:nvPr/>
        </p:nvSpPr>
        <p:spPr>
          <a:xfrm>
            <a:off x="4572000" y="2055538"/>
            <a:ext cx="4027800" cy="15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+ élaboré, + c</a:t>
            </a:r>
            <a:r>
              <a:rPr lang="en" sz="27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réativité</a:t>
            </a:r>
            <a:endParaRPr sz="2700" b="0" i="0" u="none" strike="noStrike" cap="none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3"/>
              </a:rPr>
              <a:t>Underground railroad</a:t>
            </a: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46" name="Google Shape;846;p45"/>
          <p:cNvSpPr txBox="1"/>
          <p:nvPr/>
        </p:nvSpPr>
        <p:spPr>
          <a:xfrm>
            <a:off x="296150" y="1999150"/>
            <a:ext cx="40278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Plan de travail virtuel</a:t>
            </a:r>
            <a:endParaRPr sz="2700" b="0" i="0" u="none" strike="noStrike" cap="none"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Modèles</a:t>
            </a:r>
            <a:r>
              <a:rPr lang="en" sz="2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 sz="21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47" name="Google Shape;847;p45"/>
          <p:cNvSpPr/>
          <p:nvPr/>
        </p:nvSpPr>
        <p:spPr>
          <a:xfrm>
            <a:off x="168375" y="411350"/>
            <a:ext cx="2406664" cy="1183562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48" name="Google Shape;848;p45"/>
          <p:cNvSpPr txBox="1"/>
          <p:nvPr/>
        </p:nvSpPr>
        <p:spPr>
          <a:xfrm>
            <a:off x="522450" y="621550"/>
            <a:ext cx="18276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36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Évalue</a:t>
            </a:r>
            <a:endParaRPr sz="36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49" name="Google Shape;84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6"/>
          <p:cNvSpPr txBox="1">
            <a:spLocks noGrp="1"/>
          </p:cNvSpPr>
          <p:nvPr>
            <p:ph type="ctrTitle" idx="4294967295"/>
          </p:nvPr>
        </p:nvSpPr>
        <p:spPr>
          <a:xfrm>
            <a:off x="342300" y="1019825"/>
            <a:ext cx="2909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3000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Enrichissement</a:t>
            </a:r>
            <a:r>
              <a:rPr lang="en" sz="30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41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   </a:t>
            </a:r>
            <a:endParaRPr sz="4100" b="0" i="0" u="none" strike="noStrike" cap="none">
              <a:solidFill>
                <a:srgbClr val="FFFF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55" name="Google Shape;855;p46"/>
          <p:cNvSpPr/>
          <p:nvPr/>
        </p:nvSpPr>
        <p:spPr>
          <a:xfrm>
            <a:off x="4207286" y="373200"/>
            <a:ext cx="687464" cy="69159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46"/>
          <p:cNvSpPr/>
          <p:nvPr/>
        </p:nvSpPr>
        <p:spPr>
          <a:xfrm>
            <a:off x="5319364" y="1703613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6"/>
          <p:cNvSpPr txBox="1">
            <a:spLocks noGrp="1"/>
          </p:cNvSpPr>
          <p:nvPr>
            <p:ph type="ctrTitle" idx="4294967295"/>
          </p:nvPr>
        </p:nvSpPr>
        <p:spPr>
          <a:xfrm>
            <a:off x="4024675" y="2076650"/>
            <a:ext cx="48678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>
                <a:solidFill>
                  <a:srgbClr val="00FFFF"/>
                </a:solidFill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Tutoriel pour créer un hyperdocs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Banque de ressources et d’hyperdocs 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-</a:t>
            </a:r>
            <a:r>
              <a:rPr lang="en" sz="1800" b="0" i="0" u="sng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libres de droit d’auteur </a:t>
            </a:r>
            <a:r>
              <a:rPr lang="en" sz="1800" u="sng">
                <a:solidFill>
                  <a:srgbClr val="00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 b="0" i="0" u="none" strike="noStrike" cap="none">
              <a:solidFill>
                <a:srgbClr val="00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</a:pPr>
            <a:endParaRPr sz="18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58" name="Google Shape;858;p46"/>
          <p:cNvSpPr/>
          <p:nvPr/>
        </p:nvSpPr>
        <p:spPr>
          <a:xfrm>
            <a:off x="132450" y="460825"/>
            <a:ext cx="3371560" cy="1958564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859" name="Google Shape;85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46"/>
          <p:cNvSpPr txBox="1"/>
          <p:nvPr/>
        </p:nvSpPr>
        <p:spPr>
          <a:xfrm>
            <a:off x="4207275" y="1075192"/>
            <a:ext cx="37182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</a:pPr>
            <a:r>
              <a:rPr lang="en" sz="24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Ressources :  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7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866" name="Google Shape;866;p47"/>
          <p:cNvSpPr txBox="1">
            <a:spLocks noGrp="1"/>
          </p:cNvSpPr>
          <p:nvPr>
            <p:ph type="title" idx="4294967295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867" name="Google Shape;867;p47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282204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Badge de participation</a:t>
            </a:r>
            <a:endParaRPr sz="2600"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8" name="Google Shape;868;p47"/>
          <p:cNvSpPr txBox="1"/>
          <p:nvPr/>
        </p:nvSpPr>
        <p:spPr>
          <a:xfrm>
            <a:off x="1310325" y="3989625"/>
            <a:ext cx="56325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Dosis"/>
                <a:ea typeface="Dosis"/>
                <a:cs typeface="Dosis"/>
                <a:sym typeface="Dosis"/>
              </a:rPr>
              <a:t>Modifier le badge avec la bonne date :)</a:t>
            </a:r>
            <a:endParaRPr>
              <a:highlight>
                <a:srgbClr val="FFFF00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869" name="Google Shape;86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600" y="1485250"/>
            <a:ext cx="1926350" cy="19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8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75" name="Google Shape;87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48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77" name="Google Shape;877;p48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78" name="Google Shape;878;p48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79" name="Google Shape;879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3" name="Google Shape;593;p25"/>
          <p:cNvSpPr txBox="1">
            <a:spLocks noGrp="1"/>
          </p:cNvSpPr>
          <p:nvPr>
            <p:ph type="body" idx="1"/>
          </p:nvPr>
        </p:nvSpPr>
        <p:spPr>
          <a:xfrm>
            <a:off x="747925" y="1302825"/>
            <a:ext cx="7199700" cy="29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Bienvenue!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Qui êtes-vous? 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Quoi? Pourquoi? Comment?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 quoi commencer? Besoins?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❏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Badge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94" name="Google Shape;594;p2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"/>
          <p:cNvSpPr txBox="1">
            <a:spLocks noGrp="1"/>
          </p:cNvSpPr>
          <p:nvPr>
            <p:ph type="title"/>
          </p:nvPr>
        </p:nvSpPr>
        <p:spPr>
          <a:xfrm>
            <a:off x="336150" y="967975"/>
            <a:ext cx="83970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700">
                <a:latin typeface="Ubuntu"/>
                <a:ea typeface="Ubuntu"/>
                <a:cs typeface="Ubuntu"/>
                <a:sym typeface="Ubuntu"/>
              </a:rPr>
              <a:t>Un </a:t>
            </a:r>
            <a:r>
              <a:rPr lang="en" sz="37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hyper</a:t>
            </a:r>
            <a:r>
              <a:rPr lang="en" sz="37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6000">
                <a:latin typeface="Ubuntu"/>
                <a:ea typeface="Ubuntu"/>
                <a:cs typeface="Ubuntu"/>
                <a:sym typeface="Ubuntu"/>
              </a:rPr>
              <a:t>quoi?</a:t>
            </a:r>
            <a:endParaRPr sz="60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Ubuntu"/>
              <a:buChar char="●"/>
            </a:pPr>
            <a:r>
              <a:rPr lang="en" sz="3200">
                <a:latin typeface="Ubuntu"/>
                <a:ea typeface="Ubuntu"/>
                <a:cs typeface="Ubuntu"/>
                <a:sym typeface="Ubuntu"/>
              </a:rPr>
              <a:t>Parcourez quelques </a:t>
            </a:r>
            <a:r>
              <a:rPr lang="en" sz="3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HyperDocs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Document collaboratif</a:t>
            </a:r>
            <a:r>
              <a:rPr lang="en">
                <a:latin typeface="Ubuntu"/>
                <a:ea typeface="Ubuntu"/>
                <a:cs typeface="Ubuntu"/>
                <a:sym typeface="Ubuntu"/>
              </a:rPr>
              <a:t> : noter vos observations</a:t>
            </a:r>
            <a:r>
              <a:rPr lang="en" sz="3200" u="sng">
                <a:solidFill>
                  <a:schemeClr val="hlink"/>
                </a:solidFill>
                <a:hlinkClick r:id="rId3"/>
              </a:rPr>
              <a:t> 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700"/>
          </a:p>
        </p:txBody>
      </p:sp>
      <p:sp>
        <p:nvSpPr>
          <p:cNvPr id="600" name="Google Shape;600;p26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6"/>
          <p:cNvSpPr/>
          <p:nvPr/>
        </p:nvSpPr>
        <p:spPr>
          <a:xfrm>
            <a:off x="4345990" y="5203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6"/>
          <p:cNvSpPr txBox="1"/>
          <p:nvPr/>
        </p:nvSpPr>
        <p:spPr>
          <a:xfrm>
            <a:off x="596025" y="535050"/>
            <a:ext cx="77850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                       </a:t>
            </a:r>
            <a:endParaRPr sz="2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240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Qu’est-ce qu’un </a:t>
            </a:r>
            <a:endParaRPr sz="2400" i="0" u="none" strike="noStrike" cap="non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3" name="Google Shape;603;p26"/>
          <p:cNvSpPr/>
          <p:nvPr/>
        </p:nvSpPr>
        <p:spPr>
          <a:xfrm>
            <a:off x="110374" y="9679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604" name="Google Shape;604;p26"/>
          <p:cNvSpPr txBox="1"/>
          <p:nvPr/>
        </p:nvSpPr>
        <p:spPr>
          <a:xfrm>
            <a:off x="347175" y="1567588"/>
            <a:ext cx="15783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" sz="2600" i="0" u="none" strike="noStrike" cap="none">
                <a:solidFill>
                  <a:srgbClr val="FFFF00"/>
                </a:solidFill>
                <a:latin typeface="Viga"/>
                <a:ea typeface="Viga"/>
                <a:cs typeface="Viga"/>
                <a:sym typeface="Viga"/>
              </a:rPr>
              <a:t>Explore</a:t>
            </a:r>
            <a:endParaRPr sz="2600" i="0" u="none" strike="noStrike" cap="none">
              <a:solidFill>
                <a:srgbClr val="FFFF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05" name="Google Shape;60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5525" y="547575"/>
            <a:ext cx="3343825" cy="135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7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7"/>
          <p:cNvSpPr/>
          <p:nvPr/>
        </p:nvSpPr>
        <p:spPr>
          <a:xfrm>
            <a:off x="4345990" y="5203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7"/>
          <p:cNvSpPr txBox="1"/>
          <p:nvPr/>
        </p:nvSpPr>
        <p:spPr>
          <a:xfrm>
            <a:off x="1872225" y="1101350"/>
            <a:ext cx="64365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En résumé, </a:t>
            </a:r>
            <a:r>
              <a:rPr lang="en" sz="24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VOICI</a:t>
            </a:r>
            <a:r>
              <a:rPr lang="en" sz="24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ce qu’est un HyperDocs!</a:t>
            </a:r>
            <a:endParaRPr sz="2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4" name="Google Shape;614;p27"/>
          <p:cNvSpPr txBox="1"/>
          <p:nvPr/>
        </p:nvSpPr>
        <p:spPr>
          <a:xfrm>
            <a:off x="2951563" y="2181825"/>
            <a:ext cx="38817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H</a:t>
            </a:r>
            <a:r>
              <a:rPr lang="en" sz="18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y</a:t>
            </a:r>
            <a:r>
              <a:rPr lang="en" sz="18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</a:t>
            </a:r>
            <a:r>
              <a:rPr lang="en" sz="18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r</a:t>
            </a:r>
            <a:r>
              <a:rPr lang="en" sz="1800" b="0" i="0" u="none" strike="noStrike" cap="none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D</a:t>
            </a:r>
            <a:r>
              <a:rPr lang="en" sz="1800" b="0" i="0" u="none" strike="noStrike" cap="none">
                <a:solidFill>
                  <a:srgbClr val="FFFF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</a:t>
            </a:r>
            <a:r>
              <a:rPr lang="en" sz="1800" b="0" i="0" u="none" strike="noStrike" cap="none">
                <a:solidFill>
                  <a:srgbClr val="00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c</a:t>
            </a:r>
            <a:r>
              <a:rPr lang="en" sz="1800" b="0" i="0" u="none" strike="noStrike" cap="none">
                <a:solidFill>
                  <a:srgbClr val="38761D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s</a:t>
            </a:r>
            <a:r>
              <a:rPr lang="en" sz="1800" b="0" i="0" u="none" strike="noStrike" cap="none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est un document </a:t>
            </a:r>
            <a:r>
              <a:rPr lang="en" sz="18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interactif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qui permet aux élèves d’apprendre à leur </a:t>
            </a:r>
            <a:r>
              <a:rPr lang="en" sz="1800" b="0" i="0" u="none" strike="noStrike" cap="none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propre rythme,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de</a:t>
            </a:r>
            <a:r>
              <a:rPr lang="en" sz="1800" b="0" i="0" u="none" strike="noStrike" cap="none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 s’engager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et de s’</a:t>
            </a:r>
            <a:r>
              <a:rPr lang="en" sz="1800" b="0" i="0" u="none" strike="noStrike" cap="none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émerveiller.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Il met la </a:t>
            </a:r>
            <a:r>
              <a:rPr lang="en" sz="1800" b="0" i="0" u="none" strike="noStrike" cap="none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technologie</a:t>
            </a:r>
            <a:r>
              <a:rPr lang="en" sz="1800" b="0" i="0" u="none" strike="noStrike" cap="none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" sz="18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au service de l’apprentissage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.</a:t>
            </a:r>
            <a:endParaRPr sz="18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5" name="Google Shape;615;p27"/>
          <p:cNvSpPr/>
          <p:nvPr/>
        </p:nvSpPr>
        <p:spPr>
          <a:xfrm>
            <a:off x="2329425" y="1886825"/>
            <a:ext cx="5125973" cy="3170449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059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16" name="Google Shape;616;p27"/>
          <p:cNvSpPr/>
          <p:nvPr/>
        </p:nvSpPr>
        <p:spPr>
          <a:xfrm>
            <a:off x="110374" y="129775"/>
            <a:ext cx="2051888" cy="188353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617" name="Google Shape;617;p27"/>
          <p:cNvSpPr txBox="1"/>
          <p:nvPr/>
        </p:nvSpPr>
        <p:spPr>
          <a:xfrm>
            <a:off x="404025" y="753650"/>
            <a:ext cx="15228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FF00"/>
                </a:solidFill>
                <a:latin typeface="Viga"/>
                <a:ea typeface="Viga"/>
                <a:cs typeface="Viga"/>
                <a:sym typeface="Viga"/>
              </a:rPr>
              <a:t>Explique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618" name="Google Shape;6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00" y="107525"/>
            <a:ext cx="3502150" cy="3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8"/>
          <p:cNvSpPr txBox="1"/>
          <p:nvPr/>
        </p:nvSpPr>
        <p:spPr>
          <a:xfrm>
            <a:off x="375275" y="4602650"/>
            <a:ext cx="6081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4"/>
              </a:rPr>
              <a:t>Qu’est-ce qu’un HyperDocs?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25" name="Google Shape;6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5600" y="107525"/>
            <a:ext cx="4039801" cy="25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8350" y="2571750"/>
            <a:ext cx="3397575" cy="23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8"/>
          <p:cNvSpPr txBox="1"/>
          <p:nvPr/>
        </p:nvSpPr>
        <p:spPr>
          <a:xfrm>
            <a:off x="7299200" y="4528450"/>
            <a:ext cx="1231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Sniglet"/>
                <a:ea typeface="Sniglet"/>
                <a:cs typeface="Sniglet"/>
                <a:sym typeface="Sniglet"/>
                <a:hlinkClick r:id="rId8"/>
              </a:rPr>
              <a:t>Avant-après</a:t>
            </a:r>
            <a:endParaRPr sz="14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9"/>
          <p:cNvSpPr txBox="1">
            <a:spLocks noGrp="1"/>
          </p:cNvSpPr>
          <p:nvPr>
            <p:ph type="ctrTitle"/>
          </p:nvPr>
        </p:nvSpPr>
        <p:spPr>
          <a:xfrm>
            <a:off x="1608925" y="2228400"/>
            <a:ext cx="6887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600"/>
              <a:t>un outil pour soutenir l’engagement des apprenants</a:t>
            </a:r>
            <a:endParaRPr sz="3600"/>
          </a:p>
        </p:txBody>
      </p:sp>
      <p:grpSp>
        <p:nvGrpSpPr>
          <p:cNvPr id="634" name="Google Shape;634;p29"/>
          <p:cNvGrpSpPr/>
          <p:nvPr/>
        </p:nvGrpSpPr>
        <p:grpSpPr>
          <a:xfrm rot="2699744">
            <a:off x="1547183" y="2181970"/>
            <a:ext cx="990915" cy="642649"/>
            <a:chOff x="238125" y="1918825"/>
            <a:chExt cx="1042450" cy="660400"/>
          </a:xfrm>
        </p:grpSpPr>
        <p:sp>
          <p:nvSpPr>
            <p:cNvPr id="635" name="Google Shape;635;p29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7" name="Google Shape;637;p29"/>
          <p:cNvGrpSpPr/>
          <p:nvPr/>
        </p:nvGrpSpPr>
        <p:grpSpPr>
          <a:xfrm rot="-9269861">
            <a:off x="6577122" y="453810"/>
            <a:ext cx="750220" cy="664172"/>
            <a:chOff x="1113100" y="2199475"/>
            <a:chExt cx="801900" cy="709925"/>
          </a:xfrm>
        </p:grpSpPr>
        <p:sp>
          <p:nvSpPr>
            <p:cNvPr id="638" name="Google Shape;638;p29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0" name="Google Shape;640;p29"/>
          <p:cNvSpPr/>
          <p:nvPr/>
        </p:nvSpPr>
        <p:spPr>
          <a:xfrm>
            <a:off x="2333649" y="1211375"/>
            <a:ext cx="2266139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9"/>
          <p:cNvSpPr/>
          <p:nvPr/>
        </p:nvSpPr>
        <p:spPr>
          <a:xfrm>
            <a:off x="2333650" y="1213200"/>
            <a:ext cx="5013034" cy="1155026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9"/>
          <p:cNvSpPr/>
          <p:nvPr/>
        </p:nvSpPr>
        <p:spPr>
          <a:xfrm>
            <a:off x="4199064" y="1714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9"/>
          <p:cNvSpPr txBox="1">
            <a:spLocks noGrp="1"/>
          </p:cNvSpPr>
          <p:nvPr>
            <p:ph type="ctrTitle"/>
          </p:nvPr>
        </p:nvSpPr>
        <p:spPr>
          <a:xfrm>
            <a:off x="3925675" y="4660566"/>
            <a:ext cx="51444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1000"/>
              <a:t>Created by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Nicole Beardsley</a:t>
            </a:r>
            <a:r>
              <a:rPr lang="en"/>
              <a:t> </a:t>
            </a:r>
            <a:endParaRPr/>
          </a:p>
        </p:txBody>
      </p:sp>
      <p:sp>
        <p:nvSpPr>
          <p:cNvPr id="644" name="Google Shape;644;p29"/>
          <p:cNvSpPr txBox="1"/>
          <p:nvPr/>
        </p:nvSpPr>
        <p:spPr>
          <a:xfrm>
            <a:off x="203600" y="171450"/>
            <a:ext cx="1296600" cy="47685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Welcome! I created this HyperDocs to show my students the ins &amp; outs of how a HyperDocs works, but this can also be used to teach teachers as well!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you’d like to use this HyperDocs yourself, go for it! Please go to </a:t>
            </a:r>
            <a:r>
              <a:rPr lang="en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File&gt;Make a Copy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 getting started, then you will have your own version to edit as needed. Always make sure to credit the original creator when “remixing” a HyperDocs!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Also, delete these green Help boxes before you share your final version.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 txBox="1"/>
          <p:nvPr/>
        </p:nvSpPr>
        <p:spPr>
          <a:xfrm>
            <a:off x="6470700" y="4506500"/>
            <a:ext cx="27150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Présenté par Sonya Fiset, RÉCIT MST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Adapté par </a:t>
            </a:r>
            <a:r>
              <a:rPr lang="en" sz="1000" b="0" i="0" u="none" strike="noStrike" cap="none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Valérie Rivard, septembre 2020</a:t>
            </a:r>
            <a:endParaRPr sz="1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46" name="Google Shape;646;p29"/>
          <p:cNvSpPr txBox="1"/>
          <p:nvPr/>
        </p:nvSpPr>
        <p:spPr>
          <a:xfrm rot="-2700000">
            <a:off x="18722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Engage-toi</a:t>
            </a:r>
            <a:endParaRPr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47" name="Google Shape;647;p29"/>
          <p:cNvSpPr txBox="1"/>
          <p:nvPr/>
        </p:nvSpPr>
        <p:spPr>
          <a:xfrm rot="-2700000">
            <a:off x="27104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Explore</a:t>
            </a:r>
            <a:endParaRPr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48" name="Google Shape;648;p29"/>
          <p:cNvSpPr txBox="1"/>
          <p:nvPr/>
        </p:nvSpPr>
        <p:spPr>
          <a:xfrm rot="-2700000">
            <a:off x="35486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Explique</a:t>
            </a:r>
            <a:endParaRPr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49" name="Google Shape;649;p29"/>
          <p:cNvSpPr txBox="1"/>
          <p:nvPr/>
        </p:nvSpPr>
        <p:spPr>
          <a:xfrm rot="-2700000">
            <a:off x="43868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  <a:latin typeface="Sniglet"/>
                <a:ea typeface="Sniglet"/>
                <a:cs typeface="Sniglet"/>
                <a:sym typeface="Sniglet"/>
              </a:rPr>
              <a:t>Élabore</a:t>
            </a:r>
            <a:endParaRPr>
              <a:solidFill>
                <a:srgbClr val="00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0" name="Google Shape;650;p29"/>
          <p:cNvSpPr txBox="1"/>
          <p:nvPr/>
        </p:nvSpPr>
        <p:spPr>
          <a:xfrm rot="-2700000">
            <a:off x="52250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Partage</a:t>
            </a: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1" name="Google Shape;651;p29"/>
          <p:cNvSpPr txBox="1"/>
          <p:nvPr/>
        </p:nvSpPr>
        <p:spPr>
          <a:xfrm rot="-2700000">
            <a:off x="60632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Évalue</a:t>
            </a:r>
            <a:endParaRPr>
              <a:solidFill>
                <a:srgbClr val="FF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2" name="Google Shape;652;p29"/>
          <p:cNvSpPr txBox="1"/>
          <p:nvPr/>
        </p:nvSpPr>
        <p:spPr>
          <a:xfrm rot="-2700000">
            <a:off x="6901409" y="3696737"/>
            <a:ext cx="1446740" cy="455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Sniglet"/>
                <a:ea typeface="Sniglet"/>
                <a:cs typeface="Sniglet"/>
                <a:sym typeface="Sniglet"/>
              </a:rPr>
              <a:t>Enrichissement</a:t>
            </a:r>
            <a:endParaRPr>
              <a:solidFill>
                <a:srgbClr val="00FF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653" name="Google Shape;6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3678" y="954425"/>
            <a:ext cx="3622400" cy="146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29"/>
          <p:cNvSpPr txBox="1"/>
          <p:nvPr/>
        </p:nvSpPr>
        <p:spPr>
          <a:xfrm>
            <a:off x="1703400" y="228600"/>
            <a:ext cx="2403000" cy="8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Pourquoi?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0"/>
          <p:cNvSpPr txBox="1">
            <a:spLocks noGrp="1"/>
          </p:cNvSpPr>
          <p:nvPr>
            <p:ph type="title"/>
          </p:nvPr>
        </p:nvSpPr>
        <p:spPr>
          <a:xfrm>
            <a:off x="-83700" y="274675"/>
            <a:ext cx="91560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800">
                <a:latin typeface="Viga"/>
                <a:ea typeface="Viga"/>
                <a:cs typeface="Viga"/>
                <a:sym typeface="Viga"/>
              </a:rPr>
              <a:t>Les 5E et un peu plus </a:t>
            </a:r>
            <a:endParaRPr sz="38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1" name="Google Shape;661;p30"/>
          <p:cNvSpPr txBox="1">
            <a:spLocks noGrp="1"/>
          </p:cNvSpPr>
          <p:nvPr>
            <p:ph type="body" idx="1"/>
          </p:nvPr>
        </p:nvSpPr>
        <p:spPr>
          <a:xfrm>
            <a:off x="925975" y="1064450"/>
            <a:ext cx="3850800" cy="3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800" u="sng">
                <a:solidFill>
                  <a:srgbClr val="FAA22A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 pédagogique 5E</a:t>
            </a:r>
            <a:endParaRPr sz="1800">
              <a:solidFill>
                <a:srgbClr val="FAA22A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>
              <a:solidFill>
                <a:srgbClr val="FF99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Engage-toi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Explore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Explique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Élabore (applique)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Ubuntu"/>
              <a:buChar char="✘"/>
            </a:pPr>
            <a:r>
              <a:rPr lang="en" sz="3000">
                <a:latin typeface="Ubuntu"/>
                <a:ea typeface="Ubuntu"/>
                <a:cs typeface="Ubuntu"/>
                <a:sym typeface="Ubuntu"/>
              </a:rPr>
              <a:t>Évalue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2" name="Google Shape;662;p30"/>
          <p:cNvSpPr txBox="1"/>
          <p:nvPr/>
        </p:nvSpPr>
        <p:spPr>
          <a:xfrm>
            <a:off x="4860800" y="1014550"/>
            <a:ext cx="3693600" cy="3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9900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Modèle HyperDocs</a:t>
            </a:r>
            <a:endParaRPr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9900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sz="30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Char char="✘"/>
            </a:pPr>
            <a:r>
              <a:rPr lang="en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Partage</a:t>
            </a: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Char char="✘"/>
            </a:pPr>
            <a:r>
              <a:rPr lang="en" sz="3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Enrichissement</a:t>
            </a: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3" name="Google Shape;66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1"/>
          <p:cNvSpPr txBox="1">
            <a:spLocks noGrp="1"/>
          </p:cNvSpPr>
          <p:nvPr>
            <p:ph type="title"/>
          </p:nvPr>
        </p:nvSpPr>
        <p:spPr>
          <a:xfrm>
            <a:off x="-6000" y="184300"/>
            <a:ext cx="81618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1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Les 5E de l'apprentissage basés sur la recherche avec un ENA</a:t>
            </a:r>
            <a:endParaRPr sz="21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9" name="Google Shape;669;p31"/>
          <p:cNvSpPr txBox="1"/>
          <p:nvPr/>
        </p:nvSpPr>
        <p:spPr>
          <a:xfrm>
            <a:off x="316950" y="652650"/>
            <a:ext cx="8510100" cy="4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Engage-toi : </a:t>
            </a:r>
            <a:endParaRPr sz="24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acquis antérieurs, provocation, questionnement</a:t>
            </a:r>
            <a:endParaRPr sz="2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Explore, Expl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ique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É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labore : 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ctivités, questionnement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lecture, visionnement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application de leurs habiletés ou connaissances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démonstration de la compréhension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Partage :</a:t>
            </a:r>
            <a:r>
              <a:rPr lang="en"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Communiquer, production du contenu, public authentique</a:t>
            </a:r>
            <a:endParaRPr sz="1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É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value :</a:t>
            </a:r>
            <a:r>
              <a:rPr lang="en" sz="24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8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 i="0" u="none" strike="noStrike" cap="none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auto-évaluation et évaluation, se fixer de</a:t>
            </a:r>
            <a:r>
              <a:rPr lang="en"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nouveaux </a:t>
            </a: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objectifs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E</a:t>
            </a:r>
            <a:r>
              <a:rPr lang="en" sz="2400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nrichissement </a:t>
            </a:r>
            <a:r>
              <a:rPr lang="en" sz="2400" i="0" u="none" strike="noStrike" cap="none">
                <a:solidFill>
                  <a:srgbClr val="6FA8DC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lang="en" sz="2400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sz="2400" i="0" u="none" strike="noStrike" cap="none">
              <a:solidFill>
                <a:srgbClr val="CC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Réflexion des enseignants et des élèves</a:t>
            </a:r>
            <a:endParaRPr sz="18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</a:pPr>
            <a:r>
              <a:rPr lang="en" sz="18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Suggestions pour aller plus loin</a:t>
            </a:r>
            <a:r>
              <a:rPr lang="en" sz="190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900" i="0" u="none" strike="noStrike" cap="non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670" name="Google Shape;670;p31"/>
          <p:cNvGrpSpPr/>
          <p:nvPr/>
        </p:nvGrpSpPr>
        <p:grpSpPr>
          <a:xfrm rot="-6197354">
            <a:off x="7415044" y="1403349"/>
            <a:ext cx="1166568" cy="1032767"/>
            <a:chOff x="1113100" y="2199475"/>
            <a:chExt cx="801900" cy="709925"/>
          </a:xfrm>
        </p:grpSpPr>
        <p:sp>
          <p:nvSpPr>
            <p:cNvPr id="671" name="Google Shape;671;p3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31"/>
          <p:cNvSpPr/>
          <p:nvPr/>
        </p:nvSpPr>
        <p:spPr>
          <a:xfrm rot="-233671">
            <a:off x="6382677" y="1402089"/>
            <a:ext cx="927436" cy="927322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3300" y="171450"/>
            <a:ext cx="642474" cy="62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1492</Words>
  <Application>Microsoft Office PowerPoint</Application>
  <PresentationFormat>Affichage à l'écran (16:9)</PresentationFormat>
  <Paragraphs>227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Ubuntu</vt:lpstr>
      <vt:lpstr>Arial</vt:lpstr>
      <vt:lpstr>Sniglet</vt:lpstr>
      <vt:lpstr>Viga</vt:lpstr>
      <vt:lpstr>Dosis</vt:lpstr>
      <vt:lpstr>Walter Turncoat</vt:lpstr>
      <vt:lpstr>Friar template</vt:lpstr>
      <vt:lpstr>Ursula template</vt:lpstr>
      <vt:lpstr>Classes de maîtres    Lien vers la présentation :  http://bit.ly/mst28oct20 </vt:lpstr>
      <vt:lpstr>               , un outil pour soutenir l’engagement des apprenants                                </vt:lpstr>
      <vt:lpstr>Plan de la rencontre</vt:lpstr>
      <vt:lpstr>  Un hyper quoi?  Parcourez quelques HyperDocs Document collaboratif : noter vos observations    </vt:lpstr>
      <vt:lpstr>Présentation PowerPoint</vt:lpstr>
      <vt:lpstr>Présentation PowerPoint</vt:lpstr>
      <vt:lpstr>un outil pour soutenir l’engagement des apprenants</vt:lpstr>
      <vt:lpstr>Les 5E et un peu plus </vt:lpstr>
      <vt:lpstr>Les 5E de l'apprentissage basés sur la recherche avec un ENA </vt:lpstr>
      <vt:lpstr>Présentation PowerPoint</vt:lpstr>
      <vt:lpstr>L’engagement de l’élève</vt:lpstr>
      <vt:lpstr>Google Slides ou présentation </vt:lpstr>
      <vt:lpstr>Google Docs ou document</vt:lpstr>
      <vt:lpstr>Google Map</vt:lpstr>
      <vt:lpstr>Présentation PowerPoint</vt:lpstr>
      <vt:lpstr> Dans un HyperDocs, il y aura des tâches interactives à compléter.</vt:lpstr>
      <vt:lpstr>Présentation PowerPoint</vt:lpstr>
      <vt:lpstr>Maintenant que vous avez vu un HyperDocs en  Action, réfléchissez à la question suivante :   Quels sont les bénéfices d’utiliser un HyperDocs pour soutenir l’apprentissage?    </vt:lpstr>
      <vt:lpstr>Et si on se lançait dans le   monde de la francophonie!</vt:lpstr>
      <vt:lpstr>Présentation PowerPoint</vt:lpstr>
      <vt:lpstr>Par où commencer?</vt:lpstr>
      <vt:lpstr>Peu importe la façon, l’essentiel d’un HyperDocs est d’apprendre en s’assurant que ce soit: </vt:lpstr>
      <vt:lpstr>1, 2, 3 Partez!</vt:lpstr>
      <vt:lpstr>Enrichissement    </vt:lpstr>
      <vt:lpstr>Obtenez votre  badge de participation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de maîtres    Lien vers la présentation :  http://bit.ly/mst28oct20 </dc:title>
  <dc:creator>Sonya Fiset</dc:creator>
  <cp:lastModifiedBy>Fiset Sonia</cp:lastModifiedBy>
  <cp:revision>1</cp:revision>
  <dcterms:modified xsi:type="dcterms:W3CDTF">2020-10-27T14:50:38Z</dcterms:modified>
</cp:coreProperties>
</file>