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5143500" cx="9144000"/>
  <p:notesSz cx="6858000" cy="9144000"/>
  <p:embeddedFontLst>
    <p:embeddedFont>
      <p:font typeface="Sniglet"/>
      <p:regular r:id="rId30"/>
    </p:embeddedFont>
    <p:embeddedFont>
      <p:font typeface="Dosis"/>
      <p:regular r:id="rId31"/>
      <p:bold r:id="rId32"/>
    </p:embeddedFont>
    <p:embeddedFont>
      <p:font typeface="Ubuntu"/>
      <p:regular r:id="rId33"/>
      <p:bold r:id="rId34"/>
      <p:italic r:id="rId35"/>
      <p:boldItalic r:id="rId36"/>
    </p:embeddedFont>
    <p:embeddedFont>
      <p:font typeface="Viga"/>
      <p:regular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8080832-3F53-4DF4-B436-75734656DB1F}">
  <a:tblStyle styleId="{B8080832-3F53-4DF4-B436-75734656DB1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Dosis-regular.fntdata"/><Relationship Id="rId30" Type="http://schemas.openxmlformats.org/officeDocument/2006/relationships/font" Target="fonts/Sniglet-regular.fntdata"/><Relationship Id="rId11" Type="http://schemas.openxmlformats.org/officeDocument/2006/relationships/slide" Target="slides/slide6.xml"/><Relationship Id="rId33" Type="http://schemas.openxmlformats.org/officeDocument/2006/relationships/font" Target="fonts/Ubuntu-regular.fntdata"/><Relationship Id="rId10" Type="http://schemas.openxmlformats.org/officeDocument/2006/relationships/slide" Target="slides/slide5.xml"/><Relationship Id="rId32" Type="http://schemas.openxmlformats.org/officeDocument/2006/relationships/font" Target="fonts/Dosis-bold.fntdata"/><Relationship Id="rId13" Type="http://schemas.openxmlformats.org/officeDocument/2006/relationships/slide" Target="slides/slide8.xml"/><Relationship Id="rId35" Type="http://schemas.openxmlformats.org/officeDocument/2006/relationships/font" Target="fonts/Ubuntu-italic.fntdata"/><Relationship Id="rId12" Type="http://schemas.openxmlformats.org/officeDocument/2006/relationships/slide" Target="slides/slide7.xml"/><Relationship Id="rId34" Type="http://schemas.openxmlformats.org/officeDocument/2006/relationships/font" Target="fonts/Ubuntu-bold.fntdata"/><Relationship Id="rId15" Type="http://schemas.openxmlformats.org/officeDocument/2006/relationships/slide" Target="slides/slide10.xml"/><Relationship Id="rId37" Type="http://schemas.openxmlformats.org/officeDocument/2006/relationships/font" Target="fonts/Viga-regular.fntdata"/><Relationship Id="rId14" Type="http://schemas.openxmlformats.org/officeDocument/2006/relationships/slide" Target="slides/slide9.xml"/><Relationship Id="rId36" Type="http://schemas.openxmlformats.org/officeDocument/2006/relationships/font" Target="fonts/Ubuntu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jamboard.google.com/d/1ocoTOKmhtl03uYdGPXZ80VH_lgfqyARVflikBg11yoI/viewer?f=2" TargetMode="Externa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jamboard.google.com/d/1ocoTOKmhtl03uYdGPXZ80VH_lgfqyARVflikBg11yoI/viewer?f=0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jamboard.google.com/d/1ocoTOKmhtl03uYdGPXZ80VH_lgfqyARVflikBg11yoI/viewer?f=1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97926f51d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97926f51d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998a8e24b8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998a8e24b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 temps réel ou différé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97c28e4f4e_0_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97c28e4f4e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 temps réel seulement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97c28e4f4e_0_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97c28e4f4e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97c28e4f4e_0_3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97c28e4f4e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97c28e4f4e_0_4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97c28e4f4e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baa77ba216_0_57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baa77ba216_0_5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baa77ba216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baa77ba21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baa77ba216_0_1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baa77ba216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baa77ba216_0_3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baa77ba216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baa77ba216_0_3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6" name="Google Shape;696;gbaa77ba216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baa77ba216_0_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baa77ba216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97926f51db_0_26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97926f51db_0_26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Jamboard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97926f51db_0_26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g97926f51db_0_26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g781c581e6f_0_5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g781c581e6f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86ec3b7f03_0_67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86ec3b7f03_0_6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hlink"/>
                </a:solidFill>
                <a:hlinkClick r:id="rId2"/>
              </a:rPr>
              <a:t>Jamboard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97926f51db_0_26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97926f51db_0_26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u="sng">
                <a:solidFill>
                  <a:schemeClr val="hlink"/>
                </a:solidFill>
                <a:hlinkClick r:id="rId2"/>
              </a:rPr>
              <a:t>Jamboard</a:t>
            </a:r>
            <a:endParaRPr sz="17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➔"/>
            </a:pPr>
            <a:r>
              <a:rPr lang="en" sz="1700">
                <a:solidFill>
                  <a:schemeClr val="dk1"/>
                </a:solidFill>
              </a:rPr>
              <a:t>Donne du sens aux apprentissages;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➔"/>
            </a:pPr>
            <a:r>
              <a:rPr lang="en" sz="1700">
                <a:solidFill>
                  <a:schemeClr val="dk1"/>
                </a:solidFill>
              </a:rPr>
              <a:t>Permet de diversifier les approches;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➔"/>
            </a:pPr>
            <a:r>
              <a:rPr lang="en" sz="1700">
                <a:solidFill>
                  <a:schemeClr val="dk1"/>
                </a:solidFill>
              </a:rPr>
              <a:t>Permet la différenciation pédagogique;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➔"/>
            </a:pPr>
            <a:r>
              <a:rPr lang="en" sz="1700">
                <a:solidFill>
                  <a:schemeClr val="dk1"/>
                </a:solidFill>
              </a:rPr>
              <a:t>Contribue à la mise en place d’un climat favorable aux apprentissages;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➔"/>
            </a:pPr>
            <a:r>
              <a:rPr lang="en" sz="1700">
                <a:solidFill>
                  <a:schemeClr val="dk1"/>
                </a:solidFill>
              </a:rPr>
              <a:t>Permet de varier les modes d’expression, de représentation;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➔"/>
            </a:pPr>
            <a:r>
              <a:rPr lang="en" sz="1700">
                <a:solidFill>
                  <a:schemeClr val="dk1"/>
                </a:solidFill>
              </a:rPr>
              <a:t>Permet de développer l’autonomie;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➔"/>
            </a:pPr>
            <a:r>
              <a:rPr lang="en" sz="1700">
                <a:solidFill>
                  <a:schemeClr val="dk1"/>
                </a:solidFill>
              </a:rPr>
              <a:t>Permet de développer les compétences utiles au 21e siècle;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➔"/>
            </a:pPr>
            <a:r>
              <a:rPr lang="en" sz="1700">
                <a:solidFill>
                  <a:schemeClr val="dk1"/>
                </a:solidFill>
              </a:rPr>
              <a:t>Appuie la démarche de résolution de problème, favorise la compréhension des concepts et processus, facilite la communication, augmente l’efficacité des élève dans la réalisation des tâches;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➔"/>
            </a:pPr>
            <a:r>
              <a:rPr lang="en" sz="1700">
                <a:solidFill>
                  <a:schemeClr val="dk1"/>
                </a:solidFill>
              </a:rPr>
              <a:t>Permet d’explorer des situations plus complexes, de manipuler un grand nombre de données, de simuler et de faciliter des calculs fastidieux</a:t>
            </a:r>
            <a:r>
              <a:rPr lang="en" sz="1700">
                <a:solidFill>
                  <a:schemeClr val="dk1"/>
                </a:solidFill>
              </a:rPr>
              <a:t>;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➔"/>
            </a:pPr>
            <a:r>
              <a:rPr lang="en" sz="1700">
                <a:solidFill>
                  <a:schemeClr val="dk1"/>
                </a:solidFill>
              </a:rPr>
              <a:t>Permet d’évaluer autrement, de donner une rétroaction immédiate ou différente.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97926f51db_0_26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97926f51db_0_26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97c28e4f4e_0_1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97c28e4f4e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 temps réel ou différé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97c28e4f4e_0_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97c28e4f4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97c28e4f4e_0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97c28e4f4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 temps réel ou différé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"/>
          <p:cNvSpPr txBox="1"/>
          <p:nvPr>
            <p:ph type="ctrTitle"/>
          </p:nvPr>
        </p:nvSpPr>
        <p:spPr>
          <a:xfrm>
            <a:off x="2305100" y="1161050"/>
            <a:ext cx="6153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3" name="Google Shape;163;p2"/>
          <p:cNvSpPr/>
          <p:nvPr/>
        </p:nvSpPr>
        <p:spPr>
          <a:xfrm>
            <a:off x="723692" y="4220091"/>
            <a:ext cx="794875" cy="985737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4" name="Google Shape;164;p2"/>
          <p:cNvSpPr/>
          <p:nvPr/>
        </p:nvSpPr>
        <p:spPr>
          <a:xfrm>
            <a:off x="-58319" y="3053287"/>
            <a:ext cx="782014" cy="890356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5" name="Google Shape;165;p2"/>
          <p:cNvSpPr/>
          <p:nvPr/>
        </p:nvSpPr>
        <p:spPr>
          <a:xfrm>
            <a:off x="4025101" y="3422420"/>
            <a:ext cx="370865" cy="809588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6" name="Google Shape;166;p2"/>
          <p:cNvSpPr/>
          <p:nvPr/>
        </p:nvSpPr>
        <p:spPr>
          <a:xfrm>
            <a:off x="3078045" y="3128354"/>
            <a:ext cx="730671" cy="895811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7" name="Google Shape;167;p2"/>
          <p:cNvSpPr/>
          <p:nvPr/>
        </p:nvSpPr>
        <p:spPr>
          <a:xfrm>
            <a:off x="5401648" y="3285712"/>
            <a:ext cx="805934" cy="75083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8" name="Google Shape;168;p2"/>
          <p:cNvSpPr/>
          <p:nvPr/>
        </p:nvSpPr>
        <p:spPr>
          <a:xfrm>
            <a:off x="8364459" y="3346843"/>
            <a:ext cx="873792" cy="600260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9" name="Google Shape;169;p2"/>
          <p:cNvSpPr/>
          <p:nvPr/>
        </p:nvSpPr>
        <p:spPr>
          <a:xfrm>
            <a:off x="4551116" y="3125540"/>
            <a:ext cx="657208" cy="679227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0" name="Google Shape;170;p2"/>
          <p:cNvSpPr/>
          <p:nvPr/>
        </p:nvSpPr>
        <p:spPr>
          <a:xfrm>
            <a:off x="4419881" y="3994834"/>
            <a:ext cx="919681" cy="950908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1" name="Google Shape;171;p2"/>
          <p:cNvSpPr/>
          <p:nvPr/>
        </p:nvSpPr>
        <p:spPr>
          <a:xfrm>
            <a:off x="2644912" y="4036538"/>
            <a:ext cx="890356" cy="706800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2" name="Google Shape;172;p2"/>
          <p:cNvSpPr/>
          <p:nvPr/>
        </p:nvSpPr>
        <p:spPr>
          <a:xfrm>
            <a:off x="2116542" y="3186156"/>
            <a:ext cx="829755" cy="780163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3" name="Google Shape;173;p2"/>
          <p:cNvSpPr/>
          <p:nvPr/>
        </p:nvSpPr>
        <p:spPr>
          <a:xfrm>
            <a:off x="1347361" y="3186147"/>
            <a:ext cx="599146" cy="706812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4" name="Google Shape;174;p2"/>
          <p:cNvSpPr/>
          <p:nvPr/>
        </p:nvSpPr>
        <p:spPr>
          <a:xfrm>
            <a:off x="2681615" y="4813558"/>
            <a:ext cx="816944" cy="313967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5" name="Google Shape;175;p2"/>
          <p:cNvSpPr/>
          <p:nvPr/>
        </p:nvSpPr>
        <p:spPr>
          <a:xfrm>
            <a:off x="7146421" y="4508764"/>
            <a:ext cx="1040884" cy="730620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6" name="Google Shape;176;p2"/>
          <p:cNvSpPr/>
          <p:nvPr/>
        </p:nvSpPr>
        <p:spPr>
          <a:xfrm>
            <a:off x="7146430" y="3104432"/>
            <a:ext cx="684732" cy="721463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7" name="Google Shape;177;p2"/>
          <p:cNvSpPr/>
          <p:nvPr/>
        </p:nvSpPr>
        <p:spPr>
          <a:xfrm>
            <a:off x="5262207" y="4729516"/>
            <a:ext cx="525046" cy="372666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8" name="Google Shape;178;p2"/>
          <p:cNvSpPr/>
          <p:nvPr/>
        </p:nvSpPr>
        <p:spPr>
          <a:xfrm>
            <a:off x="8376372" y="4729061"/>
            <a:ext cx="508532" cy="324976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9" name="Google Shape;179;p2"/>
          <p:cNvSpPr/>
          <p:nvPr/>
        </p:nvSpPr>
        <p:spPr>
          <a:xfrm>
            <a:off x="3808716" y="4429326"/>
            <a:ext cx="570935" cy="567282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0" name="Google Shape;180;p2"/>
          <p:cNvSpPr/>
          <p:nvPr/>
        </p:nvSpPr>
        <p:spPr>
          <a:xfrm>
            <a:off x="7975391" y="3053272"/>
            <a:ext cx="541560" cy="67927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1" name="Google Shape;181;p2"/>
          <p:cNvSpPr/>
          <p:nvPr/>
        </p:nvSpPr>
        <p:spPr>
          <a:xfrm>
            <a:off x="1570785" y="4028295"/>
            <a:ext cx="734324" cy="723314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247060" y="4094875"/>
            <a:ext cx="275434" cy="244207"/>
          </a:xfrm>
          <a:custGeom>
            <a:rect b="b" l="l" r="r" t="t"/>
            <a:pathLst>
              <a:path extrusionOk="0" h="4880" w="5504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3" name="Google Shape;183;p2"/>
          <p:cNvSpPr/>
          <p:nvPr/>
        </p:nvSpPr>
        <p:spPr>
          <a:xfrm>
            <a:off x="8516944" y="4082884"/>
            <a:ext cx="690236" cy="510383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4" name="Google Shape;184;p2"/>
          <p:cNvSpPr/>
          <p:nvPr/>
        </p:nvSpPr>
        <p:spPr>
          <a:xfrm>
            <a:off x="859713" y="3417443"/>
            <a:ext cx="317620" cy="659010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5" name="Google Shape;185;p2"/>
          <p:cNvSpPr/>
          <p:nvPr/>
        </p:nvSpPr>
        <p:spPr>
          <a:xfrm rot="1920742">
            <a:off x="5707038" y="4213989"/>
            <a:ext cx="884797" cy="750834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6" name="Google Shape;186;p2"/>
          <p:cNvSpPr/>
          <p:nvPr/>
        </p:nvSpPr>
        <p:spPr>
          <a:xfrm rot="-3496844">
            <a:off x="115839" y="4509560"/>
            <a:ext cx="537852" cy="464440"/>
          </a:xfrm>
          <a:custGeom>
            <a:rect b="b" l="l" r="r" t="t"/>
            <a:pathLst>
              <a:path extrusionOk="0" h="9281" w="10748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7" name="Google Shape;187;p2"/>
          <p:cNvSpPr/>
          <p:nvPr/>
        </p:nvSpPr>
        <p:spPr>
          <a:xfrm>
            <a:off x="7518184" y="3966329"/>
            <a:ext cx="846269" cy="598458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8" name="Google Shape;188;p2"/>
          <p:cNvSpPr/>
          <p:nvPr/>
        </p:nvSpPr>
        <p:spPr>
          <a:xfrm rot="-5400000">
            <a:off x="6496794" y="3021441"/>
            <a:ext cx="493819" cy="63153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9" name="Google Shape;189;p2"/>
          <p:cNvSpPr/>
          <p:nvPr/>
        </p:nvSpPr>
        <p:spPr>
          <a:xfrm>
            <a:off x="6453205" y="3705907"/>
            <a:ext cx="666366" cy="752689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0" name="Google Shape;190;p2"/>
          <p:cNvSpPr/>
          <p:nvPr/>
        </p:nvSpPr>
        <p:spPr>
          <a:xfrm>
            <a:off x="1866011" y="4742879"/>
            <a:ext cx="681078" cy="455287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1" name="Google Shape;191;p2"/>
          <p:cNvSpPr/>
          <p:nvPr/>
        </p:nvSpPr>
        <p:spPr>
          <a:xfrm>
            <a:off x="6669805" y="4614395"/>
            <a:ext cx="308462" cy="330481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BLANK_1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1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Font typeface="Viga"/>
              <a:buNone/>
              <a:defRPr sz="5200">
                <a:latin typeface="Viga"/>
                <a:ea typeface="Viga"/>
                <a:cs typeface="Viga"/>
                <a:sym typeface="Vig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23" name="Google Shape;523;p1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24" name="Google Shape;52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"/>
          <p:cNvSpPr txBox="1"/>
          <p:nvPr>
            <p:ph type="ctrTitle"/>
          </p:nvPr>
        </p:nvSpPr>
        <p:spPr>
          <a:xfrm>
            <a:off x="3210935" y="1661762"/>
            <a:ext cx="5301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9pPr>
          </a:lstStyle>
          <a:p/>
        </p:txBody>
      </p:sp>
      <p:sp>
        <p:nvSpPr>
          <p:cNvPr id="194" name="Google Shape;194;p3"/>
          <p:cNvSpPr txBox="1"/>
          <p:nvPr>
            <p:ph idx="1" type="subTitle"/>
          </p:nvPr>
        </p:nvSpPr>
        <p:spPr>
          <a:xfrm>
            <a:off x="3210885" y="2864177"/>
            <a:ext cx="5301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600"/>
              <a:buNone/>
              <a:defRPr>
                <a:solidFill>
                  <a:srgbClr val="1C4587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195" name="Google Shape;195;p3"/>
          <p:cNvSpPr/>
          <p:nvPr/>
        </p:nvSpPr>
        <p:spPr>
          <a:xfrm>
            <a:off x="4412080" y="4661638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3968826" y="4000288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6283364" y="42095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5746560" y="4042836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7063610" y="4132028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6581517" y="4041241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6507132" y="453396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55010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5201567" y="4075599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4765584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55218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8" name="Google Shape;208;p3"/>
          <p:cNvSpPr/>
          <p:nvPr/>
        </p:nvSpPr>
        <p:spPr>
          <a:xfrm>
            <a:off x="8052577" y="402927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9" name="Google Shape;209;p3"/>
          <p:cNvSpPr/>
          <p:nvPr/>
        </p:nvSpPr>
        <p:spPr>
          <a:xfrm>
            <a:off x="6984573" y="4950383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0" name="Google Shape;210;p3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1" name="Google Shape;211;p3"/>
          <p:cNvSpPr/>
          <p:nvPr/>
        </p:nvSpPr>
        <p:spPr>
          <a:xfrm>
            <a:off x="6160715" y="4780234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2" name="Google Shape;212;p3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3" name="Google Shape;213;p3"/>
          <p:cNvSpPr/>
          <p:nvPr/>
        </p:nvSpPr>
        <p:spPr>
          <a:xfrm>
            <a:off x="48922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4" name="Google Shape;214;p3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5" name="Google Shape;215;p3"/>
          <p:cNvSpPr/>
          <p:nvPr/>
        </p:nvSpPr>
        <p:spPr>
          <a:xfrm>
            <a:off x="4489179" y="4206693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6" name="Google Shape;216;p3"/>
          <p:cNvSpPr/>
          <p:nvPr/>
        </p:nvSpPr>
        <p:spPr>
          <a:xfrm rot="1920548">
            <a:off x="7236726" y="46581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7" name="Google Shape;217;p3"/>
          <p:cNvSpPr/>
          <p:nvPr/>
        </p:nvSpPr>
        <p:spPr>
          <a:xfrm>
            <a:off x="8263292" y="4517805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8" name="Google Shape;218;p3"/>
          <p:cNvSpPr/>
          <p:nvPr/>
        </p:nvSpPr>
        <p:spPr>
          <a:xfrm rot="-5400000">
            <a:off x="7684355" y="39822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9" name="Google Shape;219;p3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0" name="Google Shape;220;p3"/>
          <p:cNvSpPr/>
          <p:nvPr/>
        </p:nvSpPr>
        <p:spPr>
          <a:xfrm>
            <a:off x="50595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1" name="Google Shape;221;p3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2" name="Google Shape;222;p3"/>
          <p:cNvSpPr/>
          <p:nvPr/>
        </p:nvSpPr>
        <p:spPr>
          <a:xfrm>
            <a:off x="1482765" y="42095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3" name="Google Shape;223;p3"/>
          <p:cNvSpPr/>
          <p:nvPr/>
        </p:nvSpPr>
        <p:spPr>
          <a:xfrm>
            <a:off x="945960" y="4042836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4" name="Google Shape;224;p3"/>
          <p:cNvSpPr/>
          <p:nvPr/>
        </p:nvSpPr>
        <p:spPr>
          <a:xfrm>
            <a:off x="2263010" y="4132028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5" name="Google Shape;225;p3"/>
          <p:cNvSpPr/>
          <p:nvPr/>
        </p:nvSpPr>
        <p:spPr>
          <a:xfrm>
            <a:off x="1780917" y="4041241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6" name="Google Shape;226;p3"/>
          <p:cNvSpPr/>
          <p:nvPr/>
        </p:nvSpPr>
        <p:spPr>
          <a:xfrm>
            <a:off x="1706532" y="453396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7" name="Google Shape;227;p3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8" name="Google Shape;228;p3"/>
          <p:cNvSpPr/>
          <p:nvPr/>
        </p:nvSpPr>
        <p:spPr>
          <a:xfrm>
            <a:off x="400967" y="4075599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0" name="Google Shape;230;p3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1" name="Google Shape;231;p3"/>
          <p:cNvSpPr/>
          <p:nvPr/>
        </p:nvSpPr>
        <p:spPr>
          <a:xfrm>
            <a:off x="32519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2" name="Google Shape;232;p3"/>
          <p:cNvSpPr/>
          <p:nvPr/>
        </p:nvSpPr>
        <p:spPr>
          <a:xfrm>
            <a:off x="3251978" y="402927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3" name="Google Shape;233;p3"/>
          <p:cNvSpPr/>
          <p:nvPr/>
        </p:nvSpPr>
        <p:spPr>
          <a:xfrm>
            <a:off x="2183974" y="4950383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4" name="Google Shape;234;p3"/>
          <p:cNvSpPr/>
          <p:nvPr/>
        </p:nvSpPr>
        <p:spPr>
          <a:xfrm>
            <a:off x="39491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5" name="Google Shape;235;p3"/>
          <p:cNvSpPr/>
          <p:nvPr/>
        </p:nvSpPr>
        <p:spPr>
          <a:xfrm>
            <a:off x="1360115" y="4780234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6" name="Google Shape;236;p3"/>
          <p:cNvSpPr/>
          <p:nvPr/>
        </p:nvSpPr>
        <p:spPr>
          <a:xfrm>
            <a:off x="37218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7" name="Google Shape;237;p3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8" name="Google Shape;238;p3"/>
          <p:cNvSpPr/>
          <p:nvPr/>
        </p:nvSpPr>
        <p:spPr>
          <a:xfrm>
            <a:off x="40288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9" name="Google Shape;239;p3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0" name="Google Shape;240;p3"/>
          <p:cNvSpPr/>
          <p:nvPr/>
        </p:nvSpPr>
        <p:spPr>
          <a:xfrm rot="1920548">
            <a:off x="2436125" y="46581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1" name="Google Shape;241;p3"/>
          <p:cNvSpPr/>
          <p:nvPr/>
        </p:nvSpPr>
        <p:spPr>
          <a:xfrm>
            <a:off x="3462692" y="4517805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2" name="Google Shape;242;p3"/>
          <p:cNvSpPr/>
          <p:nvPr/>
        </p:nvSpPr>
        <p:spPr>
          <a:xfrm rot="-5400000">
            <a:off x="2883755" y="39822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3" name="Google Shape;243;p3"/>
          <p:cNvSpPr/>
          <p:nvPr/>
        </p:nvSpPr>
        <p:spPr>
          <a:xfrm>
            <a:off x="28590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4" name="Google Shape;244;p3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5" name="Google Shape;245;p3"/>
          <p:cNvSpPr/>
          <p:nvPr/>
        </p:nvSpPr>
        <p:spPr>
          <a:xfrm>
            <a:off x="29818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"/>
          <p:cNvSpPr txBox="1"/>
          <p:nvPr>
            <p:ph idx="1" type="body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7350" lvl="0" marL="457200" rtl="0" algn="ctr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Char char="✘"/>
              <a:defRPr b="1" sz="2500">
                <a:solidFill>
                  <a:srgbClr val="1C4587"/>
                </a:solidFill>
              </a:defRPr>
            </a:lvl1pPr>
            <a:lvl2pPr indent="-387350" lvl="1" marL="9144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b="1" sz="2500">
                <a:solidFill>
                  <a:srgbClr val="1C4587"/>
                </a:solidFill>
              </a:defRPr>
            </a:lvl2pPr>
            <a:lvl3pPr indent="-387350" lvl="2" marL="13716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3pPr>
            <a:lvl4pPr indent="-387350" lvl="3" marL="18288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b="1" sz="2500">
                <a:solidFill>
                  <a:srgbClr val="1C4587"/>
                </a:solidFill>
              </a:defRPr>
            </a:lvl4pPr>
            <a:lvl5pPr indent="-387350" lvl="4" marL="22860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b="1" sz="2500">
                <a:solidFill>
                  <a:srgbClr val="1C4587"/>
                </a:solidFill>
              </a:defRPr>
            </a:lvl5pPr>
            <a:lvl6pPr indent="-387350" lvl="5" marL="27432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6pPr>
            <a:lvl7pPr indent="-387350" lvl="6" marL="32004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b="1" sz="2500">
                <a:solidFill>
                  <a:srgbClr val="1C4587"/>
                </a:solidFill>
              </a:defRPr>
            </a:lvl7pPr>
            <a:lvl8pPr indent="-387350" lvl="7" marL="36576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b="1" sz="2500">
                <a:solidFill>
                  <a:srgbClr val="1C4587"/>
                </a:solidFill>
              </a:defRPr>
            </a:lvl8pPr>
            <a:lvl9pPr indent="-387350" lvl="8" marL="411480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248" name="Google Shape;248;p4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9" name="Google Shape;249;p4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0" name="Google Shape;250;p4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1" name="Google Shape;251;p4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2" name="Google Shape;252;p4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3" name="Google Shape;253;p4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4" name="Google Shape;254;p4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5" name="Google Shape;255;p4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7" name="Google Shape;257;p4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1" name="Google Shape;261;p4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0" name="Google Shape;270;p4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2" name="Google Shape;272;p4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3" name="Google Shape;273;p4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4" name="Google Shape;274;p4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6" name="Google Shape;276;p4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7" name="Google Shape;277;p4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1" name="Google Shape;281;p4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2" name="Google Shape;282;p4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3" name="Google Shape;283;p4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4" name="Google Shape;284;p4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5" name="Google Shape;285;p4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6" name="Google Shape;286;p4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7" name="Google Shape;287;p4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9" name="Google Shape;289;p4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92" name="Google Shape;292;p5"/>
          <p:cNvSpPr txBox="1"/>
          <p:nvPr>
            <p:ph idx="1" type="body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7350" lvl="0" marL="457200">
              <a:spcBef>
                <a:spcPts val="600"/>
              </a:spcBef>
              <a:spcAft>
                <a:spcPts val="0"/>
              </a:spcAft>
              <a:buSzPts val="2500"/>
              <a:buChar char="✘"/>
              <a:defRPr sz="25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293" name="Google Shape;293;p5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294" name="Google Shape;294;p5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</p:grpSp>
      <p:cxnSp>
        <p:nvCxnSpPr>
          <p:cNvPr id="323" name="Google Shape;323;p5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24" name="Google Shape;324;p5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27" name="Google Shape;327;p6"/>
          <p:cNvSpPr txBox="1"/>
          <p:nvPr>
            <p:ph idx="1" type="body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328" name="Google Shape;328;p6"/>
          <p:cNvSpPr txBox="1"/>
          <p:nvPr>
            <p:ph idx="2" type="body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grpSp>
        <p:nvGrpSpPr>
          <p:cNvPr id="329" name="Google Shape;329;p6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30" name="Google Shape;330;p6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59" name="Google Shape;359;p6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60" name="Google Shape;360;p6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7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63" name="Google Shape;363;p7"/>
          <p:cNvSpPr txBox="1"/>
          <p:nvPr>
            <p:ph idx="1" type="body"/>
          </p:nvPr>
        </p:nvSpPr>
        <p:spPr>
          <a:xfrm>
            <a:off x="747925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64" name="Google Shape;364;p7"/>
          <p:cNvSpPr txBox="1"/>
          <p:nvPr>
            <p:ph idx="2" type="body"/>
          </p:nvPr>
        </p:nvSpPr>
        <p:spPr>
          <a:xfrm>
            <a:off x="2953087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65" name="Google Shape;365;p7"/>
          <p:cNvSpPr txBox="1"/>
          <p:nvPr>
            <p:ph idx="3" type="body"/>
          </p:nvPr>
        </p:nvSpPr>
        <p:spPr>
          <a:xfrm>
            <a:off x="5158248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366" name="Google Shape;366;p7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67" name="Google Shape;367;p7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96" name="Google Shape;396;p7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97" name="Google Shape;397;p7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8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400" name="Google Shape;400;p8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401" name="Google Shape;401;p8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430" name="Google Shape;430;p8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431" name="Google Shape;431;p8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434" name="Google Shape;434;p9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5" name="Google Shape;435;p9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6" name="Google Shape;436;p9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7" name="Google Shape;437;p9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8" name="Google Shape;438;p9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9" name="Google Shape;439;p9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0" name="Google Shape;440;p9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1" name="Google Shape;441;p9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2" name="Google Shape;442;p9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3" name="Google Shape;443;p9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4" name="Google Shape;444;p9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5" name="Google Shape;445;p9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6" name="Google Shape;446;p9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7" name="Google Shape;447;p9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8" name="Google Shape;448;p9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9" name="Google Shape;449;p9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0" name="Google Shape;450;p9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1" name="Google Shape;451;p9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2" name="Google Shape;452;p9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3" name="Google Shape;453;p9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4" name="Google Shape;454;p9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5" name="Google Shape;455;p9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6" name="Google Shape;456;p9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7" name="Google Shape;457;p9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8" name="Google Shape;458;p9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9" name="Google Shape;459;p9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0" name="Google Shape;460;p9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1" name="Google Shape;461;p9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2" name="Google Shape;462;p9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3" name="Google Shape;463;p9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4" name="Google Shape;464;p9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5" name="Google Shape;465;p9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6" name="Google Shape;466;p9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7" name="Google Shape;467;p9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8" name="Google Shape;468;p9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9" name="Google Shape;469;p9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0" name="Google Shape;470;p9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1" name="Google Shape;471;p9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2" name="Google Shape;472;p9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3" name="Google Shape;473;p9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4" name="Google Shape;474;p9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5" name="Google Shape;475;p9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0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8" name="Google Shape;478;p10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9" name="Google Shape;479;p10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0" name="Google Shape;480;p10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1" name="Google Shape;481;p10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2" name="Google Shape;482;p10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3" name="Google Shape;483;p10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4" name="Google Shape;484;p10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5" name="Google Shape;485;p10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6" name="Google Shape;486;p10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7" name="Google Shape;487;p10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8" name="Google Shape;488;p10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9" name="Google Shape;489;p10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0" name="Google Shape;490;p10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1" name="Google Shape;491;p10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2" name="Google Shape;492;p10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3" name="Google Shape;493;p10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4" name="Google Shape;494;p10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5" name="Google Shape;495;p10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6" name="Google Shape;496;p10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7" name="Google Shape;497;p10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8" name="Google Shape;498;p10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9" name="Google Shape;499;p10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0" name="Google Shape;500;p10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1" name="Google Shape;501;p10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2" name="Google Shape;502;p10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3" name="Google Shape;503;p10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4" name="Google Shape;504;p10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5" name="Google Shape;505;p10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6" name="Google Shape;506;p10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7" name="Google Shape;507;p10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8" name="Google Shape;508;p10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9" name="Google Shape;509;p10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0" name="Google Shape;510;p10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1" name="Google Shape;511;p10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2" name="Google Shape;512;p10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3" name="Google Shape;513;p10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4" name="Google Shape;514;p10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5" name="Google Shape;515;p10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6" name="Google Shape;516;p10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7" name="Google Shape;517;p10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8" name="Google Shape;518;p10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6" y="-23"/>
            <a:ext cx="9143797" cy="5143378"/>
            <a:chOff x="239950" y="872550"/>
            <a:chExt cx="7042900" cy="3961625"/>
          </a:xfrm>
        </p:grpSpPr>
        <p:sp>
          <p:nvSpPr>
            <p:cNvPr id="7" name="Google Shape;7;p1"/>
            <p:cNvSpPr/>
            <p:nvPr/>
          </p:nvSpPr>
          <p:spPr>
            <a:xfrm>
              <a:off x="239950" y="872550"/>
              <a:ext cx="7042900" cy="3961625"/>
            </a:xfrm>
            <a:custGeom>
              <a:rect b="b" l="l" r="r" t="t"/>
              <a:pathLst>
                <a:path extrusionOk="0" fill="none" h="158465" w="281716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39950" y="47617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239950" y="46901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239950" y="46177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39950" y="45462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39950" y="44737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39950" y="44022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239950" y="43297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39950" y="42582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239950" y="41858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39950" y="41142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239950" y="40418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239950" y="39693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239950" y="38978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239950" y="38254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239950" y="37538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239950" y="36814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239950" y="36099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239950" y="35374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239950" y="34659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239950" y="33934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239950" y="33219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239950" y="32495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239950" y="31770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239950" y="31055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239950" y="3033100"/>
              <a:ext cx="7042900" cy="0"/>
            </a:xfrm>
            <a:custGeom>
              <a:rect b="b" l="l" r="r" t="t"/>
              <a:pathLst>
                <a:path extrusionOk="0" fill="none" h="0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239950" y="29615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239950" y="28891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239950" y="28175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239950" y="27451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239950" y="26736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239950" y="26011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239950" y="25296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239950" y="24572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239950" y="23847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39950" y="23132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239950" y="22407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239950" y="21692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239950" y="20968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239950" y="20252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239950" y="19528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239950" y="18813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239950" y="18088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239950" y="17373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239950" y="16648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239950" y="15924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239950" y="15209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239950" y="14484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239950" y="13769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239950" y="13044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239950" y="12329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239950" y="11605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239950" y="10889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239950" y="10165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239950" y="9450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7210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7137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7064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6992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69196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6847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6774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6702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6628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65565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6484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6411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6339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62667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6193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6120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6048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59760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59036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5830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5757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5685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56129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55404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54680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5394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53222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52497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51773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5104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5032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49590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48866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48141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4741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4669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4596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45234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44510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4378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4306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4233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41603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4087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4015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39429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38705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3798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3724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3652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3579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3507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3434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3362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3289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3216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3144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3071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2999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29259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28535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2781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2708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2636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25637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2490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2417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2345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22730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2200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2128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2054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1982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19098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18374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764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1692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1619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15467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14742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1401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1329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12560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1183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1111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1038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966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893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8204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747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675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603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530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4582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384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312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8" name="Google Shape;158;p1"/>
          <p:cNvSpPr txBox="1"/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159" name="Google Shape;159;p1"/>
          <p:cNvSpPr txBox="1"/>
          <p:nvPr>
            <p:ph idx="1" type="body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osis"/>
              <a:buChar char="✘"/>
              <a:defRPr sz="2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✗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■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160" name="Google Shape;160;p1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Relationship Id="rId4" Type="http://schemas.openxmlformats.org/officeDocument/2006/relationships/image" Target="../media/image7.png"/><Relationship Id="rId5" Type="http://schemas.openxmlformats.org/officeDocument/2006/relationships/hyperlink" Target="https://campus.recit.qc.ca/" TargetMode="External"/><Relationship Id="rId6" Type="http://schemas.openxmlformats.org/officeDocument/2006/relationships/hyperlink" Target="http://monurl.ca/desmos19022021" TargetMode="External"/><Relationship Id="rId7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teacher.desmos.com/activitybuilder/custom/58ebe320b52e4e08377eae3f?lang=fr" TargetMode="External"/><Relationship Id="rId4" Type="http://schemas.openxmlformats.org/officeDocument/2006/relationships/hyperlink" Target="https://teacher.desmos.com/activitybuilder/custom/59dccb74bcc85c06151f8760?lang=fr" TargetMode="External"/><Relationship Id="rId5" Type="http://schemas.openxmlformats.org/officeDocument/2006/relationships/hyperlink" Target="https://teacher.desmos.com/activitybuilder/custom/5a1c15793cf38c060ea13b83?lang=fr" TargetMode="External"/><Relationship Id="rId6" Type="http://schemas.openxmlformats.org/officeDocument/2006/relationships/hyperlink" Target="https://teacher.desmos.com/polygraph/custom/59e3b2dc5a79e348a3838d75?lang=fr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teacher.desmos.com/" TargetMode="External"/><Relationship Id="rId4" Type="http://schemas.openxmlformats.org/officeDocument/2006/relationships/hyperlink" Target="https://teacher.desmos.com/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teacher.desmos.com/" TargetMode="External"/><Relationship Id="rId4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Relationship Id="rId5" Type="http://schemas.openxmlformats.org/officeDocument/2006/relationships/image" Target="../media/image2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Relationship Id="rId5" Type="http://schemas.openxmlformats.org/officeDocument/2006/relationships/image" Target="../media/image2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teacher.desmos.com/" TargetMode="External"/><Relationship Id="rId4" Type="http://schemas.openxmlformats.org/officeDocument/2006/relationships/hyperlink" Target="http://www.desmosfr.ca" TargetMode="External"/><Relationship Id="rId9" Type="http://schemas.openxmlformats.org/officeDocument/2006/relationships/hyperlink" Target="https://view.genial.ly/5f6b3ba79e22dc0d83e40fcc/horizontal-infographic-lists-dynamiser-lenseignement-apprentissage-des-mathematiques-avec-desmos" TargetMode="External"/><Relationship Id="rId5" Type="http://schemas.openxmlformats.org/officeDocument/2006/relationships/hyperlink" Target="https://www.facebook.com/groups/pedagoguesdesmos" TargetMode="External"/><Relationship Id="rId6" Type="http://schemas.openxmlformats.org/officeDocument/2006/relationships/hyperlink" Target="https://www.facebook.com/groups/704851039666407" TargetMode="External"/><Relationship Id="rId7" Type="http://schemas.openxmlformats.org/officeDocument/2006/relationships/hyperlink" Target="http://www.lesmathsautrement.ca" TargetMode="External"/><Relationship Id="rId8" Type="http://schemas.openxmlformats.org/officeDocument/2006/relationships/hyperlink" Target="http://www.lesmathsautrement.ca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png"/><Relationship Id="rId4" Type="http://schemas.openxmlformats.org/officeDocument/2006/relationships/image" Target="../media/image13.png"/><Relationship Id="rId5" Type="http://schemas.openxmlformats.org/officeDocument/2006/relationships/hyperlink" Target="http://monurl.ca/desmos19022021" TargetMode="External"/><Relationship Id="rId6" Type="http://schemas.openxmlformats.org/officeDocument/2006/relationships/hyperlink" Target="http://www.recit.qc.ca" TargetMode="External"/><Relationship Id="rId7" Type="http://schemas.openxmlformats.org/officeDocument/2006/relationships/hyperlink" Target="https://recitmst.qc.ca/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teacher.desmos.com/collection/5cacb5bbd252c50c659b2ab3?lang=fr" TargetMode="External"/><Relationship Id="rId4" Type="http://schemas.openxmlformats.org/officeDocument/2006/relationships/hyperlink" Target="https://learn.desmos.com/webinars#CL" TargetMode="External"/><Relationship Id="rId5" Type="http://schemas.openxmlformats.org/officeDocument/2006/relationships/hyperlink" Target="https://teacher.desmos.com/computation-layer/documentation?lang=fr#overview" TargetMode="External"/><Relationship Id="rId6" Type="http://schemas.openxmlformats.org/officeDocument/2006/relationships/image" Target="../media/image2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www.education.gouv.qc.ca/references/tx-solrtyperecherchepublicationtx-solrpublicationnouveaute/resultats-de-la-recherche/detail/article/cadre-de-reference-de-la-competence-numerique/?fbclid=IwAR02kujgADiHkBgtfqqTZLNz-eIPcYYDK7AN8Z1ZgOgdQuEJwUCmiDkqapg" TargetMode="External"/><Relationship Id="rId4" Type="http://schemas.openxmlformats.org/officeDocument/2006/relationships/hyperlink" Target="https://view.genial.ly/5d812659369a7d0fc95ca03b/interactive-content-cadre-de-reference-de-la-competence-numerique" TargetMode="External"/><Relationship Id="rId5" Type="http://schemas.openxmlformats.org/officeDocument/2006/relationships/image" Target="../media/image1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www.education.gouv.qc.ca/references/tx-solrtyperecherchepublicationtx-solrpublicationnouveaute/resultats-de-la-recherche/detail/article/referentiel-dintervention-en-mathematique/?fbclid=IwAR1Fw_M-BAhU6gMIwKFGDnrQEYT7Rl5Rq9yHKacg61Sn_7QwER8WwHt1zW0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campus.recit.qc.ca/math%c3%a9matique-science-et-technologie/desmos101" TargetMode="External"/><Relationship Id="rId4" Type="http://schemas.openxmlformats.org/officeDocument/2006/relationships/hyperlink" Target="https://www.youtube.com/playlist?list=PLbE85KlaADWl9w9d71xFo8AME6LZUfAjR" TargetMode="External"/><Relationship Id="rId5" Type="http://schemas.openxmlformats.org/officeDocument/2006/relationships/hyperlink" Target="https://recitmst.qc.ca/Desmos-les-bases-de-la-calculatrice-graphique" TargetMode="External"/><Relationship Id="rId6" Type="http://schemas.openxmlformats.org/officeDocument/2006/relationships/hyperlink" Target="https://recitmst.qc.ca/Desmos-les-mathematiques-en-classe-virtuelle" TargetMode="External"/><Relationship Id="rId7" Type="http://schemas.openxmlformats.org/officeDocument/2006/relationships/hyperlink" Target="https://recitmst.qc.ca/Desmos-creation-d-activites-pour-la-classe-virtuelle" TargetMode="External"/><Relationship Id="rId8" Type="http://schemas.openxmlformats.org/officeDocument/2006/relationships/hyperlink" Target="https://view.genial.ly/5f6b3ba79e22dc0d83e40fcc/horizontal-infographic-lists-dynamiser-lenseignement-apprentissage-des-mathematiques-avec-desmos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png"/><Relationship Id="rId4" Type="http://schemas.openxmlformats.org/officeDocument/2006/relationships/hyperlink" Target="mailto:equipe@recitmst.qc.ca" TargetMode="External"/><Relationship Id="rId9" Type="http://schemas.openxmlformats.org/officeDocument/2006/relationships/image" Target="../media/image17.png"/><Relationship Id="rId5" Type="http://schemas.openxmlformats.org/officeDocument/2006/relationships/hyperlink" Target="https://www.facebook.com/RECITMST2020/" TargetMode="External"/><Relationship Id="rId6" Type="http://schemas.openxmlformats.org/officeDocument/2006/relationships/hyperlink" Target="https://twitter.com/recitmst" TargetMode="External"/><Relationship Id="rId7" Type="http://schemas.openxmlformats.org/officeDocument/2006/relationships/hyperlink" Target="https://www.youtube.com/channel/UC7IcadI_rZFwso9N81PYqFg" TargetMode="External"/><Relationship Id="rId8" Type="http://schemas.openxmlformats.org/officeDocument/2006/relationships/hyperlink" Target="http://creativecommons.org/licenses/by-nc-sa/4.0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student.desmos.com/" TargetMode="External"/><Relationship Id="rId4" Type="http://schemas.openxmlformats.org/officeDocument/2006/relationships/hyperlink" Target="https://student.desmos.com/" TargetMode="External"/><Relationship Id="rId5" Type="http://schemas.openxmlformats.org/officeDocument/2006/relationships/hyperlink" Target="https://teacher.desmos.com/" TargetMode="External"/><Relationship Id="rId6" Type="http://schemas.openxmlformats.org/officeDocument/2006/relationships/image" Target="../media/image4.png"/><Relationship Id="rId7" Type="http://schemas.openxmlformats.org/officeDocument/2006/relationships/image" Target="../media/image3.png"/><Relationship Id="rId8" Type="http://schemas.openxmlformats.org/officeDocument/2006/relationships/hyperlink" Target="https://www.desmos.com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" name="Google Shape;529;p13"/>
          <p:cNvPicPr preferRelativeResize="0"/>
          <p:nvPr/>
        </p:nvPicPr>
        <p:blipFill rotWithShape="1">
          <a:blip r:embed="rId3">
            <a:alphaModFix/>
          </a:blip>
          <a:srcRect b="0" l="0" r="0" t="18166"/>
          <a:stretch/>
        </p:blipFill>
        <p:spPr>
          <a:xfrm>
            <a:off x="0" y="0"/>
            <a:ext cx="8858251" cy="4785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525" y="-18500"/>
            <a:ext cx="9169025" cy="5180499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13">
            <a:hlinkClick r:id="rId5"/>
          </p:cNvPr>
          <p:cNvSpPr txBox="1"/>
          <p:nvPr/>
        </p:nvSpPr>
        <p:spPr>
          <a:xfrm>
            <a:off x="4501425" y="4719300"/>
            <a:ext cx="41403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Ubuntu"/>
                <a:ea typeface="Ubuntu"/>
                <a:cs typeface="Ubuntu"/>
                <a:sym typeface="Ubuntu"/>
              </a:rPr>
              <a:t>Pour plus de détails : recitmst.qc.ca</a:t>
            </a:r>
            <a:endParaRPr b="1" sz="16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32" name="Google Shape;532;p13"/>
          <p:cNvSpPr txBox="1"/>
          <p:nvPr>
            <p:ph type="ctrTitle"/>
          </p:nvPr>
        </p:nvSpPr>
        <p:spPr>
          <a:xfrm>
            <a:off x="20225" y="2342675"/>
            <a:ext cx="8082300" cy="1143000"/>
          </a:xfrm>
          <a:prstGeom prst="rect">
            <a:avLst/>
          </a:prstGeom>
          <a:solidFill>
            <a:srgbClr val="202D36">
              <a:alpha val="486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FFFFFF"/>
                </a:solidFill>
              </a:rPr>
              <a:t>Desmos </a:t>
            </a:r>
            <a:r>
              <a:rPr lang="en" sz="4300">
                <a:solidFill>
                  <a:srgbClr val="FFFFFF"/>
                </a:solidFill>
              </a:rPr>
              <a:t>: la classe virtuelle</a:t>
            </a:r>
            <a:endParaRPr sz="4300">
              <a:solidFill>
                <a:srgbClr val="FFFFFF"/>
              </a:solidFill>
            </a:endParaRPr>
          </a:p>
        </p:txBody>
      </p:sp>
      <p:sp>
        <p:nvSpPr>
          <p:cNvPr id="533" name="Google Shape;533;p13"/>
          <p:cNvSpPr txBox="1"/>
          <p:nvPr/>
        </p:nvSpPr>
        <p:spPr>
          <a:xfrm>
            <a:off x="20225" y="3626400"/>
            <a:ext cx="3081000" cy="10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079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19 février 2021</a:t>
            </a:r>
            <a:endParaRPr sz="20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1079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CSS des Appalaches </a:t>
            </a:r>
            <a:endParaRPr sz="20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b="1" lang="en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monurl.ca/desmos19022021</a:t>
            </a:r>
            <a:endParaRPr sz="20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107999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34" name="Google Shape;534;p13"/>
          <p:cNvSpPr txBox="1"/>
          <p:nvPr/>
        </p:nvSpPr>
        <p:spPr>
          <a:xfrm>
            <a:off x="1142606" y="386233"/>
            <a:ext cx="3357600" cy="6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Service national</a:t>
            </a:r>
            <a:endParaRPr sz="13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DOMAINE DE LA MATHÉMATIQUE,</a:t>
            </a:r>
            <a:endParaRPr b="1" sz="13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DE LA SCIENCE ET TECHNOLOGIE</a:t>
            </a:r>
            <a:endParaRPr b="1" sz="13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35" name="Google Shape;535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7350" y="90939"/>
            <a:ext cx="874765" cy="141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22"/>
          <p:cNvSpPr txBox="1"/>
          <p:nvPr>
            <p:ph idx="1" type="subTitle"/>
          </p:nvPr>
        </p:nvSpPr>
        <p:spPr>
          <a:xfrm>
            <a:off x="453024" y="244225"/>
            <a:ext cx="59208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Expérience élève 3 - Proportionnalité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L’arrangement de cartes de Desmos</a:t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04" name="Google Shape;60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700" y="1159050"/>
            <a:ext cx="6500695" cy="3831801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05" name="Google Shape;60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7775" y="175550"/>
            <a:ext cx="2978876" cy="1728299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23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1" name="Google Shape;611;p23"/>
          <p:cNvSpPr txBox="1"/>
          <p:nvPr>
            <p:ph idx="4294967295" type="body"/>
          </p:nvPr>
        </p:nvSpPr>
        <p:spPr>
          <a:xfrm>
            <a:off x="1607350" y="150675"/>
            <a:ext cx="5927100" cy="7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Expérience élève 4 - Les points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Le «Polygraph» de Desmos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12" name="Google Shape;61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6675" y="1367825"/>
            <a:ext cx="5062762" cy="3252724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13" name="Google Shape;61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125" y="1824278"/>
            <a:ext cx="2260350" cy="187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24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9" name="Google Shape;619;p24"/>
          <p:cNvSpPr txBox="1"/>
          <p:nvPr>
            <p:ph idx="4294967295" type="body"/>
          </p:nvPr>
        </p:nvSpPr>
        <p:spPr>
          <a:xfrm>
            <a:off x="1607350" y="150675"/>
            <a:ext cx="5927100" cy="114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Expérience élève 4 - Les points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Le «Polygraph» de Desmos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20" name="Google Shape;620;p24"/>
          <p:cNvSpPr txBox="1"/>
          <p:nvPr/>
        </p:nvSpPr>
        <p:spPr>
          <a:xfrm>
            <a:off x="1980750" y="3817300"/>
            <a:ext cx="5182500" cy="11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Ubuntu"/>
              <a:buAutoNum type="arabicPeriod"/>
            </a:pPr>
            <a:r>
              <a:rPr lang="en" sz="15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Passer la ronde de pratique </a:t>
            </a:r>
            <a:r>
              <a:rPr i="1" lang="en" sz="15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(Skip the practice round)</a:t>
            </a:r>
            <a:endParaRPr i="1" sz="15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5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Ubuntu"/>
              <a:buAutoNum type="arabicPeriod"/>
            </a:pPr>
            <a:r>
              <a:rPr lang="en" sz="15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Choisir une carte </a:t>
            </a:r>
            <a:r>
              <a:rPr b="1" lang="en" sz="15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ou</a:t>
            </a:r>
            <a:r>
              <a:rPr lang="en" sz="15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Poser une question (oui/non) à votre partenaire</a:t>
            </a:r>
            <a:endParaRPr sz="15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21" name="Google Shape;621;p24"/>
          <p:cNvSpPr txBox="1"/>
          <p:nvPr/>
        </p:nvSpPr>
        <p:spPr>
          <a:xfrm>
            <a:off x="5630550" y="1372000"/>
            <a:ext cx="3410700" cy="22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Vocabulaire à privilégier:</a:t>
            </a:r>
            <a:endParaRPr b="1"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Plan cartésien, droite, gauche, haut, bas, dessus, dessous, origine, quadrant, axe, positif, négatif, coordonnées, valeur de x, valeur de y, abscisse, ordonnée, etc.</a:t>
            </a:r>
            <a:endParaRPr sz="1600">
              <a:solidFill>
                <a:schemeClr val="dk2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622" name="Google Shape;62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5326" y="1509826"/>
            <a:ext cx="3410700" cy="1978859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25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Liens des activités présentées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28" name="Google Shape;628;p25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9" name="Google Shape;629;p25"/>
          <p:cNvSpPr txBox="1"/>
          <p:nvPr>
            <p:ph idx="1" type="body"/>
          </p:nvPr>
        </p:nvSpPr>
        <p:spPr>
          <a:xfrm>
            <a:off x="747925" y="1384300"/>
            <a:ext cx="6431700" cy="29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Séquence d’apprentissage sur les Legos</a:t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Arrangement de cartes sur l’exponentiation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Arrangement de cartes sur les situations de proportionnalités</a:t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«Polygraph» sur le plan cartésien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26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L’interface de l’espace enseignant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35" name="Google Shape;635;p26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6" name="Google Shape;636;p26"/>
          <p:cNvSpPr txBox="1"/>
          <p:nvPr>
            <p:ph type="title"/>
          </p:nvPr>
        </p:nvSpPr>
        <p:spPr>
          <a:xfrm>
            <a:off x="880225" y="209527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3"/>
              </a:rPr>
              <a:t>teacher.desmos.com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37" name="Google Shape;637;p26"/>
          <p:cNvSpPr/>
          <p:nvPr/>
        </p:nvSpPr>
        <p:spPr>
          <a:xfrm>
            <a:off x="1299918" y="1135182"/>
            <a:ext cx="5139515" cy="3777318"/>
          </a:xfrm>
          <a:custGeom>
            <a:rect b="b" l="l" r="r" t="t"/>
            <a:pathLst>
              <a:path extrusionOk="0" h="18251" w="19297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rotWithShape="0" algn="bl" dir="5400000" dist="19050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638" name="Google Shape;638;p26"/>
          <p:cNvSpPr txBox="1"/>
          <p:nvPr/>
        </p:nvSpPr>
        <p:spPr>
          <a:xfrm>
            <a:off x="3824375" y="30262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4"/>
              </a:rPr>
              <a:t>Desmos Classroom Activities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27"/>
          <p:cNvSpPr txBox="1"/>
          <p:nvPr>
            <p:ph type="title"/>
          </p:nvPr>
        </p:nvSpPr>
        <p:spPr>
          <a:xfrm>
            <a:off x="747925" y="225025"/>
            <a:ext cx="7550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L’outil de création de l’espace enseignant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44" name="Google Shape;644;p27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5" name="Google Shape;645;p27"/>
          <p:cNvSpPr txBox="1"/>
          <p:nvPr>
            <p:ph type="title"/>
          </p:nvPr>
        </p:nvSpPr>
        <p:spPr>
          <a:xfrm>
            <a:off x="1000388" y="117537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3"/>
              </a:rPr>
              <a:t>teacher.desmos.com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646" name="Google Shape;64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5037" y="2125728"/>
            <a:ext cx="6251123" cy="2481076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Google Shape;647;p27"/>
          <p:cNvSpPr/>
          <p:nvPr/>
        </p:nvSpPr>
        <p:spPr>
          <a:xfrm>
            <a:off x="2210100" y="2541600"/>
            <a:ext cx="4882200" cy="98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" name="Google Shape;648;p27"/>
          <p:cNvSpPr/>
          <p:nvPr/>
        </p:nvSpPr>
        <p:spPr>
          <a:xfrm>
            <a:off x="2210100" y="3622200"/>
            <a:ext cx="4882200" cy="98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" name="Google Shape;649;p27"/>
          <p:cNvSpPr/>
          <p:nvPr/>
        </p:nvSpPr>
        <p:spPr>
          <a:xfrm>
            <a:off x="6320525" y="2143492"/>
            <a:ext cx="921900" cy="327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p27"/>
          <p:cNvSpPr/>
          <p:nvPr/>
        </p:nvSpPr>
        <p:spPr>
          <a:xfrm>
            <a:off x="765754" y="4183062"/>
            <a:ext cx="921900" cy="327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p27"/>
          <p:cNvSpPr/>
          <p:nvPr/>
        </p:nvSpPr>
        <p:spPr>
          <a:xfrm>
            <a:off x="5388579" y="2143492"/>
            <a:ext cx="921900" cy="327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28"/>
          <p:cNvSpPr txBox="1"/>
          <p:nvPr>
            <p:ph type="title"/>
          </p:nvPr>
        </p:nvSpPr>
        <p:spPr>
          <a:xfrm>
            <a:off x="747925" y="225025"/>
            <a:ext cx="7550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Les outils de création universels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57" name="Google Shape;657;p28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58" name="Google Shape;65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0400" y="1298775"/>
            <a:ext cx="2461981" cy="183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9" name="Google Shape;65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90750" y="1677600"/>
            <a:ext cx="2387500" cy="2248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0" name="Google Shape;660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100" y="1677600"/>
            <a:ext cx="2387506" cy="22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Google Shape;661;p28"/>
          <p:cNvSpPr/>
          <p:nvPr/>
        </p:nvSpPr>
        <p:spPr>
          <a:xfrm>
            <a:off x="80375" y="1677675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Google Shape;662;p28"/>
          <p:cNvSpPr/>
          <p:nvPr/>
        </p:nvSpPr>
        <p:spPr>
          <a:xfrm>
            <a:off x="1263300" y="1677675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3" name="Google Shape;663;p28"/>
          <p:cNvSpPr/>
          <p:nvPr/>
        </p:nvSpPr>
        <p:spPr>
          <a:xfrm>
            <a:off x="1263300" y="2408500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p28"/>
          <p:cNvSpPr/>
          <p:nvPr/>
        </p:nvSpPr>
        <p:spPr>
          <a:xfrm>
            <a:off x="1263300" y="3151900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5" name="Google Shape;665;p28"/>
          <p:cNvSpPr/>
          <p:nvPr/>
        </p:nvSpPr>
        <p:spPr>
          <a:xfrm>
            <a:off x="80375" y="3139400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p28"/>
          <p:cNvSpPr/>
          <p:nvPr/>
        </p:nvSpPr>
        <p:spPr>
          <a:xfrm>
            <a:off x="3655217" y="1677675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p28"/>
          <p:cNvSpPr/>
          <p:nvPr/>
        </p:nvSpPr>
        <p:spPr>
          <a:xfrm>
            <a:off x="2489400" y="2398454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8" name="Google Shape;668;p28"/>
          <p:cNvSpPr/>
          <p:nvPr/>
        </p:nvSpPr>
        <p:spPr>
          <a:xfrm>
            <a:off x="2490342" y="3139400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Google Shape;669;p28"/>
          <p:cNvSpPr/>
          <p:nvPr/>
        </p:nvSpPr>
        <p:spPr>
          <a:xfrm>
            <a:off x="3685283" y="3131808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0" name="Google Shape;670;p28"/>
          <p:cNvSpPr/>
          <p:nvPr/>
        </p:nvSpPr>
        <p:spPr>
          <a:xfrm>
            <a:off x="4940492" y="2388400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29"/>
          <p:cNvSpPr txBox="1"/>
          <p:nvPr>
            <p:ph type="title"/>
          </p:nvPr>
        </p:nvSpPr>
        <p:spPr>
          <a:xfrm>
            <a:off x="747925" y="225025"/>
            <a:ext cx="7550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Les outils de création spécifiques à la mathématique</a:t>
            </a:r>
            <a:endParaRPr sz="28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76" name="Google Shape;676;p29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77" name="Google Shape;67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0400" y="1298775"/>
            <a:ext cx="2461981" cy="183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90750" y="1677600"/>
            <a:ext cx="2387500" cy="2248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100" y="1677600"/>
            <a:ext cx="2387506" cy="22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680" name="Google Shape;680;p29"/>
          <p:cNvSpPr/>
          <p:nvPr/>
        </p:nvSpPr>
        <p:spPr>
          <a:xfrm>
            <a:off x="80400" y="2408500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" name="Google Shape;681;p29"/>
          <p:cNvSpPr/>
          <p:nvPr/>
        </p:nvSpPr>
        <p:spPr>
          <a:xfrm>
            <a:off x="4924492" y="1655050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2" name="Google Shape;682;p29"/>
          <p:cNvSpPr/>
          <p:nvPr/>
        </p:nvSpPr>
        <p:spPr>
          <a:xfrm>
            <a:off x="2500388" y="1677679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" name="Google Shape;683;p29"/>
          <p:cNvSpPr/>
          <p:nvPr/>
        </p:nvSpPr>
        <p:spPr>
          <a:xfrm>
            <a:off x="3674708" y="2408508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4" name="Google Shape;684;p29"/>
          <p:cNvSpPr/>
          <p:nvPr/>
        </p:nvSpPr>
        <p:spPr>
          <a:xfrm>
            <a:off x="6156042" y="1655050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30"/>
          <p:cNvSpPr txBox="1"/>
          <p:nvPr>
            <p:ph type="title"/>
          </p:nvPr>
        </p:nvSpPr>
        <p:spPr>
          <a:xfrm>
            <a:off x="747925" y="225025"/>
            <a:ext cx="7550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Modifier une activité existante</a:t>
            </a:r>
            <a:endParaRPr sz="28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690" name="Google Shape;69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850" y="1554575"/>
            <a:ext cx="3317450" cy="138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1" name="Google Shape;69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09300" y="1512775"/>
            <a:ext cx="3362300" cy="2532200"/>
          </a:xfrm>
          <a:prstGeom prst="rect">
            <a:avLst/>
          </a:prstGeom>
          <a:noFill/>
          <a:ln>
            <a:noFill/>
          </a:ln>
        </p:spPr>
      </p:pic>
      <p:sp>
        <p:nvSpPr>
          <p:cNvPr id="692" name="Google Shape;692;p30"/>
          <p:cNvSpPr/>
          <p:nvPr/>
        </p:nvSpPr>
        <p:spPr>
          <a:xfrm>
            <a:off x="3216193" y="1611263"/>
            <a:ext cx="473400" cy="477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3" name="Google Shape;693;p30"/>
          <p:cNvSpPr/>
          <p:nvPr/>
        </p:nvSpPr>
        <p:spPr>
          <a:xfrm>
            <a:off x="6630343" y="1611263"/>
            <a:ext cx="473400" cy="477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31"/>
          <p:cNvSpPr txBox="1"/>
          <p:nvPr>
            <p:ph type="title"/>
          </p:nvPr>
        </p:nvSpPr>
        <p:spPr>
          <a:xfrm>
            <a:off x="747925" y="225025"/>
            <a:ext cx="57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Où trouver des idées, des activités ou du support ?</a:t>
            </a:r>
            <a:endParaRPr sz="27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99" name="Google Shape;699;p31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0" name="Google Shape;700;p31"/>
          <p:cNvSpPr txBox="1"/>
          <p:nvPr>
            <p:ph type="title"/>
          </p:nvPr>
        </p:nvSpPr>
        <p:spPr>
          <a:xfrm>
            <a:off x="880225" y="1338775"/>
            <a:ext cx="6814500" cy="336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■"/>
            </a:pPr>
            <a:r>
              <a:rPr lang="en" sz="2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teacher.desmos.com</a:t>
            </a:r>
            <a:r>
              <a:rPr lang="en" sz="22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(FR)</a:t>
            </a:r>
            <a:endParaRPr sz="22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■"/>
            </a:pPr>
            <a:r>
              <a:rPr lang="en" sz="2200" u="sng">
                <a:latin typeface="Ubuntu"/>
                <a:ea typeface="Ubuntu"/>
                <a:cs typeface="Ubuntu"/>
                <a:sym typeface="Ubuntu"/>
                <a:hlinkClick r:id="rId4"/>
              </a:rPr>
              <a:t>desmosfr.ca</a:t>
            </a:r>
            <a:endParaRPr sz="22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■"/>
            </a:pPr>
            <a:r>
              <a:rPr lang="en" sz="22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Groupe FB «</a:t>
            </a:r>
            <a:r>
              <a:rPr lang="en" sz="2200" u="sng">
                <a:latin typeface="Ubuntu"/>
                <a:ea typeface="Ubuntu"/>
                <a:cs typeface="Ubuntu"/>
                <a:sym typeface="Ubuntu"/>
                <a:hlinkClick r:id="rId5"/>
              </a:rPr>
              <a:t>Pédagogues Desmos</a:t>
            </a:r>
            <a:r>
              <a:rPr lang="en" sz="22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»</a:t>
            </a:r>
            <a:endParaRPr sz="22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■"/>
            </a:pPr>
            <a:r>
              <a:rPr lang="en" sz="22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Groupe FB «</a:t>
            </a:r>
            <a:r>
              <a:rPr lang="en" sz="2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Les maths autrement</a:t>
            </a:r>
            <a:r>
              <a:rPr lang="en" sz="22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»</a:t>
            </a:r>
            <a:endParaRPr sz="22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■"/>
            </a:pPr>
            <a:r>
              <a:rPr lang="en" sz="2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L</a:t>
            </a:r>
            <a:r>
              <a:rPr lang="en" sz="2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8"/>
              </a:rPr>
              <a:t>esmathsautrement.ca</a:t>
            </a:r>
            <a:endParaRPr sz="22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■"/>
            </a:pPr>
            <a:r>
              <a:rPr lang="en" sz="2200" u="sng">
                <a:latin typeface="Ubuntu"/>
                <a:ea typeface="Ubuntu"/>
                <a:cs typeface="Ubuntu"/>
                <a:sym typeface="Ubuntu"/>
                <a:hlinkClick r:id="rId9"/>
              </a:rPr>
              <a:t>Guide Genially</a:t>
            </a:r>
            <a:r>
              <a:rPr lang="en" sz="22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: Tout sur Desmos </a:t>
            </a:r>
            <a:endParaRPr sz="25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0" name="Google Shape;54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3700" y="1749644"/>
            <a:ext cx="2509447" cy="1666682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14"/>
          <p:cNvSpPr txBox="1"/>
          <p:nvPr>
            <p:ph idx="4294967295" type="body"/>
          </p:nvPr>
        </p:nvSpPr>
        <p:spPr>
          <a:xfrm>
            <a:off x="4073375" y="1834183"/>
            <a:ext cx="4641300" cy="14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Stéphanie Rioux</a:t>
            </a:r>
            <a:endParaRPr b="1" sz="3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stephanie.rioux@recitmst.qc.ca</a:t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42" name="Google Shape;542;p14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3" name="Google Shape;54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1275" y="247500"/>
            <a:ext cx="398145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p14"/>
          <p:cNvSpPr txBox="1"/>
          <p:nvPr/>
        </p:nvSpPr>
        <p:spPr>
          <a:xfrm>
            <a:off x="2194650" y="3922725"/>
            <a:ext cx="52881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Lien vers la présentation Web </a:t>
            </a:r>
            <a:r>
              <a:rPr b="1" lang="en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:</a:t>
            </a:r>
            <a:r>
              <a:rPr b="1" lang="en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b="1" lang="en" u="sng">
                <a:solidFill>
                  <a:srgbClr val="0000FF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monurl.ca/desmos19022021</a:t>
            </a:r>
            <a:endParaRPr b="1" u="sng">
              <a:solidFill>
                <a:srgbClr val="0000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45" name="Google Shape;545;p14">
            <a:hlinkClick r:id="rId6"/>
          </p:cNvPr>
          <p:cNvSpPr txBox="1"/>
          <p:nvPr/>
        </p:nvSpPr>
        <p:spPr>
          <a:xfrm>
            <a:off x="2501850" y="4539375"/>
            <a:ext cx="41403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Site du RÉCIT MST</a:t>
            </a:r>
            <a:r>
              <a:rPr lang="en" sz="1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:</a:t>
            </a:r>
            <a:r>
              <a:rPr lang="en" sz="1300"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b="1" lang="en" sz="1300" u="sng">
                <a:solidFill>
                  <a:srgbClr val="0000FF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recitmst.qc.ca</a:t>
            </a:r>
            <a:endParaRPr b="1" sz="1300">
              <a:solidFill>
                <a:srgbClr val="0000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32"/>
          <p:cNvSpPr txBox="1"/>
          <p:nvPr>
            <p:ph type="title"/>
          </p:nvPr>
        </p:nvSpPr>
        <p:spPr>
          <a:xfrm>
            <a:off x="747925" y="225025"/>
            <a:ext cx="7550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Programmation CL</a:t>
            </a:r>
            <a:endParaRPr sz="28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706" name="Google Shape;706;p32"/>
          <p:cNvSpPr txBox="1"/>
          <p:nvPr>
            <p:ph type="title"/>
          </p:nvPr>
        </p:nvSpPr>
        <p:spPr>
          <a:xfrm>
            <a:off x="880225" y="1414975"/>
            <a:ext cx="6814500" cy="284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2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Ubuntu"/>
              <a:buChar char="■"/>
            </a:pPr>
            <a:r>
              <a:rPr lang="en" sz="2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Collection </a:t>
            </a:r>
            <a:r>
              <a:rPr lang="en" sz="29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Introduction à CL</a:t>
            </a:r>
            <a:endParaRPr sz="2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12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Ubuntu"/>
              <a:buChar char="■"/>
            </a:pPr>
            <a:r>
              <a:rPr lang="en" sz="29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Webinaires</a:t>
            </a:r>
            <a:r>
              <a:rPr lang="en" sz="2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CL de Desmos</a:t>
            </a:r>
            <a:endParaRPr sz="2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12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Ubuntu"/>
              <a:buChar char="■"/>
            </a:pPr>
            <a:r>
              <a:rPr lang="en" sz="29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Documentation</a:t>
            </a:r>
            <a:r>
              <a:rPr lang="en" sz="2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CL</a:t>
            </a:r>
            <a:endParaRPr sz="2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707" name="Google Shape;707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99975" y="460175"/>
            <a:ext cx="68580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33"/>
          <p:cNvSpPr txBox="1"/>
          <p:nvPr/>
        </p:nvSpPr>
        <p:spPr>
          <a:xfrm>
            <a:off x="0" y="228600"/>
            <a:ext cx="91440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500" u="sng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Cadre de référence de la compétence numérique</a:t>
            </a:r>
            <a:endParaRPr sz="4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713" name="Google Shape;713;p3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39724" y="789600"/>
            <a:ext cx="4646652" cy="4353899"/>
          </a:xfrm>
          <a:prstGeom prst="rect">
            <a:avLst/>
          </a:prstGeom>
          <a:noFill/>
          <a:ln>
            <a:noFill/>
          </a:ln>
        </p:spPr>
      </p:pic>
      <p:sp>
        <p:nvSpPr>
          <p:cNvPr id="714" name="Google Shape;714;p33"/>
          <p:cNvSpPr txBox="1"/>
          <p:nvPr/>
        </p:nvSpPr>
        <p:spPr>
          <a:xfrm>
            <a:off x="7500000" y="4508950"/>
            <a:ext cx="16440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Viga"/>
                <a:ea typeface="Viga"/>
                <a:cs typeface="Viga"/>
                <a:sym typeface="Viga"/>
              </a:rPr>
              <a:t>MEQ - Avril 2019</a:t>
            </a:r>
            <a:endParaRPr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715" name="Google Shape;715;p33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34"/>
          <p:cNvSpPr txBox="1"/>
          <p:nvPr/>
        </p:nvSpPr>
        <p:spPr>
          <a:xfrm>
            <a:off x="0" y="0"/>
            <a:ext cx="91440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500" u="sng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Référentiel d’intervention en mathématique</a:t>
            </a:r>
            <a:endParaRPr sz="4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21" name="Google Shape;721;p34"/>
          <p:cNvSpPr txBox="1"/>
          <p:nvPr/>
        </p:nvSpPr>
        <p:spPr>
          <a:xfrm>
            <a:off x="3148950" y="582325"/>
            <a:ext cx="24180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Viga"/>
                <a:ea typeface="Viga"/>
                <a:cs typeface="Viga"/>
                <a:sym typeface="Viga"/>
              </a:rPr>
              <a:t>MEQ - Février 2020</a:t>
            </a:r>
            <a:endParaRPr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722" name="Google Shape;722;p34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3" name="Google Shape;723;p34"/>
          <p:cNvSpPr txBox="1"/>
          <p:nvPr/>
        </p:nvSpPr>
        <p:spPr>
          <a:xfrm>
            <a:off x="891425" y="1025125"/>
            <a:ext cx="7514700" cy="3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Dosis"/>
                <a:ea typeface="Dosis"/>
                <a:cs typeface="Dosis"/>
                <a:sym typeface="Dosis"/>
              </a:rPr>
              <a:t>Deux fondements de l’enseignement-apprentissage de la mathématique:</a:t>
            </a:r>
            <a:endParaRPr sz="1600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■"/>
            </a:pPr>
            <a:r>
              <a:rPr b="1" lang="en">
                <a:latin typeface="Dosis"/>
                <a:ea typeface="Dosis"/>
                <a:cs typeface="Dosis"/>
                <a:sym typeface="Dosis"/>
              </a:rPr>
              <a:t>Donner du sens à la mathématique</a:t>
            </a:r>
            <a:r>
              <a:rPr lang="en">
                <a:latin typeface="Dosis"/>
                <a:ea typeface="Dosis"/>
                <a:cs typeface="Dosis"/>
                <a:sym typeface="Dosis"/>
              </a:rPr>
              <a:t> en s’appuyant sur la compréhension des concepts et des processus mathématiques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■"/>
            </a:pPr>
            <a:r>
              <a:rPr b="1" lang="en">
                <a:latin typeface="Dosis"/>
                <a:ea typeface="Dosis"/>
                <a:cs typeface="Dosis"/>
                <a:sym typeface="Dosis"/>
              </a:rPr>
              <a:t>Recourir à la résolution de problèmes selon différentes intentions</a:t>
            </a:r>
            <a:endParaRPr b="1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Dosis"/>
                <a:ea typeface="Dosis"/>
                <a:cs typeface="Dosis"/>
                <a:sym typeface="Dosis"/>
              </a:rPr>
              <a:t>Condition essentielle à l’actualisation des fondements de l’enseignement-apprentissage de la mathématique:</a:t>
            </a:r>
            <a:endParaRPr sz="1600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■"/>
            </a:pPr>
            <a:r>
              <a:rPr b="1" lang="en">
                <a:latin typeface="Dosis"/>
                <a:ea typeface="Dosis"/>
                <a:cs typeface="Dosis"/>
                <a:sym typeface="Dosis"/>
              </a:rPr>
              <a:t>Favoriser l’engagement cognitif et la participation active</a:t>
            </a:r>
            <a:r>
              <a:rPr lang="en">
                <a:latin typeface="Dosis"/>
                <a:ea typeface="Dosis"/>
                <a:cs typeface="Dosis"/>
                <a:sym typeface="Dosis"/>
              </a:rPr>
              <a:t> de l’élève dans l’activité mathématique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○"/>
            </a:pPr>
            <a:r>
              <a:rPr b="1" lang="en">
                <a:latin typeface="Dosis"/>
                <a:ea typeface="Dosis"/>
                <a:cs typeface="Dosis"/>
                <a:sym typeface="Dosis"/>
              </a:rPr>
              <a:t>L’élève raisonne</a:t>
            </a:r>
            <a:r>
              <a:rPr lang="en">
                <a:latin typeface="Dosis"/>
                <a:ea typeface="Dosis"/>
                <a:cs typeface="Dosis"/>
                <a:sym typeface="Dosis"/>
              </a:rPr>
              <a:t> (réfléchir, justifier, prouver, etc.)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○"/>
            </a:pPr>
            <a:r>
              <a:rPr b="1" lang="en">
                <a:latin typeface="Dosis"/>
                <a:ea typeface="Dosis"/>
                <a:cs typeface="Dosis"/>
                <a:sym typeface="Dosis"/>
              </a:rPr>
              <a:t>L’élève communique</a:t>
            </a:r>
            <a:r>
              <a:rPr lang="en">
                <a:latin typeface="Dosis"/>
                <a:ea typeface="Dosis"/>
                <a:cs typeface="Dosis"/>
                <a:sym typeface="Dosis"/>
              </a:rPr>
              <a:t> (verbaliser, échanger et discuter avec les pairs, utiliser le vocabulaire approprié, utiliser des modes de représentation variées et du matériel de manipulation, etc.)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35"/>
          <p:cNvSpPr/>
          <p:nvPr/>
        </p:nvSpPr>
        <p:spPr>
          <a:xfrm>
            <a:off x="367400" y="1272300"/>
            <a:ext cx="7544400" cy="3936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9" name="Google Shape;729;p35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Ressources supplémentaires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730" name="Google Shape;730;p35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31" name="Google Shape;731;p35"/>
          <p:cNvSpPr txBox="1"/>
          <p:nvPr>
            <p:ph idx="1" type="body"/>
          </p:nvPr>
        </p:nvSpPr>
        <p:spPr>
          <a:xfrm>
            <a:off x="411875" y="1165025"/>
            <a:ext cx="7544400" cy="302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Ubuntu"/>
              <a:buChar char="■"/>
            </a:pPr>
            <a:r>
              <a:rPr lang="en" sz="1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Autoformation « </a:t>
            </a:r>
            <a:r>
              <a:rPr lang="en" sz="19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Premiers pas avec Desmos</a:t>
            </a:r>
            <a:r>
              <a:rPr lang="en" sz="1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» du Campus RÉCIT</a:t>
            </a:r>
            <a:endParaRPr sz="1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Ubuntu"/>
              <a:buChar char="■"/>
            </a:pPr>
            <a:r>
              <a:rPr lang="en" sz="19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Tutoriels</a:t>
            </a:r>
            <a:r>
              <a:rPr lang="en" sz="1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du RÉCIT MST</a:t>
            </a:r>
            <a:endParaRPr sz="1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Ubuntu"/>
              <a:buChar char="■"/>
            </a:pPr>
            <a:r>
              <a:rPr lang="en" sz="19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Webinaire</a:t>
            </a:r>
            <a:r>
              <a:rPr lang="en" sz="1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sur la calculatrice graphique</a:t>
            </a:r>
            <a:endParaRPr sz="1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Ubuntu"/>
              <a:buChar char="■"/>
            </a:pPr>
            <a:r>
              <a:rPr lang="en" sz="19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Webinaire</a:t>
            </a:r>
            <a:r>
              <a:rPr lang="en" sz="1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sur la classe virtuelle</a:t>
            </a:r>
            <a:endParaRPr sz="1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Ubuntu"/>
              <a:buChar char="■"/>
            </a:pPr>
            <a:r>
              <a:rPr lang="en" sz="19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Webinaire</a:t>
            </a:r>
            <a:r>
              <a:rPr lang="en" sz="1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sur la création d’activités pour la classe virtuelle</a:t>
            </a:r>
            <a:endParaRPr sz="1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Ubuntu"/>
              <a:buChar char="■"/>
            </a:pPr>
            <a:r>
              <a:rPr lang="en" sz="19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Guide Genially</a:t>
            </a:r>
            <a:r>
              <a:rPr lang="en" sz="1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: Tout sur Desmos </a:t>
            </a:r>
            <a:endParaRPr sz="1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36"/>
          <p:cNvSpPr txBox="1"/>
          <p:nvPr>
            <p:ph idx="4294967295" type="ctrTitle"/>
          </p:nvPr>
        </p:nvSpPr>
        <p:spPr>
          <a:xfrm>
            <a:off x="1761750" y="1598975"/>
            <a:ext cx="5620500" cy="70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0">
                <a:latin typeface="Viga"/>
                <a:ea typeface="Viga"/>
                <a:cs typeface="Viga"/>
                <a:sym typeface="Viga"/>
              </a:rPr>
              <a:t>MERCI !</a:t>
            </a:r>
            <a:endParaRPr b="1" sz="10000"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737" name="Google Shape;73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3537" y="178450"/>
            <a:ext cx="3496925" cy="10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738" name="Google Shape;738;p36"/>
          <p:cNvSpPr txBox="1"/>
          <p:nvPr/>
        </p:nvSpPr>
        <p:spPr>
          <a:xfrm>
            <a:off x="4142800" y="2643500"/>
            <a:ext cx="5128800" cy="18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stephanie.rioux@recitmst.qc.ca</a:t>
            </a:r>
            <a:endParaRPr sz="25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equipe</a:t>
            </a:r>
            <a:r>
              <a:rPr lang="en" sz="2500">
                <a:solidFill>
                  <a:schemeClr val="dk2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@recitmst.qc.ca</a:t>
            </a:r>
            <a:r>
              <a:rPr lang="en" sz="25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5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Page Facebook</a:t>
            </a:r>
            <a:endParaRPr sz="1600" u="sng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Twitter</a:t>
            </a:r>
            <a:endParaRPr sz="1600" u="sng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Chaîne Youtube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739" name="Google Shape;739;p36"/>
          <p:cNvSpPr txBox="1"/>
          <p:nvPr/>
        </p:nvSpPr>
        <p:spPr>
          <a:xfrm>
            <a:off x="1147300" y="2624750"/>
            <a:ext cx="33213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Questions?</a:t>
            </a:r>
            <a:endParaRPr sz="43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40" name="Google Shape;740;p36"/>
          <p:cNvSpPr txBox="1"/>
          <p:nvPr/>
        </p:nvSpPr>
        <p:spPr>
          <a:xfrm>
            <a:off x="2451875" y="4528300"/>
            <a:ext cx="53925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Ubuntu"/>
                <a:ea typeface="Ubuntu"/>
                <a:cs typeface="Ubuntu"/>
                <a:sym typeface="Ubuntu"/>
              </a:rPr>
              <a:t>Ces formations du RÉCIT 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sont mise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s à disposition, sauf 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exception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, selon les termes de la licence</a:t>
            </a:r>
            <a:r>
              <a:rPr lang="en" sz="8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800" u="sng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Licence Creative Commons Attribution - Pas d’Utilisation Commerciale - Partage dans les Mêmes Conditions 4.0 International</a:t>
            </a:r>
            <a:r>
              <a:rPr lang="en" sz="800">
                <a:solidFill>
                  <a:schemeClr val="accent1"/>
                </a:solidFill>
              </a:rPr>
              <a:t>.</a:t>
            </a:r>
            <a:r>
              <a:rPr lang="en" sz="800">
                <a:solidFill>
                  <a:schemeClr val="accent1"/>
                </a:solidFill>
                <a:highlight>
                  <a:srgbClr val="FFFF00"/>
                </a:highlight>
                <a:latin typeface="Ubuntu"/>
                <a:ea typeface="Ubuntu"/>
                <a:cs typeface="Ubuntu"/>
                <a:sym typeface="Ubuntu"/>
              </a:rPr>
              <a:t>  </a:t>
            </a:r>
            <a:endParaRPr sz="800">
              <a:solidFill>
                <a:schemeClr val="accent1"/>
              </a:solidFill>
              <a:highlight>
                <a:srgbClr val="FFFF00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741" name="Google Shape;741;p3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99475" y="4552425"/>
            <a:ext cx="808425" cy="28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5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Plan de la rencontre</a:t>
            </a:r>
            <a:endParaRPr sz="32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51" name="Google Shape;551;p15"/>
          <p:cNvSpPr txBox="1"/>
          <p:nvPr>
            <p:ph idx="1" type="body"/>
          </p:nvPr>
        </p:nvSpPr>
        <p:spPr>
          <a:xfrm>
            <a:off x="747925" y="1302825"/>
            <a:ext cx="6431700" cy="342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Pour mieux vous connaître…  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Pourquoi Desmos?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Expériences élève 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Le tableau de bord de l’enseignant.e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L’espace enseignant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Création d’activités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Partage de ressources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52" name="Google Shape;552;p15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16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Où en êtes-vous avec</a:t>
            </a: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 </a:t>
            </a: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Desmos </a:t>
            </a: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?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58" name="Google Shape;558;p16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559" name="Google Shape;559;p16"/>
          <p:cNvGraphicFramePr/>
          <p:nvPr/>
        </p:nvGraphicFramePr>
        <p:xfrm>
          <a:off x="371575" y="966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{B8080832-3F53-4DF4-B436-75734656DB1F}</a:tableStyleId>
              </a:tblPr>
              <a:tblGrid>
                <a:gridCol w="2687700"/>
                <a:gridCol w="4355400"/>
              </a:tblGrid>
              <a:tr h="79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C’est quoi Desmos?</a:t>
                      </a:r>
                      <a:endParaRPr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Ça m’intrigue… mais je </a:t>
                      </a:r>
                      <a:endParaRPr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n’ai pas encore osé!</a:t>
                      </a:r>
                      <a:endParaRPr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Je connais la calculatrice graphique</a:t>
                      </a:r>
                      <a:endParaRPr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Je l’utilise… mais pas à son plein potentiel! </a:t>
                      </a:r>
                      <a:endParaRPr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Desmos et moi… c’est l’amour fou! </a:t>
                      </a:r>
                      <a:endParaRPr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17"/>
          <p:cNvSpPr txBox="1"/>
          <p:nvPr/>
        </p:nvSpPr>
        <p:spPr>
          <a:xfrm>
            <a:off x="0" y="185400"/>
            <a:ext cx="91440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L’usage pédagogique des technologies… Pourquoi?</a:t>
            </a:r>
            <a:endParaRPr sz="4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565" name="Google Shape;56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3224" y="1019300"/>
            <a:ext cx="5437574" cy="3619375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Google Shape;566;p17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18"/>
          <p:cNvSpPr txBox="1"/>
          <p:nvPr/>
        </p:nvSpPr>
        <p:spPr>
          <a:xfrm>
            <a:off x="3911700" y="2778175"/>
            <a:ext cx="22209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student.desmos.com</a:t>
            </a:r>
            <a:r>
              <a:rPr b="1" lang="en" sz="1600" u="sng">
                <a:latin typeface="Ubuntu"/>
                <a:ea typeface="Ubuntu"/>
                <a:cs typeface="Ubuntu"/>
                <a:sym typeface="Ubuntu"/>
                <a:hlinkClick r:id="rId4"/>
              </a:rPr>
              <a:t> </a:t>
            </a:r>
            <a:r>
              <a:rPr b="1" lang="en" sz="1600">
                <a:latin typeface="Ubuntu"/>
                <a:ea typeface="Ubuntu"/>
                <a:cs typeface="Ubuntu"/>
                <a:sym typeface="Ubuntu"/>
              </a:rPr>
              <a:t>	</a:t>
            </a:r>
            <a:endParaRPr sz="2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72" name="Google Shape;572;p18"/>
          <p:cNvSpPr txBox="1"/>
          <p:nvPr/>
        </p:nvSpPr>
        <p:spPr>
          <a:xfrm>
            <a:off x="0" y="0"/>
            <a:ext cx="9144000" cy="9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7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Les différentes façons de travailler avec Desmos</a:t>
            </a:r>
            <a:endParaRPr b="1" sz="27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r>
              <a:rPr lang="en"/>
              <a:t>		</a:t>
            </a:r>
            <a:r>
              <a:rPr b="1" lang="en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>
              <a:solidFill>
                <a:srgbClr val="00B050"/>
              </a:solidFill>
            </a:endParaRPr>
          </a:p>
        </p:txBody>
      </p:sp>
      <p:sp>
        <p:nvSpPr>
          <p:cNvPr id="573" name="Google Shape;573;p18"/>
          <p:cNvSpPr txBox="1"/>
          <p:nvPr/>
        </p:nvSpPr>
        <p:spPr>
          <a:xfrm>
            <a:off x="6642725" y="2713950"/>
            <a:ext cx="2220900" cy="4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teacher.desmos.com</a:t>
            </a:r>
            <a:endParaRPr sz="12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74" name="Google Shape;574;p18"/>
          <p:cNvSpPr txBox="1"/>
          <p:nvPr/>
        </p:nvSpPr>
        <p:spPr>
          <a:xfrm>
            <a:off x="154950" y="1738050"/>
            <a:ext cx="33564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Ubuntu"/>
                <a:ea typeface="Ubuntu"/>
                <a:cs typeface="Ubuntu"/>
                <a:sym typeface="Ubuntu"/>
              </a:rPr>
              <a:t>1) Classe virtuelle</a:t>
            </a:r>
            <a:endParaRPr b="1" sz="24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75" name="Google Shape;575;p18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76" name="Google Shape;576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44472" y="1442475"/>
            <a:ext cx="5875553" cy="140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02525" y="3417175"/>
            <a:ext cx="1428750" cy="1400175"/>
          </a:xfrm>
          <a:prstGeom prst="rect">
            <a:avLst/>
          </a:prstGeom>
          <a:noFill/>
          <a:ln>
            <a:noFill/>
          </a:ln>
        </p:spPr>
      </p:pic>
      <p:sp>
        <p:nvSpPr>
          <p:cNvPr id="578" name="Google Shape;578;p18"/>
          <p:cNvSpPr txBox="1"/>
          <p:nvPr/>
        </p:nvSpPr>
        <p:spPr>
          <a:xfrm>
            <a:off x="425125" y="3610625"/>
            <a:ext cx="6077400" cy="8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Ubuntu"/>
                <a:ea typeface="Ubuntu"/>
                <a:cs typeface="Ubuntu"/>
                <a:sym typeface="Ubuntu"/>
              </a:rPr>
              <a:t>2</a:t>
            </a:r>
            <a:r>
              <a:rPr b="1" lang="en" sz="2400">
                <a:latin typeface="Ubuntu"/>
                <a:ea typeface="Ubuntu"/>
                <a:cs typeface="Ubuntu"/>
                <a:sym typeface="Ubuntu"/>
              </a:rPr>
              <a:t>) Calculatrice graphique (</a:t>
            </a:r>
            <a:r>
              <a:rPr b="1" lang="en" sz="2400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desmos.com</a:t>
            </a:r>
            <a:r>
              <a:rPr b="1" lang="en" sz="2400">
                <a:latin typeface="Ubuntu"/>
                <a:ea typeface="Ubuntu"/>
                <a:cs typeface="Ubuntu"/>
                <a:sym typeface="Ubuntu"/>
              </a:rPr>
              <a:t>) </a:t>
            </a:r>
            <a:endParaRPr b="1" sz="2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Ubuntu"/>
                <a:ea typeface="Ubuntu"/>
                <a:cs typeface="Ubuntu"/>
                <a:sym typeface="Ubuntu"/>
              </a:rPr>
              <a:t>    ou application pour appareils mobiles</a:t>
            </a:r>
            <a:endParaRPr b="1" sz="24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19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4" name="Google Shape;584;p19"/>
          <p:cNvSpPr txBox="1"/>
          <p:nvPr>
            <p:ph idx="4294967295" type="body"/>
          </p:nvPr>
        </p:nvSpPr>
        <p:spPr>
          <a:xfrm>
            <a:off x="1106700" y="150675"/>
            <a:ext cx="6930600" cy="114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Expérience élève 1 - Le prix des boîtes LEGO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Séquence d’apprentissage dans Desmos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85" name="Google Shape;58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48175"/>
            <a:ext cx="8839200" cy="2838676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20"/>
          <p:cNvSpPr txBox="1"/>
          <p:nvPr>
            <p:ph idx="4294967295" type="body"/>
          </p:nvPr>
        </p:nvSpPr>
        <p:spPr>
          <a:xfrm>
            <a:off x="1154563" y="135900"/>
            <a:ext cx="6834900" cy="114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Expérience élève 1 - Le prix des boîtes LEGO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Séquence d’apprentissage dans Desmos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91" name="Google Shape;59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7163" y="1281000"/>
            <a:ext cx="6509726" cy="37768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21"/>
          <p:cNvSpPr txBox="1"/>
          <p:nvPr>
            <p:ph idx="1" type="subTitle"/>
          </p:nvPr>
        </p:nvSpPr>
        <p:spPr>
          <a:xfrm>
            <a:off x="349699" y="229475"/>
            <a:ext cx="59208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Expérience élève 2 - Exponentiation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L’arrangement de cartes de Desmos</a:t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97" name="Google Shape;59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348" y="1184825"/>
            <a:ext cx="6509214" cy="36176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98" name="Google Shape;59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06992" y="175542"/>
            <a:ext cx="3149649" cy="18274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riar template">
  <a:themeElements>
    <a:clrScheme name="Custom 347">
      <a:dk1>
        <a:srgbClr val="3D4965"/>
      </a:dk1>
      <a:lt1>
        <a:srgbClr val="FFFFFF"/>
      </a:lt1>
      <a:dk2>
        <a:srgbClr val="1C4587"/>
      </a:dk2>
      <a:lt2>
        <a:srgbClr val="F3F3F3"/>
      </a:lt2>
      <a:accent1>
        <a:srgbClr val="3C78D8"/>
      </a:accent1>
      <a:accent2>
        <a:srgbClr val="89ABE6"/>
      </a:accent2>
      <a:accent3>
        <a:srgbClr val="8EA3C3"/>
      </a:accent3>
      <a:accent4>
        <a:srgbClr val="EFEFEF"/>
      </a:accent4>
      <a:accent5>
        <a:srgbClr val="D9D9D9"/>
      </a:accent5>
      <a:accent6>
        <a:srgbClr val="C9DAF8"/>
      </a:accent6>
      <a:hlink>
        <a:srgbClr val="3C78D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