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Sniglet"/>
      <p:regular r:id="rId37"/>
    </p:embeddedFont>
    <p:embeddedFont>
      <p:font typeface="Dosis"/>
      <p:regular r:id="rId38"/>
      <p:bold r:id="rId39"/>
    </p:embeddedFont>
    <p:embeddedFont>
      <p:font typeface="Ubuntu"/>
      <p:regular r:id="rId40"/>
      <p:bold r:id="rId41"/>
      <p:italic r:id="rId42"/>
      <p:boldItalic r:id="rId43"/>
    </p:embeddedFont>
    <p:embeddedFont>
      <p:font typeface="Viga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C97FC72-BD4D-4F79-BAA2-137F89FFAD82}">
  <a:tblStyle styleId="{4C97FC72-BD4D-4F79-BAA2-137F89FFAD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regular.fntdata"/><Relationship Id="rId20" Type="http://schemas.openxmlformats.org/officeDocument/2006/relationships/slide" Target="slides/slide15.xml"/><Relationship Id="rId42" Type="http://schemas.openxmlformats.org/officeDocument/2006/relationships/font" Target="fonts/Ubuntu-italic.fntdata"/><Relationship Id="rId41" Type="http://schemas.openxmlformats.org/officeDocument/2006/relationships/font" Target="fonts/Ubuntu-bold.fntdata"/><Relationship Id="rId22" Type="http://schemas.openxmlformats.org/officeDocument/2006/relationships/slide" Target="slides/slide17.xml"/><Relationship Id="rId44" Type="http://schemas.openxmlformats.org/officeDocument/2006/relationships/font" Target="fonts/Viga-regular.fntdata"/><Relationship Id="rId21" Type="http://schemas.openxmlformats.org/officeDocument/2006/relationships/slide" Target="slides/slide16.xml"/><Relationship Id="rId43" Type="http://schemas.openxmlformats.org/officeDocument/2006/relationships/font" Target="fonts/Ubuntu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Snigle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Dosis-bold.fntdata"/><Relationship Id="rId16" Type="http://schemas.openxmlformats.org/officeDocument/2006/relationships/slide" Target="slides/slide11.xml"/><Relationship Id="rId38" Type="http://schemas.openxmlformats.org/officeDocument/2006/relationships/font" Target="fonts/Dosi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K3bSta9h9jD1ASV8MAQT0WFYVgjxbSuW8Zspw9YflhM/viewer?f=2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K3bSta9h9jD1ASV8MAQT0WFYVgjxbSuW8Zspw9YflhM/edit?usp=sharin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K3bSta9h9jD1ASV8MAQT0WFYVgjxbSuW8Zspw9YflhM/viewer?f=1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926f51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926f51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98a8e24b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998a8e24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97c28e4f4e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97c28e4f4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seulement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97c28e4f4e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97c28e4f4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7c28e4f4e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97c28e4f4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97c28e4f4e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97c28e4f4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baa77ba216_0_5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baa77ba216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baa77ba21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baa77ba2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aa77ba216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aa77ba21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baa77ba216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baa77ba21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aa77ba216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aa77ba21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baa77ba216_0_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baa77ba21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9eb92c000_57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9eb92c000_5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97926f51db_0_2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97926f51db_0_2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781c581e6f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781c581e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86ec3b7f03_0_6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86ec3b7f03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97926f51db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97926f51db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2"/>
              </a:rPr>
              <a:t>Jamboard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en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7926f51db_0_2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7926f51db_0_2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97c28e4f4e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97c28e4f4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97c28e4f4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97c28e4f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97c28e4f4e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97c28e4f4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monurl.ca/desmos10022021" TargetMode="External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eacher.desmos.com/activitybuilder/custom/58ebe320b52e4e08377eae3f?lang=fr" TargetMode="External"/><Relationship Id="rId4" Type="http://schemas.openxmlformats.org/officeDocument/2006/relationships/hyperlink" Target="https://teacher.desmos.com/activitybuilder/custom/59dccb74bcc85c06151f8760?lang=fr" TargetMode="External"/><Relationship Id="rId5" Type="http://schemas.openxmlformats.org/officeDocument/2006/relationships/hyperlink" Target="https://teacher.desmos.com/activitybuilder/custom/5a1c15793cf38c060ea13b83?lang=fr" TargetMode="External"/><Relationship Id="rId6" Type="http://schemas.openxmlformats.org/officeDocument/2006/relationships/hyperlink" Target="https://teacher.desmos.com/polygraph/custom/59e3b2dc5a79e348a3838d75?lang=fr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teacher.desmos.com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teacher.desmos.com/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://www.desmosfr.ca" TargetMode="External"/><Relationship Id="rId9" Type="http://schemas.openxmlformats.org/officeDocument/2006/relationships/hyperlink" Target="https://view.genial.ly/5f6b3ba79e22dc0d83e40fcc/horizontal-infographic-lists-dynamiser-lenseignement-apprentissage-des-mathematiques-avec-desmos" TargetMode="External"/><Relationship Id="rId5" Type="http://schemas.openxmlformats.org/officeDocument/2006/relationships/hyperlink" Target="https://www.facebook.com/groups/pedagoguesdesmos" TargetMode="External"/><Relationship Id="rId6" Type="http://schemas.openxmlformats.org/officeDocument/2006/relationships/hyperlink" Target="https://www.facebook.com/groups/704851039666407" TargetMode="External"/><Relationship Id="rId7" Type="http://schemas.openxmlformats.org/officeDocument/2006/relationships/hyperlink" Target="http://www.lesmathsautrement.ca" TargetMode="External"/><Relationship Id="rId8" Type="http://schemas.openxmlformats.org/officeDocument/2006/relationships/hyperlink" Target="http://www.lesmathsautrement.c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Relationship Id="rId4" Type="http://schemas.openxmlformats.org/officeDocument/2006/relationships/image" Target="../media/image9.png"/><Relationship Id="rId5" Type="http://schemas.openxmlformats.org/officeDocument/2006/relationships/hyperlink" Target="http://monurl.ca/desmos10022021" TargetMode="External"/><Relationship Id="rId6" Type="http://schemas.openxmlformats.org/officeDocument/2006/relationships/hyperlink" Target="http://www.recit.qc.ca" TargetMode="External"/><Relationship Id="rId7" Type="http://schemas.openxmlformats.org/officeDocument/2006/relationships/hyperlink" Target="https://recitmst.qc.ca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teacher.desmos.com/collection/5cacb5bbd252c50c659b2ab3?lang=fr" TargetMode="External"/><Relationship Id="rId4" Type="http://schemas.openxmlformats.org/officeDocument/2006/relationships/hyperlink" Target="https://learn.desmos.com/webinars#CL" TargetMode="External"/><Relationship Id="rId5" Type="http://schemas.openxmlformats.org/officeDocument/2006/relationships/hyperlink" Target="https://teacher.desmos.com/computation-layer/documentation?lang=fr#overview" TargetMode="External"/><Relationship Id="rId6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1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rtf93huwyc?lang=fr" TargetMode="External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recitmst.qc.ca/Desmos-les-mathematiques-en-classe-virtuelle" TargetMode="External"/><Relationship Id="rId7" Type="http://schemas.openxmlformats.org/officeDocument/2006/relationships/hyperlink" Target="https://recitmst.qc.ca/Desmos-creation-d-activites-pour-la-classe-virtuelle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31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hyperlink" Target="https://www.desmos.com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3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recitmst.qc.ca</a:t>
            </a:r>
            <a:endParaRPr b="1"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13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</a:rPr>
              <a:t>Desmos </a:t>
            </a:r>
            <a:r>
              <a:rPr lang="en" sz="4300">
                <a:solidFill>
                  <a:srgbClr val="FFFFFF"/>
                </a:solidFill>
              </a:rPr>
              <a:t>: la classe virtuelle</a:t>
            </a:r>
            <a:endParaRPr sz="4300">
              <a:solidFill>
                <a:srgbClr val="FFFFFF"/>
              </a:solidFill>
            </a:endParaRPr>
          </a:p>
        </p:txBody>
      </p:sp>
      <p:sp>
        <p:nvSpPr>
          <p:cNvPr id="533" name="Google Shape;533;p13"/>
          <p:cNvSpPr txBox="1"/>
          <p:nvPr/>
        </p:nvSpPr>
        <p:spPr>
          <a:xfrm>
            <a:off x="20225" y="3626400"/>
            <a:ext cx="30810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10 février 2021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Région de la Côte-Nord 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monurl.ca/desmos10022021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13"/>
          <p:cNvSpPr txBox="1"/>
          <p:nvPr/>
        </p:nvSpPr>
        <p:spPr>
          <a:xfrm>
            <a:off x="1142606" y="386233"/>
            <a:ext cx="33576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5" name="Google Shape;53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350" y="909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2"/>
          <p:cNvSpPr txBox="1"/>
          <p:nvPr>
            <p:ph idx="1" type="subTitle"/>
          </p:nvPr>
        </p:nvSpPr>
        <p:spPr>
          <a:xfrm>
            <a:off x="453024" y="24422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3 - Proportionnalité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4" name="Google Shape;6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00" y="1159050"/>
            <a:ext cx="6500695" cy="38318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150" y="228600"/>
            <a:ext cx="3029699" cy="15723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1" name="Google Shape;611;p23"/>
          <p:cNvSpPr txBox="1"/>
          <p:nvPr>
            <p:ph idx="4294967295" type="body"/>
          </p:nvPr>
        </p:nvSpPr>
        <p:spPr>
          <a:xfrm>
            <a:off x="1607350" y="150675"/>
            <a:ext cx="59271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2" name="Google Shape;6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75" y="1367825"/>
            <a:ext cx="5062762" cy="32527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3" name="Google Shape;6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25" y="1824278"/>
            <a:ext cx="2260350" cy="18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9" name="Google Shape;619;p24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4 - Les points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0" name="Google Shape;620;p24"/>
          <p:cNvSpPr txBox="1"/>
          <p:nvPr/>
        </p:nvSpPr>
        <p:spPr>
          <a:xfrm>
            <a:off x="1980750" y="3817300"/>
            <a:ext cx="51825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Passer la ronde de pratique </a:t>
            </a:r>
            <a:r>
              <a:rPr i="1"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(Skip the practice round)</a:t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une carte </a:t>
            </a:r>
            <a:r>
              <a:rPr b="1" lang="en" sz="15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</a:t>
            </a: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Poser une question (oui/non) à votre partenaire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21" name="Google Shape;621;p24"/>
          <p:cNvSpPr txBox="1"/>
          <p:nvPr/>
        </p:nvSpPr>
        <p:spPr>
          <a:xfrm>
            <a:off x="5630550" y="1372000"/>
            <a:ext cx="3410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Vocabulaire à privilégier:</a:t>
            </a:r>
            <a:endParaRPr b="1"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Plan cartésien, droite, gauche, haut, bas, dessus, dessous, origine, quadrant, axe, positif, négatif, coordonnées, valeur de x, valeur de y, abscisse, ordonnée, etc.</a:t>
            </a:r>
            <a:endParaRPr sz="16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22" name="Google Shape;6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25" y="1372000"/>
            <a:ext cx="3808626" cy="197662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Liens des activités présentées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8" name="Google Shape;628;p2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9" name="Google Shape;629;p25"/>
          <p:cNvSpPr txBox="1"/>
          <p:nvPr>
            <p:ph idx="1" type="body"/>
          </p:nvPr>
        </p:nvSpPr>
        <p:spPr>
          <a:xfrm>
            <a:off x="747925" y="1384300"/>
            <a:ext cx="6431700" cy="29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Séquence d’apprentissage sur les Legos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l’exponentiation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les situations de proportionnalités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«Polygraph» sur le plan cartésien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L’interface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5" name="Google Shape;635;p2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6" name="Google Shape;636;p26"/>
          <p:cNvSpPr txBox="1"/>
          <p:nvPr>
            <p:ph type="title"/>
          </p:nvPr>
        </p:nvSpPr>
        <p:spPr>
          <a:xfrm>
            <a:off x="880225" y="20952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7" name="Google Shape;637;p26"/>
          <p:cNvSpPr/>
          <p:nvPr/>
        </p:nvSpPr>
        <p:spPr>
          <a:xfrm>
            <a:off x="1299918" y="1135182"/>
            <a:ext cx="5139515" cy="3777318"/>
          </a:xfrm>
          <a:custGeom>
            <a:rect b="b" l="l" r="r" t="t"/>
            <a:pathLst>
              <a:path extrusionOk="0" h="18251" w="19297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7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L’outil de création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3" name="Google Shape;643;p2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4" name="Google Shape;644;p27"/>
          <p:cNvSpPr txBox="1"/>
          <p:nvPr>
            <p:ph type="title"/>
          </p:nvPr>
        </p:nvSpPr>
        <p:spPr>
          <a:xfrm>
            <a:off x="1000388" y="11753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5" name="Google Shape;6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037" y="2125728"/>
            <a:ext cx="6251123" cy="24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7"/>
          <p:cNvSpPr/>
          <p:nvPr/>
        </p:nvSpPr>
        <p:spPr>
          <a:xfrm>
            <a:off x="2210100" y="2541600"/>
            <a:ext cx="4882200" cy="98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27"/>
          <p:cNvSpPr/>
          <p:nvPr/>
        </p:nvSpPr>
        <p:spPr>
          <a:xfrm>
            <a:off x="2210100" y="3622200"/>
            <a:ext cx="4882200" cy="984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27"/>
          <p:cNvSpPr/>
          <p:nvPr/>
        </p:nvSpPr>
        <p:spPr>
          <a:xfrm>
            <a:off x="6320525" y="214349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7"/>
          <p:cNvSpPr/>
          <p:nvPr/>
        </p:nvSpPr>
        <p:spPr>
          <a:xfrm>
            <a:off x="765754" y="418306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7"/>
          <p:cNvSpPr/>
          <p:nvPr/>
        </p:nvSpPr>
        <p:spPr>
          <a:xfrm>
            <a:off x="5388579" y="2143492"/>
            <a:ext cx="921900" cy="327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outils de création universels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6" name="Google Shape;656;p2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7" name="Google Shape;6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00" y="1298775"/>
            <a:ext cx="2461981" cy="1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0750" y="1677600"/>
            <a:ext cx="2387500" cy="224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0" y="1677600"/>
            <a:ext cx="2387506" cy="22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28"/>
          <p:cNvSpPr/>
          <p:nvPr/>
        </p:nvSpPr>
        <p:spPr>
          <a:xfrm>
            <a:off x="80375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28"/>
          <p:cNvSpPr/>
          <p:nvPr/>
        </p:nvSpPr>
        <p:spPr>
          <a:xfrm>
            <a:off x="1263300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28"/>
          <p:cNvSpPr/>
          <p:nvPr/>
        </p:nvSpPr>
        <p:spPr>
          <a:xfrm>
            <a:off x="1263300" y="24085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28"/>
          <p:cNvSpPr/>
          <p:nvPr/>
        </p:nvSpPr>
        <p:spPr>
          <a:xfrm>
            <a:off x="1263300" y="31519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8"/>
          <p:cNvSpPr/>
          <p:nvPr/>
        </p:nvSpPr>
        <p:spPr>
          <a:xfrm>
            <a:off x="80375" y="3139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28"/>
          <p:cNvSpPr/>
          <p:nvPr/>
        </p:nvSpPr>
        <p:spPr>
          <a:xfrm>
            <a:off x="3655217" y="1677675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2489400" y="2398454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2490342" y="3139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28"/>
          <p:cNvSpPr/>
          <p:nvPr/>
        </p:nvSpPr>
        <p:spPr>
          <a:xfrm>
            <a:off x="3685283" y="3131808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28"/>
          <p:cNvSpPr/>
          <p:nvPr/>
        </p:nvSpPr>
        <p:spPr>
          <a:xfrm>
            <a:off x="4940492" y="23884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9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outils de création spécifiques à la mathématique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5" name="Google Shape;675;p2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6" name="Google Shape;6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00" y="1298775"/>
            <a:ext cx="2461981" cy="18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0750" y="1677600"/>
            <a:ext cx="2387500" cy="224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00" y="1677600"/>
            <a:ext cx="2387506" cy="22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29"/>
          <p:cNvSpPr/>
          <p:nvPr/>
        </p:nvSpPr>
        <p:spPr>
          <a:xfrm>
            <a:off x="80400" y="240850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29"/>
          <p:cNvSpPr/>
          <p:nvPr/>
        </p:nvSpPr>
        <p:spPr>
          <a:xfrm>
            <a:off x="4924492" y="165505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9"/>
          <p:cNvSpPr/>
          <p:nvPr/>
        </p:nvSpPr>
        <p:spPr>
          <a:xfrm>
            <a:off x="2500388" y="1677679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9"/>
          <p:cNvSpPr/>
          <p:nvPr/>
        </p:nvSpPr>
        <p:spPr>
          <a:xfrm>
            <a:off x="3674708" y="2408508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29"/>
          <p:cNvSpPr/>
          <p:nvPr/>
        </p:nvSpPr>
        <p:spPr>
          <a:xfrm>
            <a:off x="6156042" y="1655050"/>
            <a:ext cx="1185300" cy="743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0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Modifier une activité existante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89" name="Google Shape;6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50" y="1554575"/>
            <a:ext cx="3317450" cy="13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300" y="1512775"/>
            <a:ext cx="3362300" cy="25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0"/>
          <p:cNvSpPr/>
          <p:nvPr/>
        </p:nvSpPr>
        <p:spPr>
          <a:xfrm>
            <a:off x="3216193" y="1611263"/>
            <a:ext cx="473400" cy="477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0"/>
          <p:cNvSpPr/>
          <p:nvPr/>
        </p:nvSpPr>
        <p:spPr>
          <a:xfrm>
            <a:off x="6630343" y="1611263"/>
            <a:ext cx="473400" cy="4770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1"/>
          <p:cNvSpPr txBox="1"/>
          <p:nvPr>
            <p:ph type="title"/>
          </p:nvPr>
        </p:nvSpPr>
        <p:spPr>
          <a:xfrm>
            <a:off x="747925" y="225025"/>
            <a:ext cx="57387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trouver des idées, des activités ou du support ?</a:t>
            </a:r>
            <a:endParaRPr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8" name="Google Shape;698;p3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9" name="Google Shape;699;p31"/>
          <p:cNvSpPr txBox="1"/>
          <p:nvPr>
            <p:ph type="title"/>
          </p:nvPr>
        </p:nvSpPr>
        <p:spPr>
          <a:xfrm>
            <a:off x="880225" y="1338775"/>
            <a:ext cx="6814500" cy="33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teacher.desmos.com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(FR)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latin typeface="Ubuntu"/>
                <a:ea typeface="Ubuntu"/>
                <a:cs typeface="Ubuntu"/>
                <a:sym typeface="Ubuntu"/>
                <a:hlinkClick r:id="rId4"/>
              </a:rPr>
              <a:t>desmosfr.ca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200" u="sng">
                <a:latin typeface="Ubuntu"/>
                <a:ea typeface="Ubuntu"/>
                <a:cs typeface="Ubuntu"/>
                <a:sym typeface="Ubuntu"/>
                <a:hlinkClick r:id="rId5"/>
              </a:rPr>
              <a:t>Pédagogues Desmos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Les maths autrement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L</a:t>
            </a: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esmathsautrement.ca</a:t>
            </a:r>
            <a:endParaRPr sz="2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Ubuntu"/>
              <a:buChar char="■"/>
            </a:pPr>
            <a:r>
              <a:rPr lang="en" sz="2200" u="sng">
                <a:latin typeface="Ubuntu"/>
                <a:ea typeface="Ubuntu"/>
                <a:cs typeface="Ubuntu"/>
                <a:sym typeface="Ubuntu"/>
                <a:hlinkClick r:id="rId9"/>
              </a:rPr>
              <a:t>Guide Genially</a:t>
            </a:r>
            <a:r>
              <a:rPr lang="en" sz="2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 Tout sur Desmos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4"/>
          <p:cNvSpPr txBox="1"/>
          <p:nvPr>
            <p:ph idx="4294967295" type="body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2" name="Google Shape;542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4"/>
          <p:cNvSpPr txBox="1"/>
          <p:nvPr/>
        </p:nvSpPr>
        <p:spPr>
          <a:xfrm>
            <a:off x="2194650" y="3922725"/>
            <a:ext cx="52881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monurl.ca/desmos10022021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5" name="Google Shape;545;p14">
            <a:hlinkClick r:id="rId6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Site du RÉCIT MST</a:t>
            </a: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3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3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2"/>
          <p:cNvSpPr txBox="1"/>
          <p:nvPr>
            <p:ph type="title"/>
          </p:nvPr>
        </p:nvSpPr>
        <p:spPr>
          <a:xfrm>
            <a:off x="747925" y="225025"/>
            <a:ext cx="7550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Programmation CL</a:t>
            </a:r>
            <a:endParaRPr sz="28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05" name="Google Shape;705;p32"/>
          <p:cNvSpPr txBox="1"/>
          <p:nvPr>
            <p:ph type="title"/>
          </p:nvPr>
        </p:nvSpPr>
        <p:spPr>
          <a:xfrm>
            <a:off x="880225" y="1414975"/>
            <a:ext cx="68145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Collection </a:t>
            </a: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Introduction à CL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Webinaires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CL de Desmos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Documentation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CL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06" name="Google Shape;7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9975" y="460175"/>
            <a:ext cx="68580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12" name="Google Shape;712;p33"/>
          <p:cNvSpPr txBox="1"/>
          <p:nvPr/>
        </p:nvSpPr>
        <p:spPr>
          <a:xfrm>
            <a:off x="3059250" y="447447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3" name="Google Shape;7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01" y="1277400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3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20" name="Google Shape;7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4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2" name="Google Shape;7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5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29" name="Google Shape;729;p35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0" name="Google Shape;7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35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‘’Les maths autrement’’</a:t>
            </a:r>
            <a:endParaRPr/>
          </a:p>
        </p:txBody>
      </p:sp>
      <p:sp>
        <p:nvSpPr>
          <p:cNvPr id="733" name="Google Shape;733;p3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39" name="Google Shape;7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36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2" name="Google Shape;742;p3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7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48" name="Google Shape;7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74" y="12127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37"/>
          <p:cNvSpPr txBox="1"/>
          <p:nvPr/>
        </p:nvSpPr>
        <p:spPr>
          <a:xfrm>
            <a:off x="1944263" y="784575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Les propriétés des fonctions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0" name="Google Shape;750;p37"/>
          <p:cNvSpPr txBox="1"/>
          <p:nvPr/>
        </p:nvSpPr>
        <p:spPr>
          <a:xfrm>
            <a:off x="757613" y="44275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 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et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1" name="Google Shape;751;p3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8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57" name="Google Shape;757;p38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8" name="Google Shape;758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16857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38"/>
          <p:cNvSpPr txBox="1"/>
          <p:nvPr/>
        </p:nvSpPr>
        <p:spPr>
          <a:xfrm>
            <a:off x="3049775" y="4310525"/>
            <a:ext cx="5068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1" name="Google Shape;761;p3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9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767" name="Google Shape;767;p39"/>
          <p:cNvSpPr txBox="1"/>
          <p:nvPr/>
        </p:nvSpPr>
        <p:spPr>
          <a:xfrm>
            <a:off x="377750" y="306325"/>
            <a:ext cx="79182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« Mains sur les touches »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Aller à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Créer un compte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 sz="19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9" name="Google Shape;76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8500" y="1738450"/>
            <a:ext cx="26479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9075" y="2443300"/>
            <a:ext cx="10668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0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Cadre de référence de la compétence numérique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6" name="Google Shape;776;p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0"/>
          <p:cNvSpPr txBox="1"/>
          <p:nvPr/>
        </p:nvSpPr>
        <p:spPr>
          <a:xfrm>
            <a:off x="7500000" y="450895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8" name="Google Shape;778;p4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1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4" name="Google Shape;784;p41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85" name="Google Shape;785;p4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6" name="Google Shape;786;p41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1" name="Google Shape;551;p15"/>
          <p:cNvSpPr txBox="1"/>
          <p:nvPr>
            <p:ph idx="1" type="body"/>
          </p:nvPr>
        </p:nvSpPr>
        <p:spPr>
          <a:xfrm>
            <a:off x="747925" y="1302825"/>
            <a:ext cx="6431700" cy="342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Desmos?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Expériences élève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 tableau de bord de l’enseignant.e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L’espace enseignant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Création d’activités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calculatrice graphique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Partage de ressources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1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2"/>
          <p:cNvSpPr/>
          <p:nvPr/>
        </p:nvSpPr>
        <p:spPr>
          <a:xfrm>
            <a:off x="367400" y="1272300"/>
            <a:ext cx="7544400" cy="3936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2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Ressources supplémentaires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3" name="Google Shape;793;p42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4" name="Google Shape;794;p42"/>
          <p:cNvSpPr txBox="1"/>
          <p:nvPr>
            <p:ph idx="1" type="body"/>
          </p:nvPr>
        </p:nvSpPr>
        <p:spPr>
          <a:xfrm>
            <a:off x="411875" y="1165025"/>
            <a:ext cx="7544400" cy="30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« </a:t>
            </a: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Premiers pas avec Desmos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 du Campus RÉCIT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Tutoriels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du RÉCIT MST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calculatrice graphique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création d’activités pour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■"/>
            </a:pPr>
            <a:r>
              <a:rPr lang="en" sz="19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 Tout sur Desmos 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3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00" name="Google Shape;8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43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chemeClr val="dk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2" name="Google Shape;802;p43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3" name="Google Shape;803;p43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4" name="Google Shape;80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en êtes-vous avec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Desmos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8" name="Google Shape;558;p1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9" name="Google Shape;559;p16"/>
          <p:cNvGraphicFramePr/>
          <p:nvPr/>
        </p:nvGraphicFramePr>
        <p:xfrm>
          <a:off x="371575" y="96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{4C97FC72-BD4D-4F79-BAA2-137F89FFAD82}</a:tableStyleId>
              </a:tblPr>
              <a:tblGrid>
                <a:gridCol w="2687700"/>
                <a:gridCol w="4355400"/>
              </a:tblGrid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quoi Desmos?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je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n’ai pas encore osé!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connais la calculatrice graphique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mais pas à son plein potentiel!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Desmos et moi… c’est l’amour fou!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/>
          <p:nvPr/>
        </p:nvSpPr>
        <p:spPr>
          <a:xfrm>
            <a:off x="0" y="1854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L’usage pédagogique des technologies… Pourquoi?</a:t>
            </a:r>
            <a:endParaRPr sz="4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65" name="Google Shape;5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224" y="1019300"/>
            <a:ext cx="5437574" cy="3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"/>
          <p:cNvSpPr txBox="1"/>
          <p:nvPr/>
        </p:nvSpPr>
        <p:spPr>
          <a:xfrm>
            <a:off x="3911700" y="2778175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student.desmos.com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	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2" name="Google Shape;572;p18"/>
          <p:cNvSpPr txBox="1"/>
          <p:nvPr/>
        </p:nvSpPr>
        <p:spPr>
          <a:xfrm>
            <a:off x="0" y="0"/>
            <a:ext cx="9144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73" name="Google Shape;573;p18"/>
          <p:cNvSpPr txBox="1"/>
          <p:nvPr/>
        </p:nvSpPr>
        <p:spPr>
          <a:xfrm>
            <a:off x="6642725" y="27139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 sz="12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4" name="Google Shape;574;p18"/>
          <p:cNvSpPr txBox="1"/>
          <p:nvPr/>
        </p:nvSpPr>
        <p:spPr>
          <a:xfrm>
            <a:off x="154950" y="17380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1) Classe virtuelle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5" name="Google Shape;575;p1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6" name="Google Shape;5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472" y="1442475"/>
            <a:ext cx="5875553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525" y="3417175"/>
            <a:ext cx="142875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8"/>
          <p:cNvSpPr txBox="1"/>
          <p:nvPr/>
        </p:nvSpPr>
        <p:spPr>
          <a:xfrm>
            <a:off x="425125" y="3610625"/>
            <a:ext cx="60774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Calculatrice graphique (</a:t>
            </a:r>
            <a:r>
              <a:rPr b="1"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    ou application pour appareils mobiles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4" name="Google Shape;584;p19"/>
          <p:cNvSpPr txBox="1"/>
          <p:nvPr>
            <p:ph idx="4294967295" type="body"/>
          </p:nvPr>
        </p:nvSpPr>
        <p:spPr>
          <a:xfrm>
            <a:off x="1106700" y="150675"/>
            <a:ext cx="69306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5" name="Google Shape;5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8175"/>
            <a:ext cx="8839200" cy="28386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0"/>
          <p:cNvSpPr txBox="1"/>
          <p:nvPr>
            <p:ph idx="4294967295" type="body"/>
          </p:nvPr>
        </p:nvSpPr>
        <p:spPr>
          <a:xfrm>
            <a:off x="1154563" y="135900"/>
            <a:ext cx="68349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1 - Le prix des boîtes LEGO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1" name="Google Shape;5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463" y="1354425"/>
            <a:ext cx="6855080" cy="35577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1"/>
          <p:cNvSpPr txBox="1"/>
          <p:nvPr>
            <p:ph idx="1" type="subTitle"/>
          </p:nvPr>
        </p:nvSpPr>
        <p:spPr>
          <a:xfrm>
            <a:off x="349699" y="22947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2 - Exponentiation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7" name="Google Shape;5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48" y="1184825"/>
            <a:ext cx="6509214" cy="36176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8" name="Google Shape;59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7150" y="228600"/>
            <a:ext cx="3029699" cy="15723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