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Corbel" panose="020B0503020204020204" pitchFamily="34" charset="0"/>
      <p:regular r:id="rId33"/>
      <p:bold r:id="rId34"/>
      <p:italic r:id="rId35"/>
      <p:boldItalic r:id="rId36"/>
    </p:embeddedFont>
    <p:embeddedFont>
      <p:font typeface="Dosis" panose="020B0604020202020204" charset="0"/>
      <p:regular r:id="rId37"/>
      <p:bold r:id="rId38"/>
    </p:embeddedFont>
    <p:embeddedFont>
      <p:font typeface="Roboto" panose="020B0604020202020204" charset="0"/>
      <p:regular r:id="rId39"/>
      <p:bold r:id="rId40"/>
      <p:italic r:id="rId41"/>
      <p:boldItalic r:id="rId42"/>
    </p:embeddedFont>
    <p:embeddedFont>
      <p:font typeface="Sniglet" panose="020B0604020202020204" charset="0"/>
      <p:regular r:id="rId43"/>
    </p:embeddedFont>
    <p:embeddedFont>
      <p:font typeface="Trebuchet MS" panose="020B0603020202020204" pitchFamily="34" charset="0"/>
      <p:regular r:id="rId44"/>
      <p:bold r:id="rId45"/>
      <p:italic r:id="rId46"/>
      <p:boldItalic r:id="rId47"/>
    </p:embeddedFont>
    <p:embeddedFont>
      <p:font typeface="Ubuntu" panose="020B0604020202020204" charset="0"/>
      <p:regular r:id="rId48"/>
      <p:bold r:id="rId49"/>
      <p:italic r:id="rId50"/>
      <p:boldItalic r:id="rId51"/>
    </p:embeddedFont>
    <p:embeddedFont>
      <p:font typeface="Viga" panose="020B0604020202020204" charset="0"/>
      <p:regular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78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font" Target="fonts/font26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font" Target="fonts/font2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0" Type="http://schemas.openxmlformats.org/officeDocument/2006/relationships/slide" Target="slides/slide19.xml"/><Relationship Id="rId41" Type="http://schemas.openxmlformats.org/officeDocument/2006/relationships/font" Target="fonts/font17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onurl.ca/mstaugust1122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104765a0aa4_0_1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104765a0aa4_0_1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Link : </a:t>
            </a:r>
            <a:r>
              <a:rPr lang="fr" u="sng">
                <a:solidFill>
                  <a:schemeClr val="hlink"/>
                </a:solidFill>
                <a:hlinkClick r:id="rId3"/>
              </a:rPr>
              <a:t>https://monurl.ca/mstaugust1122</a:t>
            </a:r>
            <a:r>
              <a:rPr lang="fr"/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142c61b471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142c61b471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142c61fbf4d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142c61fbf4d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152170f4a0_1_1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152170f4a0_1_1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1152170f4a0_1_19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1152170f4a0_1_19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1152170f4a0_1_19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1152170f4a0_1_19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1152170f4a0_1_1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1152170f4a0_1_1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1152170f4a0_1_2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4" name="Google Shape;774;g1152170f4a0_1_2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14378135e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14378135e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14378135e8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14378135e8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14378135e8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0" name="Google Shape;800;g14378135e8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1152170f4a0_1_17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1152170f4a0_1_17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14378135e8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14378135e8d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1152170f4a0_1_2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1152170f4a0_1_2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1152170f4a0_1_2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1152170f4a0_1_2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1152170f4a0_1_1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g1152170f4a0_1_1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1152170f4a0_1_17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1152170f4a0_1_17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highlight>
                  <a:srgbClr val="FFFF00"/>
                </a:highlight>
              </a:rPr>
              <a:t>Pierre pourrait présenter directement cette page en anglais.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152170f4a0_1_1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7" name="Google Shape;677;g1152170f4a0_1_1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1152170f4a0_1_18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7" name="Google Shape;687;g1152170f4a0_1_18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1152170f4a0_1_1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1152170f4a0_1_1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1152170f4a0_1_1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1152170f4a0_1_1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1152170f4a0_1_1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1152170f4a0_1_1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b="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3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1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0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">
  <p:cSld name="TITLE_2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12"/>
          <p:cNvGrpSpPr/>
          <p:nvPr/>
        </p:nvGrpSpPr>
        <p:grpSpPr>
          <a:xfrm>
            <a:off x="-78" y="-6350"/>
            <a:ext cx="9144178" cy="5149935"/>
            <a:chOff x="-104" y="-8467"/>
            <a:chExt cx="12192237" cy="6866580"/>
          </a:xfrm>
        </p:grpSpPr>
        <p:cxnSp>
          <p:nvCxnSpPr>
            <p:cNvPr id="523" name="Google Shape;523;p1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24" name="Google Shape;524;p12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25" name="Google Shape;525;p12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20"/>
              </a:schemeClr>
            </a:solidFill>
            <a:ln>
              <a:noFill/>
            </a:ln>
          </p:spPr>
        </p:sp>
        <p:sp>
          <p:nvSpPr>
            <p:cNvPr id="526" name="Google Shape;526;p12"/>
            <p:cNvSpPr/>
            <p:nvPr/>
          </p:nvSpPr>
          <p:spPr>
            <a:xfrm>
              <a:off x="9603442" y="-8467"/>
              <a:ext cx="258617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527" name="Google Shape;527;p12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09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2"/>
            <p:cNvSpPr/>
            <p:nvPr/>
          </p:nvSpPr>
          <p:spPr>
            <a:xfrm>
              <a:off x="9334500" y="-8467"/>
              <a:ext cx="2850868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7D05">
                <a:alpha val="69020"/>
              </a:srgbClr>
            </a:solidFill>
            <a:ln>
              <a:noFill/>
            </a:ln>
          </p:spPr>
        </p:sp>
        <p:sp>
          <p:nvSpPr>
            <p:cNvPr id="529" name="Google Shape;529;p12"/>
            <p:cNvSpPr/>
            <p:nvPr/>
          </p:nvSpPr>
          <p:spPr>
            <a:xfrm>
              <a:off x="10898730" y="-8467"/>
              <a:ext cx="1290094" cy="6858000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117BF6">
                <a:alpha val="69020"/>
              </a:srgbClr>
            </a:solidFill>
            <a:ln>
              <a:noFill/>
            </a:ln>
          </p:spPr>
        </p:sp>
        <p:sp>
          <p:nvSpPr>
            <p:cNvPr id="530" name="Google Shape;530;p12"/>
            <p:cNvSpPr/>
            <p:nvPr/>
          </p:nvSpPr>
          <p:spPr>
            <a:xfrm>
              <a:off x="10938999" y="-8467"/>
              <a:ext cx="1249825" cy="6858000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919"/>
              </a:schemeClr>
            </a:solidFill>
            <a:ln>
              <a:noFill/>
            </a:ln>
          </p:spPr>
        </p:sp>
        <p:sp>
          <p:nvSpPr>
            <p:cNvPr id="531" name="Google Shape;531;p12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2"/>
            <p:cNvSpPr/>
            <p:nvPr/>
          </p:nvSpPr>
          <p:spPr>
            <a:xfrm rot="10800000">
              <a:off x="-104" y="54"/>
              <a:ext cx="842700" cy="56661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3" name="Google Shape;533;p12"/>
          <p:cNvSpPr txBox="1">
            <a:spLocks noGrp="1"/>
          </p:cNvSpPr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Trebuchet MS"/>
              <a:buNone/>
              <a:defRPr sz="4100"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12"/>
          <p:cNvSpPr txBox="1">
            <a:spLocks noGrp="1"/>
          </p:cNvSpPr>
          <p:nvPr>
            <p:ph type="subTitle" idx="1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>
                <a:solidFill>
                  <a:srgbClr val="7F7F7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5" name="Google Shape;535;p12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36" name="Google Shape;536;p12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37" name="Google Shape;537;p12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3"/>
          <p:cNvSpPr txBox="1">
            <a:spLocks noGrp="1"/>
          </p:cNvSpPr>
          <p:nvPr>
            <p:ph type="title"/>
          </p:nvPr>
        </p:nvSpPr>
        <p:spPr>
          <a:xfrm>
            <a:off x="311700" y="261150"/>
            <a:ext cx="78201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0" name="Google Shape;540;p13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7589100" cy="27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41" name="Google Shape;54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4"/>
          <p:cNvSpPr txBox="1">
            <a:spLocks noGrp="1"/>
          </p:cNvSpPr>
          <p:nvPr>
            <p:ph type="title"/>
          </p:nvPr>
        </p:nvSpPr>
        <p:spPr>
          <a:xfrm>
            <a:off x="508001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sz="27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14"/>
          <p:cNvSpPr txBox="1">
            <a:spLocks noGrp="1"/>
          </p:cNvSpPr>
          <p:nvPr>
            <p:ph type="body" idx="1"/>
          </p:nvPr>
        </p:nvSpPr>
        <p:spPr>
          <a:xfrm>
            <a:off x="508000" y="1620450"/>
            <a:ext cx="72735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►"/>
              <a:defRPr sz="1600"/>
            </a:lvl1pPr>
            <a:lvl2pPr marL="91440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►"/>
              <a:defRPr sz="1600"/>
            </a:lvl2pPr>
            <a:lvl3pPr marL="137160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►"/>
              <a:defRPr sz="1600"/>
            </a:lvl3pPr>
            <a:lvl4pPr marL="182880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►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►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►"/>
              <a:defRPr sz="1600"/>
            </a:lvl6pPr>
            <a:lvl7pPr marL="3200400" lvl="6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►"/>
              <a:defRPr sz="1600"/>
            </a:lvl7pPr>
            <a:lvl8pPr marL="3657600" lvl="7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►"/>
              <a:defRPr sz="1600"/>
            </a:lvl8pPr>
            <a:lvl9pPr marL="4114800" lvl="8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►"/>
              <a:defRPr sz="1600"/>
            </a:lvl9pPr>
          </a:lstStyle>
          <a:p>
            <a:endParaRPr/>
          </a:p>
        </p:txBody>
      </p:sp>
      <p:sp>
        <p:nvSpPr>
          <p:cNvPr id="545" name="Google Shape;545;p14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5"/>
          <p:cNvSpPr txBox="1">
            <a:spLocks noGrp="1"/>
          </p:cNvSpPr>
          <p:nvPr>
            <p:ph type="title"/>
          </p:nvPr>
        </p:nvSpPr>
        <p:spPr>
          <a:xfrm>
            <a:off x="508001" y="2025651"/>
            <a:ext cx="6447600" cy="1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Trebuchet MS"/>
              <a:buNone/>
              <a:defRPr sz="3000" b="0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15"/>
          <p:cNvSpPr txBox="1">
            <a:spLocks noGrp="1"/>
          </p:cNvSpPr>
          <p:nvPr>
            <p:ph type="body" idx="1"/>
          </p:nvPr>
        </p:nvSpPr>
        <p:spPr>
          <a:xfrm>
            <a:off x="508001" y="3395586"/>
            <a:ext cx="64476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F7F7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9" name="Google Shape;549;p15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50" name="Google Shape;550;p15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51" name="Google Shape;551;p15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6"/>
          <p:cNvSpPr txBox="1">
            <a:spLocks noGrp="1"/>
          </p:cNvSpPr>
          <p:nvPr>
            <p:ph type="title"/>
          </p:nvPr>
        </p:nvSpPr>
        <p:spPr>
          <a:xfrm>
            <a:off x="508001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16"/>
          <p:cNvSpPr txBox="1">
            <a:spLocks noGrp="1"/>
          </p:cNvSpPr>
          <p:nvPr>
            <p:ph type="body" idx="1"/>
          </p:nvPr>
        </p:nvSpPr>
        <p:spPr>
          <a:xfrm>
            <a:off x="508001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9pPr>
          </a:lstStyle>
          <a:p>
            <a:endParaRPr/>
          </a:p>
        </p:txBody>
      </p:sp>
      <p:sp>
        <p:nvSpPr>
          <p:cNvPr id="555" name="Google Shape;555;p16"/>
          <p:cNvSpPr txBox="1">
            <a:spLocks noGrp="1"/>
          </p:cNvSpPr>
          <p:nvPr>
            <p:ph type="body" idx="2"/>
          </p:nvPr>
        </p:nvSpPr>
        <p:spPr>
          <a:xfrm>
            <a:off x="3817477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9pPr>
          </a:lstStyle>
          <a:p>
            <a:endParaRPr/>
          </a:p>
        </p:txBody>
      </p:sp>
      <p:sp>
        <p:nvSpPr>
          <p:cNvPr id="556" name="Google Shape;556;p16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57" name="Google Shape;557;p16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58" name="Google Shape;558;p16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 1">
  <p:cSld name="TITLE_3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1" name="Google Shape;561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2" name="Google Shape;56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 1">
  <p:cSld name="TITLE_1_2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8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5" name="Google Shape;565;p18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66" name="Google Shape;566;p18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67" name="Google Shape;567;p18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68" name="Google Shape;568;p18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69" name="Google Shape;569;p18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70" name="Google Shape;570;p18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71" name="Google Shape;571;p18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72" name="Google Shape;572;p18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73" name="Google Shape;573;p18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74" name="Google Shape;574;p18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75" name="Google Shape;575;p18"/>
          <p:cNvSpPr/>
          <p:nvPr/>
        </p:nvSpPr>
        <p:spPr>
          <a:xfrm>
            <a:off x="1347361" y="3186147"/>
            <a:ext cx="599146" cy="706813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76" name="Google Shape;576;p18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77" name="Google Shape;577;p18"/>
          <p:cNvSpPr/>
          <p:nvPr/>
        </p:nvSpPr>
        <p:spPr>
          <a:xfrm>
            <a:off x="7146421" y="4508764"/>
            <a:ext cx="1040884" cy="730621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78" name="Google Shape;578;p18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79" name="Google Shape;579;p18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80" name="Google Shape;580;p18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81" name="Google Shape;581;p18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82" name="Google Shape;582;p18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83" name="Google Shape;583;p18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84" name="Google Shape;584;p18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85" name="Google Shape;585;p18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86" name="Google Shape;586;p18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87" name="Google Shape;587;p18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88" name="Google Shape;588;p18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89" name="Google Shape;589;p18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90" name="Google Shape;590;p18"/>
          <p:cNvSpPr/>
          <p:nvPr/>
        </p:nvSpPr>
        <p:spPr>
          <a:xfrm rot="-5400000">
            <a:off x="6496794" y="3021440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91" name="Google Shape;591;p18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92" name="Google Shape;592;p18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93" name="Google Shape;593;p18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1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✘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✗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597" name="Google Shape;597;p1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98" name="Google Shape;598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99" name="Google Shape;599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00" name="Google Shape;600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 1">
  <p:cSld name="1_Titre de section"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0"/>
          <p:cNvSpPr txBox="1">
            <a:spLocks noGrp="1"/>
          </p:cNvSpPr>
          <p:nvPr>
            <p:ph type="title"/>
          </p:nvPr>
        </p:nvSpPr>
        <p:spPr>
          <a:xfrm>
            <a:off x="829818" y="880181"/>
            <a:ext cx="7475100" cy="21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orbel"/>
              <a:buNone/>
              <a:defRPr sz="5400" b="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20"/>
          <p:cNvSpPr txBox="1">
            <a:spLocks noGrp="1"/>
          </p:cNvSpPr>
          <p:nvPr>
            <p:ph type="body" idx="1"/>
          </p:nvPr>
        </p:nvSpPr>
        <p:spPr>
          <a:xfrm>
            <a:off x="1282446" y="3115890"/>
            <a:ext cx="6576900" cy="10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300"/>
              <a:buNone/>
              <a:defRPr sz="1700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888888"/>
              </a:buClr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4" name="Google Shape;604;p20"/>
          <p:cNvSpPr txBox="1">
            <a:spLocks noGrp="1"/>
          </p:cNvSpPr>
          <p:nvPr>
            <p:ph type="dt" idx="10"/>
          </p:nvPr>
        </p:nvSpPr>
        <p:spPr>
          <a:xfrm>
            <a:off x="857247" y="4667871"/>
            <a:ext cx="1746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9pPr>
          </a:lstStyle>
          <a:p>
            <a:endParaRPr/>
          </a:p>
        </p:txBody>
      </p:sp>
      <p:sp>
        <p:nvSpPr>
          <p:cNvPr id="605" name="Google Shape;605;p20"/>
          <p:cNvSpPr txBox="1">
            <a:spLocks noGrp="1"/>
          </p:cNvSpPr>
          <p:nvPr>
            <p:ph type="ftr" idx="11"/>
          </p:nvPr>
        </p:nvSpPr>
        <p:spPr>
          <a:xfrm>
            <a:off x="2961861" y="4667871"/>
            <a:ext cx="3538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9pPr>
          </a:lstStyle>
          <a:p>
            <a:endParaRPr/>
          </a:p>
        </p:txBody>
      </p:sp>
      <p:sp>
        <p:nvSpPr>
          <p:cNvPr id="606" name="Google Shape;606;p20"/>
          <p:cNvSpPr txBox="1">
            <a:spLocks noGrp="1"/>
          </p:cNvSpPr>
          <p:nvPr>
            <p:ph type="sldNum" idx="12"/>
          </p:nvPr>
        </p:nvSpPr>
        <p:spPr>
          <a:xfrm>
            <a:off x="6997147" y="4667871"/>
            <a:ext cx="127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>
            <a:spLocks noGrp="1"/>
          </p:cNvSpPr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9pPr>
          </a:lstStyle>
          <a:p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subTitle" idx="1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 2">
  <p:cSld name="TITLE_4"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Viga"/>
              <a:buNone/>
              <a:defRPr sz="3000">
                <a:latin typeface="Viga"/>
                <a:ea typeface="Viga"/>
                <a:cs typeface="Viga"/>
                <a:sym typeface="Vig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09" name="Google Shape;609;p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Ubuntu"/>
              <a:buNone/>
              <a:defRPr sz="18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0" name="Google Shape;61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 3">
  <p:cSld name="TITLE_5">
    <p:bg>
      <p:bgPr>
        <a:solidFill>
          <a:schemeClr val="dk1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13" name="Google Shape;613;p2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4" name="Google Shape;614;p2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5" name="Google Shape;61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 4">
  <p:cSld name="TITLE_6">
    <p:bg>
      <p:bgPr>
        <a:solidFill>
          <a:schemeClr val="dk1"/>
        </a:solidFill>
        <a:effectLst/>
      </p:bgPr>
    </p:bg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3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18" name="Google Shape;618;p2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9" name="Google Shape;619;p23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0" name="Google Shape;62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4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2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4" name="Google Shape;624;p24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✘"/>
              <a:defRPr>
                <a:solidFill>
                  <a:schemeClr val="accent2"/>
                </a:solidFill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✗"/>
              <a:defRPr>
                <a:solidFill>
                  <a:schemeClr val="accent2"/>
                </a:solidFill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25" name="Google Shape;62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735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sz="25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>
            <a:spLocks noGrp="1"/>
          </p:cNvSpPr>
          <p:nvPr>
            <p:ph type="title"/>
          </p:nvPr>
        </p:nvSpPr>
        <p:spPr>
          <a:xfrm>
            <a:off x="729769" y="190783"/>
            <a:ext cx="6140400" cy="65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 rtl="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24" name="Google Shape;324;p5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6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28" name="Google Shape;328;p6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Google Shape;360;p6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7"/>
          <p:cNvSpPr txBox="1">
            <a:spLocks noGrp="1"/>
          </p:cNvSpPr>
          <p:nvPr>
            <p:ph type="body" idx="1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4" name="Google Shape;364;p7"/>
          <p:cNvSpPr txBox="1">
            <a:spLocks noGrp="1"/>
          </p:cNvSpPr>
          <p:nvPr>
            <p:ph type="body" idx="2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5" name="Google Shape;365;p7"/>
          <p:cNvSpPr txBox="1">
            <a:spLocks noGrp="1"/>
          </p:cNvSpPr>
          <p:nvPr>
            <p:ph type="body" idx="3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97" name="Google Shape;397;p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78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7242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31" name="Google Shape;431;p8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>
            <a:spLocks noGrp="1"/>
          </p:cNvSpPr>
          <p:nvPr>
            <p:ph type="body" idx="1"/>
          </p:nvPr>
        </p:nvSpPr>
        <p:spPr>
          <a:xfrm>
            <a:off x="457200" y="116284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 rtl="0">
              <a:spcBef>
                <a:spcPts val="400"/>
              </a:spcBef>
              <a:spcAft>
                <a:spcPts val="0"/>
              </a:spcAft>
              <a:buClr>
                <a:srgbClr val="0069BF"/>
              </a:buClr>
              <a:buSzPts val="2400"/>
              <a:buFont typeface="Viga"/>
              <a:buNone/>
              <a:defRPr sz="2400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defRPr>
            </a:lvl1pPr>
          </a:lstStyle>
          <a:p>
            <a:endParaRPr/>
          </a:p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l" t="t" r="r" b="b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l" t="t" r="r" b="b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iga"/>
              <a:buNone/>
              <a:defRPr sz="18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iga"/>
              <a:buNone/>
              <a:defRPr sz="18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iga"/>
              <a:buNone/>
              <a:defRPr sz="18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iga"/>
              <a:buNone/>
              <a:defRPr sz="18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iga"/>
              <a:buNone/>
              <a:defRPr sz="18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iga"/>
              <a:buNone/>
              <a:defRPr sz="18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iga"/>
              <a:buNone/>
              <a:defRPr sz="18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iga"/>
              <a:buNone/>
              <a:defRPr sz="18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iga"/>
              <a:buNone/>
              <a:defRPr sz="18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endParaRPr/>
          </a:p>
        </p:txBody>
      </p:sp>
      <p:sp>
        <p:nvSpPr>
          <p:cNvPr id="159" name="Google Shape;159;p1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Ubuntu"/>
              <a:buChar char="✘"/>
              <a:defRPr sz="2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buntu"/>
              <a:buChar char="✗"/>
              <a:defRPr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buntu"/>
              <a:buChar char="■"/>
              <a:defRPr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○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○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60" name="Google Shape;160;p1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rt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rt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rt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rt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rt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rt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rt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rt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4.0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.png"/><Relationship Id="rId5" Type="http://schemas.openxmlformats.org/officeDocument/2006/relationships/hyperlink" Target="https://recitmst.qc.ca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monurl.ca/mstaugust1122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ogebra.org/m/yz33hszx" TargetMode="External"/><Relationship Id="rId3" Type="http://schemas.openxmlformats.org/officeDocument/2006/relationships/hyperlink" Target="https://www.geogebra.org/a/14" TargetMode="External"/><Relationship Id="rId7" Type="http://schemas.openxmlformats.org/officeDocument/2006/relationships/hyperlink" Target="https://www.geogebra.org/m/aWuJMDa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geogebra.org/m/XFngsMeG" TargetMode="External"/><Relationship Id="rId5" Type="http://schemas.openxmlformats.org/officeDocument/2006/relationships/hyperlink" Target="https://www.geogebra.org/m/vd6UC685" TargetMode="External"/><Relationship Id="rId4" Type="http://schemas.openxmlformats.org/officeDocument/2006/relationships/hyperlink" Target="https://www.geogebra.org/m/NUtDnGgC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geogebra.org/m/y3aufmy8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geogebra.org/m/n9afhngr" TargetMode="Externa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onya.fiset@recitmst.qc.ca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geogebra.org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7IcadI_rZFwso9N81PYqFg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twitter.com/recitms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facebook.com/RECITMST2020/" TargetMode="External"/><Relationship Id="rId5" Type="http://schemas.openxmlformats.org/officeDocument/2006/relationships/hyperlink" Target="mailto:equipe@recitmst.qc.ca" TargetMode="External"/><Relationship Id="rId4" Type="http://schemas.openxmlformats.org/officeDocument/2006/relationships/hyperlink" Target="mailto:Sonya.Fiset@recitmst.qc.ca" TargetMode="External"/><Relationship Id="rId9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geogebra.org/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uv.qc.ca/fileadmin/site_web/documents/ministere/Cadre-reference-competence-num-AN.pdf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Google Shape;63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"/>
            <a:ext cx="9144003" cy="5143484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25"/>
          <p:cNvSpPr txBox="1"/>
          <p:nvPr/>
        </p:nvSpPr>
        <p:spPr>
          <a:xfrm>
            <a:off x="380375" y="1299200"/>
            <a:ext cx="5778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6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Maths with GeoGebra </a:t>
            </a:r>
            <a:endParaRPr sz="3600"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32" name="Google Shape;632;p25"/>
          <p:cNvSpPr txBox="1"/>
          <p:nvPr/>
        </p:nvSpPr>
        <p:spPr>
          <a:xfrm>
            <a:off x="5296675" y="3346175"/>
            <a:ext cx="38475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August 11</a:t>
            </a:r>
            <a:r>
              <a:rPr lang="fr" sz="1800" baseline="30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th</a:t>
            </a:r>
            <a:r>
              <a:rPr lang="fr" sz="1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2022</a:t>
            </a:r>
            <a:endParaRPr sz="18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300" b="1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monurl.ca/mstaugust1122</a:t>
            </a:r>
            <a:r>
              <a:rPr lang="fr" sz="2600" b="1">
                <a:solidFill>
                  <a:schemeClr val="l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fr" sz="30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33" name="Google Shape;633;p25"/>
          <p:cNvSpPr txBox="1"/>
          <p:nvPr/>
        </p:nvSpPr>
        <p:spPr>
          <a:xfrm>
            <a:off x="104700" y="4868525"/>
            <a:ext cx="304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More détails : </a:t>
            </a:r>
            <a:r>
              <a:rPr lang="fr" sz="12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recitmst.qc.ca</a:t>
            </a:r>
            <a:endParaRPr sz="12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34" name="Google Shape;634;p25"/>
          <p:cNvPicPr preferRelativeResize="0"/>
          <p:nvPr/>
        </p:nvPicPr>
        <p:blipFill rotWithShape="1">
          <a:blip r:embed="rId6">
            <a:alphaModFix/>
          </a:blip>
          <a:srcRect t="18540" b="15829"/>
          <a:stretch/>
        </p:blipFill>
        <p:spPr>
          <a:xfrm>
            <a:off x="203625" y="4147575"/>
            <a:ext cx="737050" cy="78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25"/>
          <p:cNvSpPr txBox="1"/>
          <p:nvPr/>
        </p:nvSpPr>
        <p:spPr>
          <a:xfrm>
            <a:off x="1037900" y="4043675"/>
            <a:ext cx="2030100" cy="8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latin typeface="Ubuntu"/>
                <a:ea typeface="Ubuntu"/>
                <a:cs typeface="Ubuntu"/>
                <a:sym typeface="Ubuntu"/>
              </a:rPr>
              <a:t>Domaine de la mathématique, de la science et technologie (MST)</a:t>
            </a:r>
            <a:endParaRPr sz="13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36" name="Google Shape;636;p25"/>
          <p:cNvSpPr/>
          <p:nvPr/>
        </p:nvSpPr>
        <p:spPr>
          <a:xfrm>
            <a:off x="380375" y="129075"/>
            <a:ext cx="1149300" cy="991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7" name="Google Shape;637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6913" y="129200"/>
            <a:ext cx="991675" cy="991675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25"/>
          <p:cNvSpPr txBox="1"/>
          <p:nvPr/>
        </p:nvSpPr>
        <p:spPr>
          <a:xfrm>
            <a:off x="3340900" y="4681275"/>
            <a:ext cx="46647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This presentation, </a:t>
            </a:r>
            <a:r>
              <a:rPr lang="fr" sz="900" u="sng">
                <a:solidFill>
                  <a:srgbClr val="FFC000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monurl.ca/mstaugust1122</a:t>
            </a:r>
            <a:r>
              <a:rPr lang="fr" sz="9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of RÉCITMST, is made available, subject to exceptions, under the terms of the Creative Common License.</a:t>
            </a:r>
            <a:endParaRPr sz="9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39" name="Google Shape;639;p25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86600" y="4763362"/>
            <a:ext cx="948875" cy="33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49225" y="91638"/>
            <a:ext cx="428625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34"/>
          <p:cNvSpPr txBox="1">
            <a:spLocks noGrp="1"/>
          </p:cNvSpPr>
          <p:nvPr>
            <p:ph type="body" idx="1"/>
          </p:nvPr>
        </p:nvSpPr>
        <p:spPr>
          <a:xfrm>
            <a:off x="457200" y="200334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fr"/>
              <a:t>Time to explore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fr"/>
              <a:t>Advantages </a:t>
            </a:r>
            <a:endParaRPr/>
          </a:p>
        </p:txBody>
      </p:sp>
      <p:sp>
        <p:nvSpPr>
          <p:cNvPr id="718" name="Google Shape;718;p34"/>
          <p:cNvSpPr txBox="1"/>
          <p:nvPr/>
        </p:nvSpPr>
        <p:spPr>
          <a:xfrm>
            <a:off x="360475" y="2999475"/>
            <a:ext cx="42705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Char char="●"/>
            </a:pPr>
            <a:r>
              <a:rPr lang="fr" sz="2100">
                <a:solidFill>
                  <a:srgbClr val="202124"/>
                </a:solidFill>
                <a:highlight>
                  <a:srgbClr val="F8F9FA"/>
                </a:highlight>
              </a:rPr>
              <a:t>Fast</a:t>
            </a:r>
            <a:endParaRPr sz="21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Char char="●"/>
            </a:pPr>
            <a:r>
              <a:rPr lang="fr" sz="2100">
                <a:solidFill>
                  <a:srgbClr val="202124"/>
                </a:solidFill>
                <a:highlight>
                  <a:srgbClr val="F8F9FA"/>
                </a:highlight>
              </a:rPr>
              <a:t>Clean work</a:t>
            </a:r>
            <a:endParaRPr sz="21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457200" marR="38100" lvl="0" indent="-3619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Char char="●"/>
            </a:pPr>
            <a:r>
              <a:rPr lang="fr" sz="2100">
                <a:solidFill>
                  <a:srgbClr val="202124"/>
                </a:solidFill>
                <a:highlight>
                  <a:srgbClr val="F8F9FA"/>
                </a:highlight>
              </a:rPr>
              <a:t>Makes handling easier</a:t>
            </a:r>
            <a:endParaRPr sz="21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457200" marR="38100" lvl="0" indent="-3619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Char char="●"/>
            </a:pPr>
            <a:r>
              <a:rPr lang="fr" sz="2100">
                <a:solidFill>
                  <a:srgbClr val="202124"/>
                </a:solidFill>
                <a:highlight>
                  <a:srgbClr val="F8F9FA"/>
                </a:highlight>
              </a:rPr>
              <a:t>Easy changes</a:t>
            </a:r>
            <a:endParaRPr sz="21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19" name="Google Shape;71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8200" y="3110350"/>
            <a:ext cx="5406000" cy="1822775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34"/>
          <p:cNvSpPr txBox="1"/>
          <p:nvPr/>
        </p:nvSpPr>
        <p:spPr>
          <a:xfrm>
            <a:off x="1680175" y="739463"/>
            <a:ext cx="39114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Ubuntu"/>
              <a:buChar char="●"/>
            </a:pPr>
            <a:r>
              <a:rPr lang="fr" sz="2400">
                <a:latin typeface="Ubuntu"/>
                <a:ea typeface="Ubuntu"/>
                <a:cs typeface="Ubuntu"/>
                <a:sym typeface="Ubuntu"/>
              </a:rPr>
              <a:t>Construction </a:t>
            </a:r>
            <a:endParaRPr sz="2400">
              <a:latin typeface="Ubuntu"/>
              <a:ea typeface="Ubuntu"/>
              <a:cs typeface="Ubuntu"/>
              <a:sym typeface="Ubuntu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Ubuntu"/>
              <a:buChar char="○"/>
            </a:pPr>
            <a:r>
              <a:rPr lang="fr" sz="2400">
                <a:latin typeface="Ubuntu"/>
                <a:ea typeface="Ubuntu"/>
                <a:cs typeface="Ubuntu"/>
                <a:sym typeface="Ubuntu"/>
              </a:rPr>
              <a:t>Tools/ polygons</a:t>
            </a:r>
            <a:endParaRPr sz="2400"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Ubuntu"/>
              <a:buChar char="●"/>
            </a:pPr>
            <a:r>
              <a:rPr lang="fr" sz="2400">
                <a:latin typeface="Ubuntu"/>
                <a:ea typeface="Ubuntu"/>
                <a:cs typeface="Ubuntu"/>
                <a:sym typeface="Ubuntu"/>
              </a:rPr>
              <a:t>Construction </a:t>
            </a:r>
            <a:endParaRPr sz="2400">
              <a:latin typeface="Ubuntu"/>
              <a:ea typeface="Ubuntu"/>
              <a:cs typeface="Ubuntu"/>
              <a:sym typeface="Ubuntu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Ubuntu"/>
              <a:buChar char="○"/>
            </a:pPr>
            <a:r>
              <a:rPr lang="fr" sz="2400">
                <a:latin typeface="Ubuntu"/>
                <a:ea typeface="Ubuntu"/>
                <a:cs typeface="Ubuntu"/>
                <a:sym typeface="Ubuntu"/>
              </a:rPr>
              <a:t>Algebra/ vertices</a:t>
            </a:r>
            <a:endParaRPr sz="24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21" name="Google Shape;72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200" y="739475"/>
            <a:ext cx="706340" cy="75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8200" y="1557400"/>
            <a:ext cx="706350" cy="78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35"/>
          <p:cNvSpPr txBox="1">
            <a:spLocks noGrp="1"/>
          </p:cNvSpPr>
          <p:nvPr>
            <p:ph type="body" idx="1"/>
          </p:nvPr>
        </p:nvSpPr>
        <p:spPr>
          <a:xfrm>
            <a:off x="457200" y="200334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fr"/>
              <a:t>Progression of Learning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8" name="Google Shape;72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9450" y="2571750"/>
            <a:ext cx="6610350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35"/>
          <p:cNvSpPr txBox="1"/>
          <p:nvPr/>
        </p:nvSpPr>
        <p:spPr>
          <a:xfrm>
            <a:off x="589575" y="935175"/>
            <a:ext cx="6246900" cy="30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202124"/>
                </a:solidFill>
                <a:highlight>
                  <a:srgbClr val="F8F9FA"/>
                </a:highlight>
                <a:latin typeface="Ubuntu"/>
                <a:ea typeface="Ubuntu"/>
                <a:cs typeface="Ubuntu"/>
                <a:sym typeface="Ubuntu"/>
              </a:rPr>
              <a:t>Geometry</a:t>
            </a:r>
            <a:endParaRPr sz="1800">
              <a:solidFill>
                <a:srgbClr val="202124"/>
              </a:solidFill>
              <a:highlight>
                <a:srgbClr val="F8F9FA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Font typeface="Ubuntu"/>
              <a:buChar char="●"/>
            </a:pPr>
            <a:r>
              <a:rPr lang="fr" sz="1800">
                <a:solidFill>
                  <a:srgbClr val="202124"/>
                </a:solidFill>
                <a:highlight>
                  <a:srgbClr val="F8F9FA"/>
                </a:highlight>
                <a:latin typeface="Ubuntu"/>
                <a:ea typeface="Ubuntu"/>
                <a:cs typeface="Ubuntu"/>
                <a:sym typeface="Ubuntu"/>
              </a:rPr>
              <a:t>Space - Cartesian plane</a:t>
            </a:r>
            <a:endParaRPr sz="1800">
              <a:solidFill>
                <a:srgbClr val="202124"/>
              </a:solidFill>
              <a:highlight>
                <a:srgbClr val="F8F9FA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Font typeface="Ubuntu"/>
              <a:buChar char="●"/>
            </a:pPr>
            <a:r>
              <a:rPr lang="fr" sz="1800">
                <a:solidFill>
                  <a:srgbClr val="202124"/>
                </a:solidFill>
                <a:highlight>
                  <a:srgbClr val="F8F9FA"/>
                </a:highlight>
                <a:latin typeface="Ubuntu"/>
                <a:ea typeface="Ubuntu"/>
                <a:cs typeface="Ubuntu"/>
                <a:sym typeface="Ubuntu"/>
              </a:rPr>
              <a:t>Solids</a:t>
            </a:r>
            <a:endParaRPr sz="1800">
              <a:solidFill>
                <a:srgbClr val="202124"/>
              </a:solidFill>
              <a:highlight>
                <a:srgbClr val="F8F9FA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Font typeface="Ubuntu"/>
              <a:buChar char="●"/>
            </a:pPr>
            <a:r>
              <a:rPr lang="fr" sz="1800">
                <a:solidFill>
                  <a:srgbClr val="202124"/>
                </a:solidFill>
                <a:highlight>
                  <a:srgbClr val="F8F9FA"/>
                </a:highlight>
                <a:latin typeface="Ubuntu"/>
                <a:ea typeface="Ubuntu"/>
                <a:cs typeface="Ubuntu"/>
                <a:sym typeface="Ubuntu"/>
              </a:rPr>
              <a:t>Planar figures</a:t>
            </a:r>
            <a:endParaRPr sz="1800">
              <a:solidFill>
                <a:srgbClr val="202124"/>
              </a:solidFill>
              <a:highlight>
                <a:srgbClr val="F8F9FA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Font typeface="Ubuntu"/>
              <a:buChar char="●"/>
            </a:pPr>
            <a:r>
              <a:rPr lang="fr" sz="1800">
                <a:solidFill>
                  <a:srgbClr val="202124"/>
                </a:solidFill>
                <a:highlight>
                  <a:srgbClr val="F8F9FA"/>
                </a:highlight>
                <a:latin typeface="Ubuntu"/>
                <a:ea typeface="Ubuntu"/>
                <a:cs typeface="Ubuntu"/>
                <a:sym typeface="Ubuntu"/>
              </a:rPr>
              <a:t>Friezes and tessellations </a:t>
            </a:r>
            <a:endParaRPr sz="1800">
              <a:solidFill>
                <a:srgbClr val="202124"/>
              </a:solidFill>
              <a:highlight>
                <a:srgbClr val="F8F9FA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02124"/>
              </a:solidFill>
              <a:highlight>
                <a:srgbClr val="F8F9FA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202124"/>
                </a:solidFill>
                <a:highlight>
                  <a:srgbClr val="F8F9FA"/>
                </a:highlight>
                <a:latin typeface="Ubuntu"/>
                <a:ea typeface="Ubuntu"/>
                <a:cs typeface="Ubuntu"/>
                <a:sym typeface="Ubuntu"/>
              </a:rPr>
              <a:t>Measure</a:t>
            </a:r>
            <a:endParaRPr sz="1800">
              <a:solidFill>
                <a:srgbClr val="202124"/>
              </a:solidFill>
              <a:highlight>
                <a:srgbClr val="F8F9FA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Font typeface="Ubuntu"/>
              <a:buChar char="●"/>
            </a:pPr>
            <a:r>
              <a:rPr lang="fr" sz="1800">
                <a:solidFill>
                  <a:srgbClr val="202124"/>
                </a:solidFill>
                <a:highlight>
                  <a:srgbClr val="F8F9FA"/>
                </a:highlight>
                <a:latin typeface="Ubuntu"/>
                <a:ea typeface="Ubuntu"/>
                <a:cs typeface="Ubuntu"/>
                <a:sym typeface="Ubuntu"/>
              </a:rPr>
              <a:t>Lengths</a:t>
            </a:r>
            <a:endParaRPr sz="1800">
              <a:solidFill>
                <a:srgbClr val="202124"/>
              </a:solidFill>
              <a:highlight>
                <a:srgbClr val="F8F9FA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457200" marR="38100" lvl="0" indent="-3429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Font typeface="Ubuntu"/>
              <a:buChar char="●"/>
            </a:pPr>
            <a:r>
              <a:rPr lang="fr" sz="1800">
                <a:solidFill>
                  <a:srgbClr val="202124"/>
                </a:solidFill>
                <a:highlight>
                  <a:srgbClr val="F8F9FA"/>
                </a:highlight>
                <a:latin typeface="Ubuntu"/>
                <a:ea typeface="Ubuntu"/>
                <a:cs typeface="Ubuntu"/>
                <a:sym typeface="Ubuntu"/>
              </a:rPr>
              <a:t>Angles</a:t>
            </a:r>
            <a:endParaRPr sz="1800">
              <a:solidFill>
                <a:srgbClr val="202124"/>
              </a:solidFill>
              <a:highlight>
                <a:srgbClr val="F8F9FA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36"/>
          <p:cNvSpPr txBox="1">
            <a:spLocks noGrp="1"/>
          </p:cNvSpPr>
          <p:nvPr>
            <p:ph type="title"/>
          </p:nvPr>
        </p:nvSpPr>
        <p:spPr>
          <a:xfrm>
            <a:off x="508001" y="2025651"/>
            <a:ext cx="6447600" cy="1369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Graphing Calculator </a:t>
            </a:r>
            <a:endParaRPr sz="2200"/>
          </a:p>
        </p:txBody>
      </p:sp>
      <p:sp>
        <p:nvSpPr>
          <p:cNvPr id="735" name="Google Shape;735;p36"/>
          <p:cNvSpPr txBox="1">
            <a:spLocks noGrp="1"/>
          </p:cNvSpPr>
          <p:nvPr>
            <p:ph type="body" idx="1"/>
          </p:nvPr>
        </p:nvSpPr>
        <p:spPr>
          <a:xfrm>
            <a:off x="508001" y="3395586"/>
            <a:ext cx="6447600" cy="645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Solve complex tasks by constructing functions and relationships</a:t>
            </a:r>
            <a:endParaRPr/>
          </a:p>
        </p:txBody>
      </p:sp>
      <p:pic>
        <p:nvPicPr>
          <p:cNvPr id="736" name="Google Shape;73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2500" y="295900"/>
            <a:ext cx="1446350" cy="1446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Google Shape;741;p37"/>
          <p:cNvPicPr preferRelativeResize="0"/>
          <p:nvPr/>
        </p:nvPicPr>
        <p:blipFill rotWithShape="1">
          <a:blip r:embed="rId3">
            <a:alphaModFix/>
          </a:blip>
          <a:srcRect b="18393"/>
          <a:stretch/>
        </p:blipFill>
        <p:spPr>
          <a:xfrm>
            <a:off x="1366050" y="89625"/>
            <a:ext cx="3440925" cy="1256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42" name="Google Shape;74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6046" y="1712513"/>
            <a:ext cx="3440943" cy="1539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43" name="Google Shape;743;p37"/>
          <p:cNvSpPr/>
          <p:nvPr/>
        </p:nvSpPr>
        <p:spPr>
          <a:xfrm>
            <a:off x="2769438" y="1704325"/>
            <a:ext cx="641100" cy="494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37"/>
          <p:cNvSpPr/>
          <p:nvPr/>
        </p:nvSpPr>
        <p:spPr>
          <a:xfrm>
            <a:off x="2356750" y="89600"/>
            <a:ext cx="641100" cy="494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5" name="Google Shape;74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2475" y="3335425"/>
            <a:ext cx="3468100" cy="170951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46" name="Google Shape;746;p37"/>
          <p:cNvSpPr/>
          <p:nvPr/>
        </p:nvSpPr>
        <p:spPr>
          <a:xfrm>
            <a:off x="3207600" y="3335425"/>
            <a:ext cx="641100" cy="494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37"/>
          <p:cNvSpPr txBox="1"/>
          <p:nvPr/>
        </p:nvSpPr>
        <p:spPr>
          <a:xfrm>
            <a:off x="72675" y="624275"/>
            <a:ext cx="2000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Algebra</a:t>
            </a:r>
            <a:endParaRPr sz="1800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48" name="Google Shape;748;p37"/>
          <p:cNvSpPr txBox="1"/>
          <p:nvPr/>
        </p:nvSpPr>
        <p:spPr>
          <a:xfrm>
            <a:off x="72675" y="2091550"/>
            <a:ext cx="173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Tools</a:t>
            </a:r>
            <a:endParaRPr sz="18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49" name="Google Shape;749;p37"/>
          <p:cNvSpPr txBox="1"/>
          <p:nvPr/>
        </p:nvSpPr>
        <p:spPr>
          <a:xfrm>
            <a:off x="72675" y="3946338"/>
            <a:ext cx="2000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69BF"/>
                </a:solidFill>
                <a:highlight>
                  <a:srgbClr val="FFFF00"/>
                </a:highlight>
                <a:latin typeface="Viga"/>
                <a:ea typeface="Viga"/>
                <a:cs typeface="Viga"/>
                <a:sym typeface="Viga"/>
              </a:rPr>
              <a:t>Table</a:t>
            </a:r>
            <a:endParaRPr sz="1800">
              <a:highlight>
                <a:srgbClr val="FFFF00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750" name="Google Shape;750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41025" y="126550"/>
            <a:ext cx="1895576" cy="22275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51" name="Google Shape;751;p37"/>
          <p:cNvSpPr txBox="1"/>
          <p:nvPr/>
        </p:nvSpPr>
        <p:spPr>
          <a:xfrm>
            <a:off x="5040549" y="1250825"/>
            <a:ext cx="211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Graph Windows</a:t>
            </a:r>
            <a:endParaRPr sz="1800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52" name="Google Shape;752;p37"/>
          <p:cNvSpPr txBox="1"/>
          <p:nvPr/>
        </p:nvSpPr>
        <p:spPr>
          <a:xfrm>
            <a:off x="5455896" y="3746625"/>
            <a:ext cx="1547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Proprieties</a:t>
            </a:r>
            <a:endParaRPr sz="1800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53" name="Google Shape;753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35900" y="2412064"/>
            <a:ext cx="1895575" cy="2701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13" y="210150"/>
            <a:ext cx="5805324" cy="27469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59" name="Google Shape;759;p38"/>
          <p:cNvSpPr txBox="1"/>
          <p:nvPr/>
        </p:nvSpPr>
        <p:spPr>
          <a:xfrm>
            <a:off x="6243200" y="1075700"/>
            <a:ext cx="2736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solidFill>
                  <a:schemeClr val="accent1"/>
                </a:solidFill>
                <a:highlight>
                  <a:srgbClr val="F8F9FA"/>
                </a:highlight>
                <a:latin typeface="Ubuntu"/>
                <a:ea typeface="Ubuntu"/>
                <a:cs typeface="Ubuntu"/>
                <a:sym typeface="Ubuntu"/>
              </a:rPr>
              <a:t>Many commands and functions</a:t>
            </a:r>
            <a:endParaRPr sz="18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60" name="Google Shape;760;p38"/>
          <p:cNvSpPr txBox="1"/>
          <p:nvPr/>
        </p:nvSpPr>
        <p:spPr>
          <a:xfrm>
            <a:off x="376975" y="3460400"/>
            <a:ext cx="1926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solidFill>
                  <a:schemeClr val="accent1"/>
                </a:solidFill>
                <a:highlight>
                  <a:srgbClr val="F8F9FA"/>
                </a:highlight>
                <a:latin typeface="Ubuntu"/>
                <a:ea typeface="Ubuntu"/>
                <a:cs typeface="Ubuntu"/>
                <a:sym typeface="Ubuntu"/>
              </a:rPr>
              <a:t>Four keyboards</a:t>
            </a:r>
            <a:endParaRPr sz="18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61" name="Google Shape;76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9475" y="3109451"/>
            <a:ext cx="5593295" cy="188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51350" y="210150"/>
            <a:ext cx="3936275" cy="2746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763" name="Google Shape;763;p38"/>
          <p:cNvCxnSpPr/>
          <p:nvPr/>
        </p:nvCxnSpPr>
        <p:spPr>
          <a:xfrm flipH="1">
            <a:off x="8013475" y="2071900"/>
            <a:ext cx="16200" cy="91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64" name="Google Shape;764;p38"/>
          <p:cNvCxnSpPr/>
          <p:nvPr/>
        </p:nvCxnSpPr>
        <p:spPr>
          <a:xfrm rot="10800000" flipH="1">
            <a:off x="1225400" y="3313550"/>
            <a:ext cx="1451100" cy="48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9"/>
          <p:cNvSpPr txBox="1"/>
          <p:nvPr/>
        </p:nvSpPr>
        <p:spPr>
          <a:xfrm>
            <a:off x="453575" y="871600"/>
            <a:ext cx="33585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38100" lvl="0" indent="-3175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●"/>
            </a:pPr>
            <a:r>
              <a:rPr lang="fr" sz="2100">
                <a:solidFill>
                  <a:srgbClr val="202124"/>
                </a:solidFill>
                <a:highlight>
                  <a:srgbClr val="F8F9FA"/>
                </a:highlight>
              </a:rPr>
              <a:t>Create a function algebraically</a:t>
            </a:r>
            <a:endParaRPr sz="21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latin typeface="Ubuntu"/>
                <a:ea typeface="Ubuntu"/>
                <a:cs typeface="Ubuntu"/>
                <a:sym typeface="Ubuntu"/>
              </a:rPr>
              <a:t>f(x)=5x+4</a:t>
            </a:r>
            <a:endParaRPr sz="2100"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fr" sz="2100">
                <a:latin typeface="Ubuntu"/>
                <a:ea typeface="Ubuntu"/>
                <a:cs typeface="Ubuntu"/>
                <a:sym typeface="Ubuntu"/>
              </a:rPr>
              <a:t>g(x)=x</a:t>
            </a:r>
            <a:r>
              <a:rPr lang="fr" sz="2100" baseline="30000">
                <a:latin typeface="Ubuntu"/>
                <a:ea typeface="Ubuntu"/>
                <a:cs typeface="Ubuntu"/>
                <a:sym typeface="Ubuntu"/>
              </a:rPr>
              <a:t>2</a:t>
            </a:r>
            <a:r>
              <a:rPr lang="fr" sz="2100">
                <a:latin typeface="Ubuntu"/>
                <a:ea typeface="Ubuntu"/>
                <a:cs typeface="Ubuntu"/>
                <a:sym typeface="Ubuntu"/>
              </a:rPr>
              <a:t>+x-1</a:t>
            </a:r>
            <a:endParaRPr sz="2100"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70" name="Google Shape;770;p39"/>
          <p:cNvSpPr txBox="1"/>
          <p:nvPr/>
        </p:nvSpPr>
        <p:spPr>
          <a:xfrm>
            <a:off x="453575" y="317500"/>
            <a:ext cx="2467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Challenge</a:t>
            </a:r>
            <a:endParaRPr sz="2400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71" name="Google Shape;77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4475" y="152400"/>
            <a:ext cx="4143375" cy="45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40"/>
          <p:cNvSpPr txBox="1">
            <a:spLocks noGrp="1"/>
          </p:cNvSpPr>
          <p:nvPr>
            <p:ph type="title"/>
          </p:nvPr>
        </p:nvSpPr>
        <p:spPr>
          <a:xfrm>
            <a:off x="508000" y="284850"/>
            <a:ext cx="51618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</a:pPr>
            <a:r>
              <a:rPr lang="fr"/>
              <a:t>Resources</a:t>
            </a:r>
            <a:endParaRPr/>
          </a:p>
        </p:txBody>
      </p:sp>
      <p:sp>
        <p:nvSpPr>
          <p:cNvPr id="777" name="Google Shape;777;p40"/>
          <p:cNvSpPr txBox="1">
            <a:spLocks noGrp="1"/>
          </p:cNvSpPr>
          <p:nvPr>
            <p:ph type="body" idx="1"/>
          </p:nvPr>
        </p:nvSpPr>
        <p:spPr>
          <a:xfrm>
            <a:off x="508000" y="1052275"/>
            <a:ext cx="7602000" cy="3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1600"/>
              <a:buChar char="●"/>
            </a:pPr>
            <a:r>
              <a:rPr lang="fr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Tutorials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>
                <a:solidFill>
                  <a:srgbClr val="000000"/>
                </a:solidFill>
                <a:highlight>
                  <a:srgbClr val="FFFFFF"/>
                </a:highlight>
              </a:rPr>
              <a:t>*GeoGebra Geometry App : </a:t>
            </a:r>
            <a:r>
              <a:rPr lang="fr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Beginner Tutorials with Lesson Ideas</a:t>
            </a:r>
            <a:endParaRPr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/>
              <a:t>*</a:t>
            </a:r>
            <a:r>
              <a:rPr lang="fr" u="sng">
                <a:solidFill>
                  <a:schemeClr val="hlink"/>
                </a:solidFill>
                <a:hlinkClick r:id="rId5"/>
              </a:rPr>
              <a:t>Learn Graphing Calculator</a:t>
            </a:r>
            <a:endParaRPr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/>
              <a:t>Book </a:t>
            </a:r>
            <a:r>
              <a:rPr lang="fr" u="sng">
                <a:solidFill>
                  <a:schemeClr val="hlink"/>
                </a:solidFill>
                <a:hlinkClick r:id="rId6"/>
              </a:rPr>
              <a:t>Trigonometry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u="sng">
                <a:solidFill>
                  <a:schemeClr val="hlink"/>
                </a:solidFill>
                <a:highlight>
                  <a:srgbClr val="FFFFFF"/>
                </a:highlight>
                <a:hlinkClick r:id="rId7"/>
              </a:rPr>
              <a:t>Trigonometric Functions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/>
              <a:t>Tim </a:t>
            </a:r>
            <a:r>
              <a:rPr lang="fr">
                <a:solidFill>
                  <a:srgbClr val="000000"/>
                </a:solidFill>
                <a:highlight>
                  <a:srgbClr val="FFFFFF"/>
                </a:highlight>
              </a:rPr>
              <a:t>Brzezinski </a:t>
            </a:r>
            <a:r>
              <a:rPr lang="fr" u="sng">
                <a:solidFill>
                  <a:schemeClr val="accent1"/>
                </a:solidFill>
                <a:highlight>
                  <a:srgbClr val="FFFFFF"/>
                </a:highlight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Workshops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41"/>
          <p:cNvSpPr txBox="1">
            <a:spLocks noGrp="1"/>
          </p:cNvSpPr>
          <p:nvPr>
            <p:ph type="title"/>
          </p:nvPr>
        </p:nvSpPr>
        <p:spPr>
          <a:xfrm>
            <a:off x="508001" y="2025651"/>
            <a:ext cx="6447600" cy="1369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GeoGebra.org and exams</a:t>
            </a:r>
            <a:endParaRPr/>
          </a:p>
        </p:txBody>
      </p:sp>
      <p:pic>
        <p:nvPicPr>
          <p:cNvPr id="783" name="Google Shape;78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7225" y="564300"/>
            <a:ext cx="2990258" cy="17208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84" name="Google Shape;784;p41"/>
          <p:cNvSpPr txBox="1"/>
          <p:nvPr/>
        </p:nvSpPr>
        <p:spPr>
          <a:xfrm>
            <a:off x="522850" y="3536150"/>
            <a:ext cx="72957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Information 1 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solidFill>
                  <a:srgbClr val="202124"/>
                </a:solidFill>
                <a:highlight>
                  <a:srgbClr val="F8F9FA"/>
                </a:highlight>
              </a:rPr>
              <a:t>Currently, it is not permitted to use this tool on ministry exams.</a:t>
            </a:r>
            <a:endParaRPr sz="21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" name="Google Shape;78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0760"/>
            <a:ext cx="9144000" cy="3807581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p42"/>
          <p:cNvSpPr/>
          <p:nvPr/>
        </p:nvSpPr>
        <p:spPr>
          <a:xfrm>
            <a:off x="25" y="585525"/>
            <a:ext cx="1441200" cy="1921500"/>
          </a:xfrm>
          <a:prstGeom prst="rect">
            <a:avLst/>
          </a:prstGeom>
          <a:noFill/>
          <a:ln w="28575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42"/>
          <p:cNvSpPr txBox="1"/>
          <p:nvPr/>
        </p:nvSpPr>
        <p:spPr>
          <a:xfrm>
            <a:off x="1705725" y="605413"/>
            <a:ext cx="94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Le menu</a:t>
            </a:r>
            <a:endParaRPr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792" name="Google Shape;792;p42"/>
          <p:cNvCxnSpPr>
            <a:stCxn id="791" idx="2"/>
            <a:endCxn id="790" idx="3"/>
          </p:cNvCxnSpPr>
          <p:nvPr/>
        </p:nvCxnSpPr>
        <p:spPr>
          <a:xfrm flipH="1">
            <a:off x="1441125" y="1005613"/>
            <a:ext cx="738600" cy="540600"/>
          </a:xfrm>
          <a:prstGeom prst="straightConnector1">
            <a:avLst/>
          </a:prstGeom>
          <a:noFill/>
          <a:ln w="28575" cap="flat" cmpd="sng">
            <a:solidFill>
              <a:srgbClr val="FAA22A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793" name="Google Shape;793;p42"/>
          <p:cNvSpPr/>
          <p:nvPr/>
        </p:nvSpPr>
        <p:spPr>
          <a:xfrm>
            <a:off x="2477550" y="2811825"/>
            <a:ext cx="5355000" cy="1101900"/>
          </a:xfrm>
          <a:prstGeom prst="rect">
            <a:avLst/>
          </a:prstGeom>
          <a:noFill/>
          <a:ln w="28575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42"/>
          <p:cNvSpPr txBox="1"/>
          <p:nvPr/>
        </p:nvSpPr>
        <p:spPr>
          <a:xfrm>
            <a:off x="391250" y="2741600"/>
            <a:ext cx="156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Les applications</a:t>
            </a:r>
            <a:endParaRPr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795" name="Google Shape;795;p42"/>
          <p:cNvCxnSpPr>
            <a:stCxn id="794" idx="3"/>
            <a:endCxn id="793" idx="1"/>
          </p:cNvCxnSpPr>
          <p:nvPr/>
        </p:nvCxnSpPr>
        <p:spPr>
          <a:xfrm>
            <a:off x="1952450" y="2941700"/>
            <a:ext cx="525000" cy="421200"/>
          </a:xfrm>
          <a:prstGeom prst="straightConnector1">
            <a:avLst/>
          </a:prstGeom>
          <a:noFill/>
          <a:ln w="28575" cap="flat" cmpd="sng">
            <a:solidFill>
              <a:srgbClr val="FAA22A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796" name="Google Shape;796;p42"/>
          <p:cNvSpPr txBox="1"/>
          <p:nvPr/>
        </p:nvSpPr>
        <p:spPr>
          <a:xfrm>
            <a:off x="6641025" y="540050"/>
            <a:ext cx="1710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b="1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Gestion du compte</a:t>
            </a:r>
            <a:endParaRPr sz="1300"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797" name="Google Shape;797;p42"/>
          <p:cNvCxnSpPr>
            <a:stCxn id="796" idx="3"/>
          </p:cNvCxnSpPr>
          <p:nvPr/>
        </p:nvCxnSpPr>
        <p:spPr>
          <a:xfrm rot="10800000" flipH="1">
            <a:off x="8351325" y="540200"/>
            <a:ext cx="411900" cy="192300"/>
          </a:xfrm>
          <a:prstGeom prst="straightConnector1">
            <a:avLst/>
          </a:prstGeom>
          <a:noFill/>
          <a:ln w="28575" cap="flat" cmpd="sng">
            <a:solidFill>
              <a:srgbClr val="FAA22A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43"/>
          <p:cNvSpPr txBox="1">
            <a:spLocks noGrp="1"/>
          </p:cNvSpPr>
          <p:nvPr>
            <p:ph type="title"/>
          </p:nvPr>
        </p:nvSpPr>
        <p:spPr>
          <a:xfrm>
            <a:off x="508000" y="292225"/>
            <a:ext cx="6447600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None/>
            </a:pPr>
            <a:r>
              <a:rPr lang="fr"/>
              <a:t>Création d’un compte</a:t>
            </a:r>
            <a:endParaRPr/>
          </a:p>
        </p:txBody>
      </p:sp>
      <p:sp>
        <p:nvSpPr>
          <p:cNvPr id="803" name="Google Shape;803;p43"/>
          <p:cNvSpPr txBox="1">
            <a:spLocks noGrp="1"/>
          </p:cNvSpPr>
          <p:nvPr>
            <p:ph type="body" idx="1"/>
          </p:nvPr>
        </p:nvSpPr>
        <p:spPr>
          <a:xfrm>
            <a:off x="3546150" y="1186750"/>
            <a:ext cx="46251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202124"/>
                </a:solidFill>
                <a:highlight>
                  <a:srgbClr val="F8F9FA"/>
                </a:highlight>
              </a:rPr>
              <a:t>Having an account allows you to:</a:t>
            </a:r>
            <a:endParaRPr sz="18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457200" lvl="0" indent="-298450" algn="l" rtl="0">
              <a:spcBef>
                <a:spcPts val="600"/>
              </a:spcBef>
              <a:spcAft>
                <a:spcPts val="0"/>
              </a:spcAft>
              <a:buSzPts val="1100"/>
              <a:buChar char="•"/>
            </a:pPr>
            <a:r>
              <a:rPr lang="fr" sz="1800">
                <a:solidFill>
                  <a:srgbClr val="202124"/>
                </a:solidFill>
                <a:highlight>
                  <a:srgbClr val="F8F9FA"/>
                </a:highlight>
              </a:rPr>
              <a:t>Save achievements online</a:t>
            </a:r>
            <a:endParaRPr sz="18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457200" lvl="0" indent="-298450" algn="l" rtl="0">
              <a:spcBef>
                <a:spcPts val="600"/>
              </a:spcBef>
              <a:spcAft>
                <a:spcPts val="0"/>
              </a:spcAft>
              <a:buSzPts val="1100"/>
              <a:buChar char="•"/>
            </a:pPr>
            <a:r>
              <a:rPr lang="fr" sz="1800">
                <a:solidFill>
                  <a:srgbClr val="202124"/>
                </a:solidFill>
                <a:highlight>
                  <a:srgbClr val="F8F9FA"/>
                </a:highlight>
              </a:rPr>
              <a:t>Keep favorites</a:t>
            </a:r>
            <a:endParaRPr sz="18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457200" lvl="0" indent="-298450" algn="l" rtl="0">
              <a:spcBef>
                <a:spcPts val="600"/>
              </a:spcBef>
              <a:spcAft>
                <a:spcPts val="0"/>
              </a:spcAft>
              <a:buSzPts val="1100"/>
              <a:buChar char="•"/>
            </a:pPr>
            <a:r>
              <a:rPr lang="fr" sz="1800">
                <a:solidFill>
                  <a:srgbClr val="202124"/>
                </a:solidFill>
                <a:highlight>
                  <a:srgbClr val="F8F9FA"/>
                </a:highlight>
              </a:rPr>
              <a:t>Create activities, booklets, classes and organize them</a:t>
            </a:r>
            <a:endParaRPr sz="18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457200" lvl="0" indent="-298450" algn="l" rtl="0">
              <a:spcBef>
                <a:spcPts val="600"/>
              </a:spcBef>
              <a:spcAft>
                <a:spcPts val="0"/>
              </a:spcAft>
              <a:buSzPts val="1100"/>
              <a:buChar char="•"/>
            </a:pPr>
            <a:r>
              <a:rPr lang="fr" sz="1800">
                <a:solidFill>
                  <a:srgbClr val="202124"/>
                </a:solidFill>
                <a:highlight>
                  <a:srgbClr val="F8F9FA"/>
                </a:highlight>
              </a:rPr>
              <a:t>Broadcast, publish and share</a:t>
            </a:r>
            <a:endParaRPr sz="18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457200" lvl="0" indent="-298450" algn="l" rtl="0">
              <a:spcBef>
                <a:spcPts val="600"/>
              </a:spcBef>
              <a:spcAft>
                <a:spcPts val="0"/>
              </a:spcAft>
              <a:buSzPts val="1100"/>
              <a:buChar char="•"/>
            </a:pPr>
            <a:r>
              <a:rPr lang="fr" sz="1800">
                <a:solidFill>
                  <a:srgbClr val="202124"/>
                </a:solidFill>
                <a:highlight>
                  <a:srgbClr val="F8F9FA"/>
                </a:highlight>
              </a:rPr>
              <a:t>Collaborate</a:t>
            </a:r>
            <a:endParaRPr sz="18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457200" lvl="0" indent="-298450" algn="l" rtl="0">
              <a:spcBef>
                <a:spcPts val="600"/>
              </a:spcBef>
              <a:spcAft>
                <a:spcPts val="0"/>
              </a:spcAft>
              <a:buSzPts val="1100"/>
              <a:buChar char="•"/>
            </a:pPr>
            <a:r>
              <a:rPr lang="fr" sz="1800">
                <a:solidFill>
                  <a:srgbClr val="202124"/>
                </a:solidFill>
                <a:highlight>
                  <a:srgbClr val="F8F9FA"/>
                </a:highlight>
              </a:rPr>
              <a:t>Subscribe to other writers</a:t>
            </a:r>
            <a:endParaRPr sz="18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457200" marR="38100" lvl="0" indent="-298450" algn="l" rtl="0">
              <a:lnSpc>
                <a:spcPct val="128571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</a:pPr>
            <a:r>
              <a:rPr lang="fr" sz="1800">
                <a:solidFill>
                  <a:srgbClr val="202124"/>
                </a:solidFill>
                <a:highlight>
                  <a:srgbClr val="F8F9FA"/>
                </a:highlight>
              </a:rPr>
              <a:t>Have subscribers</a:t>
            </a:r>
            <a:endParaRPr/>
          </a:p>
        </p:txBody>
      </p:sp>
      <p:pic>
        <p:nvPicPr>
          <p:cNvPr id="804" name="Google Shape;804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925" y="1137275"/>
            <a:ext cx="2784575" cy="3225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05" name="Google Shape;805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2350" y="292221"/>
            <a:ext cx="1051200" cy="107608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06" name="Google Shape;806;p43">
            <a:hlinkClick r:id="rId5"/>
          </p:cNvPr>
          <p:cNvSpPr txBox="1"/>
          <p:nvPr/>
        </p:nvSpPr>
        <p:spPr>
          <a:xfrm>
            <a:off x="621562" y="4436875"/>
            <a:ext cx="68016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ts val="1600"/>
              <a:buFont typeface="Trebuchet MS"/>
              <a:buNone/>
            </a:pPr>
            <a:r>
              <a:rPr lang="fr" sz="1600" b="0" i="0" u="none" strike="noStrike" cap="none">
                <a:solidFill>
                  <a:srgbClr val="0069BF"/>
                </a:solidFill>
                <a:latin typeface="Trebuchet MS"/>
                <a:ea typeface="Trebuchet MS"/>
                <a:cs typeface="Trebuchet MS"/>
                <a:sym typeface="Trebuchet MS"/>
              </a:rPr>
              <a:t>Livret de formation: </a:t>
            </a:r>
            <a:r>
              <a:rPr lang="fr" sz="1600" b="0" i="0" u="sng" strike="noStrike" cap="none">
                <a:solidFill>
                  <a:srgbClr val="FAA22A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https://www.geogebra.org/m/n9afhngr</a:t>
            </a:r>
            <a:endParaRPr sz="1600" b="0" i="0" u="none" strike="noStrike" cap="none">
              <a:solidFill>
                <a:srgbClr val="FAA2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6"/>
          <p:cNvSpPr txBox="1">
            <a:spLocks noGrp="1"/>
          </p:cNvSpPr>
          <p:nvPr>
            <p:ph type="body" idx="4294967295"/>
          </p:nvPr>
        </p:nvSpPr>
        <p:spPr>
          <a:xfrm>
            <a:off x="2713975" y="1723475"/>
            <a:ext cx="3696300" cy="21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" sz="36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Sonya Fiset</a:t>
            </a:r>
            <a:endParaRPr sz="3600"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" sz="2000" b="1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sonya.fiset@recitmst.qc.ca</a:t>
            </a:r>
            <a:endParaRPr sz="2000"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6" name="Google Shape;646;p26"/>
          <p:cNvSpPr txBox="1">
            <a:spLocks noGrp="1"/>
          </p:cNvSpPr>
          <p:nvPr>
            <p:ph type="sldNum" idx="12"/>
          </p:nvPr>
        </p:nvSpPr>
        <p:spPr>
          <a:xfrm>
            <a:off x="5730200" y="6471066"/>
            <a:ext cx="731700" cy="3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2</a:t>
            </a:fld>
            <a:endParaRPr/>
          </a:p>
        </p:txBody>
      </p:sp>
      <p:pic>
        <p:nvPicPr>
          <p:cNvPr id="647" name="Google Shape;64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26"/>
          <p:cNvPicPr preferRelativeResize="0"/>
          <p:nvPr/>
        </p:nvPicPr>
        <p:blipFill rotWithShape="1">
          <a:blip r:embed="rId5">
            <a:alphaModFix/>
          </a:blip>
          <a:srcRect l="3113" t="6884" r="3113" b="28657"/>
          <a:stretch/>
        </p:blipFill>
        <p:spPr>
          <a:xfrm>
            <a:off x="680000" y="1768100"/>
            <a:ext cx="1608600" cy="1481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49" name="Google Shape;649;p26"/>
          <p:cNvSpPr txBox="1"/>
          <p:nvPr/>
        </p:nvSpPr>
        <p:spPr>
          <a:xfrm>
            <a:off x="0" y="0"/>
            <a:ext cx="30000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26"/>
          <p:cNvSpPr txBox="1"/>
          <p:nvPr/>
        </p:nvSpPr>
        <p:spPr>
          <a:xfrm>
            <a:off x="479650" y="4824325"/>
            <a:ext cx="66198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highlight>
                <a:schemeClr val="lt1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51" name="Google Shape;651;p26"/>
          <p:cNvSpPr txBox="1">
            <a:spLocks noGrp="1"/>
          </p:cNvSpPr>
          <p:nvPr>
            <p:ph type="body" idx="4294967295"/>
          </p:nvPr>
        </p:nvSpPr>
        <p:spPr>
          <a:xfrm>
            <a:off x="537025" y="4090938"/>
            <a:ext cx="8150700" cy="5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Note that </a:t>
            </a:r>
            <a:r>
              <a:rPr lang="fr" sz="1600" u="sng">
                <a:solidFill>
                  <a:schemeClr val="hlink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  <a:hlinkClick r:id="rId6"/>
              </a:rPr>
              <a:t>Geogebra.org/</a:t>
            </a:r>
            <a:r>
              <a:rPr lang="fr" sz="1600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 and all of its applications are open source and free resources.</a:t>
            </a:r>
            <a:endParaRPr sz="16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</a:endParaRPr>
          </a:p>
        </p:txBody>
      </p:sp>
      <p:pic>
        <p:nvPicPr>
          <p:cNvPr id="652" name="Google Shape;652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21250" y="1168200"/>
            <a:ext cx="2922750" cy="292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" name="Google Shape;81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15983"/>
            <a:ext cx="8950200" cy="4327750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44"/>
          <p:cNvSpPr/>
          <p:nvPr/>
        </p:nvSpPr>
        <p:spPr>
          <a:xfrm>
            <a:off x="4572000" y="2668100"/>
            <a:ext cx="2626200" cy="2062500"/>
          </a:xfrm>
          <a:prstGeom prst="rect">
            <a:avLst/>
          </a:prstGeom>
          <a:noFill/>
          <a:ln w="28575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44"/>
          <p:cNvSpPr/>
          <p:nvPr/>
        </p:nvSpPr>
        <p:spPr>
          <a:xfrm>
            <a:off x="152400" y="1519600"/>
            <a:ext cx="915900" cy="339300"/>
          </a:xfrm>
          <a:prstGeom prst="ellipse">
            <a:avLst/>
          </a:prstGeom>
          <a:noFill/>
          <a:ln w="28575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44"/>
          <p:cNvSpPr txBox="1"/>
          <p:nvPr/>
        </p:nvSpPr>
        <p:spPr>
          <a:xfrm>
            <a:off x="1174100" y="2174350"/>
            <a:ext cx="1294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Resources</a:t>
            </a:r>
            <a:endParaRPr sz="1200"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15" name="Google Shape;815;p44"/>
          <p:cNvSpPr txBox="1"/>
          <p:nvPr/>
        </p:nvSpPr>
        <p:spPr>
          <a:xfrm>
            <a:off x="2637700" y="2681175"/>
            <a:ext cx="1321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>
                <a:solidFill>
                  <a:srgbClr val="FAA22A"/>
                </a:solidFill>
                <a:highlight>
                  <a:srgbClr val="F8F9FA"/>
                </a:highlight>
              </a:rPr>
              <a:t>Search by keyword</a:t>
            </a:r>
            <a:endParaRPr sz="1300"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816" name="Google Shape;816;p44"/>
          <p:cNvCxnSpPr>
            <a:stCxn id="814" idx="1"/>
            <a:endCxn id="813" idx="5"/>
          </p:cNvCxnSpPr>
          <p:nvPr/>
        </p:nvCxnSpPr>
        <p:spPr>
          <a:xfrm rot="10800000">
            <a:off x="934100" y="1809100"/>
            <a:ext cx="240000" cy="549900"/>
          </a:xfrm>
          <a:prstGeom prst="straightConnector1">
            <a:avLst/>
          </a:prstGeom>
          <a:noFill/>
          <a:ln w="28575" cap="flat" cmpd="sng">
            <a:solidFill>
              <a:srgbClr val="FAA22A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817" name="Google Shape;817;p44"/>
          <p:cNvCxnSpPr>
            <a:endCxn id="812" idx="1"/>
          </p:cNvCxnSpPr>
          <p:nvPr/>
        </p:nvCxnSpPr>
        <p:spPr>
          <a:xfrm>
            <a:off x="3676200" y="3031250"/>
            <a:ext cx="895800" cy="668100"/>
          </a:xfrm>
          <a:prstGeom prst="straightConnector1">
            <a:avLst/>
          </a:prstGeom>
          <a:noFill/>
          <a:ln w="28575" cap="flat" cmpd="sng">
            <a:solidFill>
              <a:srgbClr val="FAA22A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818" name="Google Shape;818;p44"/>
          <p:cNvCxnSpPr>
            <a:stCxn id="815" idx="0"/>
          </p:cNvCxnSpPr>
          <p:nvPr/>
        </p:nvCxnSpPr>
        <p:spPr>
          <a:xfrm rot="10800000">
            <a:off x="1950850" y="660975"/>
            <a:ext cx="1347600" cy="2020200"/>
          </a:xfrm>
          <a:prstGeom prst="straightConnector1">
            <a:avLst/>
          </a:prstGeom>
          <a:noFill/>
          <a:ln w="28575" cap="flat" cmpd="sng">
            <a:solidFill>
              <a:srgbClr val="FAA22A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45"/>
          <p:cNvSpPr txBox="1">
            <a:spLocks noGrp="1"/>
          </p:cNvSpPr>
          <p:nvPr>
            <p:ph type="ctrTitle" idx="4294967295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0" b="1"/>
              <a:t>Thanks</a:t>
            </a:r>
            <a:r>
              <a:rPr lang="fr" sz="10000" b="1">
                <a:latin typeface="Viga"/>
                <a:ea typeface="Viga"/>
                <a:cs typeface="Viga"/>
                <a:sym typeface="Viga"/>
              </a:rPr>
              <a:t> !</a:t>
            </a:r>
            <a:endParaRPr sz="10000" b="1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824" name="Google Shape;82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825" name="Google Shape;825;p45"/>
          <p:cNvSpPr txBox="1"/>
          <p:nvPr/>
        </p:nvSpPr>
        <p:spPr>
          <a:xfrm>
            <a:off x="4142800" y="26435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" sz="2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Sonya.Fiset@recitmst.qc.ca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" sz="2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equipe@recitmst.qc.ca 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fr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fr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fr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826" name="Google Shape;826;p45"/>
          <p:cNvSpPr txBox="1"/>
          <p:nvPr/>
        </p:nvSpPr>
        <p:spPr>
          <a:xfrm>
            <a:off x="443038" y="271970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27" name="Google Shape;827;p45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This presentation, https://monurl.ca/mst21fev22, of RÉCITMST, is made available, subject to exceptions, under the terms of the Creative Common License.</a:t>
            </a:r>
            <a:r>
              <a:rPr lang="fr" sz="800">
                <a:solidFill>
                  <a:schemeClr val="dk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</a:t>
            </a:r>
            <a:endParaRPr sz="800">
              <a:solidFill>
                <a:schemeClr val="dk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828" name="Google Shape;828;p4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46"/>
          <p:cNvSpPr txBox="1">
            <a:spLocks noGrp="1"/>
          </p:cNvSpPr>
          <p:nvPr>
            <p:ph type="title"/>
          </p:nvPr>
        </p:nvSpPr>
        <p:spPr>
          <a:xfrm>
            <a:off x="729769" y="190783"/>
            <a:ext cx="6140400" cy="65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Credits</a:t>
            </a:r>
            <a:endParaRPr/>
          </a:p>
        </p:txBody>
      </p:sp>
      <p:sp>
        <p:nvSpPr>
          <p:cNvPr id="834" name="Google Shape;834;p46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" sz="2400"/>
              <a:t>Special thanks to all the people who made and released these awesome resources for free: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✘"/>
            </a:pPr>
            <a:r>
              <a:rPr lang="fr" sz="2400"/>
              <a:t>Presentation template by </a:t>
            </a:r>
            <a:r>
              <a:rPr lang="fr" sz="2400" u="sng">
                <a:hlinkClick r:id="rId3"/>
              </a:rPr>
              <a:t>SlidesCarnival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✘"/>
            </a:pPr>
            <a:r>
              <a:rPr lang="fr" sz="2400"/>
              <a:t>Photographs by </a:t>
            </a:r>
            <a:r>
              <a:rPr lang="fr" sz="2400" u="sng">
                <a:hlinkClick r:id="rId4"/>
              </a:rPr>
              <a:t>Unsplash</a:t>
            </a:r>
            <a:endParaRPr sz="2400"/>
          </a:p>
        </p:txBody>
      </p:sp>
      <p:sp>
        <p:nvSpPr>
          <p:cNvPr id="835" name="Google Shape;835;p46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22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7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</a:pPr>
            <a:r>
              <a:rPr lang="fr"/>
              <a:t>Workshop agenda</a:t>
            </a:r>
            <a:endParaRPr/>
          </a:p>
        </p:txBody>
      </p:sp>
      <p:sp>
        <p:nvSpPr>
          <p:cNvPr id="658" name="Google Shape;658;p27"/>
          <p:cNvSpPr txBox="1">
            <a:spLocks noGrp="1"/>
          </p:cNvSpPr>
          <p:nvPr>
            <p:ph type="body" idx="1"/>
          </p:nvPr>
        </p:nvSpPr>
        <p:spPr>
          <a:xfrm>
            <a:off x="508000" y="942725"/>
            <a:ext cx="5203800" cy="3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lang="fr" sz="1900"/>
              <a:t>Presentation </a:t>
            </a:r>
            <a:endParaRPr sz="1900"/>
          </a:p>
          <a:p>
            <a:pPr marL="457200" lvl="0" indent="-349250" algn="l" rtl="0">
              <a:spcBef>
                <a:spcPts val="200"/>
              </a:spcBef>
              <a:spcAft>
                <a:spcPts val="0"/>
              </a:spcAft>
              <a:buSzPts val="1900"/>
              <a:buChar char="➢"/>
            </a:pPr>
            <a:r>
              <a:rPr lang="fr" sz="1900"/>
              <a:t>Digital Comperency Framework</a:t>
            </a:r>
            <a:endParaRPr sz="1900"/>
          </a:p>
          <a:p>
            <a:pPr marL="457200" lvl="0" indent="-349250" algn="l" rtl="0">
              <a:spcBef>
                <a:spcPts val="200"/>
              </a:spcBef>
              <a:spcAft>
                <a:spcPts val="0"/>
              </a:spcAft>
              <a:buSzPts val="1900"/>
              <a:buChar char="➢"/>
            </a:pPr>
            <a:r>
              <a:rPr lang="fr" sz="1900"/>
              <a:t>Site </a:t>
            </a:r>
            <a:r>
              <a:rPr lang="fr" sz="1900" u="sng">
                <a:solidFill>
                  <a:schemeClr val="hlink"/>
                </a:solidFill>
                <a:hlinkClick r:id="rId3"/>
              </a:rPr>
              <a:t>GeoGebra.org</a:t>
            </a:r>
            <a:r>
              <a:rPr lang="fr" sz="1900"/>
              <a:t> </a:t>
            </a:r>
            <a:endParaRPr sz="1900"/>
          </a:p>
          <a:p>
            <a:pPr marL="457200" lvl="0" indent="-349250" algn="l" rtl="0">
              <a:spcBef>
                <a:spcPts val="200"/>
              </a:spcBef>
              <a:spcAft>
                <a:spcPts val="0"/>
              </a:spcAft>
              <a:buSzPts val="1900"/>
              <a:buChar char="➢"/>
            </a:pPr>
            <a:r>
              <a:rPr lang="fr" sz="1900"/>
              <a:t>Applications</a:t>
            </a:r>
            <a:endParaRPr sz="1900"/>
          </a:p>
          <a:p>
            <a:pPr marL="914400" lvl="1" indent="-349250" algn="l" rtl="0">
              <a:spcBef>
                <a:spcPts val="200"/>
              </a:spcBef>
              <a:spcAft>
                <a:spcPts val="0"/>
              </a:spcAft>
              <a:buSzPts val="1900"/>
              <a:buChar char="○"/>
            </a:pPr>
            <a:r>
              <a:rPr lang="fr" sz="1900"/>
              <a:t>Geometry</a:t>
            </a:r>
            <a:endParaRPr sz="1900"/>
          </a:p>
          <a:p>
            <a:pPr marL="914400" lvl="1" indent="-349250" algn="l" rtl="0">
              <a:spcBef>
                <a:spcPts val="200"/>
              </a:spcBef>
              <a:spcAft>
                <a:spcPts val="0"/>
              </a:spcAft>
              <a:buSzPts val="1900"/>
              <a:buChar char="○"/>
            </a:pPr>
            <a:r>
              <a:rPr lang="fr" sz="1900"/>
              <a:t>Graphing Calculator </a:t>
            </a:r>
            <a:endParaRPr sz="1900"/>
          </a:p>
          <a:p>
            <a:pPr marL="457200" lvl="0" indent="-349250" algn="l" rtl="0">
              <a:spcBef>
                <a:spcPts val="200"/>
              </a:spcBef>
              <a:spcAft>
                <a:spcPts val="0"/>
              </a:spcAft>
              <a:buSzPts val="1900"/>
              <a:buChar char="➢"/>
            </a:pPr>
            <a:r>
              <a:rPr lang="fr" sz="1900"/>
              <a:t>Resources</a:t>
            </a:r>
            <a:endParaRPr sz="1900"/>
          </a:p>
          <a:p>
            <a:pPr marL="457200" lvl="0" indent="0" algn="l" rtl="0">
              <a:spcBef>
                <a:spcPts val="200"/>
              </a:spcBef>
              <a:spcAft>
                <a:spcPts val="200"/>
              </a:spcAft>
              <a:buNone/>
            </a:pPr>
            <a:endParaRPr/>
          </a:p>
        </p:txBody>
      </p:sp>
      <p:pic>
        <p:nvPicPr>
          <p:cNvPr id="659" name="Google Shape;65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06175" y="1300000"/>
            <a:ext cx="1097425" cy="10974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60" name="Google Shape;66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5100" y="3785675"/>
            <a:ext cx="1097425" cy="10974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61" name="Google Shape;66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34238" y="1787075"/>
            <a:ext cx="1419150" cy="126390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62" name="Google Shape;662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61688" y="2887050"/>
            <a:ext cx="1186387" cy="10288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63" name="Google Shape;663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95088" y="457195"/>
            <a:ext cx="1097425" cy="102883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28"/>
          <p:cNvSpPr/>
          <p:nvPr/>
        </p:nvSpPr>
        <p:spPr>
          <a:xfrm>
            <a:off x="4742875" y="1166475"/>
            <a:ext cx="3324300" cy="3728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8"/>
          <p:cNvSpPr txBox="1">
            <a:spLocks noGrp="1"/>
          </p:cNvSpPr>
          <p:nvPr>
            <p:ph type="title"/>
          </p:nvPr>
        </p:nvSpPr>
        <p:spPr>
          <a:xfrm>
            <a:off x="176050" y="102350"/>
            <a:ext cx="8802300" cy="7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" sz="4250" b="1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Digital Competency Framework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670" name="Google Shape;670;p28"/>
          <p:cNvSpPr txBox="1"/>
          <p:nvPr/>
        </p:nvSpPr>
        <p:spPr>
          <a:xfrm>
            <a:off x="311700" y="4707425"/>
            <a:ext cx="53556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Link</a:t>
            </a:r>
            <a:endParaRPr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71" name="Google Shape;67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115750"/>
            <a:ext cx="3918704" cy="359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4200" y="1302200"/>
            <a:ext cx="2816801" cy="8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19650" y="2403700"/>
            <a:ext cx="3147526" cy="825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74" name="Google Shape;674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54425" y="3604225"/>
            <a:ext cx="2515474" cy="825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9"/>
          <p:cNvSpPr txBox="1">
            <a:spLocks noGrp="1"/>
          </p:cNvSpPr>
          <p:nvPr>
            <p:ph type="title"/>
          </p:nvPr>
        </p:nvSpPr>
        <p:spPr>
          <a:xfrm>
            <a:off x="510525" y="393800"/>
            <a:ext cx="5151600" cy="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Trebuchet MS"/>
              <a:buNone/>
            </a:pPr>
            <a:r>
              <a:rPr lang="fr"/>
              <a:t>Language settings</a:t>
            </a:r>
            <a:endParaRPr/>
          </a:p>
        </p:txBody>
      </p:sp>
      <p:cxnSp>
        <p:nvCxnSpPr>
          <p:cNvPr id="680" name="Google Shape;680;p29"/>
          <p:cNvCxnSpPr/>
          <p:nvPr/>
        </p:nvCxnSpPr>
        <p:spPr>
          <a:xfrm rot="10800000" flipH="1">
            <a:off x="193200" y="1452825"/>
            <a:ext cx="1407900" cy="71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81" name="Google Shape;68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1100" y="1020075"/>
            <a:ext cx="7184974" cy="3725050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29"/>
          <p:cNvSpPr txBox="1"/>
          <p:nvPr/>
        </p:nvSpPr>
        <p:spPr>
          <a:xfrm>
            <a:off x="451475" y="1452825"/>
            <a:ext cx="35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Ubuntu"/>
                <a:ea typeface="Ubuntu"/>
                <a:cs typeface="Ubuntu"/>
                <a:sym typeface="Ubuntu"/>
              </a:rPr>
              <a:t>1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683" name="Google Shape;683;p29"/>
          <p:cNvCxnSpPr/>
          <p:nvPr/>
        </p:nvCxnSpPr>
        <p:spPr>
          <a:xfrm rot="10800000" flipH="1">
            <a:off x="6956250" y="1783300"/>
            <a:ext cx="1407900" cy="71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84" name="Google Shape;684;p29"/>
          <p:cNvSpPr txBox="1"/>
          <p:nvPr/>
        </p:nvSpPr>
        <p:spPr>
          <a:xfrm>
            <a:off x="7339000" y="1673200"/>
            <a:ext cx="27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Ubuntu"/>
                <a:ea typeface="Ubuntu"/>
                <a:cs typeface="Ubuntu"/>
                <a:sym typeface="Ubuntu"/>
              </a:rPr>
              <a:t>2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00" y="224975"/>
            <a:ext cx="650869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31"/>
          <p:cNvSpPr txBox="1">
            <a:spLocks noGrp="1"/>
          </p:cNvSpPr>
          <p:nvPr>
            <p:ph type="title"/>
          </p:nvPr>
        </p:nvSpPr>
        <p:spPr>
          <a:xfrm>
            <a:off x="508001" y="2025651"/>
            <a:ext cx="6447600" cy="1369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Geometry </a:t>
            </a:r>
            <a:endParaRPr/>
          </a:p>
        </p:txBody>
      </p:sp>
      <p:sp>
        <p:nvSpPr>
          <p:cNvPr id="695" name="Google Shape;695;p31"/>
          <p:cNvSpPr txBox="1">
            <a:spLocks noGrp="1"/>
          </p:cNvSpPr>
          <p:nvPr>
            <p:ph type="body" idx="1"/>
          </p:nvPr>
        </p:nvSpPr>
        <p:spPr>
          <a:xfrm>
            <a:off x="508001" y="3395586"/>
            <a:ext cx="6447600" cy="645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Give students the opportunity to create </a:t>
            </a:r>
            <a:endParaRPr/>
          </a:p>
        </p:txBody>
      </p:sp>
      <p:pic>
        <p:nvPicPr>
          <p:cNvPr id="696" name="Google Shape;69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8625" y="209425"/>
            <a:ext cx="2311275" cy="21668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Google Shape;70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0475" y="197575"/>
            <a:ext cx="6919925" cy="4755850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32"/>
          <p:cNvSpPr txBox="1"/>
          <p:nvPr/>
        </p:nvSpPr>
        <p:spPr>
          <a:xfrm>
            <a:off x="177125" y="448025"/>
            <a:ext cx="1608600" cy="615600"/>
          </a:xfrm>
          <a:prstGeom prst="rect">
            <a:avLst/>
          </a:prstGeom>
          <a:noFill/>
          <a:ln w="28575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Ubuntu"/>
                <a:ea typeface="Ubuntu"/>
                <a:cs typeface="Ubuntu"/>
                <a:sym typeface="Ubuntu"/>
              </a:rPr>
              <a:t>Basic Tools and MORE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03" name="Google Shape;703;p32"/>
          <p:cNvSpPr txBox="1"/>
          <p:nvPr/>
        </p:nvSpPr>
        <p:spPr>
          <a:xfrm>
            <a:off x="4749325" y="1322525"/>
            <a:ext cx="1852500" cy="400200"/>
          </a:xfrm>
          <a:prstGeom prst="rect">
            <a:avLst/>
          </a:prstGeom>
          <a:noFill/>
          <a:ln w="28575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Ubuntu"/>
                <a:ea typeface="Ubuntu"/>
                <a:cs typeface="Ubuntu"/>
                <a:sym typeface="Ubuntu"/>
              </a:rPr>
              <a:t>Graph Windows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04" name="Google Shape;704;p32"/>
          <p:cNvSpPr txBox="1"/>
          <p:nvPr/>
        </p:nvSpPr>
        <p:spPr>
          <a:xfrm>
            <a:off x="5040475" y="3417550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38100" lvl="0" indent="-3175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●"/>
            </a:pPr>
            <a:r>
              <a:rPr lang="fr" sz="2100">
                <a:solidFill>
                  <a:srgbClr val="202124"/>
                </a:solidFill>
                <a:highlight>
                  <a:srgbClr val="F8F9FA"/>
                </a:highlight>
              </a:rPr>
              <a:t>Build a polygon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1000"/>
              </a:spcAft>
              <a:buSzPts val="1400"/>
              <a:buFont typeface="Ubuntu"/>
              <a:buChar char="●"/>
            </a:pPr>
            <a:r>
              <a:rPr lang="fr" sz="2100">
                <a:solidFill>
                  <a:srgbClr val="202124"/>
                </a:solidFill>
                <a:highlight>
                  <a:srgbClr val="F8F9FA"/>
                </a:highlight>
              </a:rPr>
              <a:t>Show interior angle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05" name="Google Shape;705;p32"/>
          <p:cNvSpPr txBox="1"/>
          <p:nvPr/>
        </p:nvSpPr>
        <p:spPr>
          <a:xfrm>
            <a:off x="4963175" y="291092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Challenges</a:t>
            </a:r>
            <a:endParaRPr/>
          </a:p>
        </p:txBody>
      </p:sp>
      <p:cxnSp>
        <p:nvCxnSpPr>
          <p:cNvPr id="706" name="Google Shape;706;p32"/>
          <p:cNvCxnSpPr/>
          <p:nvPr/>
        </p:nvCxnSpPr>
        <p:spPr>
          <a:xfrm rot="-5400000" flipH="1">
            <a:off x="638525" y="1406525"/>
            <a:ext cx="1490100" cy="804300"/>
          </a:xfrm>
          <a:prstGeom prst="curvedConnector2">
            <a:avLst/>
          </a:prstGeom>
          <a:noFill/>
          <a:ln w="28575" cap="flat" cmpd="sng">
            <a:solidFill>
              <a:srgbClr val="FAA22A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33"/>
          <p:cNvSpPr txBox="1">
            <a:spLocks noGrp="1"/>
          </p:cNvSpPr>
          <p:nvPr>
            <p:ph type="body" idx="1"/>
          </p:nvPr>
        </p:nvSpPr>
        <p:spPr>
          <a:xfrm>
            <a:off x="457200" y="200334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Ex</a:t>
            </a:r>
            <a:r>
              <a:rPr lang="fr"/>
              <a:t>a</a:t>
            </a:r>
            <a:r>
              <a:rPr lang="fr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mple </a:t>
            </a:r>
            <a:r>
              <a:rPr lang="fr"/>
              <a:t>of a</a:t>
            </a:r>
            <a:r>
              <a:rPr lang="fr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 construction</a:t>
            </a:r>
            <a:endParaRPr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12" name="Google Shape;71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72334"/>
            <a:ext cx="8802453" cy="4118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</Words>
  <Application>Microsoft Office PowerPoint</Application>
  <PresentationFormat>Affichage à l'écran (16:9)</PresentationFormat>
  <Paragraphs>109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3" baseType="lpstr">
      <vt:lpstr>Ubuntu</vt:lpstr>
      <vt:lpstr>Corbel</vt:lpstr>
      <vt:lpstr>Viga</vt:lpstr>
      <vt:lpstr>Arial</vt:lpstr>
      <vt:lpstr>Calibri</vt:lpstr>
      <vt:lpstr>Roboto</vt:lpstr>
      <vt:lpstr>Sniglet</vt:lpstr>
      <vt:lpstr>Dosis</vt:lpstr>
      <vt:lpstr>Trebuchet MS</vt:lpstr>
      <vt:lpstr>Century Gothic</vt:lpstr>
      <vt:lpstr>Friar template</vt:lpstr>
      <vt:lpstr>Présentation PowerPoint</vt:lpstr>
      <vt:lpstr>Présentation PowerPoint</vt:lpstr>
      <vt:lpstr>Workshop agenda</vt:lpstr>
      <vt:lpstr>Digital Competency Framework</vt:lpstr>
      <vt:lpstr>Language settings</vt:lpstr>
      <vt:lpstr>Présentation PowerPoint</vt:lpstr>
      <vt:lpstr>Geometry </vt:lpstr>
      <vt:lpstr>Présentation PowerPoint</vt:lpstr>
      <vt:lpstr>Présentation PowerPoint</vt:lpstr>
      <vt:lpstr>Présentation PowerPoint</vt:lpstr>
      <vt:lpstr>Présentation PowerPoint</vt:lpstr>
      <vt:lpstr>Graphing Calculator </vt:lpstr>
      <vt:lpstr>Présentation PowerPoint</vt:lpstr>
      <vt:lpstr>Présentation PowerPoint</vt:lpstr>
      <vt:lpstr>Présentation PowerPoint</vt:lpstr>
      <vt:lpstr>Resources</vt:lpstr>
      <vt:lpstr>GeoGebra.org and exams</vt:lpstr>
      <vt:lpstr>Présentation PowerPoint</vt:lpstr>
      <vt:lpstr>Création d’un compte</vt:lpstr>
      <vt:lpstr>Présentation PowerPoint</vt:lpstr>
      <vt:lpstr>Thanks !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Sonya Fiset</dc:creator>
  <cp:lastModifiedBy>Fiset Sonia</cp:lastModifiedBy>
  <cp:revision>1</cp:revision>
  <dcterms:modified xsi:type="dcterms:W3CDTF">2022-08-10T16:46:57Z</dcterms:modified>
</cp:coreProperties>
</file>