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Sniglet"/>
      <p:regular r:id="rId35"/>
    </p:embeddedFont>
    <p:embeddedFont>
      <p:font typeface="Dosis"/>
      <p:regular r:id="rId36"/>
      <p:bold r:id="rId37"/>
    </p:embeddedFont>
    <p:embeddedFont>
      <p:font typeface="Ubuntu"/>
      <p:regular r:id="rId38"/>
      <p:bold r:id="rId39"/>
      <p:italic r:id="rId40"/>
      <p:boldItalic r:id="rId41"/>
    </p:embeddedFont>
    <p:embeddedFont>
      <p:font typeface="Roboto"/>
      <p:regular r:id="rId42"/>
      <p:bold r:id="rId43"/>
      <p:italic r:id="rId44"/>
      <p:boldItalic r:id="rId45"/>
    </p:embeddedFont>
    <p:embeddedFont>
      <p:font typeface="Viga"/>
      <p:regular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530C8B-4C43-4954-86F0-2FA977F150C9}">
  <a:tblStyle styleId="{AE530C8B-4C43-4954-86F0-2FA977F150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italic.fntdata"/><Relationship Id="rId20" Type="http://schemas.openxmlformats.org/officeDocument/2006/relationships/slide" Target="slides/slide14.xml"/><Relationship Id="rId42" Type="http://schemas.openxmlformats.org/officeDocument/2006/relationships/font" Target="fonts/Roboto-regular.fntdata"/><Relationship Id="rId41" Type="http://schemas.openxmlformats.org/officeDocument/2006/relationships/font" Target="fonts/Ubuntu-boldItalic.fntdata"/><Relationship Id="rId22" Type="http://schemas.openxmlformats.org/officeDocument/2006/relationships/slide" Target="slides/slide16.xml"/><Relationship Id="rId44" Type="http://schemas.openxmlformats.org/officeDocument/2006/relationships/font" Target="fonts/Roboto-italic.fntdata"/><Relationship Id="rId21" Type="http://schemas.openxmlformats.org/officeDocument/2006/relationships/slide" Target="slides/slide15.xml"/><Relationship Id="rId43" Type="http://schemas.openxmlformats.org/officeDocument/2006/relationships/font" Target="fonts/Roboto-bold.fntdata"/><Relationship Id="rId24" Type="http://schemas.openxmlformats.org/officeDocument/2006/relationships/slide" Target="slides/slide18.xml"/><Relationship Id="rId46" Type="http://schemas.openxmlformats.org/officeDocument/2006/relationships/font" Target="fonts/Viga-regular.fntdata"/><Relationship Id="rId23" Type="http://schemas.openxmlformats.org/officeDocument/2006/relationships/slide" Target="slides/slide17.xml"/><Relationship Id="rId45" Type="http://schemas.openxmlformats.org/officeDocument/2006/relationships/font" Target="fonts/Roboto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Sniglet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Dosis-bold.fntdata"/><Relationship Id="rId14" Type="http://schemas.openxmlformats.org/officeDocument/2006/relationships/slide" Target="slides/slide8.xml"/><Relationship Id="rId36" Type="http://schemas.openxmlformats.org/officeDocument/2006/relationships/font" Target="fonts/Dosis-regular.fntdata"/><Relationship Id="rId17" Type="http://schemas.openxmlformats.org/officeDocument/2006/relationships/slide" Target="slides/slide11.xml"/><Relationship Id="rId39" Type="http://schemas.openxmlformats.org/officeDocument/2006/relationships/font" Target="fonts/Ubuntu-bold.fntdata"/><Relationship Id="rId16" Type="http://schemas.openxmlformats.org/officeDocument/2006/relationships/slide" Target="slides/slide10.xml"/><Relationship Id="rId38" Type="http://schemas.openxmlformats.org/officeDocument/2006/relationships/font" Target="fonts/Ubuntu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JVpL4vK7XLAt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JVpL4vK7XLAt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JVpL4vK7XLAt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UM24CeYqeWRE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H8o2d8E3R8WP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bbU4c84YKXes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monurl.ca/minecraft16042021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AvwcCqRyLKkk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TK1WYdJqtAiv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w3fWiNNyeNyCOW4MH0lUFCxZJkxRRdpFv29yGK0zq3o/viewer?f=1" TargetMode="External"/><Relationship Id="rId3" Type="http://schemas.openxmlformats.org/officeDocument/2006/relationships/hyperlink" Target="https://jamboard.google.com/d/1w3fWiNNyeNyCOW4MH0lUFCxZJkxRRdpFv29yGK0zq3o/viewer?f=1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zoom.us/j/93849137106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colebranchee.com/calendrier/creacamp-21-mai-2021/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w3fWiNNyeNyCOW4MH0lUFCxZJkxRRdpFv29yGK0zq3o/edit?usp=sharing" TargetMode="External"/><Relationship Id="rId3" Type="http://schemas.openxmlformats.org/officeDocument/2006/relationships/hyperlink" Target="https://jamboard.google.com/d/1w3fWiNNyeNyCOW4MH0lUFCxZJkxRRdpFv29yGK0zq3o/edit?usp=sharing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d0b2222f5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d0b2222f5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97c60994e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97c60994e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ab6c1d95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ab6c1d95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d44b924ee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d44b924ee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c86dafce3b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c86dafce3b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b6c1d95e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ab6c1d95e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https://makecode.com/_JVpL4vK7XLAt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ab6c1d95e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ab6c1d95e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https://makecode.com/_JVpL4vK7XLAt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d44b924ee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d44b924ee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https://makecode.com/_JVpL4vK7XLAt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ab6c1d95e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ab6c1d95e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https://makecode.com/_UM24CeYqeWRE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ccdb7a22a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ccdb7a22a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https://makecode.com/_H8o2d8E3R8WP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ab6c1d95e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ab6c1d95e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https://makecode.com/_bbU4c84YKXes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97c60994eb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97c60994eb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👉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http://monurl.ca/minecraft16042021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ab6c1d95e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ab6c1d95e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SR: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https://makecode.com/_AvwcCqRyLKkk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ab6c1d95e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ab6c1d95e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https://makecode.com/_TK1WYdJqtAiv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ab6c1d95e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ab6c1d95e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97e29742f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97e29742f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</a:t>
            </a:r>
            <a:r>
              <a:rPr lang="en" u="sng">
                <a:solidFill>
                  <a:schemeClr val="hlink"/>
                </a:solidFill>
                <a:hlinkClick r:id="rId3"/>
              </a:rPr>
              <a:t>amboard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97c60994eb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97c60994eb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c8904332f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c8904332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d69f70c5e0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d69f70c5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 Créacamp: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https://ecolebranchee.com/calendrier/creacamp-21-mai-2021/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c0b84ef28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c0b84ef28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97e29742f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97e29742f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7e29742f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7e29742f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97e29742f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97e29742f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</a:t>
            </a:r>
            <a:r>
              <a:rPr lang="en" u="sng">
                <a:solidFill>
                  <a:schemeClr val="hlink"/>
                </a:solidFill>
                <a:hlinkClick r:id="rId3"/>
              </a:rPr>
              <a:t>amboard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4b924e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4b924e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97e29742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97e29742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97c60994eb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97c60994e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97c60994e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97c60994e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97c60994eb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97c60994e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3" name="Google Shape;5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4" name="Google Shape;5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7" name="Google Shape;52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8" name="Google Shape;52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35" name="Google Shape;535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6" name="Google Shape;53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9" name="Google Shape;53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2" name="Google Shape;54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3" name="Google Shape;5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6" name="Google Shape;546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7" name="Google Shape;547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8" name="Google Shape;54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1" name="Google Shape;55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4" name="Google Shape;554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5" name="Google Shape;55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58" name="Google Shape;55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9pPr>
          </a:lstStyle>
          <a:p/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2" name="Google Shape;562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3" name="Google Shape;563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4" name="Google Shape;56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67" name="Google Shape;56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0" name="Google Shape;570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1" name="Google Shape;57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76" name="Google Shape;576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7" name="Google Shape;57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/>
          <p:nvPr>
            <p:ph idx="1" type="body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7350" lvl="0" marL="457200" rtl="0" algn="ctr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b="1" sz="2500">
                <a:solidFill>
                  <a:srgbClr val="1C4587"/>
                </a:solidFill>
              </a:defRPr>
            </a:lvl1pPr>
            <a:lvl2pPr indent="-3873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b="1" sz="2500">
                <a:solidFill>
                  <a:srgbClr val="1C4587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4" name="Google Shape;324;p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28" name="Google Shape;328;p6"/>
          <p:cNvSpPr txBox="1"/>
          <p:nvPr>
            <p:ph idx="2" type="body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0" name="Google Shape;360;p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7"/>
          <p:cNvSpPr txBox="1"/>
          <p:nvPr>
            <p:ph idx="1" type="body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"/>
          <p:cNvSpPr txBox="1"/>
          <p:nvPr>
            <p:ph idx="2" type="body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5" name="Google Shape;365;p7"/>
          <p:cNvSpPr txBox="1"/>
          <p:nvPr>
            <p:ph idx="3" type="body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1" name="Google Shape;431;p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"/>
          <p:cNvSpPr txBox="1"/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9" name="Google Shape;159;p1"/>
          <p:cNvSpPr txBox="1"/>
          <p:nvPr>
            <p:ph idx="1" type="body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1" name="Google Shape;53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2" name="Google Shape;53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2.png"/><Relationship Id="rId9" Type="http://schemas.openxmlformats.org/officeDocument/2006/relationships/image" Target="../media/image11.png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://recitmst.qc.ca" TargetMode="External"/><Relationship Id="rId7" Type="http://schemas.openxmlformats.org/officeDocument/2006/relationships/hyperlink" Target="https://2021.sommetnumerique.ca/fr/papers/search?Search%5B0%5D%5Bfield%5D=&amp;Search%5B0%5D%5Bq%5D=v601" TargetMode="External"/><Relationship Id="rId8" Type="http://schemas.openxmlformats.org/officeDocument/2006/relationships/hyperlink" Target="https://monurl.ca/minecraft30042021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SUzWJ0SOsLg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youtube.com/playlist?list=PLbE85KlaADWn2sJ3KRubJvBCYKBF58yqA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youtu.be/16dfHZM_byQ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youtu.be/jZKjcyi6Nlk" TargetMode="External"/><Relationship Id="rId4" Type="http://schemas.openxmlformats.org/officeDocument/2006/relationships/image" Target="../media/image32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youtu.be/R8SdFqqJaMs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youtu.be/o0VuOhGV6Nw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gif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monurl.ca/minecraft30042021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3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.be/QZxtiwWNNYM" TargetMode="External"/><Relationship Id="rId10" Type="http://schemas.openxmlformats.org/officeDocument/2006/relationships/hyperlink" Target="https://youtu.be/Z4ec5_EjK3I" TargetMode="External"/><Relationship Id="rId12" Type="http://schemas.openxmlformats.org/officeDocument/2006/relationships/hyperlink" Target="https://drive.google.com/drive/folders/1zqlTHOqZx4cnQQ6Cr25RdYJnlS4GuiOp?usp=sharing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makecode.com/_JVpL4vK7XLAt" TargetMode="External"/><Relationship Id="rId4" Type="http://schemas.openxmlformats.org/officeDocument/2006/relationships/hyperlink" Target="https://youtu.be/piGEDG9MBxE" TargetMode="External"/><Relationship Id="rId9" Type="http://schemas.openxmlformats.org/officeDocument/2006/relationships/hyperlink" Target="https://makecode.com/_TK1WYdJqtAiv" TargetMode="External"/><Relationship Id="rId5" Type="http://schemas.openxmlformats.org/officeDocument/2006/relationships/hyperlink" Target="https://makecode.com/_H8o2d8E3R8WP" TargetMode="External"/><Relationship Id="rId6" Type="http://schemas.openxmlformats.org/officeDocument/2006/relationships/hyperlink" Target="https://makecode.com/_bbU4c84YKXes" TargetMode="External"/><Relationship Id="rId7" Type="http://schemas.openxmlformats.org/officeDocument/2006/relationships/hyperlink" Target="https://makecode.com/_AvwcCqRyLKkk" TargetMode="External"/><Relationship Id="rId8" Type="http://schemas.openxmlformats.org/officeDocument/2006/relationships/hyperlink" Target="https://youtu.be/fplSfsqFZ0Q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youtube.com/playlist?list=PLbE85KlaADWn2sJ3KRubJvBCYKBF58yqA" TargetMode="External"/><Relationship Id="rId4" Type="http://schemas.openxmlformats.org/officeDocument/2006/relationships/hyperlink" Target="https://campus.recit.qc.ca/course/view.php?id=60" TargetMode="External"/><Relationship Id="rId9" Type="http://schemas.openxmlformats.org/officeDocument/2006/relationships/image" Target="../media/image13.png"/><Relationship Id="rId5" Type="http://schemas.openxmlformats.org/officeDocument/2006/relationships/hyperlink" Target="https://sites.google.com/ggl.csmb.qc.ca/minecraft-en-education/accueil?authuser=0" TargetMode="External"/><Relationship Id="rId6" Type="http://schemas.openxmlformats.org/officeDocument/2006/relationships/hyperlink" Target="https://drive.google.com/drive/u/0/folders/1omw_tAbgCbiHpCrguNMf7KcXt-p7SvgW?fbclid=IwAR0mrSCFVUMlvr0eSrsuh7AUcyxggzGGZvayfLtHztj-lHU42XdBHqkxNdg" TargetMode="External"/><Relationship Id="rId7" Type="http://schemas.openxmlformats.org/officeDocument/2006/relationships/hyperlink" Target="https://education.minecraft.net/wp-content/uploads/D%C3%A9fis-de-construction-Minecraft-Education-Edition-Build-Challenges-fr-FR.pdf" TargetMode="External"/><Relationship Id="rId8" Type="http://schemas.openxmlformats.org/officeDocument/2006/relationships/hyperlink" Target="https://education.minecraft.net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geogebra.org/" TargetMode="External"/><Relationship Id="rId4" Type="http://schemas.openxmlformats.org/officeDocument/2006/relationships/hyperlink" Target="https://zoom.us/j/93849137106" TargetMode="External"/><Relationship Id="rId5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hyperlink" Target="https://ecolebranchee.com/calendrier/creacamp-21-mai-2021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hyperlink" Target="https://campus.recit.qc.ca/login/index.php" TargetMode="External"/><Relationship Id="rId5" Type="http://schemas.openxmlformats.org/officeDocument/2006/relationships/hyperlink" Target="https://campus.recit.qc.ca/enrol/index.php?id=284" TargetMode="External"/><Relationship Id="rId6" Type="http://schemas.openxmlformats.org/officeDocument/2006/relationships/hyperlink" Target="https://campus.recit.qc.ca/mod/assign/view.php?id=10170" TargetMode="External"/><Relationship Id="rId7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39.png"/><Relationship Id="rId5" Type="http://schemas.openxmlformats.org/officeDocument/2006/relationships/hyperlink" Target="https://www.facebook.com/RECITMST2020/" TargetMode="External"/><Relationship Id="rId6" Type="http://schemas.openxmlformats.org/officeDocument/2006/relationships/hyperlink" Target="https://twitter.com/recitmst" TargetMode="External"/><Relationship Id="rId7" Type="http://schemas.openxmlformats.org/officeDocument/2006/relationships/hyperlink" Target="https://www.youtube.com/channel/UC7IcadI_rZFwso9N81PYqFg" TargetMode="External"/><Relationship Id="rId8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hyperlink" Target="https://education.minecraft.net/get-started/download" TargetMode="External"/><Relationship Id="rId5" Type="http://schemas.openxmlformats.org/officeDocument/2006/relationships/hyperlink" Target="https://educommunity.minecraft.net/hc/en-us/articles/360047116432-Try-Minecraft-Education-Edition-for-free" TargetMode="External"/><Relationship Id="rId6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youtu.be/LGi3OaaJLY4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7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8858251" cy="47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25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7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b="1" lang="en" sz="16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16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5" name="Google Shape;585;p27"/>
          <p:cNvSpPr txBox="1"/>
          <p:nvPr>
            <p:ph type="ctrTitle"/>
          </p:nvPr>
        </p:nvSpPr>
        <p:spPr>
          <a:xfrm>
            <a:off x="20225" y="2342675"/>
            <a:ext cx="80823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</a:rPr>
              <a:t>Minecraft : le constructeur de code</a:t>
            </a:r>
            <a:endParaRPr sz="3800">
              <a:solidFill>
                <a:srgbClr val="FFFFFF"/>
              </a:solidFill>
            </a:endParaRPr>
          </a:p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AA22A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Séance V601</a:t>
            </a:r>
            <a:endParaRPr sz="2800">
              <a:solidFill>
                <a:srgbClr val="FAA22A"/>
              </a:solidFill>
            </a:endParaRPr>
          </a:p>
        </p:txBody>
      </p:sp>
      <p:sp>
        <p:nvSpPr>
          <p:cNvPr id="586" name="Google Shape;586;p27"/>
          <p:cNvSpPr txBox="1"/>
          <p:nvPr/>
        </p:nvSpPr>
        <p:spPr>
          <a:xfrm>
            <a:off x="20225" y="3626400"/>
            <a:ext cx="5903700" cy="13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30 avril 2021 - 14h à 15h (60 minutes)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Sommet du numérique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b="1" lang="en" sz="18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monurl.ca/minecraft30042021</a:t>
            </a: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87" name="Google Shape;58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83000" y="70839"/>
            <a:ext cx="874765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6"/>
          <p:cNvSpPr txBox="1"/>
          <p:nvPr>
            <p:ph type="title"/>
          </p:nvPr>
        </p:nvSpPr>
        <p:spPr>
          <a:xfrm>
            <a:off x="301650" y="873300"/>
            <a:ext cx="3918000" cy="11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Se familiariser avec les mouvements - </a:t>
            </a:r>
            <a:r>
              <a:rPr b="1" lang="en" u="sng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b="1">
              <a:solidFill>
                <a:srgbClr val="99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6" name="Google Shape;65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275" y="140850"/>
            <a:ext cx="3068325" cy="481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7" name="Google Shape;657;p36"/>
          <p:cNvSpPr/>
          <p:nvPr/>
        </p:nvSpPr>
        <p:spPr>
          <a:xfrm>
            <a:off x="5227271" y="804275"/>
            <a:ext cx="2863800" cy="2500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6"/>
          <p:cNvSpPr txBox="1"/>
          <p:nvPr>
            <p:ph type="title"/>
          </p:nvPr>
        </p:nvSpPr>
        <p:spPr>
          <a:xfrm>
            <a:off x="301650" y="3460950"/>
            <a:ext cx="4549200" cy="11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Les autres bases de Minecraft</a:t>
            </a:r>
            <a:r>
              <a:rPr b="1" lang="en">
                <a:latin typeface="Viga"/>
                <a:ea typeface="Viga"/>
                <a:cs typeface="Viga"/>
                <a:sym typeface="Viga"/>
              </a:rPr>
              <a:t> - </a:t>
            </a:r>
            <a:r>
              <a:rPr b="1" lang="en" u="sng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Liste de lecture</a:t>
            </a:r>
            <a:endParaRPr b="1">
              <a:solidFill>
                <a:srgbClr val="990000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50" y="1483276"/>
            <a:ext cx="3331025" cy="3009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4" name="Google Shape;664;p37"/>
          <p:cNvSpPr txBox="1"/>
          <p:nvPr>
            <p:ph type="title"/>
          </p:nvPr>
        </p:nvSpPr>
        <p:spPr>
          <a:xfrm>
            <a:off x="294275" y="290325"/>
            <a:ext cx="8516700" cy="21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La programmation dans Minecraft : Heure de Code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5" name="Google Shape;665;p37"/>
          <p:cNvSpPr/>
          <p:nvPr/>
        </p:nvSpPr>
        <p:spPr>
          <a:xfrm>
            <a:off x="499050" y="2396021"/>
            <a:ext cx="2863800" cy="719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1900" y="1667775"/>
            <a:ext cx="5337826" cy="22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8"/>
          <p:cNvSpPr txBox="1"/>
          <p:nvPr>
            <p:ph type="title"/>
          </p:nvPr>
        </p:nvSpPr>
        <p:spPr>
          <a:xfrm>
            <a:off x="294275" y="366525"/>
            <a:ext cx="85167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La programmation dans Minecraft : Les leçons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72" name="Google Shape;6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50" y="1584200"/>
            <a:ext cx="2820599" cy="20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613" y="1879375"/>
            <a:ext cx="2581375" cy="14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8577" y="1607500"/>
            <a:ext cx="2520350" cy="20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8"/>
          <p:cNvSpPr/>
          <p:nvPr/>
        </p:nvSpPr>
        <p:spPr>
          <a:xfrm>
            <a:off x="2737800" y="2383550"/>
            <a:ext cx="922500" cy="45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8"/>
          <p:cNvSpPr/>
          <p:nvPr/>
        </p:nvSpPr>
        <p:spPr>
          <a:xfrm>
            <a:off x="5672275" y="2383550"/>
            <a:ext cx="922500" cy="45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9"/>
          <p:cNvSpPr txBox="1"/>
          <p:nvPr>
            <p:ph type="title"/>
          </p:nvPr>
        </p:nvSpPr>
        <p:spPr>
          <a:xfrm>
            <a:off x="301650" y="873300"/>
            <a:ext cx="4672200" cy="21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La programmation dans Minecraft: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Viga"/>
                <a:ea typeface="Viga"/>
                <a:cs typeface="Viga"/>
                <a:sym typeface="Viga"/>
              </a:rPr>
              <a:t>Constructeur de code - </a:t>
            </a:r>
            <a:r>
              <a:rPr b="1" lang="en" sz="2500" u="sng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b="1" sz="2500">
              <a:solidFill>
                <a:srgbClr val="99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82" name="Google Shape;68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275" y="140850"/>
            <a:ext cx="3068325" cy="481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3" name="Google Shape;683;p39"/>
          <p:cNvSpPr/>
          <p:nvPr/>
        </p:nvSpPr>
        <p:spPr>
          <a:xfrm>
            <a:off x="5227275" y="3654000"/>
            <a:ext cx="2863800" cy="50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0"/>
          <p:cNvSpPr txBox="1"/>
          <p:nvPr>
            <p:ph type="title"/>
          </p:nvPr>
        </p:nvSpPr>
        <p:spPr>
          <a:xfrm>
            <a:off x="311700" y="27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mur</a:t>
            </a:r>
            <a:r>
              <a:rPr b="1" lang="en">
                <a:latin typeface="Viga"/>
                <a:ea typeface="Viga"/>
                <a:cs typeface="Viga"/>
                <a:sym typeface="Viga"/>
              </a:rPr>
              <a:t> - </a:t>
            </a:r>
            <a:r>
              <a:rPr b="1" lang="en" u="sng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b="1">
              <a:solidFill>
                <a:srgbClr val="99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89" name="Google Shape;68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99575"/>
            <a:ext cx="5475801" cy="36347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0" name="Google Shape;69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725" y="1402100"/>
            <a:ext cx="4259850" cy="19036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1"/>
          <p:cNvSpPr txBox="1"/>
          <p:nvPr>
            <p:ph type="title"/>
          </p:nvPr>
        </p:nvSpPr>
        <p:spPr>
          <a:xfrm>
            <a:off x="311700" y="27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une tour - </a:t>
            </a:r>
            <a:r>
              <a:rPr b="1" lang="en" u="sng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b="1" lang="en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</a:rPr>
              <a:t>  </a:t>
            </a:r>
            <a:endParaRPr b="1">
              <a:solidFill>
                <a:srgbClr val="99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96" name="Google Shape;6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874" y="1167850"/>
            <a:ext cx="2851025" cy="332447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7" name="Google Shape;69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25" y="881500"/>
            <a:ext cx="4912647" cy="39915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2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château - </a:t>
            </a:r>
            <a:r>
              <a:rPr b="1" lang="en" u="sng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b="1">
              <a:solidFill>
                <a:srgbClr val="990000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Viga"/>
                <a:ea typeface="Viga"/>
                <a:cs typeface="Viga"/>
                <a:sym typeface="Viga"/>
              </a:rPr>
              <a:t>composé de 4 murs et de 4 tours</a:t>
            </a:r>
            <a:endParaRPr b="1"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03" name="Google Shape;7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625" y="1294250"/>
            <a:ext cx="4762749" cy="34254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4" name="Google Shape;70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2100" y="512750"/>
            <a:ext cx="2590250" cy="20319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5" name="Google Shape;70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2507" y="2723724"/>
            <a:ext cx="3670119" cy="203192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3"/>
          <p:cNvSpPr txBox="1"/>
          <p:nvPr>
            <p:ph type="title"/>
          </p:nvPr>
        </p:nvSpPr>
        <p:spPr>
          <a:xfrm>
            <a:off x="311700" y="274475"/>
            <a:ext cx="8520600" cy="6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Jardiner avec l’agent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11" name="Google Shape;7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1400"/>
            <a:ext cx="5779202" cy="3050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2" name="Google Shape;71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850" y="0"/>
            <a:ext cx="2575689" cy="51435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4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prisme plein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Viga"/>
                <a:ea typeface="Viga"/>
                <a:cs typeface="Viga"/>
                <a:sym typeface="Viga"/>
              </a:rPr>
              <a:t>Longueur - hauteur - largeur</a:t>
            </a:r>
            <a:endParaRPr b="1"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18" name="Google Shape;7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50" y="1424225"/>
            <a:ext cx="6626449" cy="3375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9" name="Google Shape;71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600" y="431025"/>
            <a:ext cx="2905601" cy="2887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5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labyrinthe</a:t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25" name="Google Shape;7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375" y="1073100"/>
            <a:ext cx="2293676" cy="17069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6" name="Google Shape;72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375" y="2929475"/>
            <a:ext cx="2293676" cy="19538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7" name="Google Shape;72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975" y="1043575"/>
            <a:ext cx="4707522" cy="364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8"/>
          <p:cNvSpPr txBox="1"/>
          <p:nvPr>
            <p:ph idx="4294967295" type="body"/>
          </p:nvPr>
        </p:nvSpPr>
        <p:spPr>
          <a:xfrm>
            <a:off x="632900" y="1568900"/>
            <a:ext cx="7825800" cy="8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Stéphanie Rioux - Luc Lagarde</a:t>
            </a:r>
            <a:endParaRPr b="1" sz="31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3" name="Google Shape;593;p2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4" name="Google Shape;594;p28"/>
          <p:cNvSpPr txBox="1"/>
          <p:nvPr/>
        </p:nvSpPr>
        <p:spPr>
          <a:xfrm>
            <a:off x="2062800" y="4095525"/>
            <a:ext cx="5018400" cy="645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Lien vers la présentation :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monurl.ca/minecraft30042021</a:t>
            </a:r>
            <a:endParaRPr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5" name="Google Shape;5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8363" y="2410988"/>
            <a:ext cx="3898475" cy="1264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6" name="Google Shape;59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0180" y="314525"/>
            <a:ext cx="6554875" cy="9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6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On construit quoi avec ce code</a:t>
            </a:r>
            <a:r>
              <a:rPr b="1" lang="en">
                <a:latin typeface="Viga"/>
                <a:ea typeface="Viga"/>
                <a:cs typeface="Viga"/>
                <a:sym typeface="Viga"/>
              </a:rPr>
              <a:t>?</a:t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33" name="Google Shape;7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00" y="1065925"/>
            <a:ext cx="4846682" cy="364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4" name="Google Shape;73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382" y="1518475"/>
            <a:ext cx="3531219" cy="201950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7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Super pouvoirs</a:t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40" name="Google Shape;74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400" y="1164150"/>
            <a:ext cx="5965200" cy="32878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8"/>
          <p:cNvSpPr txBox="1"/>
          <p:nvPr>
            <p:ph type="title"/>
          </p:nvPr>
        </p:nvSpPr>
        <p:spPr>
          <a:xfrm>
            <a:off x="311700" y="923875"/>
            <a:ext cx="85206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Liens*, tutoriels et fichiers*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Viga"/>
                <a:ea typeface="Viga"/>
                <a:cs typeface="Viga"/>
                <a:sym typeface="Viga"/>
              </a:rPr>
              <a:t>*importer dans le constructeur de code</a:t>
            </a:r>
            <a:endParaRPr b="1" sz="1400">
              <a:latin typeface="Viga"/>
              <a:ea typeface="Viga"/>
              <a:cs typeface="Viga"/>
              <a:sym typeface="Viga"/>
            </a:endParaRPr>
          </a:p>
        </p:txBody>
      </p:sp>
      <p:graphicFrame>
        <p:nvGraphicFramePr>
          <p:cNvPr id="746" name="Google Shape;746;p48"/>
          <p:cNvGraphicFramePr/>
          <p:nvPr/>
        </p:nvGraphicFramePr>
        <p:xfrm>
          <a:off x="815850" y="224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{AE530C8B-4C43-4954-86F0-2FA977F150C9}</a:tableStyleId>
              </a:tblPr>
              <a:tblGrid>
                <a:gridCol w="1454150"/>
                <a:gridCol w="1454150"/>
                <a:gridCol w="1454150"/>
                <a:gridCol w="1454150"/>
                <a:gridCol w="1454150"/>
              </a:tblGrid>
              <a:tr h="4099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Mur, tour et château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u="sng">
                          <a:solidFill>
                            <a:schemeClr val="lt1"/>
                          </a:solid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Prisme plein</a:t>
                      </a:r>
                      <a:endParaRPr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Labyrinthe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Arc-en-ciel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Super pouvoirs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 fleurs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 poulets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516150">
                <a:tc vMerge="1"/>
                <a:tc vMerge="1"/>
                <a:tc vMerge="1"/>
                <a:tc vMerge="1"/>
                <a:tc vMerge="1"/>
              </a:tr>
              <a:tr h="684850"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Tous les fichiers .mcworld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9"/>
          <p:cNvSpPr txBox="1"/>
          <p:nvPr/>
        </p:nvSpPr>
        <p:spPr>
          <a:xfrm>
            <a:off x="0" y="2286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2" name="Google Shape;752;p4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8950" y="1018200"/>
            <a:ext cx="4086125" cy="3828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3" name="Google Shape;753;p49"/>
          <p:cNvSpPr txBox="1"/>
          <p:nvPr/>
        </p:nvSpPr>
        <p:spPr>
          <a:xfrm>
            <a:off x="6755475" y="440410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  <a:latin typeface="Viga"/>
                <a:ea typeface="Viga"/>
                <a:cs typeface="Viga"/>
                <a:sym typeface="Viga"/>
              </a:rPr>
              <a:t>MEQ - Avril 2019</a:t>
            </a:r>
            <a:endParaRPr>
              <a:solidFill>
                <a:srgbClr val="C9DAF8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54" name="Google Shape;754;p4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0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Ressources utiles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0" name="Google Shape;760;p50"/>
          <p:cNvSpPr txBox="1"/>
          <p:nvPr>
            <p:ph idx="1" type="body"/>
          </p:nvPr>
        </p:nvSpPr>
        <p:spPr>
          <a:xfrm>
            <a:off x="2136150" y="2848375"/>
            <a:ext cx="547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1600"/>
              <a:buFont typeface="Ubuntu"/>
              <a:buChar char="■"/>
            </a:pPr>
            <a:r>
              <a:rPr lang="en" sz="1600" u="sng">
                <a:solidFill>
                  <a:srgbClr val="CFE2F3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Tutoriels du RÉCIT MST</a:t>
            </a:r>
            <a:r>
              <a:rPr lang="en" sz="1600">
                <a:solidFill>
                  <a:srgbClr val="CFE2F3"/>
                </a:solidFill>
              </a:rPr>
              <a:t> (d’autres à venir)</a:t>
            </a:r>
            <a:endParaRPr sz="1600">
              <a:solidFill>
                <a:srgbClr val="CFE2F3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600"/>
              <a:buFont typeface="Ubuntu"/>
              <a:buChar char="■"/>
            </a:pPr>
            <a:r>
              <a:rPr lang="en" sz="16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Autoformation du Campus RÉCIT</a:t>
            </a:r>
            <a:endParaRPr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600"/>
              <a:buFont typeface="Ubuntu"/>
              <a:buChar char="■"/>
            </a:pPr>
            <a:r>
              <a:rPr lang="en" sz="16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Site du CSSMB</a:t>
            </a:r>
            <a:endParaRPr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600"/>
              <a:buFont typeface="Ubuntu"/>
              <a:buChar char="■"/>
            </a:pPr>
            <a:r>
              <a:rPr lang="en" sz="16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 pour débuter dans Minecraft</a:t>
            </a:r>
            <a:endParaRPr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600"/>
              <a:buFont typeface="Ubuntu"/>
              <a:buChar char="■"/>
            </a:pPr>
            <a:r>
              <a:rPr lang="en" sz="16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 de construction (projets simples)</a:t>
            </a:r>
            <a:endParaRPr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600"/>
              <a:buFont typeface="Ubuntu"/>
              <a:buChar char="■"/>
            </a:pPr>
            <a:r>
              <a:rPr lang="en" sz="16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Site Minecraft Education Edition</a:t>
            </a:r>
            <a:endParaRPr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1" name="Google Shape;761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51025" y="237400"/>
            <a:ext cx="4577300" cy="148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7" name="Google Shape;767;p51"/>
          <p:cNvSpPr txBox="1"/>
          <p:nvPr>
            <p:ph idx="4294967295" type="title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de 9 h à 11 h 30.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8" name="Google Shape;768;p51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69" name="Google Shape;769;p51"/>
          <p:cNvSpPr/>
          <p:nvPr/>
        </p:nvSpPr>
        <p:spPr>
          <a:xfrm>
            <a:off x="2957648" y="1877003"/>
            <a:ext cx="3228699" cy="2173280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A73E8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70" name="Google Shape;770;p51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9FC5E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https://zoom.us/j/93849137106</a:t>
            </a:r>
            <a:endParaRPr b="1" sz="2400">
              <a:solidFill>
                <a:srgbClr val="9FC5E8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1" name="Google Shape;77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425" y="646825"/>
            <a:ext cx="6367324" cy="35816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7" name="Google Shape;777;p52"/>
          <p:cNvSpPr/>
          <p:nvPr/>
        </p:nvSpPr>
        <p:spPr>
          <a:xfrm>
            <a:off x="2796813" y="2184325"/>
            <a:ext cx="1018500" cy="442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52"/>
          <p:cNvSpPr txBox="1"/>
          <p:nvPr/>
        </p:nvSpPr>
        <p:spPr>
          <a:xfrm>
            <a:off x="2417238" y="4442450"/>
            <a:ext cx="397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A4C2F4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Détails et inscription</a:t>
            </a:r>
            <a:endParaRPr sz="2600">
              <a:solidFill>
                <a:srgbClr val="A4C2F4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3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Obtenez votre badge de participation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84" name="Google Shape;7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025" y="237400"/>
            <a:ext cx="4577300" cy="148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5" name="Google Shape;785;p53"/>
          <p:cNvSpPr txBox="1"/>
          <p:nvPr/>
        </p:nvSpPr>
        <p:spPr>
          <a:xfrm>
            <a:off x="3626225" y="2736775"/>
            <a:ext cx="5029800" cy="19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■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Créer compte gratuit sur </a:t>
            </a:r>
            <a:r>
              <a:rPr lang="en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Campus RÉCIT</a:t>
            </a: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○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Valider avec courriel, se connecter.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■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r>
              <a:rPr lang="en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RV virtuels du RÉCIT MST</a:t>
            </a: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(Bouton « M’inscrire » au bas de la page).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■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Déposer un commentaire sur </a:t>
            </a:r>
            <a:r>
              <a:rPr lang="en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cette page</a:t>
            </a: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6" name="Google Shape;786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1452" y="2673900"/>
            <a:ext cx="1727526" cy="16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4"/>
          <p:cNvSpPr txBox="1"/>
          <p:nvPr>
            <p:ph idx="4294967295" type="ctrTitle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latin typeface="Viga"/>
                <a:ea typeface="Viga"/>
                <a:cs typeface="Viga"/>
                <a:sym typeface="Viga"/>
              </a:rPr>
              <a:t>MERCI !</a:t>
            </a:r>
            <a:endParaRPr b="1" sz="10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92" name="Google Shape;7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4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1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luc.lagarde@recitmst.qc.ca</a:t>
            </a:r>
            <a:endParaRPr sz="1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1900">
                <a:solidFill>
                  <a:srgbClr val="C9DAF8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rgbClr val="C9DAF8"/>
              </a:buClr>
              <a:buSzPts val="1200"/>
              <a:buFont typeface="Ubuntu"/>
              <a:buChar char="■"/>
            </a:pPr>
            <a:r>
              <a:rPr lang="en" sz="12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200" u="sng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200"/>
              <a:buFont typeface="Ubuntu"/>
              <a:buChar char="■"/>
            </a:pPr>
            <a:r>
              <a:rPr lang="en" sz="12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200" u="sng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200"/>
              <a:buFont typeface="Ubuntu"/>
              <a:buChar char="■"/>
            </a:pPr>
            <a:r>
              <a:rPr lang="en" sz="12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500">
              <a:solidFill>
                <a:srgbClr val="C9DAF8"/>
              </a:solidFill>
            </a:endParaRPr>
          </a:p>
        </p:txBody>
      </p:sp>
      <p:sp>
        <p:nvSpPr>
          <p:cNvPr id="794" name="Google Shape;794;p54"/>
          <p:cNvSpPr txBox="1"/>
          <p:nvPr/>
        </p:nvSpPr>
        <p:spPr>
          <a:xfrm>
            <a:off x="1147300" y="26247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5" name="Google Shape;795;p54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sont mise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 à disposition, sauf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96" name="Google Shape;796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"/>
          <p:cNvSpPr txBox="1"/>
          <p:nvPr>
            <p:ph idx="4294967295" type="title"/>
          </p:nvPr>
        </p:nvSpPr>
        <p:spPr>
          <a:xfrm>
            <a:off x="1356150" y="494050"/>
            <a:ext cx="61404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2" name="Google Shape;602;p29"/>
          <p:cNvSpPr txBox="1"/>
          <p:nvPr>
            <p:ph idx="4294967295" type="body"/>
          </p:nvPr>
        </p:nvSpPr>
        <p:spPr>
          <a:xfrm>
            <a:off x="1356150" y="1351450"/>
            <a:ext cx="7092300" cy="33123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Pour mieux vous connaître…  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Pourquoi Minecraft Education ?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bases de Minecraft avant de programmer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La programmation dans Minecraft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Temps d’expérimentation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Ressources utiles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3" name="Google Shape;603;p29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0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9" name="Google Shape;6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286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1"/>
          <p:cNvSpPr txBox="1"/>
          <p:nvPr>
            <p:ph idx="4294967295" type="title"/>
          </p:nvPr>
        </p:nvSpPr>
        <p:spPr>
          <a:xfrm>
            <a:off x="1356150" y="494050"/>
            <a:ext cx="7041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Pourquoi</a:t>
            </a:r>
            <a:r>
              <a:rPr lang="en" sz="31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 programmer avec Minecraft?</a:t>
            </a:r>
            <a:endParaRPr sz="31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5" name="Google Shape;615;p31"/>
          <p:cNvSpPr txBox="1"/>
          <p:nvPr>
            <p:ph idx="4294967295" type="body"/>
          </p:nvPr>
        </p:nvSpPr>
        <p:spPr>
          <a:xfrm>
            <a:off x="1356150" y="1351450"/>
            <a:ext cx="7092300" cy="33123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Plateforme populaire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utomatisation</a:t>
            </a: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 des tâches répétitives 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Résolution de problème authentique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Programmation simple ou élaborée selon l’aisance de l’apprenant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Option différente de faire de la programmation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6" name="Google Shape;616;p3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800" y="699875"/>
            <a:ext cx="4577300" cy="148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2" name="Google Shape;622;p32"/>
          <p:cNvSpPr txBox="1"/>
          <p:nvPr>
            <p:ph idx="4294967295" type="title"/>
          </p:nvPr>
        </p:nvSpPr>
        <p:spPr>
          <a:xfrm>
            <a:off x="442025" y="2971125"/>
            <a:ext cx="7253100" cy="18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Compte Office 365 - licence 5$ US par usager par an</a:t>
            </a:r>
            <a:endParaRPr sz="2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Ordinateur, IPad ou Chromebook - </a:t>
            </a:r>
            <a:r>
              <a:rPr lang="en" sz="2200" u="sng">
                <a:solidFill>
                  <a:srgbClr val="6D9EEB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Téléchargements</a:t>
            </a:r>
            <a:endParaRPr sz="2200">
              <a:solidFill>
                <a:srgbClr val="6D9EE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■"/>
            </a:pPr>
            <a:r>
              <a:rPr lang="en" sz="2200" u="sng">
                <a:solidFill>
                  <a:srgbClr val="6D9EEB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Essai gratuit</a:t>
            </a: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: </a:t>
            </a:r>
            <a:endParaRPr sz="2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→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Prof : 25 connexions</a:t>
            </a:r>
            <a:endParaRPr sz="2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→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Élève : 10 connexions</a:t>
            </a:r>
            <a:endParaRPr b="1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 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3" name="Google Shape;62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5125" y="2103138"/>
            <a:ext cx="1448875" cy="23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3" y="1998688"/>
            <a:ext cx="8839199" cy="12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338" y="3468022"/>
            <a:ext cx="450532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33"/>
          <p:cNvSpPr txBox="1"/>
          <p:nvPr>
            <p:ph type="title"/>
          </p:nvPr>
        </p:nvSpPr>
        <p:spPr>
          <a:xfrm>
            <a:off x="311700" y="532425"/>
            <a:ext cx="8520600" cy="6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Pour débuter...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4"/>
          <p:cNvSpPr txBox="1"/>
          <p:nvPr>
            <p:ph type="title"/>
          </p:nvPr>
        </p:nvSpPr>
        <p:spPr>
          <a:xfrm>
            <a:off x="311700" y="113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Paramètres de base d’un monde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pour débuter simplement - </a:t>
            </a:r>
            <a:r>
              <a:rPr b="1" lang="en" u="sng">
                <a:solidFill>
                  <a:srgbClr val="9900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b="1">
              <a:solidFill>
                <a:srgbClr val="99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36" name="Google Shape;63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4851" y="1291475"/>
            <a:ext cx="5434301" cy="36489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7" name="Google Shape;637;p34"/>
          <p:cNvSpPr/>
          <p:nvPr/>
        </p:nvSpPr>
        <p:spPr>
          <a:xfrm>
            <a:off x="1954787" y="2513046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4"/>
          <p:cNvSpPr/>
          <p:nvPr/>
        </p:nvSpPr>
        <p:spPr>
          <a:xfrm>
            <a:off x="1968256" y="44582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4"/>
          <p:cNvSpPr/>
          <p:nvPr/>
        </p:nvSpPr>
        <p:spPr>
          <a:xfrm>
            <a:off x="1966545" y="31628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363" y="1305250"/>
            <a:ext cx="4337275" cy="2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5"/>
          <p:cNvSpPr txBox="1"/>
          <p:nvPr>
            <p:ph type="title"/>
          </p:nvPr>
        </p:nvSpPr>
        <p:spPr>
          <a:xfrm>
            <a:off x="311700" y="113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Paramètres de base d’un monde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pour débuter simplement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6" name="Google Shape;646;p35"/>
          <p:cNvSpPr/>
          <p:nvPr/>
        </p:nvSpPr>
        <p:spPr>
          <a:xfrm>
            <a:off x="2571012" y="2955071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5"/>
          <p:cNvSpPr/>
          <p:nvPr/>
        </p:nvSpPr>
        <p:spPr>
          <a:xfrm>
            <a:off x="2571006" y="18591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8" name="Google Shape;6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195" y="3712150"/>
            <a:ext cx="7677615" cy="10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35"/>
          <p:cNvSpPr/>
          <p:nvPr/>
        </p:nvSpPr>
        <p:spPr>
          <a:xfrm>
            <a:off x="844120" y="37697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5"/>
          <p:cNvSpPr/>
          <p:nvPr/>
        </p:nvSpPr>
        <p:spPr>
          <a:xfrm>
            <a:off x="844120" y="4283804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