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9144000" cy="5143500" type="screen16x9"/>
  <p:notesSz cx="6858000" cy="9144000"/>
  <p:embeddedFontLst>
    <p:embeddedFont>
      <p:font typeface="Bangers" panose="020B0604020202020204" charset="0"/>
      <p:regular r:id="rId40"/>
    </p:embeddedFont>
    <p:embeddedFont>
      <p:font typeface="Cousine" panose="020B0604020202020204" charset="0"/>
      <p:regular r:id="rId41"/>
      <p:bold r:id="rId42"/>
      <p:italic r:id="rId43"/>
      <p:boldItalic r:id="rId44"/>
    </p:embeddedFont>
    <p:embeddedFont>
      <p:font typeface="Dosis" panose="020B0604020202020204" charset="0"/>
      <p:regular r:id="rId45"/>
      <p:bold r:id="rId46"/>
    </p:embeddedFont>
    <p:embeddedFont>
      <p:font typeface="Merriweather" panose="020B0604020202020204" charset="0"/>
      <p:regular r:id="rId47"/>
      <p:bold r:id="rId48"/>
      <p:italic r:id="rId49"/>
      <p:boldItalic r:id="rId50"/>
    </p:embeddedFont>
    <p:embeddedFont>
      <p:font typeface="Nixie One" panose="020B0604020202020204" charset="0"/>
      <p:regular r:id="rId51"/>
    </p:embeddedFont>
    <p:embeddedFont>
      <p:font typeface="Permanent Marker" panose="020B0604020202020204" charset="0"/>
      <p:regular r:id="rId52"/>
    </p:embeddedFont>
    <p:embeddedFont>
      <p:font typeface="Sniglet" panose="020B0604020202020204" charset="0"/>
      <p:regular r:id="rId53"/>
    </p:embeddedFont>
    <p:embeddedFont>
      <p:font typeface="Ubuntu" panose="020B0604020202020204" charset="0"/>
      <p:regular r:id="rId54"/>
      <p:bold r:id="rId55"/>
      <p:italic r:id="rId56"/>
      <p:boldItalic r:id="rId57"/>
    </p:embeddedFont>
    <p:embeddedFont>
      <p:font typeface="Viga" panose="020B0604020202020204" charset="0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14FFB97-16A0-41F9-85C3-6F533D03563B}">
  <a:tblStyle styleId="{614FFB97-16A0-41F9-85C3-6F533D0356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mst5juin2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ecitmst.qc.ca/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16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ampus.recit.qc.ca/math%c3%a9matique-science-et-technologie/scratchmathematique1" TargetMode="External"/><Relationship Id="rId4" Type="http://schemas.openxmlformats.org/officeDocument/2006/relationships/hyperlink" Target="https://campus.recit.qc.ca/math%c3%a9matique-science-et-technologie/mstdistance101" TargetMode="Externa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xrQ8ieuzN3aT1zqW6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g_xDND2l0yHBjllNLq2QYujtfWf-gulVkkm8YsWnKZc/edit?usp=sharing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cs.google.com/document/d/1urkIJGoWhArf8PGOAQM1YCI1h1OBDGE_xqFIFxLJXLk/edit?usp=sharing" TargetMode="Externa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.qc.ca/nouvelle/rdv-virtuels-printaniers-du-recit-se-former-a-distance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.jit.si/RECITMSTDistance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equipe@recitmst.qc.ca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channel/UC7IcadI_rZFwso9N81PYqFg" TargetMode="External"/><Relationship Id="rId5" Type="http://schemas.openxmlformats.org/officeDocument/2006/relationships/hyperlink" Target="https://twitter.com/recitmst" TargetMode="External"/><Relationship Id="rId4" Type="http://schemas.openxmlformats.org/officeDocument/2006/relationships/hyperlink" Target="https://www.facebook.com/RECITMST2020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870a17874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870a17874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870a17874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870a17874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870a178747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870a178747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870a178747_0_1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870a178747_0_1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870a178747_0_3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870a178747_0_3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870a178747_0_3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870a178747_0_3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70a178747_0_3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70a178747_0_3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870a178747_0_5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870a178747_0_5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870a178747_0_5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870a178747_0_5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870a178747_0_5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870a178747_0_5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Ubuntu"/>
                <a:ea typeface="Ubuntu"/>
                <a:cs typeface="Ubuntu"/>
                <a:sym typeface="Ubuntu"/>
              </a:rPr>
              <a:t>Lien de la présentation : </a:t>
            </a:r>
            <a:r>
              <a:rPr lang="en" sz="14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https://bit.ly/mst5juin20</a:t>
            </a:r>
            <a:endParaRPr sz="1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Ubuntu"/>
                <a:ea typeface="Ubuntu"/>
                <a:cs typeface="Ubuntu"/>
                <a:sym typeface="Ubuntu"/>
              </a:rPr>
              <a:t>Site du RÉCIT MST : </a:t>
            </a:r>
            <a:r>
              <a:rPr lang="en" sz="14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https://recitmst.qc.ca/</a:t>
            </a:r>
            <a:endParaRPr sz="1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870a178747_0_5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870a178747_0_5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870a178747_0_5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870a178747_0_5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870a178747_0_7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870a178747_0_7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870a178747_0_5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870a178747_0_5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8814c82d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8814c82d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Formulaire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Google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https://docs.google.com/forms/d/1ejCYLetBGifetvaMegpR26DyvBBxdlqOOpQejDtcyRk/copy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Formulaire Office 365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https://forms.office.com/Pages/ShareFormPage.aspx?id=EF61Z5BlXEaXCQTxot_EPGUpWRFJktxEiclxsdXYqidUQzEzSEE1MjlFUkIzWVZPMjJHWjlGV1hBNC4u&amp;sharetoken=HvkamXa58b85xI9BoaGE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870a178747_0_9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870a178747_0_9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870a178747_0_11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870a178747_0_11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870a178747_0_9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870a178747_0_9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870a178747_0_9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870a178747_0_9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80a1a99a2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80a1a99a2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80a1a99a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80a1a99a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80a1a99a2d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80a1a99a2d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Scratch</a:t>
            </a: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 https://campus.recit.qc.ca/math%c3%a9matique-science-et-technologie/scratchpremierspas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MST à distance, section des applications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https://campus.recit.qc.ca/math%c3%a9matique-science-et-technologie/mstdistance101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Scratch en mathématique</a:t>
            </a:r>
            <a:r>
              <a:rPr lang="en"/>
              <a:t> 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https://campus.recit.qc.ca/math%c3%a9matique-science-et-technologie/scratchmathematique1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850aede09c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850aede09c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Formulaire d’informations des participants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https://forms.gle/JzUrVvY4PkzkK74RA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781c581e6f_28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781c581e6f_28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Document de questions et partages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https://docs.google.com/document/d/1urkIJGoWhArf8PGOAQM1YCI1h1OBDGE_xqFIFxLJXLk/edit?usp=sharing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80489bc0e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80489bc0e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vers les rendez-vous virtuels printaniers du RÉCIT à venir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http://recit.qc.ca/nouvelle/rdv-virtuels-printaniers-du-recit-se-former-a-distance/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80489bc0ed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80489bc0ed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Salle de vidéoconférence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https://meet.jit.si/RECITMSTDistance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Me joindre 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sonya.fiset@recitmst.qc.ca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en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/>
              </a:rPr>
              <a:t>@recitmst.qc.ca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Page Facebook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https://www.facebook.com/RECITMST2020/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Twitter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https://twitter.com/recitmst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Chaîne YouTube</a:t>
            </a:r>
            <a:r>
              <a:rPr lang="en"/>
              <a:t> : </a:t>
            </a:r>
            <a:r>
              <a:rPr lang="en" u="sng">
                <a:solidFill>
                  <a:schemeClr val="accent1"/>
                </a:solidFill>
                <a:hlinkClick r:id="rId6"/>
              </a:rPr>
              <a:t>https://www.youtube.com/channel/UC7IcadI_rZFwso9N81PYqFg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8721d5f9d8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8721d5f9d8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8721d5f9d8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8721d5f9d8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781c581e6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781c581e6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781c581e6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781c581e6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781c581e6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781c581e6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6ec3b7f03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6ec3b7f03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2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4" name="Google Shape;524;p12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2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2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2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2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2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2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2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2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9" name="Google Shape;539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0" name="Google Shape;54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3" name="Google Shape;54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7" name="Google Shape;54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1" name="Google Shape;551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2" name="Google Shape;55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8" name="Google Shape;558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9" name="Google Shape;55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2" name="Google Shape;56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6" name="Google Shape;566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7" name="Google Shape;567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8" name="Google Shape;56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4" name="Google Shape;574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5" name="Google Shape;57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97;p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1" name="Google Shape;431;p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ga"/>
              <a:buNone/>
              <a:defRPr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5" name="Google Shape;53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"/>
              <a:buChar char="●"/>
              <a:defRPr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536" name="Google Shape;53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hyperlink" Target="http://www.education.gouv.qc.ca/fileadmin/site_web/documents/ministere/continuum-cadre-reference-num.pdf" TargetMode="External"/><Relationship Id="rId4" Type="http://schemas.openxmlformats.org/officeDocument/2006/relationships/hyperlink" Target="https://view.genial.ly/5d812659369a7d0fc95ca03b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S9Y9Y9VU2Eg" TargetMode="Externa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hyperlink" Target="https://scratch.mit.edu/" TargetMode="External"/><Relationship Id="rId4" Type="http://schemas.openxmlformats.org/officeDocument/2006/relationships/hyperlink" Target="http://code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docs.google.com/document/d/122HsXwiLygt9tpebbItnzqvw27mihjLVHVJuagBZ_To/edit?usp=sharing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hyperlink" Target="https://scratch.mit.edu/projects/216531127/#editor" TargetMode="Externa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ecitmst.qc.ca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www.recit.qc.c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bit.ly/mst5juin20" TargetMode="External"/><Relationship Id="rId5" Type="http://schemas.openxmlformats.org/officeDocument/2006/relationships/image" Target="../media/image4.png"/><Relationship Id="rId4" Type="http://schemas.openxmlformats.org/officeDocument/2006/relationships/hyperlink" Target="mailto:sonya.fiset@recitmst.qc.ca" TargetMode="Externa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No7Rp9uBFYpxg2OGhHF-VoCbQqWScqz/view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97851464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Vi8KNnGLIq9yFRF5ifrU_PpWA4XsXRGbKc_9dOddPeg/edit?usp=sharin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hyperlink" Target="https://docs.google.com/document/d/1Jio-7UoSTEUVARd-8zGm6nB8PipMXJMv7uSOkakXS7M/edit?usp=shari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rogCSC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704851039666407/" TargetMode="External"/><Relationship Id="rId3" Type="http://schemas.openxmlformats.org/officeDocument/2006/relationships/hyperlink" Target="https://docs.google.com/spreadsheets/u/1/d/e/2PACX-1vREeTrJjdVO9DEZKzFdjUnKaQpzHKHH0fP4Bvi2RVcuGHCkZskTDQGTT3AnrpNazAiW8Z69tD9PMp1j/pubhtml?gid=0&amp;single=true&amp;fbclid=IwAR0MRDiYCHHhI4CIJ3qs3fArXS0Goa1KkpNw7LkJlZz3p_xfQLyOc2VtAZk" TargetMode="External"/><Relationship Id="rId7" Type="http://schemas.openxmlformats.org/officeDocument/2006/relationships/hyperlink" Target="https://www.lecampusjunior.fr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ampus.recit.qc.ca/course/view.php?id=13" TargetMode="External"/><Relationship Id="rId5" Type="http://schemas.openxmlformats.org/officeDocument/2006/relationships/hyperlink" Target="https://scratch.mit.edu/ideas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docs.google.com/document/d/108UqqlzNy4EPOa4cqk6MxGhkaQ0ZDi3ktIeBD4DJ6c8/edit?usp=sharing" TargetMode="External"/><Relationship Id="rId9" Type="http://schemas.openxmlformats.org/officeDocument/2006/relationships/hyperlink" Target="https://campus.recit.qc.ca/course/view.php?id=16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hyperlink" Target="https://scratch.mit.edu/projects/254220533/editor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projects/251517478/" TargetMode="External"/><Relationship Id="rId13" Type="http://schemas.openxmlformats.org/officeDocument/2006/relationships/hyperlink" Target="https://scratch.mit.edu/projects/250613704/" TargetMode="External"/><Relationship Id="rId3" Type="http://schemas.openxmlformats.org/officeDocument/2006/relationships/hyperlink" Target="https://scratch.mit.edu/projects/390672884/" TargetMode="External"/><Relationship Id="rId7" Type="http://schemas.openxmlformats.org/officeDocument/2006/relationships/hyperlink" Target="https://scratch.mit.edu/projects/402066091" TargetMode="External"/><Relationship Id="rId12" Type="http://schemas.openxmlformats.org/officeDocument/2006/relationships/hyperlink" Target="https://scratch.mit.edu/projects/15153360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cratch.mit.edu/projects/43848/" TargetMode="External"/><Relationship Id="rId11" Type="http://schemas.openxmlformats.org/officeDocument/2006/relationships/hyperlink" Target="https://scratch.mit.edu/projects/402074756" TargetMode="External"/><Relationship Id="rId5" Type="http://schemas.openxmlformats.org/officeDocument/2006/relationships/hyperlink" Target="https://scratch.mit.edu/projects/293495807/" TargetMode="External"/><Relationship Id="rId10" Type="http://schemas.openxmlformats.org/officeDocument/2006/relationships/hyperlink" Target="https://scratch.mit.edu/projects/402073926" TargetMode="External"/><Relationship Id="rId4" Type="http://schemas.openxmlformats.org/officeDocument/2006/relationships/hyperlink" Target="https://scratch.mit.edu/projects/377459994/" TargetMode="External"/><Relationship Id="rId9" Type="http://schemas.openxmlformats.org/officeDocument/2006/relationships/hyperlink" Target="https://scratch.mit.edu/projects/402074398" TargetMode="External"/><Relationship Id="rId1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projects/180935328/" TargetMode="External"/><Relationship Id="rId3" Type="http://schemas.openxmlformats.org/officeDocument/2006/relationships/hyperlink" Target="https://scratch.mit.edu/projects/251517478/" TargetMode="External"/><Relationship Id="rId7" Type="http://schemas.openxmlformats.org/officeDocument/2006/relationships/hyperlink" Target="https://scratch.mit.edu/projects/25898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cratch.mit.edu/projects/19884629/" TargetMode="External"/><Relationship Id="rId5" Type="http://schemas.openxmlformats.org/officeDocument/2006/relationships/hyperlink" Target="https://scratch.mit.edu/projects/376656449/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scratch.mit.edu/projects/277764440/" TargetMode="External"/><Relationship Id="rId9" Type="http://schemas.openxmlformats.org/officeDocument/2006/relationships/hyperlink" Target="https://scratch.mit.edu/projects/2553182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search/projects?q=BD" TargetMode="External"/><Relationship Id="rId3" Type="http://schemas.openxmlformats.org/officeDocument/2006/relationships/hyperlink" Target="https://docs.google.com/spreadsheets/d/1GrJhOJOMHvNZUAPDR9g2A8CHm0Lrxbn8m_waCoEjap0/edit?usp=sharing" TargetMode="External"/><Relationship Id="rId7" Type="http://schemas.openxmlformats.org/officeDocument/2006/relationships/hyperlink" Target="https://scratch.mit.edu/projects/137344775/#editor" TargetMode="Externa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cratch.mit.edu/search/projects?q=sciences" TargetMode="External"/><Relationship Id="rId11" Type="http://schemas.openxmlformats.org/officeDocument/2006/relationships/hyperlink" Target="https://scratch.mit.edu/projects/201869969/#editor" TargetMode="External"/><Relationship Id="rId5" Type="http://schemas.openxmlformats.org/officeDocument/2006/relationships/hyperlink" Target="https://scratch.mit.edu/studios/21720/" TargetMode="External"/><Relationship Id="rId10" Type="http://schemas.openxmlformats.org/officeDocument/2006/relationships/hyperlink" Target="https://scratch.mit.edu/projects/193289658/#editor" TargetMode="External"/><Relationship Id="rId4" Type="http://schemas.openxmlformats.org/officeDocument/2006/relationships/hyperlink" Target="https://scratch.mit.edu/projects/248572564/#editor" TargetMode="External"/><Relationship Id="rId9" Type="http://schemas.openxmlformats.org/officeDocument/2006/relationships/hyperlink" Target="https://scratch.mit.edu/projects/272373807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campus.recit.qc.ca/math%c3%a9matique-science-et-technologie/scratchpremierspas" TargetMode="External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hyperlink" Target="https://campus.recit.qc.ca/math%c3%a9matique-science-et-technologie/scratchmathematique1" TargetMode="External"/><Relationship Id="rId4" Type="http://schemas.openxmlformats.org/officeDocument/2006/relationships/hyperlink" Target="https://campus.recit.qc.ca/math%c3%a9matique-science-et-technologie/mstdistance101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JzUrVvY4PkzkK74RA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forms.gle/xrQ8ieuzN3aT1zqW6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urkIJGoWhArf8PGOAQM1YCI1h1OBDGE_xqFIFxLJXLk/edit?usp=sharin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hyperlink" Target="https://www.geogebra.org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hyperlink" Target="http://recit.qc.ca/nouvelle/rdv-virtuels-printaniers-du-recit-se-former-a-distance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recit.qc.ca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meet.jit.si/RECITMSTDistance" TargetMode="Externa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7IcadI_rZFwso9N81PYqFg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twitter.com/recitmst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RECITMST2020/" TargetMode="External"/><Relationship Id="rId5" Type="http://schemas.openxmlformats.org/officeDocument/2006/relationships/hyperlink" Target="mailto:equipe@recitmst.qc.ca" TargetMode="External"/><Relationship Id="rId10" Type="http://schemas.openxmlformats.org/officeDocument/2006/relationships/image" Target="../media/image39.png"/><Relationship Id="rId4" Type="http://schemas.openxmlformats.org/officeDocument/2006/relationships/hyperlink" Target="mailto:Sonya.Fiset@recitmst.qc.ca" TargetMode="External"/><Relationship Id="rId9" Type="http://schemas.openxmlformats.org/officeDocument/2006/relationships/hyperlink" Target="http://creativecommons.org/licenses/by-nc-sa/4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urkIJGoWhArf8PGOAQM1YCI1h1OBDGE_xqFIFxLJXLk/edit?usp=shar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5"/>
          <p:cNvSpPr txBox="1">
            <a:spLocks noGrp="1"/>
          </p:cNvSpPr>
          <p:nvPr>
            <p:ph type="ctrTitle"/>
          </p:nvPr>
        </p:nvSpPr>
        <p:spPr>
          <a:xfrm>
            <a:off x="565900" y="1032888"/>
            <a:ext cx="62151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Viga"/>
                <a:ea typeface="Viga"/>
                <a:cs typeface="Viga"/>
                <a:sym typeface="Viga"/>
              </a:rPr>
              <a:t>MST à distance avec</a:t>
            </a:r>
            <a:r>
              <a:rPr lang="en">
                <a:latin typeface="Viga"/>
                <a:ea typeface="Viga"/>
                <a:cs typeface="Viga"/>
                <a:sym typeface="Viga"/>
              </a:rPr>
              <a:t> Scratch pour tous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83" name="Google Shape;5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5100" y="48578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4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58" name="Google Shape;658;p34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4"/>
          <p:cNvSpPr txBox="1"/>
          <p:nvPr/>
        </p:nvSpPr>
        <p:spPr>
          <a:xfrm>
            <a:off x="228600" y="1060856"/>
            <a:ext cx="87921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60" name="Google Shape;66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2078608"/>
            <a:ext cx="6858001" cy="1229172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34"/>
          <p:cNvSpPr/>
          <p:nvPr/>
        </p:nvSpPr>
        <p:spPr>
          <a:xfrm>
            <a:off x="2505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4"/>
          <p:cNvSpPr/>
          <p:nvPr/>
        </p:nvSpPr>
        <p:spPr>
          <a:xfrm>
            <a:off x="7557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3" name="Google Shape;66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3744121"/>
            <a:ext cx="2922438" cy="6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3744112"/>
            <a:ext cx="2922450" cy="51869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34"/>
          <p:cNvSpPr txBox="1"/>
          <p:nvPr/>
        </p:nvSpPr>
        <p:spPr>
          <a:xfrm>
            <a:off x="2559450" y="4699125"/>
            <a:ext cx="41304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5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71" name="Google Shape;671;p35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2" name="Google Shape;6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25" y="1065281"/>
            <a:ext cx="6001032" cy="35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35"/>
          <p:cNvSpPr txBox="1"/>
          <p:nvPr/>
        </p:nvSpPr>
        <p:spPr>
          <a:xfrm>
            <a:off x="3328950" y="4697081"/>
            <a:ext cx="24861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6"/>
          <p:cNvSpPr txBox="1"/>
          <p:nvPr/>
        </p:nvSpPr>
        <p:spPr>
          <a:xfrm>
            <a:off x="6745925" y="247238"/>
            <a:ext cx="2089200" cy="44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 sz="2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 sz="1300">
              <a:solidFill>
                <a:srgbClr val="0069B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227A78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version interactive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Continuum de développement de la compétence numérique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Janvier 2020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79" name="Google Shape;679;p36"/>
          <p:cNvSpPr/>
          <p:nvPr/>
        </p:nvSpPr>
        <p:spPr>
          <a:xfrm>
            <a:off x="542525" y="786919"/>
            <a:ext cx="4284900" cy="33906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0" name="Google Shape;68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123" y="449419"/>
            <a:ext cx="4527134" cy="4241907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36"/>
          <p:cNvSpPr/>
          <p:nvPr/>
        </p:nvSpPr>
        <p:spPr>
          <a:xfrm>
            <a:off x="2713825" y="5087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6"/>
          <p:cNvSpPr/>
          <p:nvPr/>
        </p:nvSpPr>
        <p:spPr>
          <a:xfrm>
            <a:off x="2774775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6"/>
          <p:cNvSpPr/>
          <p:nvPr/>
        </p:nvSpPr>
        <p:spPr>
          <a:xfrm>
            <a:off x="3897300" y="26783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6"/>
          <p:cNvSpPr/>
          <p:nvPr/>
        </p:nvSpPr>
        <p:spPr>
          <a:xfrm>
            <a:off x="2774775" y="4273569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6"/>
          <p:cNvSpPr/>
          <p:nvPr/>
        </p:nvSpPr>
        <p:spPr>
          <a:xfrm>
            <a:off x="1289150" y="4339150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6"/>
          <p:cNvSpPr/>
          <p:nvPr/>
        </p:nvSpPr>
        <p:spPr>
          <a:xfrm>
            <a:off x="459350" y="36702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6"/>
          <p:cNvSpPr/>
          <p:nvPr/>
        </p:nvSpPr>
        <p:spPr>
          <a:xfrm>
            <a:off x="235725" y="26021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6"/>
          <p:cNvSpPr/>
          <p:nvPr/>
        </p:nvSpPr>
        <p:spPr>
          <a:xfrm>
            <a:off x="1443100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7"/>
          <p:cNvSpPr txBox="1">
            <a:spLocks noGrp="1"/>
          </p:cNvSpPr>
          <p:nvPr>
            <p:ph type="title"/>
          </p:nvPr>
        </p:nvSpPr>
        <p:spPr>
          <a:xfrm>
            <a:off x="464825" y="168775"/>
            <a:ext cx="6423600" cy="6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L’engagement de l’élève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94" name="Google Shape;694;p37"/>
          <p:cNvSpPr txBox="1">
            <a:spLocks noGrp="1"/>
          </p:cNvSpPr>
          <p:nvPr>
            <p:ph type="body" idx="1"/>
          </p:nvPr>
        </p:nvSpPr>
        <p:spPr>
          <a:xfrm>
            <a:off x="747925" y="977128"/>
            <a:ext cx="6140400" cy="27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7"/>
          <p:cNvSpPr/>
          <p:nvPr/>
        </p:nvSpPr>
        <p:spPr>
          <a:xfrm>
            <a:off x="3629575" y="1145438"/>
            <a:ext cx="136500" cy="2217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96" name="Google Shape;69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879651"/>
            <a:ext cx="7364624" cy="405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8"/>
          <p:cNvSpPr txBox="1">
            <a:spLocks noGrp="1"/>
          </p:cNvSpPr>
          <p:nvPr>
            <p:ph type="title"/>
          </p:nvPr>
        </p:nvSpPr>
        <p:spPr>
          <a:xfrm>
            <a:off x="606800" y="379950"/>
            <a:ext cx="7405500" cy="3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02" name="Google Shape;702;p38"/>
          <p:cNvSpPr txBox="1">
            <a:spLocks noGrp="1"/>
          </p:cNvSpPr>
          <p:nvPr>
            <p:ph type="body" idx="1"/>
          </p:nvPr>
        </p:nvSpPr>
        <p:spPr>
          <a:xfrm>
            <a:off x="270900" y="962700"/>
            <a:ext cx="8725800" cy="3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http://recitmst.qc.ca/blockly/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703" name="Google Shape;703;p38" descr="blockly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650" y="2044406"/>
            <a:ext cx="3861788" cy="2915194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38"/>
          <p:cNvSpPr txBox="1"/>
          <p:nvPr/>
        </p:nvSpPr>
        <p:spPr>
          <a:xfrm>
            <a:off x="606800" y="1684024"/>
            <a:ext cx="2573700" cy="2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connexion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installation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Base de programmation par blocs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Évolutif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Addictif ;-)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05" name="Google Shape;70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7823" y="103289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9"/>
          <p:cNvSpPr txBox="1">
            <a:spLocks noGrp="1"/>
          </p:cNvSpPr>
          <p:nvPr>
            <p:ph type="title"/>
          </p:nvPr>
        </p:nvSpPr>
        <p:spPr>
          <a:xfrm>
            <a:off x="777250" y="379950"/>
            <a:ext cx="72351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11" name="Google Shape;711;p39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2. Code.org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http://code.org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712" name="Google Shape;712;p39" descr="code_org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525" y="2180230"/>
            <a:ext cx="4143055" cy="2631393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39"/>
          <p:cNvSpPr txBox="1"/>
          <p:nvPr/>
        </p:nvSpPr>
        <p:spPr>
          <a:xfrm>
            <a:off x="648650" y="2237119"/>
            <a:ext cx="25320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Compte enseignant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Suivi des élèves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Tous âges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Ludique (thèmes)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Tutoriel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14" name="Google Shape;71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2723" y="178195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0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20" name="Google Shape;720;p40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Jeux Blockly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http://recitmst.qc.ca/blockly/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connexion, base de la programmation, pas à pas. 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Code.org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http://code.org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4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Compte d’enseignant, on suit les élèves dans leurs défis.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Scratch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https://scratch.mit.edu/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5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Prêt à programmer...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21" name="Google Shape;721;p40"/>
          <p:cNvSpPr/>
          <p:nvPr/>
        </p:nvSpPr>
        <p:spPr>
          <a:xfrm>
            <a:off x="0" y="3205856"/>
            <a:ext cx="470700" cy="34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722" name="Google Shape;72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41"/>
          <p:cNvSpPr txBox="1">
            <a:spLocks noGrp="1"/>
          </p:cNvSpPr>
          <p:nvPr>
            <p:ph type="body" idx="1"/>
          </p:nvPr>
        </p:nvSpPr>
        <p:spPr>
          <a:xfrm>
            <a:off x="599700" y="873125"/>
            <a:ext cx="7089000" cy="38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 i="0" u="sng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www.scratch.mit.edu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“Rejoindre Scratch” en haut à droite et suivre les indications pour se créer un compte.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3.	“Créer” en haut à gauche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4.	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Remplacer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“Untitled” p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a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r 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Animation Chauve-souris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Défi : on clique partout et on partage nos découvertes!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41"/>
          <p:cNvSpPr txBox="1"/>
          <p:nvPr/>
        </p:nvSpPr>
        <p:spPr>
          <a:xfrm>
            <a:off x="1737175" y="250856"/>
            <a:ext cx="53412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À vos claviers!</a:t>
            </a:r>
            <a:endParaRPr sz="24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29" name="Google Shape;72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2"/>
          <p:cNvSpPr txBox="1"/>
          <p:nvPr/>
        </p:nvSpPr>
        <p:spPr>
          <a:xfrm>
            <a:off x="373025" y="1272150"/>
            <a:ext cx="8545200" cy="3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1-Choisir un lutin (Sprite)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2-Animation avec un changement de costume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3-Choix d’un 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4-Déplacement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5-Écrire un dialogue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6-Ajouter le bloc Son pour ajouter du bruit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7-Images libres de droit dans Google ou </a:t>
            </a:r>
            <a:r>
              <a:rPr lang="en" sz="240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Pixabay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35" name="Google Shape;73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250" y="295725"/>
            <a:ext cx="1949563" cy="1439326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42"/>
          <p:cNvSpPr txBox="1"/>
          <p:nvPr/>
        </p:nvSpPr>
        <p:spPr>
          <a:xfrm>
            <a:off x="905775" y="295725"/>
            <a:ext cx="5506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1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37" name="Google Shape;73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3"/>
          <p:cNvSpPr txBox="1"/>
          <p:nvPr/>
        </p:nvSpPr>
        <p:spPr>
          <a:xfrm>
            <a:off x="514400" y="196591"/>
            <a:ext cx="84207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Jeu d’activité de programmation débranchée</a:t>
            </a:r>
            <a:endParaRPr sz="2400" b="1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Géométrie : Construction et description des figures planes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feuille de plan de travail</a:t>
            </a:r>
            <a:r>
              <a:rPr lang="en" sz="24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et</a:t>
            </a:r>
            <a:r>
              <a:rPr lang="en" sz="24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programme</a:t>
            </a:r>
            <a:endParaRPr sz="24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743" name="Google Shape;74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8842" y="2028700"/>
            <a:ext cx="1793081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774" y="1742950"/>
            <a:ext cx="2201399" cy="18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27374" y="1857250"/>
            <a:ext cx="2264302" cy="171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2000" y="3723450"/>
            <a:ext cx="1408500" cy="86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08375" y="3723450"/>
            <a:ext cx="1597634" cy="86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98842" y="3647950"/>
            <a:ext cx="1671651" cy="13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700" y="1749644"/>
            <a:ext cx="2509447" cy="1666682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26"/>
          <p:cNvSpPr txBox="1">
            <a:spLocks noGrp="1"/>
          </p:cNvSpPr>
          <p:nvPr>
            <p:ph type="body" idx="4294967295"/>
          </p:nvPr>
        </p:nvSpPr>
        <p:spPr>
          <a:xfrm>
            <a:off x="4073375" y="1834183"/>
            <a:ext cx="4641300" cy="1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Sonya Fiset</a:t>
            </a:r>
            <a:endParaRPr sz="36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sonya.fiset@recitmst.qc.ca</a:t>
            </a:r>
            <a:endParaRPr sz="20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1" name="Google Shape;591;p26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92" name="Google Shape;59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1275" y="247500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6"/>
          <p:cNvSpPr txBox="1"/>
          <p:nvPr/>
        </p:nvSpPr>
        <p:spPr>
          <a:xfrm>
            <a:off x="2194650" y="3922725"/>
            <a:ext cx="5018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Lien vers la présentation Web : </a:t>
            </a:r>
            <a:r>
              <a:rPr lang="en" b="1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bit.ly/mst5juin20</a:t>
            </a:r>
            <a:endParaRPr b="1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4" name="Google Shape;594;p26">
            <a:hlinkClick r:id="rId7"/>
          </p:cNvPr>
          <p:cNvSpPr txBox="1"/>
          <p:nvPr/>
        </p:nvSpPr>
        <p:spPr>
          <a:xfrm>
            <a:off x="2501850" y="4539375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Pour plus de détails :</a:t>
            </a:r>
            <a:r>
              <a:rPr lang="en" sz="13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00" b="1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recitmst.qc.ca</a:t>
            </a:r>
            <a:endParaRPr sz="1300" b="1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5" name="Google Shape;595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81055" y="1727175"/>
            <a:ext cx="732095" cy="64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44"/>
          <p:cNvSpPr txBox="1">
            <a:spLocks noGrp="1"/>
          </p:cNvSpPr>
          <p:nvPr>
            <p:ph type="body" idx="1"/>
          </p:nvPr>
        </p:nvSpPr>
        <p:spPr>
          <a:xfrm>
            <a:off x="2159325" y="1621350"/>
            <a:ext cx="48255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44"/>
          <p:cNvSpPr txBox="1">
            <a:spLocks noGrp="1"/>
          </p:cNvSpPr>
          <p:nvPr>
            <p:ph type="ctrTitle" idx="4294967295"/>
          </p:nvPr>
        </p:nvSpPr>
        <p:spPr>
          <a:xfrm>
            <a:off x="481800" y="85838"/>
            <a:ext cx="8350500" cy="88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SURVOL DES POSSIBILITÉS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(défis géométriques et créativité)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55" name="Google Shape;755;p44" title="ScreenRecording_01-08-2019 11-14-08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0425" y="2750213"/>
            <a:ext cx="2703995" cy="2027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200" y="1089113"/>
            <a:ext cx="3026081" cy="15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5875" y="1345650"/>
            <a:ext cx="3087312" cy="15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5"/>
          <p:cNvSpPr txBox="1"/>
          <p:nvPr/>
        </p:nvSpPr>
        <p:spPr>
          <a:xfrm>
            <a:off x="299400" y="1109700"/>
            <a:ext cx="8545200" cy="3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2-Ajouter le titre «Carré»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3-Stylo en position d’écriture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4-Tracer le carré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Défi plus grand «Carré arc-en-ciel»: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5-Cacher le lutin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6-répéter 4X avancer 100 pas et tourner 90</a:t>
            </a:r>
            <a:r>
              <a:rPr lang="en" sz="2400" baseline="30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o</a:t>
            </a:r>
            <a:endParaRPr sz="2400" baseline="30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7-Répéter 360, ajouter 1 à la couleur du stylo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et tourner d’un degré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4" name="Google Shape;764;p45"/>
          <p:cNvSpPr txBox="1"/>
          <p:nvPr/>
        </p:nvSpPr>
        <p:spPr>
          <a:xfrm>
            <a:off x="905775" y="295725"/>
            <a:ext cx="5506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2</a:t>
            </a:r>
            <a:endParaRPr sz="24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https://scratch.mit.edu/projects/297851464/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65" name="Google Shape;76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46"/>
          <p:cNvSpPr txBox="1"/>
          <p:nvPr/>
        </p:nvSpPr>
        <p:spPr>
          <a:xfrm>
            <a:off x="922200" y="573928"/>
            <a:ext cx="7504500" cy="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SOMME DE 2 NOMBRES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71" name="Google Shape;771;p46"/>
          <p:cNvSpPr/>
          <p:nvPr/>
        </p:nvSpPr>
        <p:spPr>
          <a:xfrm>
            <a:off x="228225" y="1834247"/>
            <a:ext cx="2758800" cy="1419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6"/>
          <p:cNvSpPr txBox="1"/>
          <p:nvPr/>
        </p:nvSpPr>
        <p:spPr>
          <a:xfrm>
            <a:off x="228225" y="2327053"/>
            <a:ext cx="2351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NOMBRE1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NOMBRE2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773" name="Google Shape;773;p46"/>
          <p:cNvGrpSpPr/>
          <p:nvPr/>
        </p:nvGrpSpPr>
        <p:grpSpPr>
          <a:xfrm>
            <a:off x="578475" y="1446759"/>
            <a:ext cx="8337275" cy="1733625"/>
            <a:chOff x="586925" y="2035650"/>
            <a:chExt cx="8337275" cy="2311500"/>
          </a:xfrm>
        </p:grpSpPr>
        <p:sp>
          <p:nvSpPr>
            <p:cNvPr id="774" name="Google Shape;774;p46"/>
            <p:cNvSpPr/>
            <p:nvPr/>
          </p:nvSpPr>
          <p:spPr>
            <a:xfrm>
              <a:off x="6046300" y="2600850"/>
              <a:ext cx="2877900" cy="1746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6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6"/>
            <p:cNvSpPr txBox="1"/>
            <p:nvPr/>
          </p:nvSpPr>
          <p:spPr>
            <a:xfrm>
              <a:off x="58692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777" name="Google Shape;777;p46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778" name="Google Shape;778;p46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779" name="Google Shape;779;p46"/>
          <p:cNvSpPr txBox="1"/>
          <p:nvPr/>
        </p:nvSpPr>
        <p:spPr>
          <a:xfrm>
            <a:off x="3140050" y="2094806"/>
            <a:ext cx="2956500" cy="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Merriweather"/>
                <a:ea typeface="Merriweather"/>
                <a:cs typeface="Merriweather"/>
                <a:sym typeface="Merriweather"/>
              </a:rPr>
              <a:t>SOMME= 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Merriweather"/>
                <a:ea typeface="Merriweather"/>
                <a:cs typeface="Merriweather"/>
                <a:sym typeface="Merriweather"/>
              </a:rPr>
              <a:t>NOMBRE1 + NOMBRE2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780" name="Google Shape;780;p46"/>
          <p:cNvSpPr txBox="1"/>
          <p:nvPr/>
        </p:nvSpPr>
        <p:spPr>
          <a:xfrm>
            <a:off x="6274925" y="2437697"/>
            <a:ext cx="18831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SOMME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781" name="Google Shape;78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1898" y="230939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7"/>
          <p:cNvSpPr txBox="1"/>
          <p:nvPr/>
        </p:nvSpPr>
        <p:spPr>
          <a:xfrm>
            <a:off x="373025" y="1517231"/>
            <a:ext cx="85452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2-Ajouter le titre «Somme de 2 nombres»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3-Définir la tâche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4-Définir les variables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5-Demander les ENTRÉES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6-Raisonner le calcul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7-Demander les SORTIES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8-Penser à des jeux d’essai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87" name="Google Shape;787;p47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3</a:t>
            </a:r>
            <a:endParaRPr sz="24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Plan de travail</a:t>
            </a:r>
            <a:endParaRPr sz="24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https://scratch.mit.edu/projects/297851464/</a:t>
            </a: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88" name="Google Shape;78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2975" y="2302125"/>
            <a:ext cx="2749668" cy="250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8"/>
          <p:cNvSpPr txBox="1"/>
          <p:nvPr/>
        </p:nvSpPr>
        <p:spPr>
          <a:xfrm>
            <a:off x="373025" y="1517231"/>
            <a:ext cx="85452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environnement numérique d’apprentissage (ENA)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formulaire pour consigner les programmes réalisés par les élèves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Copie formulaire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Google</a:t>
            </a: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Copie formulaire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Microsoft</a:t>
            </a: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95" name="Google Shape;795;p48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Partager ou 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enseigner à distance</a:t>
            </a: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96" name="Google Shape;79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9"/>
          <p:cNvSpPr txBox="1">
            <a:spLocks noGrp="1"/>
          </p:cNvSpPr>
          <p:nvPr>
            <p:ph type="body" idx="1"/>
          </p:nvPr>
        </p:nvSpPr>
        <p:spPr>
          <a:xfrm>
            <a:off x="2393575" y="510550"/>
            <a:ext cx="6347100" cy="4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0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Exploration Missions (vidéos et aide)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Sous la colonne 5e année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http://bit.ly/progCSC</a:t>
            </a: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Exploration Campus Junior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Sous la colonne 4e année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802" name="Google Shape;80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78544"/>
            <a:ext cx="2157050" cy="1340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50"/>
          <p:cNvSpPr txBox="1">
            <a:spLocks noGrp="1"/>
          </p:cNvSpPr>
          <p:nvPr>
            <p:ph type="title"/>
          </p:nvPr>
        </p:nvSpPr>
        <p:spPr>
          <a:xfrm>
            <a:off x="960150" y="361300"/>
            <a:ext cx="70521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0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09" name="Google Shape;809;p50"/>
          <p:cNvSpPr txBox="1">
            <a:spLocks noGrp="1"/>
          </p:cNvSpPr>
          <p:nvPr>
            <p:ph type="body" idx="1"/>
          </p:nvPr>
        </p:nvSpPr>
        <p:spPr>
          <a:xfrm>
            <a:off x="686700" y="1043951"/>
            <a:ext cx="7770600" cy="30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Leçons de programmation (math)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Exemples de la PDA en mathématique</a:t>
            </a:r>
            <a:endParaRPr sz="24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https://scratch.mit.edu/ideas</a:t>
            </a:r>
            <a:endParaRPr sz="24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5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Autoformation Scratch</a:t>
            </a:r>
            <a:endParaRPr sz="24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6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Campus Jr </a:t>
            </a: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https://www.lecampusjunior.fr/</a:t>
            </a:r>
            <a:endParaRPr sz="24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7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Facebook :</a:t>
            </a: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 Les maths autrement</a:t>
            </a:r>
            <a:endParaRPr sz="24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9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0" name="Google Shape;810;p5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1"/>
          <p:cNvSpPr txBox="1"/>
          <p:nvPr/>
        </p:nvSpPr>
        <p:spPr>
          <a:xfrm>
            <a:off x="1349125" y="1517231"/>
            <a:ext cx="75690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16" name="Google Shape;816;p51"/>
          <p:cNvSpPr txBox="1"/>
          <p:nvPr/>
        </p:nvSpPr>
        <p:spPr>
          <a:xfrm>
            <a:off x="905775" y="295725"/>
            <a:ext cx="69267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La carte du Canada</a:t>
            </a:r>
            <a:endParaRPr sz="36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17" name="Google Shape;81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601" y="985097"/>
            <a:ext cx="4231068" cy="3173306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51"/>
          <p:cNvSpPr txBox="1"/>
          <p:nvPr/>
        </p:nvSpPr>
        <p:spPr>
          <a:xfrm>
            <a:off x="1143000" y="4468950"/>
            <a:ext cx="73263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Pour démarrer (cliquez et remixez)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19" name="Google Shape;81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52"/>
          <p:cNvSpPr txBox="1">
            <a:spLocks noGrp="1"/>
          </p:cNvSpPr>
          <p:nvPr>
            <p:ph type="ctrTitle" idx="4294967295"/>
          </p:nvPr>
        </p:nvSpPr>
        <p:spPr>
          <a:xfrm>
            <a:off x="481800" y="182876"/>
            <a:ext cx="8350500" cy="8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Exemples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en science au primaire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25" name="Google Shape;825;p52"/>
          <p:cNvSpPr txBox="1">
            <a:spLocks noGrp="1"/>
          </p:cNvSpPr>
          <p:nvPr>
            <p:ph type="body" idx="4294967295"/>
          </p:nvPr>
        </p:nvSpPr>
        <p:spPr>
          <a:xfrm>
            <a:off x="311700" y="967750"/>
            <a:ext cx="8520600" cy="39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1er cycle</a:t>
            </a:r>
            <a:endParaRPr sz="1800"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Croissance du haricot</a:t>
            </a: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jeu croissance d’une plante </a:t>
            </a:r>
            <a:endParaRPr sz="18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Les saisons</a:t>
            </a:r>
            <a:endParaRPr sz="18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Système Terre-Lune-Soleil</a:t>
            </a:r>
            <a:endParaRPr sz="18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2e et 3e cycles</a:t>
            </a:r>
            <a:endParaRPr sz="1800"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Les formes de la matière</a:t>
            </a: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800">
                <a:solidFill>
                  <a:srgbClr val="0069BF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8"/>
              </a:rPr>
              <a:t> 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Pendule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0"/>
              </a:rPr>
              <a:t>Éolienne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1"/>
              </a:rPr>
              <a:t>Machines simples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2"/>
              </a:rPr>
              <a:t>Cycle de l’eau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1800"/>
              <a:buFont typeface="Ubuntu"/>
              <a:buChar char="●"/>
            </a:pP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3"/>
              </a:rPr>
              <a:t>Chaîne alimentaire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826" name="Google Shape;826;p5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53"/>
          <p:cNvSpPr txBox="1">
            <a:spLocks noGrp="1"/>
          </p:cNvSpPr>
          <p:nvPr>
            <p:ph type="ctrTitle" idx="4294967295"/>
          </p:nvPr>
        </p:nvSpPr>
        <p:spPr>
          <a:xfrm>
            <a:off x="481800" y="371588"/>
            <a:ext cx="8350500" cy="1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Exemples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en science au secondaire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32" name="Google Shape;832;p53"/>
          <p:cNvSpPr txBox="1">
            <a:spLocks noGrp="1"/>
          </p:cNvSpPr>
          <p:nvPr>
            <p:ph type="body" idx="4294967295"/>
          </p:nvPr>
        </p:nvSpPr>
        <p:spPr>
          <a:xfrm>
            <a:off x="311700" y="1533301"/>
            <a:ext cx="85206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●"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Simulation température molécules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/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https://scratch.mit.edu/projects/251517478/</a:t>
            </a:r>
            <a:endParaRPr sz="1800" u="sng">
              <a:solidFill>
                <a:schemeClr val="hlink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●"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Cible (5e secondaire)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/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https://scratch.mit.edu/projects/277764440/</a:t>
            </a:r>
            <a:endParaRPr sz="1800" u="sng">
              <a:solidFill>
                <a:schemeClr val="hlink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●"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Simulation épidémie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5"/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https://scratch.mit.edu/projects/376656449/</a:t>
            </a:r>
            <a:endParaRPr sz="1800" u="sng">
              <a:solidFill>
                <a:schemeClr val="hlink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●"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Coeur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6"/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https://scratch.mit.edu/projects/19884629/</a:t>
            </a:r>
            <a:endParaRPr sz="1800" u="sng">
              <a:solidFill>
                <a:schemeClr val="hlink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●"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Engrenages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7"/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https://scratch.mit.edu/projects/25898/</a:t>
            </a:r>
            <a:endParaRPr sz="1800" u="sng">
              <a:solidFill>
                <a:schemeClr val="hlink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●"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Jeux sérieux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8"/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https://scratch.mit.edu/projects/180935328/</a:t>
            </a:r>
            <a:endParaRPr sz="1800" u="sng">
              <a:solidFill>
                <a:schemeClr val="hlink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●"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Image fonctionnement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9"/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https://scratch.mit.edu/projects/2553182/</a:t>
            </a:r>
            <a:endParaRPr sz="18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833" name="Google Shape;833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01" name="Google Shape;601;p27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7199700" cy="29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Qui êtes-vous? 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L’interface de Scratch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Explorons dans différentes matières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Comment l’utiliser pour travailler à distance?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Ressources supplémentaires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Badges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2" name="Google Shape;602;p2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54"/>
          <p:cNvSpPr txBox="1">
            <a:spLocks noGrp="1"/>
          </p:cNvSpPr>
          <p:nvPr>
            <p:ph type="ctrTitle" idx="4294967295"/>
          </p:nvPr>
        </p:nvSpPr>
        <p:spPr>
          <a:xfrm>
            <a:off x="481800" y="371598"/>
            <a:ext cx="8350500" cy="9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SURVOL D’AUTRES POSSIBILITÉS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39" name="Google Shape;839;p54"/>
          <p:cNvSpPr txBox="1">
            <a:spLocks noGrp="1"/>
          </p:cNvSpPr>
          <p:nvPr>
            <p:ph type="body" idx="4294967295"/>
          </p:nvPr>
        </p:nvSpPr>
        <p:spPr>
          <a:xfrm>
            <a:off x="311700" y="1005850"/>
            <a:ext cx="8520600" cy="3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Idées de programmation en langues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Carte du Canada en univers social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Idées en arts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Idées Explorer mot-clé : sciences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Animations (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cartes de voeux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, scénarios, dialogues, 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BD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Jeux vidéos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10"/>
              </a:rPr>
              <a:t>bingo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11"/>
              </a:rPr>
              <a:t>cadenas virtuel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Et une infinité d’autres possibilités...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840" name="Google Shape;840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55"/>
          <p:cNvSpPr txBox="1">
            <a:spLocks noGrp="1"/>
          </p:cNvSpPr>
          <p:nvPr>
            <p:ph type="body" idx="1"/>
          </p:nvPr>
        </p:nvSpPr>
        <p:spPr>
          <a:xfrm>
            <a:off x="2393575" y="152700"/>
            <a:ext cx="6347100" cy="46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Scratch pour tous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MST à distance</a:t>
            </a: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, section des applications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Scratch en mathématique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846" name="Google Shape;846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6025" y="626300"/>
            <a:ext cx="1603875" cy="133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2275" y="3129825"/>
            <a:ext cx="1447625" cy="125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5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Badge et suivi...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54" name="Google Shape;854;p5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855" name="Google Shape;855;p56">
            <a:hlinkClick r:id="rId3"/>
          </p:cNvPr>
          <p:cNvSpPr/>
          <p:nvPr/>
        </p:nvSpPr>
        <p:spPr>
          <a:xfrm rot="-1267551">
            <a:off x="1097706" y="1250443"/>
            <a:ext cx="1738501" cy="2716431"/>
          </a:xfrm>
          <a:custGeom>
            <a:avLst/>
            <a:gdLst/>
            <a:ahLst/>
            <a:cxnLst/>
            <a:rect l="l" t="t" r="r" b="b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56" name="Google Shape;856;p56"/>
          <p:cNvSpPr/>
          <p:nvPr/>
        </p:nvSpPr>
        <p:spPr>
          <a:xfrm>
            <a:off x="2833032" y="1300683"/>
            <a:ext cx="847144" cy="847157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57" name="Google Shape;857;p56"/>
          <p:cNvSpPr/>
          <p:nvPr/>
        </p:nvSpPr>
        <p:spPr>
          <a:xfrm>
            <a:off x="4905651" y="1647862"/>
            <a:ext cx="1396363" cy="1468514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22A"/>
              </a:solidFill>
            </a:endParaRPr>
          </a:p>
        </p:txBody>
      </p:sp>
      <p:sp>
        <p:nvSpPr>
          <p:cNvPr id="858" name="Google Shape;858;p56"/>
          <p:cNvSpPr txBox="1">
            <a:spLocks noGrp="1"/>
          </p:cNvSpPr>
          <p:nvPr>
            <p:ph type="ctrTitle" idx="4294967295"/>
          </p:nvPr>
        </p:nvSpPr>
        <p:spPr>
          <a:xfrm>
            <a:off x="4009188" y="2904900"/>
            <a:ext cx="32292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69BF"/>
                </a:solidFill>
              </a:rPr>
              <a:t>MERCI!</a:t>
            </a:r>
            <a:endParaRPr sz="6000">
              <a:solidFill>
                <a:srgbClr val="0069BF"/>
              </a:solidFill>
            </a:endParaRPr>
          </a:p>
        </p:txBody>
      </p:sp>
      <p:sp>
        <p:nvSpPr>
          <p:cNvPr id="859" name="Google Shape;859;p56"/>
          <p:cNvSpPr txBox="1">
            <a:spLocks noGrp="1"/>
          </p:cNvSpPr>
          <p:nvPr>
            <p:ph type="body" idx="1"/>
          </p:nvPr>
        </p:nvSpPr>
        <p:spPr>
          <a:xfrm>
            <a:off x="686800" y="4056750"/>
            <a:ext cx="28875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Formulaire à compléter</a:t>
            </a:r>
            <a:endParaRPr sz="1800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57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865" name="Google Shape;865;p57"/>
          <p:cNvSpPr txBox="1">
            <a:spLocks noGrp="1"/>
          </p:cNvSpPr>
          <p:nvPr>
            <p:ph type="title" idx="4294967295"/>
          </p:nvPr>
        </p:nvSpPr>
        <p:spPr>
          <a:xfrm>
            <a:off x="943500" y="636075"/>
            <a:ext cx="7257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Retour document de questions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et partages</a:t>
            </a:r>
            <a:r>
              <a:rPr lang="en" sz="3000"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66" name="Google Shape;866;p57">
            <a:hlinkClick r:id="rId4"/>
          </p:cNvPr>
          <p:cNvSpPr/>
          <p:nvPr/>
        </p:nvSpPr>
        <p:spPr>
          <a:xfrm>
            <a:off x="3092753" y="1988225"/>
            <a:ext cx="2958600" cy="163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867" name="Google Shape;867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2750" y="1988225"/>
            <a:ext cx="2958599" cy="1673456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8" name="Google Shape;868;p57"/>
          <p:cNvSpPr/>
          <p:nvPr/>
        </p:nvSpPr>
        <p:spPr>
          <a:xfrm>
            <a:off x="2957648" y="18770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8"/>
          <p:cNvSpPr/>
          <p:nvPr/>
        </p:nvSpPr>
        <p:spPr>
          <a:xfrm>
            <a:off x="-42225" y="2072625"/>
            <a:ext cx="9207600" cy="1659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58"/>
          <p:cNvSpPr txBox="1">
            <a:spLocks noGrp="1"/>
          </p:cNvSpPr>
          <p:nvPr>
            <p:ph type="ctrTitle"/>
          </p:nvPr>
        </p:nvSpPr>
        <p:spPr>
          <a:xfrm>
            <a:off x="2489150" y="2466475"/>
            <a:ext cx="6555300" cy="14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LES RENDEZ-VOUS VIRTUELS PRINTANIERS</a:t>
            </a:r>
            <a:r>
              <a:rPr lang="en" sz="3200"/>
              <a:t> DU RÉCIT!</a:t>
            </a:r>
            <a:endParaRPr sz="3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 </a:t>
            </a:r>
            <a:endParaRPr sz="2500"/>
          </a:p>
        </p:txBody>
      </p:sp>
      <p:sp>
        <p:nvSpPr>
          <p:cNvPr id="875" name="Google Shape;875;p58"/>
          <p:cNvSpPr/>
          <p:nvPr/>
        </p:nvSpPr>
        <p:spPr>
          <a:xfrm>
            <a:off x="-7825" y="2072625"/>
            <a:ext cx="9165300" cy="307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6" name="Google Shape;87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80425">
            <a:off x="5623528" y="251972"/>
            <a:ext cx="1945892" cy="1854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58"/>
          <p:cNvPicPr preferRelativeResize="0"/>
          <p:nvPr/>
        </p:nvPicPr>
        <p:blipFill rotWithShape="1">
          <a:blip r:embed="rId4">
            <a:alphaModFix/>
          </a:blip>
          <a:srcRect t="12630" b="14232"/>
          <a:stretch/>
        </p:blipFill>
        <p:spPr>
          <a:xfrm>
            <a:off x="7855025" y="175250"/>
            <a:ext cx="1019175" cy="119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58"/>
          <p:cNvPicPr preferRelativeResize="0"/>
          <p:nvPr/>
        </p:nvPicPr>
        <p:blipFill rotWithShape="1">
          <a:blip r:embed="rId5">
            <a:alphaModFix/>
          </a:blip>
          <a:srcRect l="3406" t="40383" r="53964"/>
          <a:stretch/>
        </p:blipFill>
        <p:spPr>
          <a:xfrm>
            <a:off x="-42225" y="1896052"/>
            <a:ext cx="2918736" cy="2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58"/>
          <p:cNvSpPr txBox="1"/>
          <p:nvPr/>
        </p:nvSpPr>
        <p:spPr>
          <a:xfrm rot="-837811">
            <a:off x="5708431" y="622593"/>
            <a:ext cx="1547839" cy="63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Viga"/>
                <a:ea typeface="Viga"/>
                <a:cs typeface="Viga"/>
                <a:sym typeface="Viga"/>
              </a:rPr>
              <a:t>Enseigner à distance!</a:t>
            </a:r>
            <a:endParaRPr sz="21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80" name="Google Shape;880;p58">
            <a:hlinkClick r:id="rId6"/>
          </p:cNvPr>
          <p:cNvSpPr txBox="1"/>
          <p:nvPr/>
        </p:nvSpPr>
        <p:spPr>
          <a:xfrm>
            <a:off x="222150" y="4625100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lang="en" sz="16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recit.qc.ca</a:t>
            </a:r>
            <a:endParaRPr sz="16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5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886" name="Google Shape;886;p59"/>
          <p:cNvSpPr txBox="1">
            <a:spLocks noGrp="1"/>
          </p:cNvSpPr>
          <p:nvPr>
            <p:ph type="title" idx="4294967295"/>
          </p:nvPr>
        </p:nvSpPr>
        <p:spPr>
          <a:xfrm>
            <a:off x="943500" y="636075"/>
            <a:ext cx="7257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L’équipe du RÉCIT MST est disponible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du 19 mai au 5 juin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de 13 h 30 à 15 h. 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87" name="Google Shape;887;p59">
            <a:hlinkClick r:id="rId3"/>
          </p:cNvPr>
          <p:cNvSpPr/>
          <p:nvPr/>
        </p:nvSpPr>
        <p:spPr>
          <a:xfrm>
            <a:off x="3092753" y="1988225"/>
            <a:ext cx="2958600" cy="163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888" name="Google Shape;88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2750" y="1988225"/>
            <a:ext cx="2958599" cy="1673456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9" name="Google Shape;889;p59"/>
          <p:cNvSpPr/>
          <p:nvPr/>
        </p:nvSpPr>
        <p:spPr>
          <a:xfrm>
            <a:off x="2957648" y="18770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890" name="Google Shape;890;p59"/>
          <p:cNvSpPr txBox="1"/>
          <p:nvPr/>
        </p:nvSpPr>
        <p:spPr>
          <a:xfrm>
            <a:off x="2098950" y="4116175"/>
            <a:ext cx="49461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Lien vers notre salle de vidéoconférence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https://meet.jit.si/RECITMSTDistance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60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96" name="Google Shape;89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60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Sonya.Fiset@recitmst.qc.ca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equipe@recitmst.qc.ca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98" name="Google Shape;898;p60"/>
          <p:cNvSpPr txBox="1"/>
          <p:nvPr/>
        </p:nvSpPr>
        <p:spPr>
          <a:xfrm>
            <a:off x="443038" y="271970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99" name="Google Shape;899;p60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9"/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00" name="Google Shape;900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8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608" name="Google Shape;60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325" y="4144925"/>
            <a:ext cx="72580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1750" y="2141225"/>
            <a:ext cx="3079205" cy="97535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28"/>
          <p:cNvSpPr txBox="1"/>
          <p:nvPr/>
        </p:nvSpPr>
        <p:spPr>
          <a:xfrm>
            <a:off x="891550" y="609600"/>
            <a:ext cx="6957000" cy="22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Fonctionnement de VIA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Main, caméra, micro</a:t>
            </a:r>
            <a:endParaRPr sz="3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Outils d’annotation </a:t>
            </a:r>
            <a:endParaRPr sz="3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616" name="Google Shape;616;p29"/>
          <p:cNvSpPr txBox="1"/>
          <p:nvPr/>
        </p:nvSpPr>
        <p:spPr>
          <a:xfrm>
            <a:off x="1516375" y="883925"/>
            <a:ext cx="3101400" cy="3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17" name="Google Shape;617;p29"/>
          <p:cNvSpPr/>
          <p:nvPr/>
        </p:nvSpPr>
        <p:spPr>
          <a:xfrm>
            <a:off x="1066800" y="967750"/>
            <a:ext cx="3680400" cy="3688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6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9"/>
          <p:cNvSpPr txBox="1"/>
          <p:nvPr/>
        </p:nvSpPr>
        <p:spPr>
          <a:xfrm>
            <a:off x="1587275" y="1432550"/>
            <a:ext cx="2641500" cy="28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Qui êtes-vous? 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Nom, rôle, CS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(clavardage)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Besoins, préoccupations, questions?</a:t>
            </a:r>
            <a:endParaRPr sz="2000" b="1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Document collaboratif</a:t>
            </a:r>
            <a:endParaRPr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19" name="Google Shape;61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300" y="1201450"/>
            <a:ext cx="2641649" cy="309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0"/>
          <p:cNvSpPr txBox="1">
            <a:spLocks noGrp="1"/>
          </p:cNvSpPr>
          <p:nvPr>
            <p:ph type="title"/>
          </p:nvPr>
        </p:nvSpPr>
        <p:spPr>
          <a:xfrm>
            <a:off x="371575" y="225025"/>
            <a:ext cx="65169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À quel niveau enseignez-vous?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25" name="Google Shape;625;p3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aphicFrame>
        <p:nvGraphicFramePr>
          <p:cNvPr id="626" name="Google Shape;626;p30"/>
          <p:cNvGraphicFramePr/>
          <p:nvPr/>
        </p:nvGraphicFramePr>
        <p:xfrm>
          <a:off x="371575" y="1158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{614FFB97-16A0-41F9-85C3-6F533D03563B}</a:tableStyleId>
              </a:tblPr>
              <a:tblGrid>
                <a:gridCol w="45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5600">
                <a:tc row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Cycle 1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6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Cycle 2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6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Cycle 3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650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Cycle 1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56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Cycle 2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560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FGA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FC5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27" name="Google Shape;627;p30"/>
          <p:cNvSpPr txBox="1"/>
          <p:nvPr/>
        </p:nvSpPr>
        <p:spPr>
          <a:xfrm rot="-5400000">
            <a:off x="-71292" y="1971960"/>
            <a:ext cx="13059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Primaire</a:t>
            </a:r>
            <a:endParaRPr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28" name="Google Shape;628;p30"/>
          <p:cNvSpPr txBox="1"/>
          <p:nvPr/>
        </p:nvSpPr>
        <p:spPr>
          <a:xfrm rot="-5400000">
            <a:off x="-60309" y="3629695"/>
            <a:ext cx="13059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Secondaire</a:t>
            </a:r>
            <a:endParaRPr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79389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Quel ENA utilisez-vous?</a:t>
            </a:r>
            <a:endParaRPr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(Environnement Numérique d’apprentissage)</a:t>
            </a:r>
            <a:endParaRPr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4" name="Google Shape;634;p3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635" name="Google Shape;63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800" y="1275025"/>
            <a:ext cx="1230336" cy="81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4462" y="2285952"/>
            <a:ext cx="981395" cy="81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600" y="3434087"/>
            <a:ext cx="153911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31"/>
          <p:cNvSpPr txBox="1">
            <a:spLocks noGrp="1"/>
          </p:cNvSpPr>
          <p:nvPr>
            <p:ph type="title"/>
          </p:nvPr>
        </p:nvSpPr>
        <p:spPr>
          <a:xfrm>
            <a:off x="1005650" y="4157500"/>
            <a:ext cx="1119000" cy="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Autre</a:t>
            </a:r>
            <a:endParaRPr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2"/>
          <p:cNvSpPr txBox="1">
            <a:spLocks noGrp="1"/>
          </p:cNvSpPr>
          <p:nvPr>
            <p:ph type="title"/>
          </p:nvPr>
        </p:nvSpPr>
        <p:spPr>
          <a:xfrm>
            <a:off x="585000" y="225025"/>
            <a:ext cx="6303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Votre rapport au numérique 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4" name="Google Shape;644;p32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aphicFrame>
        <p:nvGraphicFramePr>
          <p:cNvPr id="645" name="Google Shape;645;p32"/>
          <p:cNvGraphicFramePr/>
          <p:nvPr/>
        </p:nvGraphicFramePr>
        <p:xfrm>
          <a:off x="480350" y="1217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{614FFB97-16A0-41F9-85C3-6F533D03563B}</a:tableStyleId>
              </a:tblPr>
              <a:tblGrid>
                <a:gridCol w="245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6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2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Je suis comme un 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poisson dans l’eau! 😀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2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Je commence à 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vraiment m’amuser! 😊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2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J’apprivoise… lentement mais sûrement! 😕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2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C’est la panique! 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J’en dors plus la nuit… 😱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Connaissez-vous Scratch?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51" name="Google Shape;651;p3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aphicFrame>
        <p:nvGraphicFramePr>
          <p:cNvPr id="652" name="Google Shape;652;p33"/>
          <p:cNvGraphicFramePr/>
          <p:nvPr/>
        </p:nvGraphicFramePr>
        <p:xfrm>
          <a:off x="824950" y="1313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{614FFB97-16A0-41F9-85C3-6F533D03563B}</a:tableStyleId>
              </a:tblPr>
              <a:tblGrid>
                <a:gridCol w="251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0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Je l’utilise déjà avec mes élèves.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J’ai déjà vu des collègues ou des élèves l’utiliser.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Ça m’intrigue… mais j’ai pas encore osé!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4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Qui est Scratch?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1421</Words>
  <Application>Microsoft Office PowerPoint</Application>
  <PresentationFormat>Affichage à l'écran (16:9)</PresentationFormat>
  <Paragraphs>276</Paragraphs>
  <Slides>36</Slides>
  <Notes>36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36</vt:i4>
      </vt:variant>
    </vt:vector>
  </HeadingPairs>
  <TitlesOfParts>
    <vt:vector size="48" baseType="lpstr">
      <vt:lpstr>Sniglet</vt:lpstr>
      <vt:lpstr>Bangers</vt:lpstr>
      <vt:lpstr>Dosis</vt:lpstr>
      <vt:lpstr>Permanent Marker</vt:lpstr>
      <vt:lpstr>Cousine</vt:lpstr>
      <vt:lpstr>Ubuntu</vt:lpstr>
      <vt:lpstr>Arial</vt:lpstr>
      <vt:lpstr>Viga</vt:lpstr>
      <vt:lpstr>Merriweather</vt:lpstr>
      <vt:lpstr>Nixie One</vt:lpstr>
      <vt:lpstr>Friar template</vt:lpstr>
      <vt:lpstr>Simple Light</vt:lpstr>
      <vt:lpstr>MST à distance avec Scratch pour tous</vt:lpstr>
      <vt:lpstr>Présentation PowerPoint</vt:lpstr>
      <vt:lpstr>Plan de la rencontre</vt:lpstr>
      <vt:lpstr>Présentation PowerPoint</vt:lpstr>
      <vt:lpstr>Présentation PowerPoint</vt:lpstr>
      <vt:lpstr>À quel niveau enseignez-vous?</vt:lpstr>
      <vt:lpstr>Quel ENA utilisez-vous? (Environnement Numérique d’apprentissage)</vt:lpstr>
      <vt:lpstr>Votre rapport au numérique ?</vt:lpstr>
      <vt:lpstr>Connaissez-vous Scratch?</vt:lpstr>
      <vt:lpstr>Enseigner la programmation… Pourquoi?</vt:lpstr>
      <vt:lpstr>Enseigner la programmation… Pourquoi?</vt:lpstr>
      <vt:lpstr>Présentation PowerPoint</vt:lpstr>
      <vt:lpstr>L’engagement de l’élève</vt:lpstr>
      <vt:lpstr>Des outils pour s’initier à la programmation</vt:lpstr>
      <vt:lpstr>Des outils pour s’initier à la programmation</vt:lpstr>
      <vt:lpstr>Des outils pour s’initier à la programmation</vt:lpstr>
      <vt:lpstr>Présentation PowerPoint</vt:lpstr>
      <vt:lpstr>Présentation PowerPoint</vt:lpstr>
      <vt:lpstr>Présentation PowerPoint</vt:lpstr>
      <vt:lpstr>SURVOL DES POSSIBILITÉS (défis géométriques et créativité)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Ressources :</vt:lpstr>
      <vt:lpstr>Présentation PowerPoint</vt:lpstr>
      <vt:lpstr>Exemples en science au primaire</vt:lpstr>
      <vt:lpstr>Exemples en science au secondaire</vt:lpstr>
      <vt:lpstr>SURVOL D’AUTRES POSSIBILITÉS </vt:lpstr>
      <vt:lpstr>Présentation PowerPoint</vt:lpstr>
      <vt:lpstr>Badge et suivi...</vt:lpstr>
      <vt:lpstr>Retour document de questions  et partages </vt:lpstr>
      <vt:lpstr>LES RENDEZ-VOUS VIRTUELS PRINTANIERS DU RÉCIT!   </vt:lpstr>
      <vt:lpstr>L’équipe du RÉCIT MST est disponible  du 19 mai au 5 juin  de 13 h 30 à 15 h. 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MST à distance avec Scratch pour tous</dc:title>
  <dc:creator>Sonya Fiset</dc:creator>
  <cp:lastModifiedBy>Fiset Sonia</cp:lastModifiedBy>
  <cp:revision>1</cp:revision>
  <dcterms:modified xsi:type="dcterms:W3CDTF">2020-06-04T17:26:59Z</dcterms:modified>
</cp:coreProperties>
</file>