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embeddedFontLst>
    <p:embeddedFont>
      <p:font typeface="Amatic SC" panose="020B0604020202020204" charset="-79"/>
      <p:regular r:id="rId34"/>
      <p:bold r:id="rId35"/>
    </p:embeddedFont>
    <p:embeddedFont>
      <p:font typeface="Bangers" panose="020B0604020202020204" charset="0"/>
      <p:regular r:id="rId36"/>
    </p:embeddedFont>
    <p:embeddedFont>
      <p:font typeface="Cousine" panose="020B0604020202020204" charset="0"/>
      <p:regular r:id="rId37"/>
      <p:bold r:id="rId38"/>
      <p:italic r:id="rId39"/>
      <p:boldItalic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Merriweather" panose="020B0604020202020204" charset="0"/>
      <p:regular r:id="rId45"/>
      <p:bold r:id="rId46"/>
      <p:italic r:id="rId47"/>
      <p:boldItalic r:id="rId48"/>
    </p:embeddedFont>
    <p:embeddedFont>
      <p:font typeface="Nixie One" panose="020B0604020202020204" charset="0"/>
      <p:regular r:id="rId49"/>
    </p:embeddedFont>
    <p:embeddedFont>
      <p:font typeface="Permanent Marker" panose="020B0604020202020204" charset="0"/>
      <p:regular r:id="rId50"/>
    </p:embeddedFont>
    <p:embeddedFont>
      <p:font typeface="Source Code Pro" panose="020B060402020202020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  <p:embeddedFont>
      <p:font typeface="Ubuntu" panose="020B0604020202020204" charset="0"/>
      <p:regular r:id="rId59"/>
      <p:bold r:id="rId60"/>
      <p:italic r:id="rId61"/>
      <p:boldItalic r:id="rId62"/>
    </p:embeddedFont>
    <p:embeddedFont>
      <p:font typeface="Varela Round" panose="020B0604020202020204" charset="-79"/>
      <p:regular r:id="rId63"/>
    </p:embeddedFont>
    <p:embeddedFont>
      <p:font typeface="Viga" panose="020B0604020202020204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6b30ea18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6b30ea18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4e10323f6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4e10323f6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54dde61a5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54dde61a5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6b26769455_0_1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6b26769455_0_1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6b26769455_0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6b26769455_0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b2676945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b2676945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38ede4aa1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38ede4aa1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4d185647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4d185647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4eb1d46b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4eb1d46be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553dfffe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553dfffe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g553dfffe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3" name="Google Shape;2023;g553dfffe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6c00310f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6c00310f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4eb1d46b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4eb1d46b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6c00310f1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6c00310f1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g6c00310f1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8" name="Google Shape;2048;g6c00310f1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g5528283e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5" name="Google Shape;2055;g5528283e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553dfffe4a_0_1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553dfffe4a_0_1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6c00310f1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6c00310f1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4eb1d46be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4eb1d46be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4e10323f6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4e10323f60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553f08d1b9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553f08d1b9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10df25535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10df25535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4e10323f60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4e10323f60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6b395448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6b395448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553f08d1b9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553f08d1b9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4fff47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3" name="Google Shape;1903;g4fff47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4fff47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4fff47f9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6b2676945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6b2676945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4e10323f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4e10323f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9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15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5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6" name="Google Shape;1816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16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18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6" name="Google Shape;1826;p18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8" name="Google Shape;1828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19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0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34" name="Google Shape;1834;p2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5" name="Google Shape;1835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21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8" name="Google Shape;1838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10"/>
            <a:ext cx="9152065" cy="6864065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882525"/>
            <a:ext cx="60282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3329551"/>
            <a:ext cx="60282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2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41" name="Google Shape;1841;p22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42" name="Google Shape;1842;p22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843" name="Google Shape;1843;p22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4" name="Google Shape;1844;p22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45" name="Google Shape;1845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3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848" name="Google Shape;1848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851" name="Google Shape;1851;p24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52" name="Google Shape;1852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5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bit.ly/mst6dec2019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recitmst.qc.ca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7" Type="http://schemas.openxmlformats.org/officeDocument/2006/relationships/hyperlink" Target="https://itunes.apple.com/us/app/scratchjr/id895485086?mt=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atch.mit.edu/" TargetMode="External"/><Relationship Id="rId5" Type="http://schemas.openxmlformats.org/officeDocument/2006/relationships/hyperlink" Target="https://www.allcancode.com/web" TargetMode="External"/><Relationship Id="rId4" Type="http://schemas.openxmlformats.org/officeDocument/2006/relationships/hyperlink" Target="http://cod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b12Ez9-IaA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s://youtu.be/qFChDE7sKf4" TargetMode="External"/><Relationship Id="rId7" Type="http://schemas.openxmlformats.org/officeDocument/2006/relationships/hyperlink" Target="https://campus.recit.qc.ca/math%c3%a9matique-science-et-technologie/scratchjr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tablettes.recitmst.qc.ca/wp-content/uploads/2014/08/P2-Faire-danser-les-personnages.pdf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youtu.be/efFuKLFwUiA" TargetMode="External"/><Relationship Id="rId10" Type="http://schemas.openxmlformats.org/officeDocument/2006/relationships/image" Target="../media/image1.jpg"/><Relationship Id="rId4" Type="http://schemas.openxmlformats.org/officeDocument/2006/relationships/hyperlink" Target="https://tablettes.recitmst.qc.ca/wp-content/uploads/2014/12/P1-Auto-en-ville.pdf" TargetMode="External"/><Relationship Id="rId9" Type="http://schemas.openxmlformats.org/officeDocument/2006/relationships/hyperlink" Target="https://tablettes.recitmst.qc.ca/wp-content/uploads/2014/12/P9-DiscussionPersonnage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bit.ly/progCSC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pple.com/xf/shop/product/MD825AM/A/lightning-to-vga-adapter" TargetMode="External"/><Relationship Id="rId5" Type="http://schemas.openxmlformats.org/officeDocument/2006/relationships/hyperlink" Target="https://www.apple.com/ca/fr/tv/" TargetMode="External"/><Relationship Id="rId4" Type="http://schemas.openxmlformats.org/officeDocument/2006/relationships/hyperlink" Target="https://www.airserver.com/Downloa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lecampusjunior.fr/#!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cs.google.com/document/d/1Vi8KNnGLIq9yFRF5ifrU_PpWA4XsXRGbKc_9dOddPeg/edit?usp=sharing" TargetMode="External"/><Relationship Id="rId5" Type="http://schemas.openxmlformats.org/officeDocument/2006/relationships/hyperlink" Target="https://scratch.mit.edu/projects/298029557/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io-7UoSTEUVARd-8zGm6nB8PipMXJMv7uSOkakXS7M/edit?usp=shar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hyperlink" Target="https://scratch.mit.edu/projects/349451478/edito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89233210/editor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hyperlink" Target="https://recitmst.qc.ca/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hyperlink" Target="https://padlet.com/rioux_stephanie/scratch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hyperlink" Target="http://drive.google.com/file/d/18No7Rp9uBFYpxg2OGhHF-VoCbQqWScqz/vi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137344775/#editor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350793898/editor" TargetMode="External"/><Relationship Id="rId12" Type="http://schemas.openxmlformats.org/officeDocument/2006/relationships/hyperlink" Target="https://scratch.mit.edu/projects/201869969/#edito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193289658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272373807/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search/projects?q=B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4220533/edito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cratch.mit.edu/projects/254220533/editor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recitpresco.qc.ca/sites/default/files/documents/images-des-blocs-scratchjr-en-francais.pdf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rive.google.com/open?id=1L7zrdZ7JrwKsScwQS7_gA1s2rK4qO5sQ" TargetMode="External"/><Relationship Id="rId5" Type="http://schemas.openxmlformats.org/officeDocument/2006/relationships/hyperlink" Target="https://recitpresco.qc.ca/sites/default/files/documents/scratchjr-les-actions.pdf" TargetMode="External"/><Relationship Id="rId4" Type="http://schemas.openxmlformats.org/officeDocument/2006/relationships/hyperlink" Target="https://recitpresco.qc.ca/sites/default/files/documents/referentiel-scratch-jr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mtl.org/" TargetMode="External"/><Relationship Id="rId3" Type="http://schemas.openxmlformats.org/officeDocument/2006/relationships/hyperlink" Target="https://drive.google.com/open?id=1GrJhOJOMHvNZUAPDR9g2A8CHm0Lrxbn8m_waCoEjap0" TargetMode="External"/><Relationship Id="rId7" Type="http://schemas.openxmlformats.org/officeDocument/2006/relationships/hyperlink" Target="https://campus.recit.qc.ca/course/view.php?id=1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mpus.recit.qc.ca/math%c3%a9matique-science-et-technologie/scratchpremierspas" TargetMode="External"/><Relationship Id="rId5" Type="http://schemas.openxmlformats.org/officeDocument/2006/relationships/hyperlink" Target="https://docs.google.com/document/d/108UqqlzNy4EPOa4cqk6MxGhkaQ0ZDi3ktIeBD4DJ6c8/edit?usp=sharing" TargetMode="External"/><Relationship Id="rId4" Type="http://schemas.openxmlformats.org/officeDocument/2006/relationships/hyperlink" Target="https://docs.google.com/spreadsheets/d/1hWJM3_F-5miQ7z5ioTb7M4mGA_XJKdYkcP4EPwlgk9c/edit?usp=sharing" TargetMode="External"/><Relationship Id="rId9" Type="http://schemas.openxmlformats.org/officeDocument/2006/relationships/hyperlink" Target="https://www.facebook.com/groups/704851039666407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cs.google.com/document/d/1BCjXLW9lQ1jGvifOgYYXRQxAC0zaaNPEv1TNBijqhGo/edit?usp=sharing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campus.recit.qc.ca/math%c3%a9matique-science-et-technologie/scratchpremierspas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aoul.kamga@recitmst.qc.ca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hyperlink" Target="https://creativecommons.org/licenses/by-nc-sa/4.0/)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hyperlink" Target="https://creativecommons.org/licenses/by-nc-sa/4.0/" TargetMode="External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s://recitmst.qc.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Z2WyIRuBkD-zHZs6giQUkvQONkSfWVZhTVG3qqJ2Tk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view.genial.ly/5d812659369a7d0fc95ca03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26"/>
          <p:cNvSpPr txBox="1"/>
          <p:nvPr/>
        </p:nvSpPr>
        <p:spPr>
          <a:xfrm>
            <a:off x="1007750" y="102250"/>
            <a:ext cx="7315200" cy="54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Usages pédagogiques </a:t>
            </a:r>
            <a:endParaRPr sz="36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et créatifs de Scratch</a:t>
            </a:r>
            <a:endParaRPr sz="36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Commission scolaire Chemin-du-Roy 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24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Lien de la présentation :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http://bit.ly/mst</a:t>
            </a:r>
            <a:r>
              <a:rPr lang="en" sz="3600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6dec2019</a:t>
            </a:r>
            <a:endParaRPr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Par Raoul Kamga et Sonya Fiset</a:t>
            </a:r>
            <a:endParaRPr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60" name="Google Shape;18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25" y="102250"/>
            <a:ext cx="1635800" cy="13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6025" y="102250"/>
            <a:ext cx="1922276" cy="12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2" name="Google Shape;1862;p26"/>
          <p:cNvSpPr/>
          <p:nvPr/>
        </p:nvSpPr>
        <p:spPr>
          <a:xfrm>
            <a:off x="18550" y="6397975"/>
            <a:ext cx="9144000" cy="45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26"/>
          <p:cNvSpPr txBox="1"/>
          <p:nvPr/>
        </p:nvSpPr>
        <p:spPr>
          <a:xfrm>
            <a:off x="0" y="63627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Service national </a:t>
            </a:r>
            <a:r>
              <a:rPr lang="en" sz="1100">
                <a:solidFill>
                  <a:schemeClr val="dk1"/>
                </a:solidFill>
              </a:rPr>
              <a:t>du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RÉCIT MST</a:t>
            </a:r>
            <a:r>
              <a:rPr lang="en" sz="1100">
                <a:solidFill>
                  <a:schemeClr val="dk1"/>
                </a:solidFill>
              </a:rPr>
              <a:t> 2019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CC BY-NC-SA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64" name="Google Shape;1864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9600" y="6411750"/>
            <a:ext cx="1434400" cy="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8636" y="4247650"/>
            <a:ext cx="1220564" cy="19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35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50" name="Google Shape;1950;p35"/>
          <p:cNvSpPr txBox="1">
            <a:spLocks noGrp="1"/>
          </p:cNvSpPr>
          <p:nvPr>
            <p:ph type="body" idx="1"/>
          </p:nvPr>
        </p:nvSpPr>
        <p:spPr>
          <a:xfrm>
            <a:off x="270900" y="1283600"/>
            <a:ext cx="8725800" cy="5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51" name="Google Shape;1951;p35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725875"/>
            <a:ext cx="5149052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2" name="Google Shape;1952;p35"/>
          <p:cNvSpPr txBox="1"/>
          <p:nvPr/>
        </p:nvSpPr>
        <p:spPr>
          <a:xfrm>
            <a:off x="606800" y="2720175"/>
            <a:ext cx="25737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connexion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installation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Base de programmation par blocs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Évolutif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Addictif ;-)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36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58" name="Google Shape;1958;p36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Sans connexion, base de la programmation, pas à pas. 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Run Marco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https://www.allcancode.com/web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Si les élèves aiment ce type d’activité, c’est un autre outil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https://scratch.mit.edu/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6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On est prêt pour programmer... on lance des défis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ScratchJr, application sur tablette pour le préscolaire et le premier cycle : </a:t>
            </a:r>
            <a:r>
              <a:rPr lang="en" sz="18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https://itunes.apple.com/us/app/scratchjr/id895485086?mt=8</a:t>
            </a:r>
            <a:endParaRPr sz="1800"/>
          </a:p>
        </p:txBody>
      </p:sp>
      <p:sp>
        <p:nvSpPr>
          <p:cNvPr id="1959" name="Google Shape;1959;p36"/>
          <p:cNvSpPr/>
          <p:nvPr/>
        </p:nvSpPr>
        <p:spPr>
          <a:xfrm>
            <a:off x="0" y="45792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960" name="Google Shape;1960;p36"/>
          <p:cNvSpPr/>
          <p:nvPr/>
        </p:nvSpPr>
        <p:spPr>
          <a:xfrm>
            <a:off x="0" y="545932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37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6" name="Google Shape;19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770825"/>
            <a:ext cx="9296400" cy="531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38"/>
          <p:cNvSpPr txBox="1">
            <a:spLocks noGrp="1"/>
          </p:cNvSpPr>
          <p:nvPr>
            <p:ph type="body" idx="1"/>
          </p:nvPr>
        </p:nvSpPr>
        <p:spPr>
          <a:xfrm>
            <a:off x="245200" y="211425"/>
            <a:ext cx="6223800" cy="61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0 :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-Changer le Sprite (personnage)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-Ajouter un arrière-plan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-Ajouter le plan cartésien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1 :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Déplacer une voiture en ville</a:t>
            </a:r>
            <a:r>
              <a:rPr lang="en" b="0">
                <a:latin typeface="Ubuntu"/>
                <a:ea typeface="Ubuntu"/>
                <a:cs typeface="Ubuntu"/>
                <a:sym typeface="Ubuntu"/>
              </a:rPr>
              <a:t>, 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2 :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Faire danser des personnages</a:t>
            </a:r>
            <a:r>
              <a:rPr lang="en" b="0"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guide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Autres défis dans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Campus.recit.qc.ca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7 :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Discussion entre personnage</a:t>
            </a:r>
            <a:r>
              <a:rPr lang="en" b="0">
                <a:latin typeface="Ubuntu"/>
                <a:ea typeface="Ubuntu"/>
                <a:cs typeface="Ubuntu"/>
                <a:sym typeface="Ubuntu"/>
              </a:rPr>
              <a:t>, 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guide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72" name="Google Shape;1972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442" y="406175"/>
            <a:ext cx="2135833" cy="17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Google Shape;1973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52012" y="2887075"/>
            <a:ext cx="1810175" cy="8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92975" y="4568850"/>
            <a:ext cx="2379950" cy="7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88850" y="5893825"/>
            <a:ext cx="2135825" cy="76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39"/>
          <p:cNvSpPr txBox="1">
            <a:spLocks noGrp="1"/>
          </p:cNvSpPr>
          <p:nvPr>
            <p:ph type="body" idx="1"/>
          </p:nvPr>
        </p:nvSpPr>
        <p:spPr>
          <a:xfrm>
            <a:off x="1518375" y="315625"/>
            <a:ext cx="6347100" cy="3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(vidéos et aide) sous la colonne 2e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Présenter la tablette sur TNI :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Airserver</a:t>
            </a: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AirDrop,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AppleTv</a:t>
            </a: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ou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connecteur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1981" name="Google Shape;198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2531" y="4101150"/>
            <a:ext cx="3589450" cy="26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Google Shape;198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772" y="4101150"/>
            <a:ext cx="4129491" cy="26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40"/>
          <p:cNvSpPr txBox="1">
            <a:spLocks noGrp="1"/>
          </p:cNvSpPr>
          <p:nvPr>
            <p:ph type="body" idx="1"/>
          </p:nvPr>
        </p:nvSpPr>
        <p:spPr>
          <a:xfrm>
            <a:off x="2393575" y="800000"/>
            <a:ext cx="6347100" cy="56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(vidéos et aide), sous la colonne 5e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Campus Junior</a:t>
            </a:r>
            <a:endParaRPr sz="48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Compte pour enseignant, vidéos comment programmer Scratch, sous la colonne 4e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1988" name="Google Shape;198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04725"/>
            <a:ext cx="2157050" cy="178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1"/>
          <p:cNvSpPr txBox="1"/>
          <p:nvPr/>
        </p:nvSpPr>
        <p:spPr>
          <a:xfrm>
            <a:off x="373025" y="2022975"/>
            <a:ext cx="86637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1-Choisir un lutin (Sprite)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2-Animation avec un changement de costume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3-Choix d’un arrière-plan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4-Écrire une phrase d’introduction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5-Déplacement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6-Ajouter le bloc Son pour ajouter du bruit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7-Images libres de droit dans Google ou </a:t>
            </a:r>
            <a:r>
              <a:rPr lang="en" sz="28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Pixabay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94" name="Google Shape;199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394300"/>
            <a:ext cx="2599416" cy="1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5" name="Google Shape;1995;p41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1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Animation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6"/>
              </a:rPr>
              <a:t>Plan de travail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42"/>
          <p:cNvSpPr txBox="1"/>
          <p:nvPr/>
        </p:nvSpPr>
        <p:spPr>
          <a:xfrm>
            <a:off x="878850" y="503000"/>
            <a:ext cx="71334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Structure générale d’un programme:</a:t>
            </a: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17A86"/>
                </a:solidFill>
                <a:latin typeface="Merriweather"/>
                <a:ea typeface="Merriweather"/>
                <a:cs typeface="Merriweather"/>
                <a:sym typeface="Merriweather"/>
              </a:rPr>
              <a:t>une question d’ENTRÉES et de SORTIES</a:t>
            </a:r>
            <a:endParaRPr sz="2400">
              <a:solidFill>
                <a:srgbClr val="617A8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1" name="Google Shape;2001;p42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42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03" name="Google Shape;2003;p42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04" name="Google Shape;2004;p42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05" name="Google Shape;2005;p42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2006" name="Google Shape;2006;p42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09" name="Google Shape;2009;p42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10" name="Google Shape;2010;p42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11" name="Google Shape;2011;p42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 : </a:t>
            </a:r>
            <a:r>
              <a:rPr lang="en" sz="2000" i="1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sz="2000" i="1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2" name="Google Shape;2012;p42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3" name="Google Shape;2013;p42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43"/>
          <p:cNvSpPr txBox="1"/>
          <p:nvPr/>
        </p:nvSpPr>
        <p:spPr>
          <a:xfrm>
            <a:off x="373025" y="2022975"/>
            <a:ext cx="4800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«Somme»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3-Dire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4-Créer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6-Mettre = les réponses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9" name="Google Shape;2019;p43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2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Programme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20" name="Google Shape;202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3025" y="2076550"/>
            <a:ext cx="4035701" cy="36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44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0-Activité débranchée, tracer avec le corps un carré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4-Tracer le carré : 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 Tracer d’autres formes géométriques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6" name="Google Shape;2026;p44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3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27" name="Google Shape;202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500" y="4708250"/>
            <a:ext cx="3231725" cy="197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27"/>
          <p:cNvSpPr txBox="1"/>
          <p:nvPr/>
        </p:nvSpPr>
        <p:spPr>
          <a:xfrm>
            <a:off x="1007750" y="102250"/>
            <a:ext cx="7315200" cy="1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Disposition de la salle</a:t>
            </a:r>
            <a:endParaRPr sz="36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*Pour les autres, les places sont libres </a:t>
            </a:r>
            <a:endParaRPr sz="24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71" name="Google Shape;18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25" y="102250"/>
            <a:ext cx="1635800" cy="13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025" y="102250"/>
            <a:ext cx="1922276" cy="12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27"/>
          <p:cNvSpPr/>
          <p:nvPr/>
        </p:nvSpPr>
        <p:spPr>
          <a:xfrm>
            <a:off x="18550" y="6397975"/>
            <a:ext cx="9144000" cy="45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27"/>
          <p:cNvSpPr txBox="1"/>
          <p:nvPr/>
        </p:nvSpPr>
        <p:spPr>
          <a:xfrm>
            <a:off x="0" y="63627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Service national </a:t>
            </a:r>
            <a:r>
              <a:rPr lang="en" sz="1100">
                <a:solidFill>
                  <a:schemeClr val="dk1"/>
                </a:solidFill>
              </a:rPr>
              <a:t>du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RÉCIT MST</a:t>
            </a:r>
            <a:r>
              <a:rPr lang="en" sz="1100">
                <a:solidFill>
                  <a:schemeClr val="dk1"/>
                </a:solidFill>
              </a:rPr>
              <a:t> 2019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CC BY-NC-SA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75" name="Google Shape;1875;p2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9600" y="6411750"/>
            <a:ext cx="1434400" cy="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636" y="4247650"/>
            <a:ext cx="1220564" cy="19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7"/>
          <p:cNvSpPr txBox="1"/>
          <p:nvPr/>
        </p:nvSpPr>
        <p:spPr>
          <a:xfrm>
            <a:off x="220150" y="1666300"/>
            <a:ext cx="2889300" cy="24801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ScratchJr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Préscolaire et 1er cycle du primaire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78" name="Google Shape;1878;p27"/>
          <p:cNvSpPr txBox="1"/>
          <p:nvPr/>
        </p:nvSpPr>
        <p:spPr>
          <a:xfrm>
            <a:off x="5871800" y="1660725"/>
            <a:ext cx="3135000" cy="24801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Scratch 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2e cycle du primaire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79" name="Google Shape;1879;p27"/>
          <p:cNvSpPr txBox="1"/>
          <p:nvPr/>
        </p:nvSpPr>
        <p:spPr>
          <a:xfrm>
            <a:off x="5249450" y="4341150"/>
            <a:ext cx="3073500" cy="1885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Scratch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Secondaire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80" name="Google Shape;1880;p27"/>
          <p:cNvSpPr txBox="1"/>
          <p:nvPr/>
        </p:nvSpPr>
        <p:spPr>
          <a:xfrm>
            <a:off x="1482125" y="4347275"/>
            <a:ext cx="3000000" cy="1885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Scratch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3e cycle du primaire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81" name="Google Shape;1881;p27"/>
          <p:cNvSpPr txBox="1"/>
          <p:nvPr/>
        </p:nvSpPr>
        <p:spPr>
          <a:xfrm>
            <a:off x="2370825" y="153050"/>
            <a:ext cx="2586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5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1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(défis géométriques et créativité)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Lien : </a:t>
            </a:r>
            <a:r>
              <a:rPr lang="en" sz="30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Padlet d’idées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33" name="Google Shape;2033;p45" title="ScreenRecording_01-08-2019 11-14-08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600" y="3854525"/>
            <a:ext cx="3605326" cy="2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4" name="Google Shape;20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200" y="1909350"/>
            <a:ext cx="2956825" cy="15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" name="Google Shape;203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8825" y="2142950"/>
            <a:ext cx="4116416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87700" y="4421608"/>
            <a:ext cx="2757750" cy="206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46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46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21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Mathématique au Secondaire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Loi des Sinus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43" name="Google Shape;204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600" y="2840225"/>
            <a:ext cx="5037700" cy="37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Google Shape;204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625" y="2578817"/>
            <a:ext cx="3523975" cy="4039691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46"/>
          <p:cNvSpPr txBox="1"/>
          <p:nvPr/>
        </p:nvSpPr>
        <p:spPr>
          <a:xfrm>
            <a:off x="5644650" y="290700"/>
            <a:ext cx="50643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47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47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11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Mathématique au Secondaire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52" name="Google Shape;20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850" y="2162225"/>
            <a:ext cx="5812400" cy="43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48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4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(Autres qu’en mathématiques)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58" name="Google Shape;2058;p48"/>
          <p:cNvSpPr txBox="1">
            <a:spLocks noGrp="1"/>
          </p:cNvSpPr>
          <p:nvPr>
            <p:ph type="body" idx="4294967295"/>
          </p:nvPr>
        </p:nvSpPr>
        <p:spPr>
          <a:xfrm>
            <a:off x="311700" y="2380525"/>
            <a:ext cx="85206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rgbClr val="617A86"/>
                </a:solidFill>
                <a:hlinkClick r:id="rId3"/>
              </a:rPr>
              <a:t>Idées de programmation en langues</a:t>
            </a:r>
            <a:endParaRPr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4"/>
              </a:rPr>
              <a:t>Carte du Canada en univers social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5"/>
              </a:rPr>
              <a:t>Idées en arts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6"/>
              </a:rPr>
              <a:t>Idées en sciences</a:t>
            </a:r>
            <a:r>
              <a:rPr lang="en" sz="2400">
                <a:solidFill>
                  <a:srgbClr val="617A86"/>
                </a:solidFill>
              </a:rPr>
              <a:t>, Autres idées (</a:t>
            </a:r>
            <a:r>
              <a:rPr lang="en" sz="2400" u="sng">
                <a:solidFill>
                  <a:srgbClr val="617A86"/>
                </a:solidFill>
                <a:hlinkClick r:id="rId7"/>
              </a:rPr>
              <a:t>un convertisseur de concentrations</a:t>
            </a:r>
            <a:r>
              <a:rPr lang="en" sz="2400">
                <a:solidFill>
                  <a:srgbClr val="617A86"/>
                </a:solidFill>
              </a:rPr>
              <a:t>)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Animations (</a:t>
            </a:r>
            <a:r>
              <a:rPr lang="en" sz="2400" u="sng">
                <a:solidFill>
                  <a:srgbClr val="617A86"/>
                </a:solidFill>
                <a:hlinkClick r:id="rId8"/>
              </a:rPr>
              <a:t>cartes de voeux</a:t>
            </a:r>
            <a:r>
              <a:rPr lang="en" sz="2400">
                <a:solidFill>
                  <a:srgbClr val="617A86"/>
                </a:solidFill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hlinkClick r:id="rId9"/>
              </a:rPr>
              <a:t>BD</a:t>
            </a:r>
            <a:r>
              <a:rPr lang="en" sz="2400">
                <a:solidFill>
                  <a:srgbClr val="617A86"/>
                </a:solidFill>
              </a:rPr>
              <a:t>)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10"/>
              </a:rPr>
              <a:t>Jeux vidéos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1"/>
              </a:rPr>
              <a:t>bingo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2"/>
              </a:rPr>
              <a:t>cadenas virtuel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Et une infinité d’autres possibilités...</a:t>
            </a: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49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4" name="Google Shape;2064;p49"/>
          <p:cNvSpPr txBox="1"/>
          <p:nvPr/>
        </p:nvSpPr>
        <p:spPr>
          <a:xfrm>
            <a:off x="905775" y="394300"/>
            <a:ext cx="6926700" cy="11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Calcul de la concentration en science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5" name="Google Shape;2065;p49"/>
          <p:cNvSpPr txBox="1"/>
          <p:nvPr/>
        </p:nvSpPr>
        <p:spPr>
          <a:xfrm>
            <a:off x="1143000" y="5958600"/>
            <a:ext cx="7326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50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71" name="Google Shape;2071;p50"/>
          <p:cNvSpPr txBox="1"/>
          <p:nvPr/>
        </p:nvSpPr>
        <p:spPr>
          <a:xfrm>
            <a:off x="905775" y="394300"/>
            <a:ext cx="6926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carte du Canada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72" name="Google Shape;20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1313463"/>
            <a:ext cx="5641424" cy="42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Google Shape;2073;p50"/>
          <p:cNvSpPr txBox="1"/>
          <p:nvPr/>
        </p:nvSpPr>
        <p:spPr>
          <a:xfrm>
            <a:off x="1143000" y="5958600"/>
            <a:ext cx="7326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51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28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Les blocs de </a:t>
            </a:r>
            <a:r>
              <a:rPr lang="en" sz="36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scratchJr</a:t>
            </a:r>
            <a:endParaRPr sz="36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4"/>
              </a:rPr>
              <a:t>Référentiel</a:t>
            </a:r>
            <a:r>
              <a:rPr lang="en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et les </a:t>
            </a:r>
            <a:r>
              <a:rPr lang="en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blocs d’actions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Les blocs de </a:t>
            </a:r>
            <a:r>
              <a:rPr lang="en" sz="36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6"/>
              </a:rPr>
              <a:t>Scratch 3.0</a:t>
            </a: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imprimer ou à afficher sur les murs de votre classe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79" name="Google Shape;207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524975"/>
            <a:ext cx="4414400" cy="29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Google Shape;208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1849" y="3566025"/>
            <a:ext cx="4552150" cy="294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52"/>
          <p:cNvSpPr txBox="1">
            <a:spLocks noGrp="1"/>
          </p:cNvSpPr>
          <p:nvPr>
            <p:ph type="title"/>
          </p:nvPr>
        </p:nvSpPr>
        <p:spPr>
          <a:xfrm>
            <a:off x="1131750" y="187050"/>
            <a:ext cx="6880500" cy="14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Ressources :</a:t>
            </a:r>
            <a:endParaRPr sz="36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9900"/>
              </a:solidFill>
            </a:endParaRPr>
          </a:p>
        </p:txBody>
      </p:sp>
      <p:sp>
        <p:nvSpPr>
          <p:cNvPr id="2086" name="Google Shape;2086;p52"/>
          <p:cNvSpPr txBox="1">
            <a:spLocks noGrp="1"/>
          </p:cNvSpPr>
          <p:nvPr>
            <p:ph type="body" idx="1"/>
          </p:nvPr>
        </p:nvSpPr>
        <p:spPr>
          <a:xfrm>
            <a:off x="686700" y="1832725"/>
            <a:ext cx="7770600" cy="3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Leçons de programmation en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français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Leçons de programmation en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math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Exemples de la PDA en mathématique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Scratch</a:t>
            </a: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Scratch Jr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Projet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Code Montréal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 Les maths autrement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7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53"/>
          <p:cNvSpPr txBox="1"/>
          <p:nvPr/>
        </p:nvSpPr>
        <p:spPr>
          <a:xfrm>
            <a:off x="5551375" y="3060750"/>
            <a:ext cx="328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Lien du Campus Récit</a:t>
            </a:r>
            <a:r>
              <a:rPr lang="en" sz="2400" u="sng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-S’inscrire au cours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-Remplir la demande au bas avec le nom de la CSduRoy et la date de la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formation</a:t>
            </a:r>
            <a:r>
              <a:rPr lang="en" sz="20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92" name="Google Shape;2092;p53"/>
          <p:cNvSpPr/>
          <p:nvPr/>
        </p:nvSpPr>
        <p:spPr>
          <a:xfrm>
            <a:off x="542525" y="4396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53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2094" name="Google Shape;209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1377" y="364975"/>
            <a:ext cx="270118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Google Shape;2095;p53"/>
          <p:cNvSpPr txBox="1"/>
          <p:nvPr/>
        </p:nvSpPr>
        <p:spPr>
          <a:xfrm>
            <a:off x="542525" y="5179225"/>
            <a:ext cx="44829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arela Round"/>
              <a:buChar char="-"/>
            </a:pPr>
            <a:r>
              <a:rPr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Lien pour la procédure complète</a:t>
            </a:r>
            <a:r>
              <a:rPr lang="en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p54"/>
          <p:cNvSpPr/>
          <p:nvPr/>
        </p:nvSpPr>
        <p:spPr>
          <a:xfrm>
            <a:off x="3213452" y="703602"/>
            <a:ext cx="2728142" cy="252275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1" name="Google Shape;2101;p54"/>
          <p:cNvSpPr/>
          <p:nvPr/>
        </p:nvSpPr>
        <p:spPr>
          <a:xfrm>
            <a:off x="4014780" y="1296298"/>
            <a:ext cx="1114426" cy="133735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54"/>
          <p:cNvSpPr txBox="1"/>
          <p:nvPr/>
        </p:nvSpPr>
        <p:spPr>
          <a:xfrm>
            <a:off x="696525" y="5982900"/>
            <a:ext cx="4346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3" name="Google Shape;2103;p54"/>
          <p:cNvSpPr txBox="1"/>
          <p:nvPr/>
        </p:nvSpPr>
        <p:spPr>
          <a:xfrm>
            <a:off x="2505800" y="2595825"/>
            <a:ext cx="4686300" cy="25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rPr>
              <a:t>Merci !</a:t>
            </a:r>
            <a:endParaRPr sz="12000">
              <a:solidFill>
                <a:schemeClr val="lt1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arela Round"/>
                <a:ea typeface="Varela Round"/>
                <a:cs typeface="Varela Round"/>
                <a:sym typeface="Varela Round"/>
              </a:rPr>
              <a:t>Pour d’autres informations :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raoul.kamga@recitmst.qc.ca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sonya.fiset@recitmst.qc.ca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equipe@recitmst.qc.ca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04" name="Google Shape;210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1812" y="368725"/>
            <a:ext cx="2054488" cy="1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Google Shape;2105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9755" y="4412262"/>
            <a:ext cx="1336550" cy="215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750" y="462100"/>
            <a:ext cx="1635800" cy="13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2107;p54"/>
          <p:cNvSpPr/>
          <p:nvPr/>
        </p:nvSpPr>
        <p:spPr>
          <a:xfrm>
            <a:off x="0" y="6431725"/>
            <a:ext cx="9099900" cy="500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Service national </a:t>
            </a:r>
            <a:r>
              <a:rPr lang="en" sz="1100">
                <a:solidFill>
                  <a:schemeClr val="dk1"/>
                </a:solidFill>
              </a:rPr>
              <a:t>du </a:t>
            </a:r>
            <a:r>
              <a:rPr lang="en" sz="1100" u="sng">
                <a:solidFill>
                  <a:schemeClr val="hlink"/>
                </a:solidFill>
                <a:hlinkClick r:id="rId9"/>
              </a:rPr>
              <a:t>RÉCIT MST</a:t>
            </a:r>
            <a:r>
              <a:rPr lang="en" sz="1100">
                <a:solidFill>
                  <a:schemeClr val="dk1"/>
                </a:solidFill>
              </a:rPr>
              <a:t> 2019 </a:t>
            </a:r>
            <a:r>
              <a:rPr lang="en" sz="1100" u="sng">
                <a:solidFill>
                  <a:schemeClr val="hlink"/>
                </a:solidFill>
                <a:hlinkClick r:id="rId10"/>
              </a:rPr>
              <a:t>CC BY-NC-SA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108" name="Google Shape;2108;p5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79125" y="6491275"/>
            <a:ext cx="1076325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28"/>
          <p:cNvSpPr/>
          <p:nvPr/>
        </p:nvSpPr>
        <p:spPr>
          <a:xfrm>
            <a:off x="1596900" y="743600"/>
            <a:ext cx="6407100" cy="4257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rPr>
              <a:t>Plan de la formation :</a:t>
            </a:r>
            <a:endParaRPr sz="3600" b="1">
              <a:solidFill>
                <a:srgbClr val="617A86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Bienvenue</a:t>
            </a:r>
            <a:endParaRPr sz="115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Outils pour s’initier à la programmation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Temps de création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Documentation</a:t>
            </a:r>
            <a:endParaRPr sz="2400">
              <a:solidFill>
                <a:srgbClr val="7F888F"/>
              </a:solidFill>
              <a:uFill>
                <a:noFill/>
              </a:u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Retour et badge de participation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87" name="Google Shape;1887;p28"/>
          <p:cNvSpPr/>
          <p:nvPr/>
        </p:nvSpPr>
        <p:spPr>
          <a:xfrm>
            <a:off x="1300600" y="743600"/>
            <a:ext cx="6703388" cy="541324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19050" cap="flat" cmpd="sng">
            <a:solidFill>
              <a:srgbClr val="F55D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55"/>
          <p:cNvSpPr txBox="1">
            <a:spLocks noGrp="1"/>
          </p:cNvSpPr>
          <p:nvPr>
            <p:ph type="title"/>
          </p:nvPr>
        </p:nvSpPr>
        <p:spPr>
          <a:xfrm>
            <a:off x="1079425" y="417225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Compétences clés de cette formation</a:t>
            </a:r>
            <a:endParaRPr sz="3600"/>
          </a:p>
        </p:txBody>
      </p:sp>
      <p:sp>
        <p:nvSpPr>
          <p:cNvPr id="2114" name="Google Shape;2114;p55"/>
          <p:cNvSpPr txBox="1">
            <a:spLocks noGrp="1"/>
          </p:cNvSpPr>
          <p:nvPr>
            <p:ph type="body" idx="1"/>
          </p:nvPr>
        </p:nvSpPr>
        <p:spPr>
          <a:xfrm>
            <a:off x="613075" y="1194225"/>
            <a:ext cx="7813200" cy="5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Identifier des éléments essentiels de l’intention pédagogique d’intégrer la programmation aux activités d’enseignement-apprentissage de la mathématique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la programmation par blocs avec les jeux Blockly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de l’application ScratchJr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scratch.mit.edu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Sélectionner une application en regard de ses intérêts et des compétences visées par le domaine de la mathématique et le PFEQ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Intégrer les bases de la programmation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Planifier des activités d’accompagnement pédagogique en salle de classe ou en laboratoire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2" name="Google Shape;18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01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30"/>
          <p:cNvSpPr txBox="1"/>
          <p:nvPr/>
        </p:nvSpPr>
        <p:spPr>
          <a:xfrm>
            <a:off x="4980050" y="3255100"/>
            <a:ext cx="3533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Campus Récit</a:t>
            </a:r>
            <a:endParaRPr sz="2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gratuit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connecter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Liste des autoformations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98" name="Google Shape;1898;p30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30"/>
          <p:cNvSpPr txBox="1">
            <a:spLocks noGrp="1"/>
          </p:cNvSpPr>
          <p:nvPr>
            <p:ph type="title" idx="4294967295"/>
          </p:nvPr>
        </p:nvSpPr>
        <p:spPr>
          <a:xfrm>
            <a:off x="836975" y="2403975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1900" name="Google Shape;19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31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06" name="Google Shape;1906;p31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31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08" name="Google Shape;19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31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31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1" name="Google Shape;19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p31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32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19" name="Google Shape;1919;p32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0" name="Google Shape;19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420375"/>
            <a:ext cx="8001376" cy="4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1" name="Google Shape;1921;p32"/>
          <p:cNvSpPr txBox="1"/>
          <p:nvPr/>
        </p:nvSpPr>
        <p:spPr>
          <a:xfrm>
            <a:off x="3328950" y="6262775"/>
            <a:ext cx="2486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33"/>
          <p:cNvSpPr txBox="1">
            <a:spLocks noGrp="1"/>
          </p:cNvSpPr>
          <p:nvPr>
            <p:ph type="body" idx="1"/>
          </p:nvPr>
        </p:nvSpPr>
        <p:spPr>
          <a:xfrm>
            <a:off x="245200" y="277500"/>
            <a:ext cx="2669100" cy="6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Pourquoi ?</a:t>
            </a:r>
            <a:endParaRPr sz="28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Cadre de référence de la compétence numérique</a:t>
            </a:r>
            <a:endParaRPr sz="2800" b="1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12 dimensions</a:t>
            </a:r>
            <a:endParaRPr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version interactive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MEES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Avril 2019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7" name="Google Shape;19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4300" y="479137"/>
            <a:ext cx="6229700" cy="5837213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33"/>
          <p:cNvSpPr/>
          <p:nvPr/>
        </p:nvSpPr>
        <p:spPr>
          <a:xfrm>
            <a:off x="6194525" y="5448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33"/>
          <p:cNvSpPr/>
          <p:nvPr/>
        </p:nvSpPr>
        <p:spPr>
          <a:xfrm>
            <a:off x="6194525" y="11544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33"/>
          <p:cNvSpPr/>
          <p:nvPr/>
        </p:nvSpPr>
        <p:spPr>
          <a:xfrm>
            <a:off x="7780025" y="355850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33"/>
          <p:cNvSpPr/>
          <p:nvPr/>
        </p:nvSpPr>
        <p:spPr>
          <a:xfrm>
            <a:off x="7497400" y="4939775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33"/>
          <p:cNvSpPr/>
          <p:nvPr/>
        </p:nvSpPr>
        <p:spPr>
          <a:xfrm>
            <a:off x="6050925" y="57745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33"/>
          <p:cNvSpPr/>
          <p:nvPr/>
        </p:nvSpPr>
        <p:spPr>
          <a:xfrm>
            <a:off x="4340175" y="5720275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33"/>
          <p:cNvSpPr/>
          <p:nvPr/>
        </p:nvSpPr>
        <p:spPr>
          <a:xfrm>
            <a:off x="2999400" y="48023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33"/>
          <p:cNvSpPr/>
          <p:nvPr/>
        </p:nvSpPr>
        <p:spPr>
          <a:xfrm>
            <a:off x="2623250" y="34219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33"/>
          <p:cNvSpPr/>
          <p:nvPr/>
        </p:nvSpPr>
        <p:spPr>
          <a:xfrm>
            <a:off x="4340175" y="11544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34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34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3" name="Google Shape;19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0" y="1028300"/>
            <a:ext cx="8950625" cy="50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34"/>
          <p:cNvSpPr/>
          <p:nvPr/>
        </p:nvSpPr>
        <p:spPr>
          <a:xfrm>
            <a:off x="3629575" y="1527250"/>
            <a:ext cx="136500" cy="295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</Words>
  <Application>Microsoft Office PowerPoint</Application>
  <PresentationFormat>Affichage à l'écran (4:3)</PresentationFormat>
  <Paragraphs>201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5" baseType="lpstr">
      <vt:lpstr>Source Code Pro</vt:lpstr>
      <vt:lpstr>Viga</vt:lpstr>
      <vt:lpstr>Bangers</vt:lpstr>
      <vt:lpstr>Permanent Marker</vt:lpstr>
      <vt:lpstr>Varela Round</vt:lpstr>
      <vt:lpstr>Arial</vt:lpstr>
      <vt:lpstr>Georgia</vt:lpstr>
      <vt:lpstr>Trebuchet MS</vt:lpstr>
      <vt:lpstr>Amatic SC</vt:lpstr>
      <vt:lpstr>Nixie One</vt:lpstr>
      <vt:lpstr>Merriweather</vt:lpstr>
      <vt:lpstr>Ubuntu</vt:lpstr>
      <vt:lpstr>Cousine</vt:lpstr>
      <vt:lpstr>Nathaniel template</vt:lpstr>
      <vt:lpstr>Beach Day</vt:lpstr>
      <vt:lpstr>Présentation PowerPoint</vt:lpstr>
      <vt:lpstr>Présentation PowerPoint</vt:lpstr>
      <vt:lpstr>Présentation PowerPoint</vt:lpstr>
      <vt:lpstr>Présentation PowerPoint</vt:lpstr>
      <vt:lpstr>Demande d’un badge de participation en programmation</vt:lpstr>
      <vt:lpstr>Enseigner la programmation… Pourquoi?</vt:lpstr>
      <vt:lpstr>Enseigner la programmation… Pourquoi?</vt:lpstr>
      <vt:lpstr>Présentation PowerPoint</vt:lpstr>
      <vt:lpstr>Présentation PowerPoint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SURVOL DES POSSIBILITÉS (défis géométriques et créativité) Lien : Padlet d’idées</vt:lpstr>
      <vt:lpstr>SURVOL DES POSSIBILITÉS Mathématique au Secondaire Loi des Sinus</vt:lpstr>
      <vt:lpstr>SURVOL DES POSSIBILITÉS Mathématique au Secondaire</vt:lpstr>
      <vt:lpstr>SURVOL DES POSSIBILITÉS (Autres qu’en mathématiques)</vt:lpstr>
      <vt:lpstr>Présentation PowerPoint</vt:lpstr>
      <vt:lpstr>Présentation PowerPoint</vt:lpstr>
      <vt:lpstr>Les blocs de scratchJr Référentiel et les blocs d’actions   Les blocs de Scratch 3.0 À imprimer ou à afficher sur les murs de votre classe</vt:lpstr>
      <vt:lpstr>Ressources : </vt:lpstr>
      <vt:lpstr>Demande d’un badge de participation en programmation</vt:lpstr>
      <vt:lpstr>Présentation PowerPoint</vt:lpstr>
      <vt:lpstr>Compétences clés de cette 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Sonya Fiset</dc:creator>
  <cp:lastModifiedBy>Fiset Sonia</cp:lastModifiedBy>
  <cp:revision>1</cp:revision>
  <dcterms:modified xsi:type="dcterms:W3CDTF">2019-12-06T00:08:06Z</dcterms:modified>
</cp:coreProperties>
</file>