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2" r:id="rId3"/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6858000" cx="9144000"/>
  <p:notesSz cx="6858000" cy="9144000"/>
  <p:embeddedFontLst>
    <p:embeddedFont>
      <p:font typeface="Ubuntu"/>
      <p:regular r:id="rId37"/>
      <p:bold r:id="rId38"/>
      <p:italic r:id="rId39"/>
      <p:boldItalic r:id="rId40"/>
    </p:embeddedFont>
    <p:embeddedFont>
      <p:font typeface="Caveat"/>
      <p:regular r:id="rId41"/>
      <p:bold r:id="rId42"/>
    </p:embeddedFont>
    <p:embeddedFont>
      <p:font typeface="Cousine"/>
      <p:regular r:id="rId43"/>
      <p:bold r:id="rId44"/>
      <p:italic r:id="rId45"/>
      <p:boldItalic r:id="rId46"/>
    </p:embeddedFont>
    <p:embeddedFont>
      <p:font typeface="Viga"/>
      <p:regular r:id="rId47"/>
    </p:embeddedFont>
    <p:embeddedFont>
      <p:font typeface="Permanent Marker"/>
      <p:regular r:id="rId48"/>
    </p:embeddedFont>
    <p:embeddedFont>
      <p:font typeface="Montserrat Light"/>
      <p:regular r:id="rId49"/>
      <p:bold r:id="rId50"/>
      <p:italic r:id="rId51"/>
      <p:boldItalic r:id="rId52"/>
    </p:embeddedFont>
    <p:embeddedFont>
      <p:font typeface="Amatic SC"/>
      <p:regular r:id="rId53"/>
      <p:bold r:id="rId54"/>
    </p:embeddedFont>
    <p:embeddedFont>
      <p:font typeface="Montserrat"/>
      <p:regular r:id="rId55"/>
      <p:bold r:id="rId56"/>
      <p:italic r:id="rId57"/>
      <p:boldItalic r:id="rId58"/>
    </p:embeddedFont>
    <p:embeddedFont>
      <p:font typeface="Source Code Pro"/>
      <p:regular r:id="rId59"/>
      <p:bold r:id="rId60"/>
      <p:italic r:id="rId61"/>
      <p:boldItalic r:id="rId62"/>
    </p:embeddedFont>
    <p:embeddedFont>
      <p:font typeface="Varela Round"/>
      <p:regular r:id="rId63"/>
    </p:embeddedFont>
    <p:embeddedFont>
      <p:font typeface="Montserrat ExtraBold"/>
      <p:bold r:id="rId64"/>
      <p:boldItalic r:id="rId65"/>
    </p:embeddedFont>
    <p:embeddedFont>
      <p:font typeface="Merriweather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-boldItalic.fntdata"/><Relationship Id="rId42" Type="http://schemas.openxmlformats.org/officeDocument/2006/relationships/font" Target="fonts/Caveat-bold.fntdata"/><Relationship Id="rId41" Type="http://schemas.openxmlformats.org/officeDocument/2006/relationships/font" Target="fonts/Caveat-regular.fntdata"/><Relationship Id="rId44" Type="http://schemas.openxmlformats.org/officeDocument/2006/relationships/font" Target="fonts/Cousine-bold.fntdata"/><Relationship Id="rId43" Type="http://schemas.openxmlformats.org/officeDocument/2006/relationships/font" Target="fonts/Cousine-regular.fntdata"/><Relationship Id="rId46" Type="http://schemas.openxmlformats.org/officeDocument/2006/relationships/font" Target="fonts/Cousine-boldItalic.fntdata"/><Relationship Id="rId45" Type="http://schemas.openxmlformats.org/officeDocument/2006/relationships/font" Target="fonts/Cousine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PermanentMarker-regular.fntdata"/><Relationship Id="rId47" Type="http://schemas.openxmlformats.org/officeDocument/2006/relationships/font" Target="fonts/Viga-regular.fntdata"/><Relationship Id="rId49" Type="http://schemas.openxmlformats.org/officeDocument/2006/relationships/font" Target="fonts/MontserratLigh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Ubuntu-regular.fntdata"/><Relationship Id="rId36" Type="http://schemas.openxmlformats.org/officeDocument/2006/relationships/slide" Target="slides/slide31.xml"/><Relationship Id="rId39" Type="http://schemas.openxmlformats.org/officeDocument/2006/relationships/font" Target="fonts/Ubuntu-italic.fntdata"/><Relationship Id="rId38" Type="http://schemas.openxmlformats.org/officeDocument/2006/relationships/font" Target="fonts/Ubuntu-bold.fntdata"/><Relationship Id="rId62" Type="http://schemas.openxmlformats.org/officeDocument/2006/relationships/font" Target="fonts/SourceCodePro-boldItalic.fntdata"/><Relationship Id="rId61" Type="http://schemas.openxmlformats.org/officeDocument/2006/relationships/font" Target="fonts/SourceCodePro-italic.fntdata"/><Relationship Id="rId20" Type="http://schemas.openxmlformats.org/officeDocument/2006/relationships/slide" Target="slides/slide15.xml"/><Relationship Id="rId64" Type="http://schemas.openxmlformats.org/officeDocument/2006/relationships/font" Target="fonts/MontserratExtraBold-bold.fntdata"/><Relationship Id="rId63" Type="http://schemas.openxmlformats.org/officeDocument/2006/relationships/font" Target="fonts/VarelaRound-regular.fntdata"/><Relationship Id="rId22" Type="http://schemas.openxmlformats.org/officeDocument/2006/relationships/slide" Target="slides/slide17.xml"/><Relationship Id="rId66" Type="http://schemas.openxmlformats.org/officeDocument/2006/relationships/font" Target="fonts/Merriweather-regular.fntdata"/><Relationship Id="rId21" Type="http://schemas.openxmlformats.org/officeDocument/2006/relationships/slide" Target="slides/slide16.xml"/><Relationship Id="rId65" Type="http://schemas.openxmlformats.org/officeDocument/2006/relationships/font" Target="fonts/MontserratExtraBold-boldItalic.fntdata"/><Relationship Id="rId24" Type="http://schemas.openxmlformats.org/officeDocument/2006/relationships/slide" Target="slides/slide19.xml"/><Relationship Id="rId68" Type="http://schemas.openxmlformats.org/officeDocument/2006/relationships/font" Target="fonts/Merriweather-italic.fntdata"/><Relationship Id="rId23" Type="http://schemas.openxmlformats.org/officeDocument/2006/relationships/slide" Target="slides/slide18.xml"/><Relationship Id="rId67" Type="http://schemas.openxmlformats.org/officeDocument/2006/relationships/font" Target="fonts/Merriweather-bold.fntdata"/><Relationship Id="rId60" Type="http://schemas.openxmlformats.org/officeDocument/2006/relationships/font" Target="fonts/SourceCodePro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Merriweather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ontserratLight-italic.fntdata"/><Relationship Id="rId50" Type="http://schemas.openxmlformats.org/officeDocument/2006/relationships/font" Target="fonts/MontserratLight-bold.fntdata"/><Relationship Id="rId53" Type="http://schemas.openxmlformats.org/officeDocument/2006/relationships/font" Target="fonts/AmaticSC-regular.fntdata"/><Relationship Id="rId52" Type="http://schemas.openxmlformats.org/officeDocument/2006/relationships/font" Target="fonts/MontserratLight-boldItalic.fntdata"/><Relationship Id="rId11" Type="http://schemas.openxmlformats.org/officeDocument/2006/relationships/slide" Target="slides/slide6.xml"/><Relationship Id="rId55" Type="http://schemas.openxmlformats.org/officeDocument/2006/relationships/font" Target="fonts/Montserrat-regular.fntdata"/><Relationship Id="rId10" Type="http://schemas.openxmlformats.org/officeDocument/2006/relationships/slide" Target="slides/slide5.xml"/><Relationship Id="rId54" Type="http://schemas.openxmlformats.org/officeDocument/2006/relationships/font" Target="fonts/AmaticSC-bold.fntdata"/><Relationship Id="rId13" Type="http://schemas.openxmlformats.org/officeDocument/2006/relationships/slide" Target="slides/slide8.xml"/><Relationship Id="rId57" Type="http://schemas.openxmlformats.org/officeDocument/2006/relationships/font" Target="fonts/Montserrat-italic.fntdata"/><Relationship Id="rId12" Type="http://schemas.openxmlformats.org/officeDocument/2006/relationships/slide" Target="slides/slide7.xml"/><Relationship Id="rId56" Type="http://schemas.openxmlformats.org/officeDocument/2006/relationships/font" Target="fonts/Montserrat-bold.fntdata"/><Relationship Id="rId15" Type="http://schemas.openxmlformats.org/officeDocument/2006/relationships/slide" Target="slides/slide10.xml"/><Relationship Id="rId59" Type="http://schemas.openxmlformats.org/officeDocument/2006/relationships/font" Target="fonts/SourceCodePro-regular.fntdata"/><Relationship Id="rId14" Type="http://schemas.openxmlformats.org/officeDocument/2006/relationships/slide" Target="slides/slide9.xml"/><Relationship Id="rId58" Type="http://schemas.openxmlformats.org/officeDocument/2006/relationships/font" Target="fonts/Montserrat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b14f05e8e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b14f05e8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c31515e5e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c31515e5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9d4c9d48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9d4c9d4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b24207d1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6b24207d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ff4e8d9b1_0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ff4e8d9b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 Steph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5f391192_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5f391192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7caedc975_4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7caedc975_4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286942a37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286942a3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4ff4e8d9b1_0_1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4ff4e8d9b1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06f1c2d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e54d2af6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e54d2af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6b14f05e8e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6b14f05e8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b14f05e8e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6b14f05e8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6b14f05e8e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6b14f05e8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6b14f05e8e_38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6b14f05e8e_3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286942a3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286942a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d8e3cf4e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4d8e3cf4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709b0e3d50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709b0e3d5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75f591f46d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75f591f46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709b0e3d50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709b0e3d5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ff4e8d9b1_0_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ff4e8d9b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56d7c31444_0_18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56d7c31444_0_18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709b0e3d50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709b0e3d5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ff4e8d9b1_0_1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ff4e8d9b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a8f56715d_0_1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a8f56715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b14f05e8e_0_1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b14f05e8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f391192_0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5f391192_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 Steph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ff4e8d9b1_0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ff4e8d9b1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 Steph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b14f05e8e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6b14f05e8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>
  <p:cSld name="TITLE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ctrTitle"/>
          </p:nvPr>
        </p:nvSpPr>
        <p:spPr>
          <a:xfrm>
            <a:off x="914400" y="4279286"/>
            <a:ext cx="7212600" cy="154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9pPr>
          </a:lstStyle>
          <a:p/>
        </p:txBody>
      </p:sp>
      <p:sp>
        <p:nvSpPr>
          <p:cNvPr id="52" name="Google Shape;52;p13"/>
          <p:cNvSpPr/>
          <p:nvPr/>
        </p:nvSpPr>
        <p:spPr>
          <a:xfrm rot="5400000">
            <a:off x="4511746" y="2218169"/>
            <a:ext cx="123450" cy="7106862"/>
          </a:xfrm>
          <a:custGeom>
            <a:rect b="b" l="l" r="r" t="t"/>
            <a:pathLst>
              <a:path extrusionOk="0" h="91029" w="4938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53" name="Google Shape;53;p13"/>
          <p:cNvSpPr/>
          <p:nvPr/>
        </p:nvSpPr>
        <p:spPr>
          <a:xfrm rot="10800000">
            <a:off x="671075" y="4860025"/>
            <a:ext cx="1326900" cy="13269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4" name="Google Shape;54;p13"/>
          <p:cNvCxnSpPr/>
          <p:nvPr/>
        </p:nvCxnSpPr>
        <p:spPr>
          <a:xfrm>
            <a:off x="8365300" y="3066475"/>
            <a:ext cx="0" cy="2766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triangle"/>
            <a:tailEnd len="sm" w="sm" type="triangle"/>
          </a:ln>
        </p:spPr>
      </p:cxnSp>
      <p:sp>
        <p:nvSpPr>
          <p:cNvPr id="55" name="Google Shape;55;p13"/>
          <p:cNvSpPr/>
          <p:nvPr/>
        </p:nvSpPr>
        <p:spPr>
          <a:xfrm rot="-5400000">
            <a:off x="4510271" y="-439081"/>
            <a:ext cx="123450" cy="7106862"/>
          </a:xfrm>
          <a:custGeom>
            <a:rect b="b" l="l" r="r" t="t"/>
            <a:pathLst>
              <a:path extrusionOk="0" h="91029" w="4938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dashDot"/>
            <a:miter lim="8000"/>
            <a:headEnd len="med" w="med" type="none"/>
            <a:tailEnd len="med" w="med" type="none"/>
          </a:ln>
        </p:spPr>
      </p:sp>
      <p:sp>
        <p:nvSpPr>
          <p:cNvPr id="56" name="Google Shape;56;p13"/>
          <p:cNvSpPr/>
          <p:nvPr/>
        </p:nvSpPr>
        <p:spPr>
          <a:xfrm>
            <a:off x="7039675" y="2497866"/>
            <a:ext cx="1714200" cy="17142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 rot="5400000">
            <a:off x="4511746" y="450463"/>
            <a:ext cx="123450" cy="7106862"/>
          </a:xfrm>
          <a:custGeom>
            <a:rect b="b" l="l" r="r" t="t"/>
            <a:pathLst>
              <a:path extrusionOk="0" h="91029" w="4938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59" name="Google Shape;59;p14"/>
          <p:cNvSpPr/>
          <p:nvPr/>
        </p:nvSpPr>
        <p:spPr>
          <a:xfrm rot="-5400000">
            <a:off x="663525" y="1362719"/>
            <a:ext cx="1326900" cy="13269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" name="Google Shape;60;p14"/>
          <p:cNvCxnSpPr/>
          <p:nvPr/>
        </p:nvCxnSpPr>
        <p:spPr>
          <a:xfrm>
            <a:off x="8365300" y="1793734"/>
            <a:ext cx="0" cy="22623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triangle"/>
            <a:tailEnd len="sm" w="sm" type="triangle"/>
          </a:ln>
        </p:spPr>
      </p:cxnSp>
      <p:sp>
        <p:nvSpPr>
          <p:cNvPr id="61" name="Google Shape;61;p14"/>
          <p:cNvSpPr/>
          <p:nvPr/>
        </p:nvSpPr>
        <p:spPr>
          <a:xfrm rot="-5400000">
            <a:off x="4510271" y="-1711822"/>
            <a:ext cx="123450" cy="7106862"/>
          </a:xfrm>
          <a:custGeom>
            <a:rect b="b" l="l" r="r" t="t"/>
            <a:pathLst>
              <a:path extrusionOk="0" h="91029" w="4938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dashDot"/>
            <a:miter lim="8000"/>
            <a:headEnd len="med" w="med" type="none"/>
            <a:tailEnd len="med" w="med" type="none"/>
          </a:ln>
        </p:spPr>
      </p:sp>
      <p:sp>
        <p:nvSpPr>
          <p:cNvPr id="62" name="Google Shape;62;p14"/>
          <p:cNvSpPr/>
          <p:nvPr/>
        </p:nvSpPr>
        <p:spPr>
          <a:xfrm rot="5400000">
            <a:off x="6661378" y="3883740"/>
            <a:ext cx="1714200" cy="17142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type="ctrTitle"/>
          </p:nvPr>
        </p:nvSpPr>
        <p:spPr>
          <a:xfrm>
            <a:off x="921200" y="2012275"/>
            <a:ext cx="7205700" cy="15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9pPr>
          </a:lstStyle>
          <a:p/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4698564" y="4145091"/>
            <a:ext cx="35424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6"/>
          <p:cNvSpPr txBox="1"/>
          <p:nvPr>
            <p:ph type="ctrTitle"/>
          </p:nvPr>
        </p:nvSpPr>
        <p:spPr>
          <a:xfrm>
            <a:off x="311700" y="522867"/>
            <a:ext cx="8520600" cy="358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72" name="Google Shape;72;p16"/>
          <p:cNvSpPr txBox="1"/>
          <p:nvPr>
            <p:ph idx="1" type="subTitle"/>
          </p:nvPr>
        </p:nvSpPr>
        <p:spPr>
          <a:xfrm>
            <a:off x="311700" y="5187200"/>
            <a:ext cx="8520600" cy="94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2802750" y="1070000"/>
            <a:ext cx="3538500" cy="47181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6" name="Google Shape;76;p1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" type="body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" type="body"/>
          </p:nvPr>
        </p:nvSpPr>
        <p:spPr>
          <a:xfrm>
            <a:off x="311700" y="1638233"/>
            <a:ext cx="3999900" cy="44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4" name="Google Shape;84;p19"/>
          <p:cNvSpPr txBox="1"/>
          <p:nvPr>
            <p:ph idx="2" type="body"/>
          </p:nvPr>
        </p:nvSpPr>
        <p:spPr>
          <a:xfrm>
            <a:off x="4832400" y="1638233"/>
            <a:ext cx="3999900" cy="44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5" name="Google Shape;85;p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/>
          <p:nvPr>
            <p:ph type="title"/>
          </p:nvPr>
        </p:nvSpPr>
        <p:spPr>
          <a:xfrm>
            <a:off x="304800" y="412467"/>
            <a:ext cx="8537700" cy="9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88" name="Google Shape;88;p2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91" name="Google Shape;91;p21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2" name="Google Shape;92;p2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 txBox="1"/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" name="Google Shape;95;p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8" name="Google Shape;98;p23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9" name="Google Shape;99;p23"/>
          <p:cNvSpPr txBox="1"/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00" name="Google Shape;100;p23"/>
          <p:cNvSpPr txBox="1"/>
          <p:nvPr>
            <p:ph idx="1" type="subTitle"/>
          </p:nvPr>
        </p:nvSpPr>
        <p:spPr>
          <a:xfrm>
            <a:off x="265500" y="3793630"/>
            <a:ext cx="4045200" cy="17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1" name="Google Shape;101;p23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102" name="Google Shape;102;p2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/>
          <p:nvPr>
            <p:ph idx="1" type="body"/>
          </p:nvPr>
        </p:nvSpPr>
        <p:spPr>
          <a:xfrm>
            <a:off x="319500" y="5640767"/>
            <a:ext cx="5998800" cy="79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105" name="Google Shape;105;p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>
            <p:ph hasCustomPrompt="1" type="title"/>
          </p:nvPr>
        </p:nvSpPr>
        <p:spPr>
          <a:xfrm>
            <a:off x="311700" y="1653700"/>
            <a:ext cx="8520600" cy="264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108" name="Google Shape;108;p25"/>
          <p:cNvSpPr txBox="1"/>
          <p:nvPr>
            <p:ph idx="1" type="body"/>
          </p:nvPr>
        </p:nvSpPr>
        <p:spPr>
          <a:xfrm>
            <a:off x="311700" y="44061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109" name="Google Shape;109;p2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33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rgbClr val="30303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rgbClr val="303030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stephanie.rioux@recitmst.qc.ca" TargetMode="External"/><Relationship Id="rId4" Type="http://schemas.openxmlformats.org/officeDocument/2006/relationships/hyperlink" Target="http://recitmst.qc.ca/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hyperlink" Target="https://creativecommons.org/licenses/by-nc-sa/4.0/" TargetMode="External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gif"/><Relationship Id="rId4" Type="http://schemas.openxmlformats.org/officeDocument/2006/relationships/image" Target="../media/image15.jpg"/><Relationship Id="rId5" Type="http://schemas.openxmlformats.org/officeDocument/2006/relationships/image" Target="../media/image22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ocs.google.com/presentation/d/1yy1YjGIb8t4i4FchO43k2t7mwijCAoZ0RS3QqOpOs5g/edit?usp=sharing" TargetMode="External"/><Relationship Id="rId4" Type="http://schemas.openxmlformats.org/officeDocument/2006/relationships/hyperlink" Target="https://docs.google.com/presentation/d/1yy1YjGIb8t4i4FchO43k2t7mwijCAoZ0RS3QqOpOs5g/edit?usp=sharing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hyperlink" Target="https://scratch.mit.edu/projects/334920618/editor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docs.google.com/presentation/d/1q1Eg2IJjndfhqL6mqyCsKnXGyjGTCm_l-C2zu3ccMUc/edit?usp=sharing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docs.google.com/presentation/d/e/2PACX-1vTgt_Q8CXLh9SU32GH5DyWJQDCVd4TPioKVPqMQpggd2hBbhL9ZPM30yeuoOQg2j-Avbvoeq1ZC0sA8/pub?start=false&amp;loop=false&amp;delayms=3000" TargetMode="External"/><Relationship Id="rId4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docs.google.com/spreadsheets/d/e/2PACX-1vREeTrJjdVO9DEZKzFdjUnKaQpzHKHH0fP4Bvi2RVcuGHCkZskTDQGTT3AnrpNazAiW8Z69tD9PMp1j/pubhtml?gid=0&amp;single=true&amp;fbclid=IwAR2-FtfW6MLDW_PJT107k9aLdg-nrSkz79Ne774j9AP2fIlzQ-QgGQhh39o" TargetMode="External"/><Relationship Id="rId4" Type="http://schemas.openxmlformats.org/officeDocument/2006/relationships/hyperlink" Target="https://padlet.com/rioux_stephanie/scratch" TargetMode="External"/><Relationship Id="rId5" Type="http://schemas.openxmlformats.org/officeDocument/2006/relationships/hyperlink" Target="https://docs.google.com/document/d/1-QmJHwEwYUtF6mSwCSdpfnWAYC0g3DUcPyUUidUDJJ4/edit?usp=sharing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rive.google.com/open?id=1L7zrdZ7JrwKsScwQS7_gA1s2rK4qO5sQ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hyperlink" Target="https://drive.google.com/open?id=18NPQoTrxSrPiSFjEk3pGjsgWqupa4QWQ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campus.recit.qc.ca/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campus.recit.qc.ca/course/view.php?id=177" TargetMode="External"/><Relationship Id="rId6" Type="http://schemas.openxmlformats.org/officeDocument/2006/relationships/hyperlink" Target="https://campus.recit.qc.ca/course/view.php?id=178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www.blockscad3d.com" TargetMode="External"/><Relationship Id="rId4" Type="http://schemas.openxmlformats.org/officeDocument/2006/relationships/hyperlink" Target="https://campus.recit.qc.ca/math%c3%a9matique-science-et-technologie/blockscad101" TargetMode="External"/><Relationship Id="rId5" Type="http://schemas.openxmlformats.org/officeDocument/2006/relationships/image" Target="../media/image27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hyperlink" Target="mailto:stephanie.rioux@recitmst.qc.ca" TargetMode="External"/><Relationship Id="rId4" Type="http://schemas.openxmlformats.org/officeDocument/2006/relationships/hyperlink" Target="mailto:equipe@recitmst.qc.ca" TargetMode="External"/><Relationship Id="rId5" Type="http://schemas.openxmlformats.org/officeDocument/2006/relationships/hyperlink" Target="http://www.recitmst.qc.ca" TargetMode="External"/><Relationship Id="rId6" Type="http://schemas.openxmlformats.org/officeDocument/2006/relationships/hyperlink" Target="http://recitmst.qc.ca/Offre-de-services-du-RECIT-MST-922" TargetMode="External"/><Relationship Id="rId7" Type="http://schemas.openxmlformats.org/officeDocument/2006/relationships/hyperlink" Target="https://www.facebook.com/groups/704851039666407/?ref=bookmarks" TargetMode="External"/><Relationship Id="rId8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education.gouv.qc.ca/dossiers-thematiques/plan-daction-numerique/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png"/><Relationship Id="rId4" Type="http://schemas.openxmlformats.org/officeDocument/2006/relationships/hyperlink" Target="https://campus.recit.qc.ca/" TargetMode="External"/><Relationship Id="rId5" Type="http://schemas.openxmlformats.org/officeDocument/2006/relationships/hyperlink" Target="https://campus.recit.qc.ca/course/view.php?id=178" TargetMode="External"/><Relationship Id="rId6" Type="http://schemas.openxmlformats.org/officeDocument/2006/relationships/image" Target="../media/image1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hyperlink" Target="mailto:stephanie.rioux@recitmst.qc.ca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23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scratch.mit.edu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hyperlink" Target="https://docs.google.com/presentation/d/1fgWLHcygfjQX1XzrZ3uUjabCsAv8JEI41jlHAVeLvok/edit?usp=sharin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>
            <p:ph type="ctrTitle"/>
          </p:nvPr>
        </p:nvSpPr>
        <p:spPr>
          <a:xfrm>
            <a:off x="313500" y="853425"/>
            <a:ext cx="8517000" cy="205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Mathématique et programmation</a:t>
            </a:r>
            <a:r>
              <a:rPr lang="en" sz="48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avec Scratch </a:t>
            </a:r>
            <a:endParaRPr sz="48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1067125" y="3269075"/>
            <a:ext cx="6807900" cy="24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Stéphanie Rioux</a:t>
            </a:r>
            <a:endParaRPr b="1" sz="3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0069BF"/>
                </a:solidFill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stephanie.rioux@recitmst.qc.ca</a:t>
            </a:r>
            <a:endParaRPr b="1" sz="1800">
              <a:solidFill>
                <a:srgbClr val="0069B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69B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69B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Service national du </a:t>
            </a:r>
            <a:r>
              <a:rPr lang="en" sz="1800" u="sng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  <a:hlinkClick r:id="rId4"/>
              </a:rPr>
              <a:t>RÉCIT MST</a:t>
            </a:r>
            <a:r>
              <a:rPr lang="en" sz="18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 </a:t>
            </a:r>
            <a:endParaRPr sz="180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118" name="Google Shape;11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8600" y="413550"/>
            <a:ext cx="1929300" cy="12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7038" y="4492975"/>
            <a:ext cx="914313" cy="147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013" y="6331500"/>
            <a:ext cx="1076325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7"/>
          <p:cNvSpPr txBox="1"/>
          <p:nvPr/>
        </p:nvSpPr>
        <p:spPr>
          <a:xfrm>
            <a:off x="6543475" y="6399300"/>
            <a:ext cx="14364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RÉCIT MST 2019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 txBox="1"/>
          <p:nvPr>
            <p:ph idx="4294967295" type="ctrTitle"/>
          </p:nvPr>
        </p:nvSpPr>
        <p:spPr>
          <a:xfrm>
            <a:off x="481800" y="423375"/>
            <a:ext cx="8350500" cy="6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Plus loin avec l’étoile!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2" name="Google Shape;192;p36"/>
          <p:cNvSpPr txBox="1"/>
          <p:nvPr/>
        </p:nvSpPr>
        <p:spPr>
          <a:xfrm>
            <a:off x="988050" y="882475"/>
            <a:ext cx="7338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3" name="Google Shape;19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301" y="1884375"/>
            <a:ext cx="5416450" cy="40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/>
          <p:nvPr>
            <p:ph idx="4294967295" type="ctrTitle"/>
          </p:nvPr>
        </p:nvSpPr>
        <p:spPr>
          <a:xfrm>
            <a:off x="481800" y="114450"/>
            <a:ext cx="8350500" cy="6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Votre défi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9" name="Google Shape;199;p37"/>
          <p:cNvSpPr txBox="1"/>
          <p:nvPr/>
        </p:nvSpPr>
        <p:spPr>
          <a:xfrm>
            <a:off x="988050" y="882475"/>
            <a:ext cx="7338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Dessiner...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0" name="Google Shape;200;p37"/>
          <p:cNvSpPr txBox="1"/>
          <p:nvPr/>
        </p:nvSpPr>
        <p:spPr>
          <a:xfrm>
            <a:off x="986700" y="1740875"/>
            <a:ext cx="7055100" cy="41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 rectangle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 losange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 triangle isocèle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 parallélogramme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 polygone régulier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Contour d’une étoile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Autre figure au choix!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/>
          <p:nvPr>
            <p:ph idx="4294967295" type="ctrTitle"/>
          </p:nvPr>
        </p:nvSpPr>
        <p:spPr>
          <a:xfrm>
            <a:off x="481800" y="114450"/>
            <a:ext cx="8350500" cy="6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Défis supplémentaires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6" name="Google Shape;206;p38"/>
          <p:cNvSpPr txBox="1"/>
          <p:nvPr/>
        </p:nvSpPr>
        <p:spPr>
          <a:xfrm>
            <a:off x="988050" y="882475"/>
            <a:ext cx="7338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Dessiner… avec incrémentation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7" name="Google Shape;20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7700" y="1608200"/>
            <a:ext cx="4114750" cy="30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700" y="1540075"/>
            <a:ext cx="3130600" cy="267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8300" y="3942475"/>
            <a:ext cx="3778500" cy="283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 txBox="1"/>
          <p:nvPr>
            <p:ph idx="4294967295" type="ctrTitle"/>
          </p:nvPr>
        </p:nvSpPr>
        <p:spPr>
          <a:xfrm>
            <a:off x="481800" y="114450"/>
            <a:ext cx="8350500" cy="6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Créativité et mathématique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15" name="Google Shape;215;p39"/>
          <p:cNvSpPr txBox="1"/>
          <p:nvPr/>
        </p:nvSpPr>
        <p:spPr>
          <a:xfrm>
            <a:off x="988050" y="882475"/>
            <a:ext cx="7338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16" name="Google Shape;21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588" y="1460775"/>
            <a:ext cx="6004925" cy="450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0"/>
          <p:cNvSpPr txBox="1"/>
          <p:nvPr/>
        </p:nvSpPr>
        <p:spPr>
          <a:xfrm>
            <a:off x="1059525" y="364775"/>
            <a:ext cx="71874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Généraliser un calcul</a:t>
            </a:r>
            <a:endParaRPr b="1" sz="36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22" name="Google Shape;222;p40"/>
          <p:cNvSpPr txBox="1"/>
          <p:nvPr/>
        </p:nvSpPr>
        <p:spPr>
          <a:xfrm>
            <a:off x="283950" y="1481500"/>
            <a:ext cx="85761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AutoNum type="arabicPeriod"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Créer un nouveau projet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AutoNum type="arabicPeriod"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Le nommer </a:t>
            </a: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“Somme de 2 nombres”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AutoNum type="arabicPeriod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Suivez le guide!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3" name="Google Shape;223;p40"/>
          <p:cNvSpPr txBox="1"/>
          <p:nvPr/>
        </p:nvSpPr>
        <p:spPr>
          <a:xfrm>
            <a:off x="4772025" y="3052775"/>
            <a:ext cx="3314700" cy="31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12 + 5 = 17</a:t>
            </a:r>
            <a:endParaRPr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6 + 9 = 15</a:t>
            </a:r>
            <a:endParaRPr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2 + 20 = 22</a:t>
            </a:r>
            <a:endParaRPr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...</a:t>
            </a:r>
            <a:endParaRPr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24" name="Google Shape;224;p40"/>
          <p:cNvSpPr txBox="1"/>
          <p:nvPr/>
        </p:nvSpPr>
        <p:spPr>
          <a:xfrm>
            <a:off x="283950" y="6001800"/>
            <a:ext cx="73398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FFFFFF"/>
                </a:solidFill>
                <a:hlinkClick r:id="rId3"/>
              </a:rPr>
              <a:t>Défis avancés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FFFFFF"/>
                </a:solidFill>
                <a:hlinkClick r:id="rId4"/>
              </a:rPr>
              <a:t>(généralisation de calculs)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1"/>
          <p:cNvSpPr txBox="1"/>
          <p:nvPr/>
        </p:nvSpPr>
        <p:spPr>
          <a:xfrm>
            <a:off x="878925" y="509775"/>
            <a:ext cx="7611300" cy="9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Structure générale d’un programme</a:t>
            </a:r>
            <a:r>
              <a:rPr lang="en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:</a:t>
            </a: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une question d’ENTRÉES et de SORTIES.</a:t>
            </a:r>
            <a:endParaRPr sz="24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30" name="Google Shape;230;p41"/>
          <p:cNvSpPr/>
          <p:nvPr/>
        </p:nvSpPr>
        <p:spPr>
          <a:xfrm>
            <a:off x="564950" y="2875950"/>
            <a:ext cx="2383200" cy="110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41"/>
          <p:cNvSpPr txBox="1"/>
          <p:nvPr/>
        </p:nvSpPr>
        <p:spPr>
          <a:xfrm>
            <a:off x="6580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VARIABLES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32" name="Google Shape;232;p41"/>
          <p:cNvSpPr txBox="1"/>
          <p:nvPr/>
        </p:nvSpPr>
        <p:spPr>
          <a:xfrm>
            <a:off x="3311400" y="3209025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33" name="Google Shape;233;p41"/>
          <p:cNvSpPr txBox="1"/>
          <p:nvPr/>
        </p:nvSpPr>
        <p:spPr>
          <a:xfrm>
            <a:off x="63306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RÉSULTAT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34" name="Google Shape;234;p41"/>
          <p:cNvGrpSpPr/>
          <p:nvPr/>
        </p:nvGrpSpPr>
        <p:grpSpPr>
          <a:xfrm>
            <a:off x="839150" y="2035650"/>
            <a:ext cx="7792200" cy="2311350"/>
            <a:chOff x="839150" y="2035650"/>
            <a:chExt cx="7792200" cy="2311350"/>
          </a:xfrm>
        </p:grpSpPr>
        <p:sp>
          <p:nvSpPr>
            <p:cNvPr id="235" name="Google Shape;235;p41"/>
            <p:cNvSpPr/>
            <p:nvPr/>
          </p:nvSpPr>
          <p:spPr>
            <a:xfrm>
              <a:off x="6149750" y="2809200"/>
              <a:ext cx="2481600" cy="12396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41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41"/>
            <p:cNvSpPr txBox="1"/>
            <p:nvPr/>
          </p:nvSpPr>
          <p:spPr>
            <a:xfrm>
              <a:off x="839150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38" name="Google Shape;238;p41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39" name="Google Shape;239;p41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40" name="Google Shape;240;p41"/>
          <p:cNvSpPr txBox="1"/>
          <p:nvPr/>
        </p:nvSpPr>
        <p:spPr>
          <a:xfrm>
            <a:off x="1020050" y="5092225"/>
            <a:ext cx="7611300" cy="9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 u="sng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Intention: </a:t>
            </a:r>
            <a:r>
              <a:rPr i="1" lang="en" sz="2000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Transformer un raisonnement algébrique en raisonnement informatique en utilisant un langage  de notre choix (ici Scratch).</a:t>
            </a:r>
            <a:endParaRPr i="1" sz="2000">
              <a:solidFill>
                <a:srgbClr val="FAA22A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1" name="Google Shape;241;p41"/>
          <p:cNvSpPr txBox="1"/>
          <p:nvPr/>
        </p:nvSpPr>
        <p:spPr>
          <a:xfrm>
            <a:off x="3494375" y="3209025"/>
            <a:ext cx="21609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RAISONNEMENT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2" name="Google Shape;242;p41"/>
          <p:cNvSpPr txBox="1"/>
          <p:nvPr/>
        </p:nvSpPr>
        <p:spPr>
          <a:xfrm>
            <a:off x="63306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RÉSULTAT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2"/>
          <p:cNvSpPr txBox="1"/>
          <p:nvPr/>
        </p:nvSpPr>
        <p:spPr>
          <a:xfrm>
            <a:off x="922200" y="765238"/>
            <a:ext cx="7504500" cy="8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SOMME DE 2 NOMBRES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48" name="Google Shape;248;p42"/>
          <p:cNvSpPr/>
          <p:nvPr/>
        </p:nvSpPr>
        <p:spPr>
          <a:xfrm>
            <a:off x="228225" y="2445663"/>
            <a:ext cx="2758800" cy="18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42"/>
          <p:cNvSpPr txBox="1"/>
          <p:nvPr/>
        </p:nvSpPr>
        <p:spPr>
          <a:xfrm>
            <a:off x="228225" y="3102738"/>
            <a:ext cx="23517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NOMBRE1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NOMBRE2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50" name="Google Shape;250;p42"/>
          <p:cNvSpPr txBox="1"/>
          <p:nvPr/>
        </p:nvSpPr>
        <p:spPr>
          <a:xfrm>
            <a:off x="3350250" y="3976488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51" name="Google Shape;251;p42"/>
          <p:cNvGrpSpPr/>
          <p:nvPr/>
        </p:nvGrpSpPr>
        <p:grpSpPr>
          <a:xfrm>
            <a:off x="578475" y="2030613"/>
            <a:ext cx="8337275" cy="2311500"/>
            <a:chOff x="586925" y="2035650"/>
            <a:chExt cx="8337275" cy="2311500"/>
          </a:xfrm>
        </p:grpSpPr>
        <p:sp>
          <p:nvSpPr>
            <p:cNvPr id="252" name="Google Shape;252;p42"/>
            <p:cNvSpPr/>
            <p:nvPr/>
          </p:nvSpPr>
          <p:spPr>
            <a:xfrm>
              <a:off x="6046300" y="2600850"/>
              <a:ext cx="2877900" cy="17463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42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42"/>
            <p:cNvSpPr txBox="1"/>
            <p:nvPr/>
          </p:nvSpPr>
          <p:spPr>
            <a:xfrm>
              <a:off x="58692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55" name="Google Shape;255;p42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56" name="Google Shape;256;p42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57" name="Google Shape;257;p42"/>
          <p:cNvSpPr txBox="1"/>
          <p:nvPr/>
        </p:nvSpPr>
        <p:spPr>
          <a:xfrm>
            <a:off x="3140050" y="2793075"/>
            <a:ext cx="2956500" cy="10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SOMME= 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NOMBRE1 + NOMBRE2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58" name="Google Shape;258;p42"/>
          <p:cNvSpPr txBox="1"/>
          <p:nvPr/>
        </p:nvSpPr>
        <p:spPr>
          <a:xfrm>
            <a:off x="6274925" y="3250263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SOMME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43"/>
          <p:cNvGrpSpPr/>
          <p:nvPr/>
        </p:nvGrpSpPr>
        <p:grpSpPr>
          <a:xfrm>
            <a:off x="524175" y="2035650"/>
            <a:ext cx="8450075" cy="2311350"/>
            <a:chOff x="524175" y="2035650"/>
            <a:chExt cx="8450075" cy="2311350"/>
          </a:xfrm>
        </p:grpSpPr>
        <p:sp>
          <p:nvSpPr>
            <p:cNvPr id="264" name="Google Shape;264;p43"/>
            <p:cNvSpPr/>
            <p:nvPr/>
          </p:nvSpPr>
          <p:spPr>
            <a:xfrm>
              <a:off x="6149750" y="2510850"/>
              <a:ext cx="2824500" cy="18360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43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43"/>
            <p:cNvSpPr txBox="1"/>
            <p:nvPr/>
          </p:nvSpPr>
          <p:spPr>
            <a:xfrm>
              <a:off x="524175" y="222840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67" name="Google Shape;267;p43"/>
            <p:cNvSpPr txBox="1"/>
            <p:nvPr/>
          </p:nvSpPr>
          <p:spPr>
            <a:xfrm>
              <a:off x="363155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68" name="Google Shape;268;p43"/>
            <p:cNvSpPr txBox="1"/>
            <p:nvPr/>
          </p:nvSpPr>
          <p:spPr>
            <a:xfrm>
              <a:off x="6431100" y="222840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69" name="Google Shape;269;p43"/>
          <p:cNvSpPr/>
          <p:nvPr/>
        </p:nvSpPr>
        <p:spPr>
          <a:xfrm>
            <a:off x="175075" y="2483100"/>
            <a:ext cx="2758800" cy="18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3"/>
          <p:cNvSpPr txBox="1"/>
          <p:nvPr/>
        </p:nvSpPr>
        <p:spPr>
          <a:xfrm>
            <a:off x="297963" y="4152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Moyenne de 4 nombres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71" name="Google Shape;271;p43"/>
          <p:cNvSpPr txBox="1"/>
          <p:nvPr/>
        </p:nvSpPr>
        <p:spPr>
          <a:xfrm>
            <a:off x="297975" y="3180488"/>
            <a:ext cx="21831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N1, N2, N3, N4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2" name="Google Shape;272;p43"/>
          <p:cNvSpPr txBox="1"/>
          <p:nvPr/>
        </p:nvSpPr>
        <p:spPr>
          <a:xfrm>
            <a:off x="2933875" y="2770350"/>
            <a:ext cx="3166800" cy="13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MOYENNE = 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(N1+N2+N3+N4)/4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3" name="Google Shape;273;p43"/>
          <p:cNvSpPr txBox="1"/>
          <p:nvPr/>
        </p:nvSpPr>
        <p:spPr>
          <a:xfrm>
            <a:off x="6281400" y="2958450"/>
            <a:ext cx="2183100" cy="9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MOYENNE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4"/>
          <p:cNvSpPr txBox="1"/>
          <p:nvPr/>
        </p:nvSpPr>
        <p:spPr>
          <a:xfrm>
            <a:off x="922200" y="765238"/>
            <a:ext cx="7504500" cy="8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Aire d’un rectangle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79" name="Google Shape;279;p44"/>
          <p:cNvSpPr/>
          <p:nvPr/>
        </p:nvSpPr>
        <p:spPr>
          <a:xfrm>
            <a:off x="228225" y="2445663"/>
            <a:ext cx="2758800" cy="18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4"/>
          <p:cNvSpPr txBox="1"/>
          <p:nvPr/>
        </p:nvSpPr>
        <p:spPr>
          <a:xfrm>
            <a:off x="228225" y="3060963"/>
            <a:ext cx="23517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LONGUEUR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LARGEUR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81" name="Google Shape;281;p44"/>
          <p:cNvSpPr txBox="1"/>
          <p:nvPr/>
        </p:nvSpPr>
        <p:spPr>
          <a:xfrm>
            <a:off x="3350250" y="3976488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82" name="Google Shape;282;p44"/>
          <p:cNvGrpSpPr/>
          <p:nvPr/>
        </p:nvGrpSpPr>
        <p:grpSpPr>
          <a:xfrm>
            <a:off x="578475" y="2030613"/>
            <a:ext cx="8337275" cy="2311500"/>
            <a:chOff x="586925" y="2035650"/>
            <a:chExt cx="8337275" cy="2311500"/>
          </a:xfrm>
        </p:grpSpPr>
        <p:sp>
          <p:nvSpPr>
            <p:cNvPr id="283" name="Google Shape;283;p44"/>
            <p:cNvSpPr/>
            <p:nvPr/>
          </p:nvSpPr>
          <p:spPr>
            <a:xfrm>
              <a:off x="6046300" y="2600850"/>
              <a:ext cx="2877900" cy="17463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44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44"/>
            <p:cNvSpPr txBox="1"/>
            <p:nvPr/>
          </p:nvSpPr>
          <p:spPr>
            <a:xfrm>
              <a:off x="58692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86" name="Google Shape;286;p44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87" name="Google Shape;287;p44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88" name="Google Shape;288;p44"/>
          <p:cNvSpPr txBox="1"/>
          <p:nvPr/>
        </p:nvSpPr>
        <p:spPr>
          <a:xfrm>
            <a:off x="3140050" y="2713188"/>
            <a:ext cx="2758800" cy="15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AIRE= 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LONGUEUR x LARGEUR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89" name="Google Shape;289;p44"/>
          <p:cNvSpPr txBox="1"/>
          <p:nvPr/>
        </p:nvSpPr>
        <p:spPr>
          <a:xfrm>
            <a:off x="6274925" y="3250263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AIRE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5"/>
          <p:cNvSpPr txBox="1"/>
          <p:nvPr/>
        </p:nvSpPr>
        <p:spPr>
          <a:xfrm>
            <a:off x="922200" y="765238"/>
            <a:ext cx="7504500" cy="8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Périmètre</a:t>
            </a: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d’un rectangle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95" name="Google Shape;295;p45"/>
          <p:cNvSpPr/>
          <p:nvPr/>
        </p:nvSpPr>
        <p:spPr>
          <a:xfrm>
            <a:off x="228225" y="2445663"/>
            <a:ext cx="2758800" cy="18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5"/>
          <p:cNvSpPr txBox="1"/>
          <p:nvPr/>
        </p:nvSpPr>
        <p:spPr>
          <a:xfrm>
            <a:off x="228225" y="3060963"/>
            <a:ext cx="23517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LONGUEUR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LARGEUR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7" name="Google Shape;297;p45"/>
          <p:cNvSpPr txBox="1"/>
          <p:nvPr/>
        </p:nvSpPr>
        <p:spPr>
          <a:xfrm>
            <a:off x="3350250" y="3976488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98" name="Google Shape;298;p45"/>
          <p:cNvGrpSpPr/>
          <p:nvPr/>
        </p:nvGrpSpPr>
        <p:grpSpPr>
          <a:xfrm>
            <a:off x="578475" y="2030613"/>
            <a:ext cx="8337275" cy="2311500"/>
            <a:chOff x="586925" y="2035650"/>
            <a:chExt cx="8337275" cy="2311500"/>
          </a:xfrm>
        </p:grpSpPr>
        <p:sp>
          <p:nvSpPr>
            <p:cNvPr id="299" name="Google Shape;299;p45"/>
            <p:cNvSpPr/>
            <p:nvPr/>
          </p:nvSpPr>
          <p:spPr>
            <a:xfrm>
              <a:off x="6046300" y="2600850"/>
              <a:ext cx="2877900" cy="17463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45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45"/>
            <p:cNvSpPr txBox="1"/>
            <p:nvPr/>
          </p:nvSpPr>
          <p:spPr>
            <a:xfrm>
              <a:off x="58692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302" name="Google Shape;302;p45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303" name="Google Shape;303;p45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304" name="Google Shape;304;p45"/>
          <p:cNvSpPr txBox="1"/>
          <p:nvPr/>
        </p:nvSpPr>
        <p:spPr>
          <a:xfrm>
            <a:off x="3140050" y="2713188"/>
            <a:ext cx="2758800" cy="15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PÉRIMÈTRE= 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2 x LONGUEUR +   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2 x LARGEUR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305" name="Google Shape;305;p45"/>
          <p:cNvSpPr txBox="1"/>
          <p:nvPr/>
        </p:nvSpPr>
        <p:spPr>
          <a:xfrm>
            <a:off x="6274925" y="3250263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PÉRIMÈTRE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 txBox="1"/>
          <p:nvPr>
            <p:ph type="ctrTitle"/>
          </p:nvPr>
        </p:nvSpPr>
        <p:spPr>
          <a:xfrm>
            <a:off x="969150" y="555225"/>
            <a:ext cx="7205700" cy="15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Plan </a:t>
            </a:r>
            <a:r>
              <a:rPr lang="en" sz="3500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de la journée</a:t>
            </a:r>
            <a:endParaRPr sz="3500" u="sng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27" name="Google Shape;127;p28"/>
          <p:cNvSpPr txBox="1"/>
          <p:nvPr/>
        </p:nvSpPr>
        <p:spPr>
          <a:xfrm>
            <a:off x="564125" y="1323100"/>
            <a:ext cx="8475900" cy="5262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Pourquoi enseigner la programmation?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Premiers pas avec Scratch 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Dessin géométrique + défi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Généraliser un calcul</a:t>
            </a: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+ défi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Réflexion commune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Programmation et différenciation 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Survol des possibilités et ressources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"/>
          <p:cNvSpPr txBox="1"/>
          <p:nvPr/>
        </p:nvSpPr>
        <p:spPr>
          <a:xfrm>
            <a:off x="297963" y="1104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Votre défi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11" name="Google Shape;311;p46"/>
          <p:cNvSpPr txBox="1"/>
          <p:nvPr/>
        </p:nvSpPr>
        <p:spPr>
          <a:xfrm>
            <a:off x="1122525" y="1133700"/>
            <a:ext cx="7027200" cy="47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Produit de 3 nombres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Rabais et taxes sur un article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Aire et périmètre d’un rectangle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Aire d’un trapèze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Relation de Pythagore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Équation de la droite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Distance entre 2 points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Point milieu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erriweather"/>
              <a:buChar char="★"/>
            </a:pPr>
            <a:r>
              <a:rPr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Autre défi au choix!</a:t>
            </a:r>
            <a:endParaRPr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/>
          <p:nvPr/>
        </p:nvSpPr>
        <p:spPr>
          <a:xfrm>
            <a:off x="297963" y="4152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Réflexion : mise en situation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17" name="Google Shape;317;p47"/>
          <p:cNvSpPr txBox="1"/>
          <p:nvPr/>
        </p:nvSpPr>
        <p:spPr>
          <a:xfrm>
            <a:off x="2563725" y="2085025"/>
            <a:ext cx="4144800" cy="11598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9525">
              <a:srgbClr val="000000">
                <a:alpha val="2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Facture avec </a:t>
            </a:r>
            <a:endParaRPr sz="40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rabais et taxes</a:t>
            </a:r>
            <a:endParaRPr sz="40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18" name="Google Shape;318;p47"/>
          <p:cNvSpPr txBox="1"/>
          <p:nvPr/>
        </p:nvSpPr>
        <p:spPr>
          <a:xfrm>
            <a:off x="2710275" y="3755400"/>
            <a:ext cx="3851700" cy="24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 article à 21$</a:t>
            </a:r>
            <a:endParaRPr b="1"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 articles à 6,50$</a:t>
            </a:r>
            <a:endParaRPr b="1"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Rabais de 20%</a:t>
            </a:r>
            <a:endParaRPr b="1"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Taxes de 15%</a:t>
            </a:r>
            <a:endParaRPr b="1"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8"/>
          <p:cNvSpPr txBox="1"/>
          <p:nvPr/>
        </p:nvSpPr>
        <p:spPr>
          <a:xfrm>
            <a:off x="297963" y="4152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Réflexion : 2 solutions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24" name="Google Shape;32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7123" y="1438500"/>
            <a:ext cx="4838013" cy="176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9975" y="3485850"/>
            <a:ext cx="4224048" cy="29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8"/>
          <p:cNvSpPr txBox="1"/>
          <p:nvPr/>
        </p:nvSpPr>
        <p:spPr>
          <a:xfrm>
            <a:off x="3070726" y="6440075"/>
            <a:ext cx="3130800" cy="2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  <a:hlinkClick r:id="rId5"/>
              </a:rPr>
              <a:t>Lien vers le programme</a:t>
            </a:r>
            <a:endParaRPr sz="16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27" name="Google Shape;327;p48"/>
          <p:cNvSpPr txBox="1"/>
          <p:nvPr/>
        </p:nvSpPr>
        <p:spPr>
          <a:xfrm>
            <a:off x="843900" y="2314425"/>
            <a:ext cx="1575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Élève 1: 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28" name="Google Shape;328;p48"/>
          <p:cNvSpPr txBox="1"/>
          <p:nvPr/>
        </p:nvSpPr>
        <p:spPr>
          <a:xfrm>
            <a:off x="843900" y="4083500"/>
            <a:ext cx="1575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Élève 2: 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9"/>
          <p:cNvSpPr txBox="1"/>
          <p:nvPr/>
        </p:nvSpPr>
        <p:spPr>
          <a:xfrm>
            <a:off x="297963" y="4152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Réflexion : comparaison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34" name="Google Shape;334;p49"/>
          <p:cNvSpPr txBox="1"/>
          <p:nvPr/>
        </p:nvSpPr>
        <p:spPr>
          <a:xfrm>
            <a:off x="2072175" y="3000900"/>
            <a:ext cx="51279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10 Questions</a:t>
            </a:r>
            <a:endParaRPr sz="6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0"/>
          <p:cNvSpPr txBox="1"/>
          <p:nvPr/>
        </p:nvSpPr>
        <p:spPr>
          <a:xfrm>
            <a:off x="297963" y="4152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Programmation et différenciation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40" name="Google Shape;340;p5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7625" y="1899849"/>
            <a:ext cx="6448725" cy="362520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0"/>
          <p:cNvSpPr txBox="1"/>
          <p:nvPr/>
        </p:nvSpPr>
        <p:spPr>
          <a:xfrm>
            <a:off x="3668388" y="5699550"/>
            <a:ext cx="18072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Cliquez sur l’image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1"/>
          <p:cNvSpPr txBox="1"/>
          <p:nvPr>
            <p:ph idx="4294967295" type="ctrTitle"/>
          </p:nvPr>
        </p:nvSpPr>
        <p:spPr>
          <a:xfrm>
            <a:off x="481800" y="724050"/>
            <a:ext cx="8350500" cy="25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SURVOL DES POSSIBILITÉS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(En lien avec les contenus mathématiques)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47" name="Google Shape;347;p51"/>
          <p:cNvSpPr txBox="1"/>
          <p:nvPr>
            <p:ph idx="4294967295" type="body"/>
          </p:nvPr>
        </p:nvSpPr>
        <p:spPr>
          <a:xfrm>
            <a:off x="311700" y="3576339"/>
            <a:ext cx="8520600" cy="25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 u="sng">
                <a:solidFill>
                  <a:srgbClr val="FFFFFF"/>
                </a:solidFill>
                <a:hlinkClick r:id="rId3"/>
              </a:rPr>
              <a:t>Continuum de leçons de programmation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 u="sng">
                <a:solidFill>
                  <a:srgbClr val="FFFFFF"/>
                </a:solidFill>
                <a:hlinkClick r:id="rId4"/>
              </a:rPr>
              <a:t>Padlet d’idées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 u="sng">
                <a:solidFill>
                  <a:srgbClr val="FFFFFF"/>
                </a:solidFill>
                <a:hlinkClick r:id="rId5"/>
              </a:rPr>
              <a:t>Exemple de planification annuelle Scratch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2"/>
          <p:cNvSpPr txBox="1"/>
          <p:nvPr>
            <p:ph idx="4294967295" type="ctrTitle"/>
          </p:nvPr>
        </p:nvSpPr>
        <p:spPr>
          <a:xfrm>
            <a:off x="481800" y="495450"/>
            <a:ext cx="83505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Les blocs de Scratch 3.0</a:t>
            </a:r>
            <a:endParaRPr sz="3600" u="sng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sng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À imprimer ou à afficher sur les murs de votre classe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53" name="Google Shape;35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650" y="2518675"/>
            <a:ext cx="3867600" cy="25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0956" y="2487737"/>
            <a:ext cx="4083793" cy="264574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2"/>
          <p:cNvSpPr txBox="1"/>
          <p:nvPr>
            <p:ph idx="4294967295" type="ctrTitle"/>
          </p:nvPr>
        </p:nvSpPr>
        <p:spPr>
          <a:xfrm>
            <a:off x="147425" y="5102550"/>
            <a:ext cx="8350500" cy="12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Tutoriel pour débuter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3"/>
          <p:cNvSpPr txBox="1"/>
          <p:nvPr/>
        </p:nvSpPr>
        <p:spPr>
          <a:xfrm>
            <a:off x="6651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‹#›</a:t>
            </a:fld>
            <a:endParaRPr sz="1200"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61" name="Google Shape;361;p53"/>
          <p:cNvSpPr txBox="1"/>
          <p:nvPr/>
        </p:nvSpPr>
        <p:spPr>
          <a:xfrm>
            <a:off x="2867975" y="1360275"/>
            <a:ext cx="73326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https://campus.recit.qc.ca/</a:t>
            </a:r>
            <a:endParaRPr b="1"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62" name="Google Shape;36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9200" y="1973478"/>
            <a:ext cx="6193081" cy="308117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3"/>
          <p:cNvSpPr txBox="1"/>
          <p:nvPr/>
        </p:nvSpPr>
        <p:spPr>
          <a:xfrm>
            <a:off x="2257125" y="5146100"/>
            <a:ext cx="73326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Premiers pas avec Scratch</a:t>
            </a:r>
            <a:endParaRPr b="1" sz="24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Scratch en mathématique</a:t>
            </a:r>
            <a:endParaRPr b="1" sz="24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64" name="Google Shape;364;p53"/>
          <p:cNvSpPr txBox="1"/>
          <p:nvPr/>
        </p:nvSpPr>
        <p:spPr>
          <a:xfrm>
            <a:off x="391413" y="38365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Autoformations du Campus Récit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4"/>
          <p:cNvSpPr txBox="1"/>
          <p:nvPr/>
        </p:nvSpPr>
        <p:spPr>
          <a:xfrm>
            <a:off x="314200" y="1012525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4"/>
                </a:solidFill>
                <a:latin typeface="Viga"/>
                <a:ea typeface="Viga"/>
                <a:cs typeface="Viga"/>
                <a:sym typeface="Viga"/>
              </a:rPr>
              <a:t>Blockscad </a:t>
            </a:r>
            <a:r>
              <a:rPr lang="en" sz="25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permet de combiner la modélisation 3D et la programmation, un duo parfait pour les mathématiques!</a:t>
            </a:r>
            <a:endParaRPr sz="25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70" name="Google Shape;370;p54"/>
          <p:cNvSpPr txBox="1"/>
          <p:nvPr/>
        </p:nvSpPr>
        <p:spPr>
          <a:xfrm>
            <a:off x="314188" y="1859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Envie de découvrir un nouvel outil?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71" name="Google Shape;371;p54"/>
          <p:cNvSpPr txBox="1"/>
          <p:nvPr/>
        </p:nvSpPr>
        <p:spPr>
          <a:xfrm>
            <a:off x="241525" y="6077500"/>
            <a:ext cx="86763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www.blockscad3d.com</a:t>
            </a:r>
            <a:r>
              <a:rPr lang="en" sz="25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 /  </a:t>
            </a:r>
            <a:r>
              <a:rPr lang="en" sz="25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Autoformation Blockscad</a:t>
            </a:r>
            <a:endParaRPr sz="25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72" name="Google Shape;37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1036" y="2111462"/>
            <a:ext cx="6397276" cy="38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5"/>
          <p:cNvSpPr txBox="1"/>
          <p:nvPr>
            <p:ph idx="4294967295" type="ctrTitle"/>
          </p:nvPr>
        </p:nvSpPr>
        <p:spPr>
          <a:xfrm>
            <a:off x="382200" y="169950"/>
            <a:ext cx="8379600" cy="65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3000"/>
              <a:buFont typeface="Permanent Marker"/>
              <a:buChar char="★"/>
            </a:pPr>
            <a:r>
              <a:rPr lang="en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Liens utiles:</a:t>
            </a:r>
            <a:br>
              <a:rPr lang="en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</a:b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stephanie.rioux@recitmst.qc.ca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equipe@recitmst.qc.ca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www.recitmst.qc.ca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Notre offre de formations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7"/>
              </a:rPr>
              <a:t>Les maths autrement (Facebook)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78" name="Google Shape;378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99738" y="5093725"/>
            <a:ext cx="914313" cy="147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AA22A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33" name="Google Shape;133;p29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9"/>
          <p:cNvSpPr txBox="1"/>
          <p:nvPr/>
        </p:nvSpPr>
        <p:spPr>
          <a:xfrm>
            <a:off x="228600" y="1414475"/>
            <a:ext cx="87921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35" name="Google Shape;13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71477"/>
            <a:ext cx="9143998" cy="163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9"/>
          <p:cNvSpPr/>
          <p:nvPr/>
        </p:nvSpPr>
        <p:spPr>
          <a:xfrm>
            <a:off x="828675" y="4271975"/>
            <a:ext cx="314400" cy="733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9"/>
          <p:cNvSpPr/>
          <p:nvPr/>
        </p:nvSpPr>
        <p:spPr>
          <a:xfrm>
            <a:off x="8166675" y="4271975"/>
            <a:ext cx="314400" cy="733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4992161"/>
            <a:ext cx="3896584" cy="8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4992149"/>
            <a:ext cx="3896600" cy="69158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9"/>
          <p:cNvSpPr txBox="1"/>
          <p:nvPr/>
        </p:nvSpPr>
        <p:spPr>
          <a:xfrm>
            <a:off x="2559450" y="6265500"/>
            <a:ext cx="41304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6"/>
          <p:cNvSpPr txBox="1"/>
          <p:nvPr>
            <p:ph idx="4294967295" type="ctrTitle"/>
          </p:nvPr>
        </p:nvSpPr>
        <p:spPr>
          <a:xfrm>
            <a:off x="452750" y="190650"/>
            <a:ext cx="8379600" cy="65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84" name="Google Shape;38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88" y="190650"/>
            <a:ext cx="914313" cy="147557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6"/>
          <p:cNvSpPr txBox="1"/>
          <p:nvPr/>
        </p:nvSpPr>
        <p:spPr>
          <a:xfrm>
            <a:off x="5135275" y="3420825"/>
            <a:ext cx="3697800" cy="27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</a:t>
            </a: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ien sur </a:t>
            </a:r>
            <a:r>
              <a:rPr lang="en" sz="2400" u="sng">
                <a:solidFill>
                  <a:srgbClr val="0069BF"/>
                </a:solidFill>
                <a:latin typeface="Varela Round"/>
                <a:ea typeface="Varela Round"/>
                <a:cs typeface="Varela Round"/>
                <a:sym typeface="Varela Round"/>
                <a:hlinkClick r:id="rId4"/>
              </a:rPr>
              <a:t>Campus Récit</a:t>
            </a:r>
            <a:endParaRPr sz="2400">
              <a:solidFill>
                <a:srgbClr val="0069B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Se créer un compte 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S’inscrire </a:t>
            </a:r>
            <a:r>
              <a:rPr lang="en" sz="2400" u="sng">
                <a:solidFill>
                  <a:srgbClr val="0069BF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au cours</a:t>
            </a:r>
            <a:endParaRPr sz="2400">
              <a:solidFill>
                <a:srgbClr val="0069B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Remplir la demande au bas de la page avec les informations demandées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6" name="Google Shape;386;p56"/>
          <p:cNvSpPr/>
          <p:nvPr/>
        </p:nvSpPr>
        <p:spPr>
          <a:xfrm>
            <a:off x="542525" y="1049225"/>
            <a:ext cx="4284900" cy="4521000"/>
          </a:xfrm>
          <a:prstGeom prst="ellipse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56"/>
          <p:cNvSpPr txBox="1"/>
          <p:nvPr>
            <p:ph idx="4294967295" type="title"/>
          </p:nvPr>
        </p:nvSpPr>
        <p:spPr>
          <a:xfrm>
            <a:off x="836075" y="1847250"/>
            <a:ext cx="3697800" cy="24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Demande d’un badge de participation en programmation</a:t>
            </a:r>
            <a:endParaRPr b="1" sz="4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88" name="Google Shape;388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1377" y="593575"/>
            <a:ext cx="2701180" cy="24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7"/>
          <p:cNvSpPr txBox="1"/>
          <p:nvPr>
            <p:ph idx="4294967295" type="ctrTitle"/>
          </p:nvPr>
        </p:nvSpPr>
        <p:spPr>
          <a:xfrm>
            <a:off x="452750" y="190650"/>
            <a:ext cx="8379600" cy="65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5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Découvertes? Coups de coeur? </a:t>
            </a:r>
            <a:endParaRPr b="1" sz="35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5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 Commentaires?</a:t>
            </a:r>
            <a:endParaRPr b="1" sz="35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Merci et bon Scratch! 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Stéphanie Rioux</a:t>
            </a:r>
            <a:endParaRPr b="1"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stephanie.rioux@recitmst.qc.ca</a:t>
            </a:r>
            <a:endParaRPr b="1" sz="2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94" name="Google Shape;39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9738" y="5093725"/>
            <a:ext cx="914313" cy="147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3425" y="3430825"/>
            <a:ext cx="3480500" cy="142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AA22A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/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46" name="Google Shape;146;p30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0"/>
          <p:cNvSpPr txBox="1"/>
          <p:nvPr/>
        </p:nvSpPr>
        <p:spPr>
          <a:xfrm>
            <a:off x="228600" y="1185875"/>
            <a:ext cx="87921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 sz="25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48" name="Google Shape;14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1927" y="1786025"/>
            <a:ext cx="5169024" cy="484337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0"/>
          <p:cNvSpPr txBox="1"/>
          <p:nvPr/>
        </p:nvSpPr>
        <p:spPr>
          <a:xfrm>
            <a:off x="7363575" y="6262800"/>
            <a:ext cx="1644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MEES - Avril 2019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AA22A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/>
          <p:nvPr>
            <p:ph type="title"/>
          </p:nvPr>
        </p:nvSpPr>
        <p:spPr>
          <a:xfrm>
            <a:off x="311700" y="212674"/>
            <a:ext cx="8520600" cy="8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</a:t>
            </a: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a programmation…Pourquoi?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55" name="Google Shape;155;p31"/>
          <p:cNvSpPr/>
          <p:nvPr/>
        </p:nvSpPr>
        <p:spPr>
          <a:xfrm>
            <a:off x="0" y="1157300"/>
            <a:ext cx="9144000" cy="57006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1"/>
          <p:cNvSpPr txBox="1"/>
          <p:nvPr/>
        </p:nvSpPr>
        <p:spPr>
          <a:xfrm>
            <a:off x="0" y="1402300"/>
            <a:ext cx="9144300" cy="50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La pensée algorithmique (Simon Modeste - 2013)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Une façon d’aborder un problème en essayant de systématiser sa résolution, de se questionner sur la façon dont des algorithmes pourraient ou non le résoudre. (Modeste, 2012)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QUESTION : Est-ce que la pensée algorithmique peut favoriser le développement de </a:t>
            </a:r>
            <a:r>
              <a:rPr b="1" lang="en" sz="2400" u="sng">
                <a:solidFill>
                  <a:srgbClr val="FFFFFF"/>
                </a:solidFill>
              </a:rPr>
              <a:t>la capacité à généraliser</a:t>
            </a:r>
            <a:r>
              <a:rPr lang="en" sz="2400">
                <a:solidFill>
                  <a:srgbClr val="FFFFFF"/>
                </a:solidFill>
              </a:rPr>
              <a:t> chez les élèves ?</a:t>
            </a:r>
            <a:r>
              <a:rPr lang="en" sz="1800">
                <a:solidFill>
                  <a:srgbClr val="FFFFFF"/>
                </a:solidFill>
              </a:rPr>
              <a:t> (Peut-elle constituer une porte d’entrée au développement de la pensée algébrique ?)</a:t>
            </a:r>
            <a:endParaRPr sz="1800">
              <a:solidFill>
                <a:srgbClr val="FFFFFF"/>
              </a:solidFill>
            </a:endParaRPr>
          </a:p>
          <a:p>
            <a:pPr indent="-342900" lvl="0" marL="2286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i="1" lang="en" sz="1800">
                <a:solidFill>
                  <a:srgbClr val="FFFFFF"/>
                </a:solidFill>
              </a:rPr>
              <a:t>une compréhension accrue du concept de variable</a:t>
            </a:r>
            <a:endParaRPr i="1" sz="1800">
              <a:solidFill>
                <a:srgbClr val="FFFFFF"/>
              </a:solidFill>
            </a:endParaRPr>
          </a:p>
          <a:p>
            <a:pPr indent="-342900" lvl="0" marL="2286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i="1" lang="en" sz="1800">
                <a:solidFill>
                  <a:srgbClr val="FFFFFF"/>
                </a:solidFill>
              </a:rPr>
              <a:t>l’aptitude à produire une démarche mathématique structurée et complète</a:t>
            </a:r>
            <a:endParaRPr i="1" sz="1800">
              <a:solidFill>
                <a:srgbClr val="FFFFFF"/>
              </a:solidFill>
            </a:endParaRPr>
          </a:p>
          <a:p>
            <a:pPr indent="-342900" lvl="0" marL="2286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i="1" lang="en" sz="1800">
                <a:solidFill>
                  <a:srgbClr val="FFFFFF"/>
                </a:solidFill>
              </a:rPr>
              <a:t>l’habileté à valider une démarche mathématique</a:t>
            </a:r>
            <a:endParaRPr i="1" sz="1800">
              <a:solidFill>
                <a:srgbClr val="FFFFFF"/>
              </a:solidFill>
            </a:endParaRPr>
          </a:p>
          <a:p>
            <a:pPr indent="-342900" lvl="0" marL="2286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i="1" lang="en" sz="1800">
                <a:solidFill>
                  <a:srgbClr val="FFFFFF"/>
                </a:solidFill>
              </a:rPr>
              <a:t>une compréhension accrue du sens d’un concept ou d’un processus mathématique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Collaborateurs didacticiens : Fabienne Venant, département de mathématiques, UQAM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                                              Hassane Squalli, faculté d’éducation, université de Sherbrooke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					Ridha Najar et Houria Hamzaoui, université du Québec en Abitibi-Témiscamingue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AA22A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2"/>
          <p:cNvSpPr txBox="1"/>
          <p:nvPr>
            <p:ph type="title"/>
          </p:nvPr>
        </p:nvSpPr>
        <p:spPr>
          <a:xfrm>
            <a:off x="311700" y="212674"/>
            <a:ext cx="8520600" cy="8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62" name="Google Shape;162;p32"/>
          <p:cNvSpPr/>
          <p:nvPr/>
        </p:nvSpPr>
        <p:spPr>
          <a:xfrm>
            <a:off x="0" y="1157300"/>
            <a:ext cx="9144000" cy="57006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790" y="1157300"/>
            <a:ext cx="5686434" cy="570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 txBox="1"/>
          <p:nvPr/>
        </p:nvSpPr>
        <p:spPr>
          <a:xfrm>
            <a:off x="1059525" y="364775"/>
            <a:ext cx="71874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Premiers pas</a:t>
            </a:r>
            <a:endParaRPr b="1" sz="36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69" name="Google Shape;169;p33"/>
          <p:cNvSpPr txBox="1"/>
          <p:nvPr/>
        </p:nvSpPr>
        <p:spPr>
          <a:xfrm>
            <a:off x="283950" y="1481500"/>
            <a:ext cx="8576100" cy="8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AutoNum type="arabicPeriod"/>
            </a:pPr>
            <a:r>
              <a:rPr lang="en" sz="2400" u="sng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www.scratch.mit.edu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AutoNum type="arabicPeriod"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“Rejoindre Scratch” en haut à droite et suivre les indications pour se créer un compte.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3.	“Créer” en haut à gauche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4.	Effacez “Untitled” pour “Premiers pas”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5.	Suivez le guide!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4"/>
          <p:cNvSpPr txBox="1"/>
          <p:nvPr/>
        </p:nvSpPr>
        <p:spPr>
          <a:xfrm>
            <a:off x="1059525" y="364775"/>
            <a:ext cx="71874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La géométrie avec Scratch</a:t>
            </a:r>
            <a:endParaRPr b="1" sz="36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75" name="Google Shape;175;p34"/>
          <p:cNvSpPr txBox="1"/>
          <p:nvPr/>
        </p:nvSpPr>
        <p:spPr>
          <a:xfrm>
            <a:off x="283950" y="1435150"/>
            <a:ext cx="8576100" cy="45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6" name="Google Shape;17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2775" y="2332625"/>
            <a:ext cx="4141750" cy="27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297" y="1637272"/>
            <a:ext cx="2892300" cy="464112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4"/>
          <p:cNvSpPr txBox="1"/>
          <p:nvPr/>
        </p:nvSpPr>
        <p:spPr>
          <a:xfrm>
            <a:off x="1485900" y="1312900"/>
            <a:ext cx="15291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Extension Stylo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79" name="Google Shape;179;p34"/>
          <p:cNvSpPr txBox="1"/>
          <p:nvPr/>
        </p:nvSpPr>
        <p:spPr>
          <a:xfrm>
            <a:off x="5647600" y="6147500"/>
            <a:ext cx="4108500" cy="5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FFFFFF"/>
                </a:solidFill>
                <a:hlinkClick r:id="rId5"/>
              </a:rPr>
              <a:t>Dessin géométrique avancé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5"/>
          <p:cNvSpPr txBox="1"/>
          <p:nvPr>
            <p:ph idx="4294967295" type="ctrTitle"/>
          </p:nvPr>
        </p:nvSpPr>
        <p:spPr>
          <a:xfrm>
            <a:off x="481800" y="423375"/>
            <a:ext cx="8350500" cy="6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Un peu plus de maths!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85" name="Google Shape;185;p35"/>
          <p:cNvSpPr txBox="1"/>
          <p:nvPr/>
        </p:nvSpPr>
        <p:spPr>
          <a:xfrm>
            <a:off x="988050" y="882475"/>
            <a:ext cx="7338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86" name="Google Shape;1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3437" y="1999975"/>
            <a:ext cx="4787224" cy="402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