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osis" panose="020B0604020202020204" charset="0"/>
      <p:regular r:id="rId30"/>
      <p:bold r:id="rId31"/>
    </p:embeddedFont>
    <p:embeddedFont>
      <p:font typeface="Sniglet" panose="020B0604020202020204" charset="0"/>
      <p:regular r:id="rId32"/>
    </p:embeddedFont>
    <p:embeddedFont>
      <p:font typeface="Ubuntu" panose="020B0604020202020204" charset="0"/>
      <p:regular r:id="rId33"/>
      <p:bold r:id="rId34"/>
      <p:italic r:id="rId35"/>
      <p:boldItalic r:id="rId36"/>
    </p:embeddedFont>
    <p:embeddedFont>
      <p:font typeface="Ubuntu Light" panose="020B0604020202020204" charset="0"/>
      <p:regular r:id="rId37"/>
      <p:bold r:id="rId38"/>
      <p:italic r:id="rId39"/>
      <p:boldItalic r:id="rId40"/>
    </p:embeddedFont>
    <p:embeddedFont>
      <p:font typeface="Ubuntu Medium" panose="020B0604020202020204" charset="0"/>
      <p:regular r:id="rId41"/>
      <p:bold r:id="rId42"/>
      <p:italic r:id="rId43"/>
      <p:boldItalic r:id="rId44"/>
    </p:embeddedFont>
    <p:embeddedFont>
      <p:font typeface="Viga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12nov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assignments/612cdd56e8317741203715d3/watc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.socrative.com/login/student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capitale-my.sharepoint.com/:w:/g/personal/fiset_sonia_cscapitale_qc_ca/EXKresh489xEtaQGQ4aEF54BBKjfqh6j7CoGpFFb6MGF7g?e=Zjimes" TargetMode="External"/><Relationship Id="rId4" Type="http://schemas.openxmlformats.org/officeDocument/2006/relationships/hyperlink" Target="https://create.kahoot.it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ccpq.org/wp-content/uploads/2019/02/croquis-notes-vfinale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orms.office.com/r/Etq69UmMpJ" TargetMode="External"/><Relationship Id="rId4" Type="http://schemas.openxmlformats.org/officeDocument/2006/relationships/hyperlink" Target="https://docs.google.com/document/d/1zwv--MXy-Crapm5YuvM-SL6G1Si0eOZl9B7KepUI2ks/edit?usp=sharing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PG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PG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9sept2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page/view.php?id=1275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ER51fHozZ7fUOaiP4QT-w" TargetMode="External"/><Relationship Id="rId3" Type="http://schemas.openxmlformats.org/officeDocument/2006/relationships/hyperlink" Target="mailto:campus@recit.qc.ca" TargetMode="External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34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Z4qnbQ9Beuk5Sgy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r/0ug7RJuYjr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.socrative.com/login/student/" TargetMode="External"/><Relationship Id="rId3" Type="http://schemas.openxmlformats.org/officeDocument/2006/relationships/hyperlink" Target="https://edpuzzle.com/assignments/612cdd56e8317741203715d3/watch" TargetMode="External"/><Relationship Id="rId7" Type="http://schemas.openxmlformats.org/officeDocument/2006/relationships/hyperlink" Target="https://student.desmos.com/?prepopulateCode=eyymhh&amp;lang=f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tudent.desmos.com/?prepopulateCode=jsx22j&amp;lang=fr" TargetMode="External"/><Relationship Id="rId11" Type="http://schemas.openxmlformats.org/officeDocument/2006/relationships/hyperlink" Target="https://cscapitale-my.sharepoint.com/:w:/g/personal/fiset_sonia_cscapitale_qc_ca/EXKresh489xEtaQGQ4aEF54BBKjfqh6j7CoGpFFb6MGF7g?e=Zjimes" TargetMode="External"/><Relationship Id="rId5" Type="http://schemas.openxmlformats.org/officeDocument/2006/relationships/hyperlink" Target="https://student.desmos.com/join/9yaknz?lang=fr" TargetMode="External"/><Relationship Id="rId10" Type="http://schemas.openxmlformats.org/officeDocument/2006/relationships/hyperlink" Target="https://create.kahoot.it/" TargetMode="External"/><Relationship Id="rId4" Type="http://schemas.openxmlformats.org/officeDocument/2006/relationships/hyperlink" Target="https://www.wooclap.com/QIFIN21" TargetMode="External"/><Relationship Id="rId9" Type="http://schemas.openxmlformats.org/officeDocument/2006/relationships/hyperlink" Target="https://kahoot.i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e89047abe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e89047abe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de la présentation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https://bit.ly/mst12nov21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eb94435c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eb94435c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SF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1- EdPuzzle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https://edpuzzle.com/assignments/612cdd56e8317741203715d3/watch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Compte Microsoft RÉCIT MST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016e749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016e7494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: 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Cartes à associer termes code à activité, capture d’écran à faire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016e7494f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1016e7494f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 + écran PT si le temps le permet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4- Socrative 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Lettre du nom de famille de </a:t>
            </a:r>
            <a:r>
              <a:rPr lang="fr-CA" b="1">
                <a:solidFill>
                  <a:schemeClr val="dk1"/>
                </a:solidFill>
              </a:rPr>
              <a:t>A à 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Nom de la salle : </a:t>
            </a:r>
            <a:r>
              <a:rPr lang="fr-CA" b="1">
                <a:solidFill>
                  <a:schemeClr val="dk1"/>
                </a:solidFill>
              </a:rPr>
              <a:t> PATRICE CAMPUS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Lettre du nom de famille de </a:t>
            </a:r>
            <a:r>
              <a:rPr lang="fr-CA" b="1">
                <a:solidFill>
                  <a:schemeClr val="dk1"/>
                </a:solidFill>
              </a:rPr>
              <a:t>M à Z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Nom de la salle: </a:t>
            </a:r>
            <a:r>
              <a:rPr lang="fr-CA" b="1">
                <a:solidFill>
                  <a:srgbClr val="3D4965"/>
                </a:solidFill>
              </a:rPr>
              <a:t>5ESONYA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f38ffb87e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f38ffb87e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SF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Pour jouer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https://kahoot.it/</a:t>
            </a:r>
            <a:r>
              <a:rPr lang="fr-C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Jeu copie de constitution moteur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Pour créer : </a:t>
            </a: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</a:t>
            </a:r>
            <a:r>
              <a:rPr lang="fr-C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 collaboratif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eb36c90d71_0_4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eb36c90d71_0_4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14:16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Choisir quels QI on souhaite utiliser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Ce n’est pas néessaire d’en utiliser une grande variété.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e87829b445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e87829b445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+ écran 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highlight>
                  <a:srgbClr val="FFFF00"/>
                </a:highlight>
              </a:rPr>
              <a:t>Ouverture sur d’autres outils dont les documents collaboratifs pour soutenir l’apprentissage et dynamiser vos accompagnements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du croquis-notes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https://accpq.org/wp-content/uploads/2019/02/croquis-notes-vfinale.pdf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-CA">
                <a:solidFill>
                  <a:schemeClr val="dk1"/>
                </a:solidFill>
              </a:rPr>
              <a:t>Copie pour mettre mots-clés </a:t>
            </a:r>
            <a:r>
              <a:rPr lang="fr-CA">
                <a:solidFill>
                  <a:schemeClr val="dk1"/>
                </a:solidFill>
                <a:highlight>
                  <a:srgbClr val="FF00FF"/>
                </a:highlight>
              </a:rPr>
              <a:t>Sonya </a:t>
            </a: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https://docs.google.com/document/d/1zwv--MXy-Crapm5YuvM-SL6G1Si0eOZl9B7KepUI2ks/edit?usp=sharing</a:t>
            </a:r>
            <a:r>
              <a:rPr lang="fr-CA"/>
              <a:t>naire 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-CA"/>
              <a:t>Prochaine diapo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-CA"/>
              <a:t>Questionnaire pour se situer au regard des cibles d’apprentissage de l’atelier :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https://forms.office.com/r/Etq69UmMpJ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eeb94435c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eeb94435cf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Wooclap : </a:t>
            </a:r>
            <a:r>
              <a:rPr lang="fr-CA" sz="1050" u="sng">
                <a:solidFill>
                  <a:schemeClr val="hlink"/>
                </a:solidFill>
                <a:hlinkClick r:id="rId3"/>
              </a:rPr>
              <a:t>www.wooclap.com/QIPGL</a:t>
            </a:r>
            <a:r>
              <a:rPr lang="fr-CA" sz="1050">
                <a:solidFill>
                  <a:schemeClr val="dk1"/>
                </a:solidFill>
              </a:rPr>
              <a:t>  + nuage de mots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16e7494f3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016e7494f3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Wooclap : </a:t>
            </a:r>
            <a:r>
              <a:rPr lang="fr-CA" sz="1050" u="sng">
                <a:solidFill>
                  <a:schemeClr val="hlink"/>
                </a:solidFill>
                <a:hlinkClick r:id="rId3"/>
              </a:rPr>
              <a:t>www.wooclap.com/QIPGL</a:t>
            </a:r>
            <a:r>
              <a:rPr lang="fr-CA" sz="1050">
                <a:solidFill>
                  <a:schemeClr val="dk1"/>
                </a:solidFill>
              </a:rPr>
              <a:t>  + nuage de mots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eeb94435c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eeb94435c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14:11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à partager dans le clavardage: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1efe303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1efe303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http://www.education.gouv.qc.ca/dossiers-thematiques/plan-daction-numerique/cadre-de-reference-de-la-competence-numerique/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b36c90d71_0_3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b36c90d71_0_3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Lien de la présentation : </a:t>
            </a:r>
            <a:r>
              <a:rPr lang="fr-CA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https://bit.ly/mst9sept21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b36c90d71_0_4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b36c90d71_0_4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A</a:t>
            </a:r>
            <a:r>
              <a:rPr lang="fr-CA">
                <a:solidFill>
                  <a:srgbClr val="0069BF"/>
                </a:solidFill>
              </a:rPr>
              <a:t>ttribution du badge « Participation», cliquer sur ce lien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https://campus.recit.qc.ca/mod/page/view.php?id=12753</a:t>
            </a:r>
            <a:r>
              <a:rPr lang="fr-CA">
                <a:solidFill>
                  <a:srgbClr val="0069BF"/>
                </a:solidFill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e89047a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e89047a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b36c90d71_0_4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eb36c90d71_0_4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Questions ou messsges : </a:t>
            </a:r>
            <a:r>
              <a:rPr lang="fr-CA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campus@recit.qc.ca</a:t>
            </a: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ou equipe</a:t>
            </a:r>
            <a:r>
              <a:rPr lang="fr-CA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https://www.facebook.com/recitqc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https://twitter.com/recitqc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fr-CA"/>
              <a:t> : </a:t>
            </a:r>
            <a:r>
              <a:rPr lang="fr-CA" u="sng">
                <a:solidFill>
                  <a:schemeClr val="hlink"/>
                </a:solidFill>
                <a:hlinkClick r:id="rId8"/>
              </a:rPr>
              <a:t>https://www.youtube.com/channel/UCxER51fHozZ7fUOaiP4QT-w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❏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eb36c90d71_0_3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eb36c90d71_0_3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ed741b7032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ed741b7032_4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à partager dans le clavardage: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eb36c90d71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eb36c90d71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https://campus.recit.qc.ca/enrol/index.php?id=342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ed741b7032_4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ed741b7032_4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eb94435cf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eb94435cf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13:13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de l’autoformation Les questionnaires interactifs en soutien à l’apprentissage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87829b445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87829b445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SF + ÉCRAN PT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b="1">
                <a:solidFill>
                  <a:schemeClr val="dk1"/>
                </a:solidFill>
              </a:rPr>
              <a:t>Pour partager son état d’esprit Google Forms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Lien du formulaire à compléter : </a:t>
            </a:r>
            <a:r>
              <a:rPr lang="fr-CA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https://forms.gle/YZ4qnbQ9Beuk5Sgy8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Pour identifier QI déjà expérimentés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formulaire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e87829b445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e87829b445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+ écran SF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13:25 1- EdPuzzle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ttps://edpuzzle.com/assignments/612cdd56e8317741203715d3/watch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13:30 2- Wooclap : </a:t>
            </a:r>
            <a:r>
              <a:rPr lang="fr-CA" sz="105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www.wooclap.com/QIFIN21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13:40 3- Desmos : cartes à associer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https://student.desmos.com/join/9yaknz?lang=fr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Polygraph unités de mesure </a:t>
            </a:r>
            <a:r>
              <a:rPr lang="fr-CA" u="sng">
                <a:solidFill>
                  <a:schemeClr val="hlink"/>
                </a:solidFill>
                <a:hlinkClick r:id="rId6"/>
              </a:rPr>
              <a:t>https://student.desmos.com/?prepopulateCode=jsx22j&amp;lang=fr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Polygraph termes électricité </a:t>
            </a:r>
            <a:r>
              <a:rPr lang="fr-CA" u="sng">
                <a:solidFill>
                  <a:schemeClr val="hlink"/>
                </a:solidFill>
                <a:hlinkClick r:id="rId7"/>
              </a:rPr>
              <a:t>https://student.desmos.com/?prepopulateCode=eyymhh&amp;lang=fr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13:45 4- Socrative : </a:t>
            </a:r>
            <a:r>
              <a:rPr lang="fr-CA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Nom de la salle: PATRICECAMPUS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Kahoot! Pour jouer : </a:t>
            </a:r>
            <a:r>
              <a:rPr lang="fr-CA" u="sng">
                <a:solidFill>
                  <a:schemeClr val="hlink"/>
                </a:solidFill>
                <a:hlinkClick r:id="rId9"/>
              </a:rPr>
              <a:t>https://kahoot.it/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créer un QI : </a:t>
            </a:r>
            <a:r>
              <a:rPr lang="fr-CA" u="sng">
                <a:solidFill>
                  <a:schemeClr val="hlink"/>
                </a:solidFill>
                <a:hlinkClick r:id="rId10"/>
              </a:rPr>
              <a:t>https://create.kahoot.it/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Document collaboratif </a:t>
            </a:r>
            <a:r>
              <a:rPr lang="fr-CA" u="sng">
                <a:solidFill>
                  <a:schemeClr val="hlink"/>
                </a:solidFill>
                <a:hlinkClick r:id="rId11"/>
              </a:rPr>
              <a:t>https://cscapitale-my.sharepoint.com/:w:/g/personal/fiset_sonia_cscapitale_qc_ca/EXKresh489xEtaQGQ4aEF54BBKjfqh6j7CoGpFFb6MGF7g?e=Zjimes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On veut qu’il retienne que les intentions pédagogiques diffèrent selon la phase du processus d’apprentissage.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Pour dynamiser vos formation, on doit y inclure de l’interactivité sur trois volets: </a:t>
            </a:r>
            <a:r>
              <a:rPr lang="fr-CA"/>
              <a:t> interactivité avec le formateur, le contenu d’apprentissage et avec les participants à la formation.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Google Shape;75;p13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7" name="Google Shape;77;p13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16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7" name="Google Shape;247;p16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Google Shape;248;p16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16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16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16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16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16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17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7" name="Google Shape;297;p17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9" name="Google Shape;299;p17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3" name="Google Shape;313;p17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1" name="Google Shape;321;p17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3" name="Google Shape;323;p17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7" name="Google Shape;327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8" name="Google Shape;338;p18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9" name="Google Shape;339;p18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0" name="Google Shape;340;p18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1" name="Google Shape;341;p18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3" name="Google Shape;343;p18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4" name="Google Shape;344;p18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6" name="Google Shape;346;p18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7" name="Google Shape;347;p18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8" name="Google Shape;348;p18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9" name="Google Shape;349;p18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2" name="Google Shape;352;p18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4" name="Google Shape;354;p18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5" name="Google Shape;355;p18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8" name="Google Shape;358;p18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9" name="Google Shape;359;p18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3" name="Google Shape;363;p18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4" name="Google Shape;364;p18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5" name="Google Shape;365;p18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7" name="Google Shape;367;p18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8" name="Google Shape;368;p18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1" name="Google Shape;371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9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rtl="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76" name="Google Shape;376;p19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405" name="Google Shape;405;p1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6" name="Google Shape;40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0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10" name="Google Shape;410;p20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411" name="Google Shape;411;p20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12" name="Google Shape;412;p20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1" name="Google Shape;441;p20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1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21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21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21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49" name="Google Shape;449;p2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8" name="Google Shape;478;p21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9" name="Google Shape;47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22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83" name="Google Shape;483;p2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2" name="Google Shape;512;p22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3" name="Google Shape;51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16" name="Google Shape;516;p23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23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23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0" name="Google Shape;520;p23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1" name="Google Shape;521;p23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2" name="Google Shape;522;p2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3" name="Google Shape;523;p23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4" name="Google Shape;524;p23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6" name="Google Shape;526;p2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9" name="Google Shape;529;p23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0" name="Google Shape;530;p2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1" name="Google Shape;531;p23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2" name="Google Shape;532;p2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3" name="Google Shape;533;p23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4" name="Google Shape;534;p23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5" name="Google Shape;535;p23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6" name="Google Shape;536;p23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7" name="Google Shape;537;p23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8" name="Google Shape;538;p2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9" name="Google Shape;539;p23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0" name="Google Shape;540;p2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1" name="Google Shape;541;p2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2" name="Google Shape;542;p2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1" name="Google Shape;551;p23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2" name="Google Shape;552;p2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3" name="Google Shape;553;p23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4" name="Google Shape;554;p23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5" name="Google Shape;555;p2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6" name="Google Shape;556;p23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7" name="Google Shape;557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0" name="Google Shape;560;p2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1" name="Google Shape;561;p2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2" name="Google Shape;562;p2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3" name="Google Shape;563;p2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4" name="Google Shape;564;p2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5" name="Google Shape;565;p2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6" name="Google Shape;566;p2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8" name="Google Shape;568;p2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9" name="Google Shape;569;p2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0" name="Google Shape;570;p2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1" name="Google Shape;571;p2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2" name="Google Shape;572;p2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3" name="Google Shape;573;p2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4" name="Google Shape;574;p2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5" name="Google Shape;575;p2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6" name="Google Shape;576;p2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7" name="Google Shape;577;p2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8" name="Google Shape;578;p2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9" name="Google Shape;579;p2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0" name="Google Shape;580;p2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1" name="Google Shape;581;p2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2" name="Google Shape;582;p2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3" name="Google Shape;583;p2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4" name="Google Shape;584;p2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5" name="Google Shape;585;p2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6" name="Google Shape;586;p2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7" name="Google Shape;587;p2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8" name="Google Shape;588;p2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9" name="Google Shape;589;p2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1" name="Google Shape;591;p2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2" name="Google Shape;592;p2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3" name="Google Shape;593;p2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4" name="Google Shape;594;p2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6" name="Google Shape;596;p2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0" name="Google Shape;60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 1">
  <p:cSld name="TITLE_5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8" name="Google Shape;618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9" name="Google Shape;619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2" name="Google Shape;62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3" name="Google Shape;623;p28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6" name="Google Shape;626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7" name="Google Shape;62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34" name="Google Shape;634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5" name="Google Shape;63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87" name="Google Shape;87;p15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ldNum" idx="12"/>
          </p:nvPr>
        </p:nvSpPr>
        <p:spPr>
          <a:xfrm>
            <a:off x="4297544" y="47497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https://campus.recit.qc.ca/" TargetMode="External"/><Relationship Id="rId10" Type="http://schemas.openxmlformats.org/officeDocument/2006/relationships/hyperlink" Target="mailto:equipe@recitmst.qc.ca" TargetMode="External"/><Relationship Id="rId4" Type="http://schemas.openxmlformats.org/officeDocument/2006/relationships/hyperlink" Target="https://docs.google.com/presentation/d/1J9JroThTKl4msI1teYjMgJCLY6_ENp7Ynj3kGsTOqh4/edit?usp=sharing" TargetMode="External"/><Relationship Id="rId9" Type="http://schemas.openxmlformats.org/officeDocument/2006/relationships/hyperlink" Target="https://monurl.ca/mst4fev2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hyperlink" Target="https://edpuzzle.com/assignments/612cdd56e8317741203715d3/wat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hyperlink" Target="https://student.desmos.com/join/9hhsyf?lang=f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A91M5mGxucwXXfZY-oudyhS2I12LcqbRzJqiH2qYIGg/edit?usp=shar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hyperlink" Target="https://forms.office.com/r/kHQhdRu3zG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FIN2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FIN2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hyperlink" Target="https://creativecommons.org/licenses/by-nc-sa/4.0/deed.f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hyperlink" Target="mailto:campus@recit.qc.ca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campus.recit.qc.ca/mod/page/view.php?id=12753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hyperlink" Target="https://campus.recit.qc.c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ER51fHozZ7fUOaiP4QT-w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twitter.com/recitq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recitqc" TargetMode="External"/><Relationship Id="rId11" Type="http://schemas.openxmlformats.org/officeDocument/2006/relationships/image" Target="../media/image48.png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campus@reci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campus.recit.qc.ca/admin/tool/policy/viewall.php?#policy-1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campus.recit.qc.ca/admin/tool/policy/viewall.php?#policy-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forms.office.com/r/kHQhdRu3zG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forms.gle/YZ4qnbQ9Beuk5Sgy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https://student.desmos.com/join/9hhsyf?lang=f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edpuzzle.com/assignments/612cdd56e8317741203715d3/watch" TargetMode="Externa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2"/>
          <p:cNvSpPr txBox="1"/>
          <p:nvPr/>
        </p:nvSpPr>
        <p:spPr>
          <a:xfrm>
            <a:off x="124925" y="505350"/>
            <a:ext cx="5559900" cy="26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Dynamiser votre enseignement à l’aide des questionnaires interactifs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2" name="Google Shape;642;p32"/>
          <p:cNvSpPr txBox="1"/>
          <p:nvPr/>
        </p:nvSpPr>
        <p:spPr>
          <a:xfrm>
            <a:off x="5870200" y="3346175"/>
            <a:ext cx="3274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4 jfévrier 9 h 30 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 b="1" u="sng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</a:t>
            </a:r>
            <a:r>
              <a:rPr lang="fr-CA" sz="2400" b="1" u="sng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/mst4fev22</a:t>
            </a:r>
            <a:endParaRPr sz="800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43" name="Google Shape;643;p32"/>
          <p:cNvSpPr txBox="1"/>
          <p:nvPr/>
        </p:nvSpPr>
        <p:spPr>
          <a:xfrm>
            <a:off x="0" y="3586250"/>
            <a:ext cx="34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fr-CA" sz="12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2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4" name="Google Shape;644;p32"/>
          <p:cNvPicPr preferRelativeResize="0"/>
          <p:nvPr/>
        </p:nvPicPr>
        <p:blipFill rotWithShape="1">
          <a:blip r:embed="rId6">
            <a:alphaModFix/>
          </a:blip>
          <a:srcRect t="18540" b="15829"/>
          <a:stretch/>
        </p:blipFill>
        <p:spPr>
          <a:xfrm>
            <a:off x="203625" y="4147575"/>
            <a:ext cx="737050" cy="7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2"/>
          <p:cNvSpPr txBox="1"/>
          <p:nvPr/>
        </p:nvSpPr>
        <p:spPr>
          <a:xfrm>
            <a:off x="1037900" y="4268825"/>
            <a:ext cx="1604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Campus RÉCIT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RÉCIT MST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6" name="Google Shape;64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7051" y="160974"/>
            <a:ext cx="1393423" cy="9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250" y="739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2"/>
          <p:cNvSpPr txBox="1"/>
          <p:nvPr/>
        </p:nvSpPr>
        <p:spPr>
          <a:xfrm>
            <a:off x="3245850" y="4731575"/>
            <a:ext cx="4946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fr-CA" sz="11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monurl.ca/mst4fev22</a:t>
            </a:r>
            <a:r>
              <a:rPr lang="fr-CA" sz="11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fr-C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du </a:t>
            </a:r>
            <a:r>
              <a:rPr lang="fr-CA" sz="1100" u="sng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 MST</a:t>
            </a:r>
            <a:r>
              <a:rPr lang="fr-C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fr-CA" sz="1100" u="sng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CC</a:t>
            </a:r>
            <a:endParaRPr sz="1300"/>
          </a:p>
        </p:txBody>
      </p:sp>
      <p:pic>
        <p:nvPicPr>
          <p:cNvPr id="649" name="Google Shape;649;p32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91950" y="4754257"/>
            <a:ext cx="952050" cy="333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1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10</a:t>
            </a:fld>
            <a:endParaRPr/>
          </a:p>
        </p:txBody>
      </p:sp>
      <p:pic>
        <p:nvPicPr>
          <p:cNvPr id="751" name="Google Shape;7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100" y="196750"/>
            <a:ext cx="5824825" cy="47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819" t="20479" r="24267" b="18552"/>
          <a:stretch/>
        </p:blipFill>
        <p:spPr>
          <a:xfrm>
            <a:off x="1512796" y="572346"/>
            <a:ext cx="752925" cy="945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53" name="Google Shape;753;p41"/>
          <p:cNvSpPr/>
          <p:nvPr/>
        </p:nvSpPr>
        <p:spPr>
          <a:xfrm>
            <a:off x="2055625" y="3470525"/>
            <a:ext cx="505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54" name="Google Shape;754;p41"/>
          <p:cNvCxnSpPr/>
          <p:nvPr/>
        </p:nvCxnSpPr>
        <p:spPr>
          <a:xfrm>
            <a:off x="825500" y="2571750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877" y="1817400"/>
            <a:ext cx="5970000" cy="30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2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  <p:pic>
        <p:nvPicPr>
          <p:cNvPr id="761" name="Google Shape;761;p4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3775"/>
          <a:stretch/>
        </p:blipFill>
        <p:spPr>
          <a:xfrm>
            <a:off x="189250" y="249176"/>
            <a:ext cx="810875" cy="835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2" name="Google Shape;762;p42"/>
          <p:cNvSpPr/>
          <p:nvPr/>
        </p:nvSpPr>
        <p:spPr>
          <a:xfrm>
            <a:off x="5738600" y="3649675"/>
            <a:ext cx="2869200" cy="524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3" name="Google Shape;7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0" y="1284000"/>
            <a:ext cx="4377950" cy="18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42"/>
          <p:cNvSpPr/>
          <p:nvPr/>
        </p:nvSpPr>
        <p:spPr>
          <a:xfrm>
            <a:off x="3323125" y="2250225"/>
            <a:ext cx="810900" cy="48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2"/>
          <p:cNvSpPr txBox="1"/>
          <p:nvPr/>
        </p:nvSpPr>
        <p:spPr>
          <a:xfrm>
            <a:off x="2146125" y="371675"/>
            <a:ext cx="378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Cartes à associer</a:t>
            </a:r>
            <a:endParaRPr sz="36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3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12</a:t>
            </a:fld>
            <a:endParaRPr/>
          </a:p>
        </p:txBody>
      </p:sp>
      <p:pic>
        <p:nvPicPr>
          <p:cNvPr id="771" name="Google Shape;7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444" y="902300"/>
            <a:ext cx="3708757" cy="3146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2" name="Google Shape;772;p43"/>
          <p:cNvCxnSpPr/>
          <p:nvPr/>
        </p:nvCxnSpPr>
        <p:spPr>
          <a:xfrm rot="10800000">
            <a:off x="6565350" y="3814725"/>
            <a:ext cx="1160700" cy="945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3" name="Google Shape;773;p43"/>
          <p:cNvSpPr/>
          <p:nvPr/>
        </p:nvSpPr>
        <p:spPr>
          <a:xfrm>
            <a:off x="2929375" y="2403300"/>
            <a:ext cx="3468900" cy="673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3"/>
          <p:cNvSpPr txBox="1"/>
          <p:nvPr/>
        </p:nvSpPr>
        <p:spPr>
          <a:xfrm>
            <a:off x="2825200" y="4184250"/>
            <a:ext cx="4121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2. Inscrire votre prénom</a:t>
            </a:r>
            <a:endParaRPr sz="24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5" name="Google Shape;775;p43"/>
          <p:cNvSpPr txBox="1"/>
          <p:nvPr/>
        </p:nvSpPr>
        <p:spPr>
          <a:xfrm>
            <a:off x="2616700" y="235100"/>
            <a:ext cx="432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1. Inscrire le nom de la salle</a:t>
            </a:r>
            <a:endParaRPr/>
          </a:p>
        </p:txBody>
      </p:sp>
      <p:sp>
        <p:nvSpPr>
          <p:cNvPr id="776" name="Google Shape;776;p43"/>
          <p:cNvSpPr txBox="1"/>
          <p:nvPr/>
        </p:nvSpPr>
        <p:spPr>
          <a:xfrm>
            <a:off x="3165075" y="2569350"/>
            <a:ext cx="29784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Dosis"/>
                <a:ea typeface="Dosis"/>
                <a:cs typeface="Dosis"/>
                <a:sym typeface="Dosis"/>
              </a:rPr>
              <a:t>5ESONYA</a:t>
            </a:r>
            <a:endParaRPr sz="1600"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4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13</a:t>
            </a:fld>
            <a:endParaRPr/>
          </a:p>
        </p:txBody>
      </p:sp>
      <p:sp>
        <p:nvSpPr>
          <p:cNvPr id="782" name="Google Shape;782;p44"/>
          <p:cNvSpPr/>
          <p:nvPr/>
        </p:nvSpPr>
        <p:spPr>
          <a:xfrm>
            <a:off x="897650" y="1298700"/>
            <a:ext cx="196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Jouer</a:t>
            </a:r>
            <a:endParaRPr sz="2400"/>
          </a:p>
        </p:txBody>
      </p:sp>
      <p:pic>
        <p:nvPicPr>
          <p:cNvPr id="783" name="Google Shape;7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850" y="245800"/>
            <a:ext cx="946351" cy="97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575" y="2416273"/>
            <a:ext cx="2859775" cy="2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4"/>
          <p:cNvSpPr/>
          <p:nvPr/>
        </p:nvSpPr>
        <p:spPr>
          <a:xfrm>
            <a:off x="6071775" y="1298700"/>
            <a:ext cx="196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Créer</a:t>
            </a:r>
            <a:endParaRPr sz="2400"/>
          </a:p>
        </p:txBody>
      </p:sp>
      <p:pic>
        <p:nvPicPr>
          <p:cNvPr id="786" name="Google Shape;78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3075" y="2235725"/>
            <a:ext cx="5387276" cy="262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p44"/>
          <p:cNvCxnSpPr/>
          <p:nvPr/>
        </p:nvCxnSpPr>
        <p:spPr>
          <a:xfrm>
            <a:off x="3567875" y="1367825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14</a:t>
            </a:fld>
            <a:endParaRPr/>
          </a:p>
        </p:txBody>
      </p:sp>
      <p:sp>
        <p:nvSpPr>
          <p:cNvPr id="793" name="Google Shape;793;p45"/>
          <p:cNvSpPr txBox="1">
            <a:spLocks noGrp="1"/>
          </p:cNvSpPr>
          <p:nvPr>
            <p:ph type="title" idx="4294967295"/>
          </p:nvPr>
        </p:nvSpPr>
        <p:spPr>
          <a:xfrm>
            <a:off x="943500" y="2143050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Document collaboratif</a:t>
            </a:r>
            <a:r>
              <a:rPr lang="fr-CA" sz="6000">
                <a:latin typeface="Viga"/>
                <a:ea typeface="Viga"/>
                <a:cs typeface="Viga"/>
                <a:sym typeface="Viga"/>
              </a:rPr>
              <a:t> </a:t>
            </a:r>
            <a:endParaRPr sz="6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4" name="Google Shape;794;p45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6"/>
          <p:cNvSpPr txBox="1">
            <a:spLocks noGrp="1"/>
          </p:cNvSpPr>
          <p:nvPr>
            <p:ph type="sldNum" idx="12"/>
          </p:nvPr>
        </p:nvSpPr>
        <p:spPr>
          <a:xfrm>
            <a:off x="3873461" y="4701190"/>
            <a:ext cx="6540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15</a:t>
            </a:fld>
            <a:endParaRPr/>
          </a:p>
        </p:txBody>
      </p:sp>
      <p:pic>
        <p:nvPicPr>
          <p:cNvPr id="800" name="Google Shape;800;p46"/>
          <p:cNvPicPr preferRelativeResize="0"/>
          <p:nvPr/>
        </p:nvPicPr>
        <p:blipFill rotWithShape="1">
          <a:blip r:embed="rId3">
            <a:alphaModFix/>
          </a:blip>
          <a:srcRect b="11394"/>
          <a:stretch/>
        </p:blipFill>
        <p:spPr>
          <a:xfrm>
            <a:off x="550325" y="288450"/>
            <a:ext cx="8226325" cy="441273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46"/>
          <p:cNvSpPr/>
          <p:nvPr/>
        </p:nvSpPr>
        <p:spPr>
          <a:xfrm>
            <a:off x="1190434" y="1807364"/>
            <a:ext cx="2199600" cy="1297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2" name="Google Shape;80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950" y="2385374"/>
            <a:ext cx="496275" cy="5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46"/>
          <p:cNvSpPr/>
          <p:nvPr/>
        </p:nvSpPr>
        <p:spPr>
          <a:xfrm>
            <a:off x="5965375" y="256425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6"/>
          <p:cNvSpPr/>
          <p:nvPr/>
        </p:nvSpPr>
        <p:spPr>
          <a:xfrm>
            <a:off x="3536150" y="3177975"/>
            <a:ext cx="2157300" cy="1297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5" name="Google Shape;805;p4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2825" y="3105175"/>
            <a:ext cx="548700" cy="548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6" name="Google Shape;80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4327" y="2938796"/>
            <a:ext cx="790075" cy="8237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7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16</a:t>
            </a:fld>
            <a:endParaRPr/>
          </a:p>
        </p:txBody>
      </p:sp>
      <p:pic>
        <p:nvPicPr>
          <p:cNvPr id="812" name="Google Shape;812;p4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75" y="301025"/>
            <a:ext cx="703600" cy="733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3" name="Google Shape;81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2437" y="2688175"/>
            <a:ext cx="4199125" cy="238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47"/>
          <p:cNvCxnSpPr/>
          <p:nvPr/>
        </p:nvCxnSpPr>
        <p:spPr>
          <a:xfrm>
            <a:off x="2222500" y="3884075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15" name="Google Shape;81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475" y="152400"/>
            <a:ext cx="7581124" cy="216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8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17</a:t>
            </a:fld>
            <a:endParaRPr/>
          </a:p>
        </p:txBody>
      </p:sp>
      <p:pic>
        <p:nvPicPr>
          <p:cNvPr id="821" name="Google Shape;821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75" y="301025"/>
            <a:ext cx="703600" cy="733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22" name="Google Shape;82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0475" y="152400"/>
            <a:ext cx="7581124" cy="216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468309"/>
            <a:ext cx="8839200" cy="1992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9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18</a:t>
            </a:fld>
            <a:endParaRPr/>
          </a:p>
        </p:txBody>
      </p:sp>
      <p:sp>
        <p:nvSpPr>
          <p:cNvPr id="829" name="Google Shape;829;p49"/>
          <p:cNvSpPr txBox="1">
            <a:spLocks noGrp="1"/>
          </p:cNvSpPr>
          <p:nvPr>
            <p:ph type="title" idx="4294967295"/>
          </p:nvPr>
        </p:nvSpPr>
        <p:spPr>
          <a:xfrm>
            <a:off x="2452800" y="169750"/>
            <a:ext cx="58554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sections finales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0" name="Google Shape;830;p49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31" name="Google Shape;83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0"/>
          <p:cNvSpPr/>
          <p:nvPr/>
        </p:nvSpPr>
        <p:spPr>
          <a:xfrm>
            <a:off x="4742875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0"/>
          <p:cNvSpPr txBox="1">
            <a:spLocks noGrp="1"/>
          </p:cNvSpPr>
          <p:nvPr>
            <p:ph type="title"/>
          </p:nvPr>
        </p:nvSpPr>
        <p:spPr>
          <a:xfrm>
            <a:off x="176050" y="1023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Compétence numérique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8" name="Google Shape;838;p50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39" name="Google Shape;83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0"/>
          <p:cNvPicPr preferRelativeResize="0"/>
          <p:nvPr/>
        </p:nvPicPr>
        <p:blipFill rotWithShape="1">
          <a:blip r:embed="rId5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50"/>
          <p:cNvPicPr preferRelativeResize="0"/>
          <p:nvPr/>
        </p:nvPicPr>
        <p:blipFill rotWithShape="1">
          <a:blip r:embed="rId6">
            <a:alphaModFix/>
          </a:blip>
          <a:srcRect r="37150" b="65286"/>
          <a:stretch/>
        </p:blipFill>
        <p:spPr>
          <a:xfrm>
            <a:off x="4864875" y="2374350"/>
            <a:ext cx="20896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0"/>
          <p:cNvPicPr preferRelativeResize="0"/>
          <p:nvPr/>
        </p:nvPicPr>
        <p:blipFill rotWithShape="1">
          <a:blip r:embed="rId7">
            <a:alphaModFix/>
          </a:blip>
          <a:srcRect r="6576" b="61836"/>
          <a:stretch/>
        </p:blipFill>
        <p:spPr>
          <a:xfrm>
            <a:off x="4864875" y="3478812"/>
            <a:ext cx="3023007" cy="65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3"/>
          <p:cNvSpPr txBox="1">
            <a:spLocks noGrp="1"/>
          </p:cNvSpPr>
          <p:nvPr>
            <p:ph type="body" idx="4294967295"/>
          </p:nvPr>
        </p:nvSpPr>
        <p:spPr>
          <a:xfrm>
            <a:off x="2957550" y="1022553"/>
            <a:ext cx="4641300" cy="30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RÉCIT MST</a:t>
            </a:r>
            <a:endParaRPr sz="3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5" name="Google Shape;655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  <p:pic>
        <p:nvPicPr>
          <p:cNvPr id="656" name="Google Shape;6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475" y="291675"/>
            <a:ext cx="994575" cy="106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300" y="1762125"/>
            <a:ext cx="1779250" cy="17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3"/>
          <p:cNvSpPr/>
          <p:nvPr/>
        </p:nvSpPr>
        <p:spPr>
          <a:xfrm>
            <a:off x="764475" y="4859950"/>
            <a:ext cx="7038000" cy="17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Cette présentation du </a:t>
            </a:r>
            <a:r>
              <a:rPr lang="fr-CA" sz="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Campus RÉCIT</a:t>
            </a:r>
            <a:r>
              <a:rPr lang="fr-CA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fr-CA" sz="9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</a:t>
            </a:r>
            <a:r>
              <a:rPr lang="fr-CA" sz="900">
                <a:latin typeface="Ubuntu"/>
                <a:ea typeface="Ubuntu"/>
                <a:cs typeface="Ubuntu"/>
                <a:sym typeface="Ubuntu"/>
              </a:rPr>
              <a:t>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9" name="Google Shape;659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2249" y="4704324"/>
            <a:ext cx="1024125" cy="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20</a:t>
            </a:fld>
            <a:endParaRPr/>
          </a:p>
        </p:txBody>
      </p:sp>
      <p:sp>
        <p:nvSpPr>
          <p:cNvPr id="848" name="Google Shape;848;p51"/>
          <p:cNvSpPr txBox="1">
            <a:spLocks noGrp="1"/>
          </p:cNvSpPr>
          <p:nvPr>
            <p:ph type="title" idx="4294967295"/>
          </p:nvPr>
        </p:nvSpPr>
        <p:spPr>
          <a:xfrm>
            <a:off x="563675" y="319500"/>
            <a:ext cx="7877400" cy="7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Obtenez votre badge 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9" name="Google Shape;849;p51"/>
          <p:cNvSpPr txBox="1"/>
          <p:nvPr/>
        </p:nvSpPr>
        <p:spPr>
          <a:xfrm>
            <a:off x="3090225" y="978938"/>
            <a:ext cx="5627700" cy="24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82204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1- Créer un compte sur le </a:t>
            </a:r>
            <a:r>
              <a:rPr lang="fr-CA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et valider son inscription.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28220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2- Pour l’attribution du badge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28220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« Participation»,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cliquer sur ce lien</a:t>
            </a:r>
            <a:r>
              <a:rPr lang="fr-CA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0" name="Google Shape;850;p51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20</a:t>
            </a:fld>
            <a:endParaRPr/>
          </a:p>
        </p:txBody>
      </p:sp>
      <p:pic>
        <p:nvPicPr>
          <p:cNvPr id="851" name="Google Shape;85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825" y="3052149"/>
            <a:ext cx="9144000" cy="21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1"/>
          <p:cNvSpPr txBox="1"/>
          <p:nvPr/>
        </p:nvSpPr>
        <p:spPr>
          <a:xfrm>
            <a:off x="718675" y="2141950"/>
            <a:ext cx="14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53" name="Google Shape;85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675" y="1215900"/>
            <a:ext cx="1705700" cy="166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5" y="2425500"/>
            <a:ext cx="3059949" cy="263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59" name="Google Shape;859;p5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900">
                <a:solidFill>
                  <a:srgbClr val="FFFFFF"/>
                </a:solidFill>
              </a:rPr>
              <a:t>Badge de participation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860" name="Google Shape;86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665100"/>
            <a:ext cx="5873526" cy="11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1" name="Google Shape;86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525" y="624425"/>
            <a:ext cx="2482463" cy="2075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2" name="Google Shape;86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8580" y="3397450"/>
            <a:ext cx="2343145" cy="168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3" name="Google Shape;863;p52"/>
          <p:cNvSpPr txBox="1"/>
          <p:nvPr/>
        </p:nvSpPr>
        <p:spPr>
          <a:xfrm>
            <a:off x="6558700" y="2730300"/>
            <a:ext cx="2343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Pour demander le badge ajoutez un travail et résumez </a:t>
            </a:r>
            <a:br>
              <a:rPr lang="fr-CA" sz="1200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en quelques mots votre atelier.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64" name="Google Shape;864;p52"/>
          <p:cNvSpPr/>
          <p:nvPr/>
        </p:nvSpPr>
        <p:spPr>
          <a:xfrm>
            <a:off x="152092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1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65" name="Google Shape;865;p52"/>
          <p:cNvSpPr/>
          <p:nvPr/>
        </p:nvSpPr>
        <p:spPr>
          <a:xfrm>
            <a:off x="369117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2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66" name="Google Shape;866;p52"/>
          <p:cNvSpPr/>
          <p:nvPr/>
        </p:nvSpPr>
        <p:spPr>
          <a:xfrm>
            <a:off x="6997913" y="7377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3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67" name="Google Shape;867;p52"/>
          <p:cNvSpPr/>
          <p:nvPr/>
        </p:nvSpPr>
        <p:spPr>
          <a:xfrm>
            <a:off x="1885950" y="3258250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4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68" name="Google Shape;868;p52"/>
          <p:cNvSpPr/>
          <p:nvPr/>
        </p:nvSpPr>
        <p:spPr>
          <a:xfrm>
            <a:off x="4853250" y="562325"/>
            <a:ext cx="1168800" cy="1168800"/>
          </a:xfrm>
          <a:prstGeom prst="ellipse">
            <a:avLst/>
          </a:prstGeom>
          <a:solidFill>
            <a:srgbClr val="202D36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69" name="Google Shape;869;p52"/>
          <p:cNvSpPr txBox="1"/>
          <p:nvPr/>
        </p:nvSpPr>
        <p:spPr>
          <a:xfrm>
            <a:off x="4762938" y="893675"/>
            <a:ext cx="13494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</a:rPr>
              <a:t>(Connexion)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70" name="Google Shape;870;p52"/>
          <p:cNvSpPr/>
          <p:nvPr/>
        </p:nvSpPr>
        <p:spPr>
          <a:xfrm>
            <a:off x="416475" y="655150"/>
            <a:ext cx="22932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>
                <a:solidFill>
                  <a:srgbClr val="434343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71" name="Google Shape;871;p52"/>
          <p:cNvCxnSpPr/>
          <p:nvPr/>
        </p:nvCxnSpPr>
        <p:spPr>
          <a:xfrm flipH="1">
            <a:off x="6968850" y="1252850"/>
            <a:ext cx="241200" cy="1252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2" name="Google Shape;872;p52"/>
          <p:cNvCxnSpPr/>
          <p:nvPr/>
        </p:nvCxnSpPr>
        <p:spPr>
          <a:xfrm flipH="1">
            <a:off x="6837125" y="1165150"/>
            <a:ext cx="160800" cy="445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3" name="Google Shape;873;p52"/>
          <p:cNvCxnSpPr/>
          <p:nvPr/>
        </p:nvCxnSpPr>
        <p:spPr>
          <a:xfrm>
            <a:off x="7424100" y="1229875"/>
            <a:ext cx="516600" cy="6891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74" name="Google Shape;874;p52"/>
          <p:cNvSpPr/>
          <p:nvPr/>
        </p:nvSpPr>
        <p:spPr>
          <a:xfrm>
            <a:off x="60800" y="2425500"/>
            <a:ext cx="30600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>
                <a:solidFill>
                  <a:srgbClr val="434343"/>
                </a:solidFill>
              </a:rPr>
              <a:t>monurl.ca/rdv2021</a:t>
            </a:r>
            <a:endParaRPr sz="8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75" name="Google Shape;875;p52"/>
          <p:cNvCxnSpPr/>
          <p:nvPr/>
        </p:nvCxnSpPr>
        <p:spPr>
          <a:xfrm rot="10800000">
            <a:off x="981900" y="965425"/>
            <a:ext cx="511800" cy="3105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6" name="Google Shape;876;p52"/>
          <p:cNvCxnSpPr/>
          <p:nvPr/>
        </p:nvCxnSpPr>
        <p:spPr>
          <a:xfrm flipH="1">
            <a:off x="8148100" y="3780075"/>
            <a:ext cx="347400" cy="550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7" name="Google Shape;877;p52"/>
          <p:cNvCxnSpPr/>
          <p:nvPr/>
        </p:nvCxnSpPr>
        <p:spPr>
          <a:xfrm rot="10800000">
            <a:off x="1389138" y="2887500"/>
            <a:ext cx="496800" cy="40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8" name="Google Shape;878;p52"/>
          <p:cNvCxnSpPr/>
          <p:nvPr/>
        </p:nvCxnSpPr>
        <p:spPr>
          <a:xfrm rot="10800000" flipH="1">
            <a:off x="4151300" y="1224475"/>
            <a:ext cx="653700" cy="1293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9" name="Google Shape;879;p52"/>
          <p:cNvCxnSpPr/>
          <p:nvPr/>
        </p:nvCxnSpPr>
        <p:spPr>
          <a:xfrm flipH="1">
            <a:off x="1676750" y="3776375"/>
            <a:ext cx="310500" cy="939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880" name="Google Shape;880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624" y="3120025"/>
            <a:ext cx="3026301" cy="1794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881" name="Google Shape;881;p52"/>
          <p:cNvCxnSpPr/>
          <p:nvPr/>
        </p:nvCxnSpPr>
        <p:spPr>
          <a:xfrm flipH="1">
            <a:off x="4193150" y="3458425"/>
            <a:ext cx="1114200" cy="37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82" name="Google Shape;882;p52"/>
          <p:cNvSpPr txBox="1"/>
          <p:nvPr/>
        </p:nvSpPr>
        <p:spPr>
          <a:xfrm>
            <a:off x="3434500" y="2349300"/>
            <a:ext cx="26778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Cliquez sur le lien qui apparaît sous votre atelier pour accéder à la page d’obtention de ce badge.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83" name="Google Shape;883;p52"/>
          <p:cNvSpPr/>
          <p:nvPr/>
        </p:nvSpPr>
        <p:spPr>
          <a:xfrm>
            <a:off x="8460925" y="33431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6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84" name="Google Shape;884;p52"/>
          <p:cNvSpPr/>
          <p:nvPr/>
        </p:nvSpPr>
        <p:spPr>
          <a:xfrm>
            <a:off x="5413675" y="32022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5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85" name="Google Shape;885;p52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3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91" name="Google Shape;8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163" y="2546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53"/>
          <p:cNvSpPr txBox="1"/>
          <p:nvPr/>
        </p:nvSpPr>
        <p:spPr>
          <a:xfrm>
            <a:off x="20076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campus@recit.qc.ca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hlink"/>
                </a:solidFill>
                <a:hlinkClick r:id="rId5"/>
              </a:rPr>
              <a:t>equipe@recitmst.qc.ca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Facebook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Twitter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Chaîne YouTube</a:t>
            </a:r>
            <a:endParaRPr sz="900">
              <a:solidFill>
                <a:schemeClr val="accent1"/>
              </a:solidFill>
            </a:endParaRPr>
          </a:p>
        </p:txBody>
      </p:sp>
      <p:sp>
        <p:nvSpPr>
          <p:cNvPr id="893" name="Google Shape;893;p53"/>
          <p:cNvSpPr txBox="1"/>
          <p:nvPr/>
        </p:nvSpPr>
        <p:spPr>
          <a:xfrm>
            <a:off x="2451875" y="4708600"/>
            <a:ext cx="5392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</a:t>
            </a:r>
            <a:r>
              <a:rPr lang="fr-CA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chemeClr val="accent1"/>
                </a:solidFill>
              </a:rPr>
              <a:t>.</a:t>
            </a:r>
            <a:r>
              <a:rPr lang="fr-CA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4" name="Google Shape;894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7048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22</a:t>
            </a:fld>
            <a:endParaRPr/>
          </a:p>
        </p:txBody>
      </p:sp>
      <p:pic>
        <p:nvPicPr>
          <p:cNvPr id="896" name="Google Shape;896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26069" y="174499"/>
            <a:ext cx="1803956" cy="11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5" name="Google Shape;665;p34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9024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Réguler votre enseignement à l’aide des QI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Préparation 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Réalisation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Mains sur les touches en exploration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Intégration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Échanges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6" name="Google Shape;666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667" name="Google Shape;6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4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669" name="Google Shape;6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925" y="1124453"/>
            <a:ext cx="1739599" cy="182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5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  <p:sp>
        <p:nvSpPr>
          <p:cNvPr id="675" name="Google Shape;675;p35"/>
          <p:cNvSpPr txBox="1">
            <a:spLocks noGrp="1"/>
          </p:cNvSpPr>
          <p:nvPr>
            <p:ph type="title" idx="4294967295"/>
          </p:nvPr>
        </p:nvSpPr>
        <p:spPr>
          <a:xfrm>
            <a:off x="2159000" y="169750"/>
            <a:ext cx="5201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Accéder à l’autoformation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6" name="Google Shape;676;p35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77" name="Google Shape;67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6"/>
          <p:cNvSpPr txBox="1">
            <a:spLocks noGrp="1"/>
          </p:cNvSpPr>
          <p:nvPr>
            <p:ph type="sldNum" idx="12"/>
          </p:nvPr>
        </p:nvSpPr>
        <p:spPr>
          <a:xfrm>
            <a:off x="43339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5</a:t>
            </a:fld>
            <a:endParaRPr/>
          </a:p>
        </p:txBody>
      </p:sp>
      <p:sp>
        <p:nvSpPr>
          <p:cNvPr id="683" name="Google Shape;683;p36"/>
          <p:cNvSpPr txBox="1">
            <a:spLocks noGrp="1"/>
          </p:cNvSpPr>
          <p:nvPr>
            <p:ph type="title" idx="4294967295"/>
          </p:nvPr>
        </p:nvSpPr>
        <p:spPr>
          <a:xfrm>
            <a:off x="1855900" y="169750"/>
            <a:ext cx="5504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Connexion à </a:t>
            </a:r>
            <a:r>
              <a:rPr lang="fr-CA" sz="32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4" name="Google Shape;684;p36"/>
          <p:cNvSpPr txBox="1"/>
          <p:nvPr/>
        </p:nvSpPr>
        <p:spPr>
          <a:xfrm>
            <a:off x="5295525" y="1369217"/>
            <a:ext cx="3932100" cy="3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0000" lnSpcReduction="20000"/>
          </a:bodyPr>
          <a:lstStyle/>
          <a:p>
            <a:pPr marL="91440" lvl="0" indent="-1422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r>
              <a:rPr lang="fr-CA" sz="32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Avantages</a:t>
            </a:r>
            <a:endParaRPr sz="32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Avoir le suivi de progression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Faire les tests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Écrire dans les forums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Émettre des commentaires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Demander des badges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Etc.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36" descr="Page de connexion de Camp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625" y="1521625"/>
            <a:ext cx="4289100" cy="2888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686" name="Google Shape;686;p36"/>
          <p:cNvSpPr/>
          <p:nvPr/>
        </p:nvSpPr>
        <p:spPr>
          <a:xfrm>
            <a:off x="457204" y="4410161"/>
            <a:ext cx="1486500" cy="3267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 formulaire</a:t>
            </a:r>
            <a:endParaRPr sz="1200"/>
          </a:p>
        </p:txBody>
      </p:sp>
      <p:sp>
        <p:nvSpPr>
          <p:cNvPr id="687" name="Google Shape;687;p36"/>
          <p:cNvSpPr/>
          <p:nvPr/>
        </p:nvSpPr>
        <p:spPr>
          <a:xfrm>
            <a:off x="784550" y="4068800"/>
            <a:ext cx="831300" cy="19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36"/>
          <p:cNvSpPr/>
          <p:nvPr/>
        </p:nvSpPr>
        <p:spPr>
          <a:xfrm>
            <a:off x="2961219" y="3565522"/>
            <a:ext cx="1486500" cy="5448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Avec une connexion tierce</a:t>
            </a:r>
            <a:endParaRPr sz="1000"/>
          </a:p>
        </p:txBody>
      </p:sp>
      <p:sp>
        <p:nvSpPr>
          <p:cNvPr id="689" name="Google Shape;689;p36"/>
          <p:cNvSpPr/>
          <p:nvPr/>
        </p:nvSpPr>
        <p:spPr>
          <a:xfrm>
            <a:off x="2835825" y="3054825"/>
            <a:ext cx="1650900" cy="421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36"/>
          <p:cNvSpPr/>
          <p:nvPr/>
        </p:nvSpPr>
        <p:spPr>
          <a:xfrm>
            <a:off x="2835826" y="2714050"/>
            <a:ext cx="1032300" cy="19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36"/>
          <p:cNvSpPr/>
          <p:nvPr/>
        </p:nvSpPr>
        <p:spPr>
          <a:xfrm>
            <a:off x="3387483" y="1925825"/>
            <a:ext cx="998400" cy="5448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connexion anonyme</a:t>
            </a:r>
            <a:endParaRPr sz="1000"/>
          </a:p>
        </p:txBody>
      </p:sp>
      <p:sp>
        <p:nvSpPr>
          <p:cNvPr id="692" name="Google Shape;692;p36"/>
          <p:cNvSpPr txBox="1"/>
          <p:nvPr/>
        </p:nvSpPr>
        <p:spPr>
          <a:xfrm>
            <a:off x="707782" y="1062934"/>
            <a:ext cx="27444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39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iga"/>
              <a:buChar char=" "/>
            </a:pPr>
            <a:r>
              <a:rPr lang="fr-CA" sz="22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Types</a:t>
            </a:r>
            <a:endParaRPr sz="22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7"/>
          <p:cNvSpPr txBox="1">
            <a:spLocks noGrp="1"/>
          </p:cNvSpPr>
          <p:nvPr>
            <p:ph type="sldNum" idx="12"/>
          </p:nvPr>
        </p:nvSpPr>
        <p:spPr>
          <a:xfrm>
            <a:off x="4208725" y="4804974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  <p:sp>
        <p:nvSpPr>
          <p:cNvPr id="698" name="Google Shape;698;p37"/>
          <p:cNvSpPr txBox="1">
            <a:spLocks noGrp="1"/>
          </p:cNvSpPr>
          <p:nvPr>
            <p:ph type="title" idx="4294967295"/>
          </p:nvPr>
        </p:nvSpPr>
        <p:spPr>
          <a:xfrm>
            <a:off x="1855900" y="169750"/>
            <a:ext cx="5504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Connexion à Campus RÉCIT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9" name="Google Shape;699;p37"/>
          <p:cNvSpPr txBox="1"/>
          <p:nvPr/>
        </p:nvSpPr>
        <p:spPr>
          <a:xfrm>
            <a:off x="465675" y="1139125"/>
            <a:ext cx="4291800" cy="3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40000" lnSpcReduction="10000"/>
          </a:bodyPr>
          <a:lstStyle/>
          <a:p>
            <a:pPr marL="91440" lvl="0" indent="-10167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r>
              <a:rPr lang="fr-CA" sz="4002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À la suite de la création d’un nouveau compte</a:t>
            </a:r>
            <a:endParaRPr sz="4002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156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endParaRPr sz="4552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8897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502" b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Une fois le compte créé, il faut…</a:t>
            </a:r>
            <a:endParaRPr sz="3502" b="1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59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99923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Confirmer le compte en cliquant un lien reçu par courriel.</a:t>
            </a:r>
            <a:b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(</a:t>
            </a:r>
            <a:r>
              <a:rPr lang="fr-CA" sz="31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Vérifiez au besoin les indésirables)</a:t>
            </a:r>
            <a:endParaRPr sz="31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Ajuster le champ </a:t>
            </a:r>
            <a:r>
              <a:rPr lang="fr-CA" sz="3752" i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Organisation</a:t>
            </a: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 et </a:t>
            </a:r>
            <a:r>
              <a:rPr lang="fr-CA" sz="3752" i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Établissement</a:t>
            </a: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 de son profil.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Accepter les </a:t>
            </a:r>
            <a:r>
              <a:rPr lang="fr-CA" sz="3752" u="sng">
                <a:solidFill>
                  <a:srgbClr val="6EAC1C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conditions générales d’utilisation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Accepter la </a:t>
            </a:r>
            <a:r>
              <a:rPr lang="fr-CA" sz="3752" u="sng">
                <a:solidFill>
                  <a:srgbClr val="6EAC1C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politique de confidentialité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0" name="Google Shape;700;p37" descr="Capture d'écran - confirmation du comp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662" y="1463599"/>
            <a:ext cx="3773459" cy="20313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1" name="Google Shape;701;p37"/>
          <p:cNvSpPr/>
          <p:nvPr/>
        </p:nvSpPr>
        <p:spPr>
          <a:xfrm>
            <a:off x="5321444" y="2610160"/>
            <a:ext cx="2006400" cy="2274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37"/>
          <p:cNvSpPr/>
          <p:nvPr/>
        </p:nvSpPr>
        <p:spPr>
          <a:xfrm>
            <a:off x="4954644" y="2368245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3" name="Google Shape;703;p37" descr="Capture d'écran - champ organisation scola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0372" y="2111375"/>
            <a:ext cx="3646077" cy="19775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4" name="Google Shape;704;p37"/>
          <p:cNvSpPr/>
          <p:nvPr/>
        </p:nvSpPr>
        <p:spPr>
          <a:xfrm>
            <a:off x="6342259" y="3198434"/>
            <a:ext cx="1366800" cy="4131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37"/>
          <p:cNvSpPr/>
          <p:nvPr/>
        </p:nvSpPr>
        <p:spPr>
          <a:xfrm>
            <a:off x="5841764" y="2827117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pic>
        <p:nvPicPr>
          <p:cNvPr id="706" name="Google Shape;706;p37" descr="Capture d'écran - conditions générales d'utilis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9715" y="2778942"/>
            <a:ext cx="3710647" cy="129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7" name="Google Shape;707;p37"/>
          <p:cNvSpPr/>
          <p:nvPr/>
        </p:nvSpPr>
        <p:spPr>
          <a:xfrm>
            <a:off x="5263551" y="3756038"/>
            <a:ext cx="2145300" cy="2274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37"/>
          <p:cNvSpPr/>
          <p:nvPr/>
        </p:nvSpPr>
        <p:spPr>
          <a:xfrm>
            <a:off x="7448880" y="3464311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p37" descr="Capture d'écran - politique de confidentialité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885" y="3386625"/>
            <a:ext cx="3347376" cy="10376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10" name="Google Shape;710;p37"/>
          <p:cNvSpPr/>
          <p:nvPr/>
        </p:nvSpPr>
        <p:spPr>
          <a:xfrm>
            <a:off x="4905672" y="3972401"/>
            <a:ext cx="1745100" cy="2721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37"/>
          <p:cNvSpPr/>
          <p:nvPr/>
        </p:nvSpPr>
        <p:spPr>
          <a:xfrm>
            <a:off x="6732786" y="3784967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8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7</a:t>
            </a:fld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title" idx="4294967295"/>
          </p:nvPr>
        </p:nvSpPr>
        <p:spPr>
          <a:xfrm>
            <a:off x="2133000" y="169750"/>
            <a:ext cx="5249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de l’autoformation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8" name="Google Shape;718;p38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19" name="Google Shape;7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75" y="305587"/>
            <a:ext cx="7894249" cy="43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9"/>
          <p:cNvSpPr txBox="1">
            <a:spLocks noGrp="1"/>
          </p:cNvSpPr>
          <p:nvPr>
            <p:ph type="sldNum" idx="12"/>
          </p:nvPr>
        </p:nvSpPr>
        <p:spPr>
          <a:xfrm>
            <a:off x="4098675" y="4791224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8</a:t>
            </a:fld>
            <a:endParaRPr/>
          </a:p>
        </p:txBody>
      </p:sp>
      <p:sp>
        <p:nvSpPr>
          <p:cNvPr id="726" name="Google Shape;726;p39"/>
          <p:cNvSpPr/>
          <p:nvPr/>
        </p:nvSpPr>
        <p:spPr>
          <a:xfrm>
            <a:off x="1829475" y="2093925"/>
            <a:ext cx="1978500" cy="1050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9"/>
          <p:cNvSpPr/>
          <p:nvPr/>
        </p:nvSpPr>
        <p:spPr>
          <a:xfrm>
            <a:off x="5092100" y="2086950"/>
            <a:ext cx="2040900" cy="111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3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6075" y="2260775"/>
            <a:ext cx="716500" cy="71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9" name="Google Shape;729;p3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2100" y="2667500"/>
            <a:ext cx="548700" cy="548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0" name="Google Shape;730;p39"/>
          <p:cNvSpPr/>
          <p:nvPr/>
        </p:nvSpPr>
        <p:spPr>
          <a:xfrm>
            <a:off x="548975" y="239900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0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9</a:t>
            </a:fld>
            <a:endParaRPr/>
          </a:p>
        </p:txBody>
      </p:sp>
      <p:pic>
        <p:nvPicPr>
          <p:cNvPr id="736" name="Google Shape;736;p40"/>
          <p:cNvPicPr preferRelativeResize="0"/>
          <p:nvPr/>
        </p:nvPicPr>
        <p:blipFill rotWithShape="1">
          <a:blip r:embed="rId3">
            <a:alphaModFix/>
          </a:blip>
          <a:srcRect b="13051"/>
          <a:stretch/>
        </p:blipFill>
        <p:spPr>
          <a:xfrm>
            <a:off x="664625" y="227025"/>
            <a:ext cx="7781925" cy="4510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0"/>
          <p:cNvSpPr/>
          <p:nvPr/>
        </p:nvSpPr>
        <p:spPr>
          <a:xfrm>
            <a:off x="1172925" y="1781425"/>
            <a:ext cx="2272200" cy="1382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8" name="Google Shape;738;p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819" t="20479" r="24267" b="18552"/>
          <a:stretch/>
        </p:blipFill>
        <p:spPr>
          <a:xfrm>
            <a:off x="1251803" y="1901610"/>
            <a:ext cx="481279" cy="6040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9" name="Google Shape;739;p40"/>
          <p:cNvSpPr/>
          <p:nvPr/>
        </p:nvSpPr>
        <p:spPr>
          <a:xfrm>
            <a:off x="4421616" y="3163467"/>
            <a:ext cx="2272200" cy="1429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40"/>
          <p:cNvSpPr/>
          <p:nvPr/>
        </p:nvSpPr>
        <p:spPr>
          <a:xfrm>
            <a:off x="3504725" y="1781425"/>
            <a:ext cx="4387200" cy="1382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1" name="Google Shape;741;p40"/>
          <p:cNvPicPr preferRelativeResize="0"/>
          <p:nvPr/>
        </p:nvPicPr>
        <p:blipFill rotWithShape="1">
          <a:blip r:embed="rId6">
            <a:alphaModFix/>
          </a:blip>
          <a:srcRect b="18012"/>
          <a:stretch/>
        </p:blipFill>
        <p:spPr>
          <a:xfrm>
            <a:off x="5327425" y="2171413"/>
            <a:ext cx="626400" cy="6220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2" name="Google Shape;742;p40"/>
          <p:cNvSpPr/>
          <p:nvPr/>
        </p:nvSpPr>
        <p:spPr>
          <a:xfrm>
            <a:off x="2149377" y="3163467"/>
            <a:ext cx="2272200" cy="1429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3" name="Google Shape;743;p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73775"/>
          <a:stretch/>
        </p:blipFill>
        <p:spPr>
          <a:xfrm>
            <a:off x="2297370" y="3329913"/>
            <a:ext cx="438028" cy="4515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4" name="Google Shape;744;p40"/>
          <p:cNvSpPr/>
          <p:nvPr/>
        </p:nvSpPr>
        <p:spPr>
          <a:xfrm>
            <a:off x="3166350" y="182000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5" name="Google Shape;74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52975" y="3230548"/>
            <a:ext cx="438025" cy="45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1152</Words>
  <Application>Microsoft Office PowerPoint</Application>
  <PresentationFormat>Affichage à l'écran (16:9)</PresentationFormat>
  <Paragraphs>170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Arial</vt:lpstr>
      <vt:lpstr>Calibri</vt:lpstr>
      <vt:lpstr>Ubuntu Medium</vt:lpstr>
      <vt:lpstr>Dosis</vt:lpstr>
      <vt:lpstr>Ubuntu Light</vt:lpstr>
      <vt:lpstr>Ubuntu</vt:lpstr>
      <vt:lpstr>Sniglet</vt:lpstr>
      <vt:lpstr>Viga</vt:lpstr>
      <vt:lpstr>Open Sans</vt:lpstr>
      <vt:lpstr>Simple Light</vt:lpstr>
      <vt:lpstr>Friar template</vt:lpstr>
      <vt:lpstr>Présentation PowerPoint</vt:lpstr>
      <vt:lpstr>Présentation PowerPoint</vt:lpstr>
      <vt:lpstr>Plan de la rencontre</vt:lpstr>
      <vt:lpstr>Accéder à l’autoformation</vt:lpstr>
      <vt:lpstr>Connexion à Campus RÉCIT</vt:lpstr>
      <vt:lpstr>Connexion à Campus RÉCIT</vt:lpstr>
      <vt:lpstr>Survol de l’autoformation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Document collaboratif </vt:lpstr>
      <vt:lpstr>Présentation PowerPoint</vt:lpstr>
      <vt:lpstr>Présentation PowerPoint</vt:lpstr>
      <vt:lpstr>Présentation PowerPoint</vt:lpstr>
      <vt:lpstr>Survol sections finales</vt:lpstr>
      <vt:lpstr>Compétence numérique</vt:lpstr>
      <vt:lpstr>Obtenez votre badge </vt:lpstr>
      <vt:lpstr>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2022-02-01T16:55:56Z</dcterms:modified>
</cp:coreProperties>
</file>