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90" r:id="rId1"/>
    <p:sldMasterId id="2147483691" r:id="rId2"/>
    <p:sldMasterId id="2147483692" r:id="rId3"/>
  </p:sldMasterIdLst>
  <p:notesMasterIdLst>
    <p:notesMasterId r:id="rId27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28"/>
      <p:bold r:id="rId29"/>
      <p:italic r:id="rId30"/>
      <p:boldItalic r:id="rId31"/>
    </p:embeddedFont>
    <p:embeddedFont>
      <p:font typeface="Corbel" panose="020B0503020204020204" pitchFamily="34" charset="0"/>
      <p:regular r:id="rId32"/>
      <p:bold r:id="rId33"/>
      <p:italic r:id="rId34"/>
      <p:boldItalic r:id="rId35"/>
    </p:embeddedFont>
    <p:embeddedFont>
      <p:font typeface="Dosis" panose="020B0604020202020204" charset="0"/>
      <p:regular r:id="rId36"/>
      <p:bold r:id="rId37"/>
    </p:embeddedFont>
    <p:embeddedFont>
      <p:font typeface="Lato" panose="020B0604020202020204" charset="0"/>
      <p:regular r:id="rId38"/>
      <p:bold r:id="rId39"/>
      <p:italic r:id="rId40"/>
      <p:boldItalic r:id="rId41"/>
    </p:embeddedFont>
    <p:embeddedFont>
      <p:font typeface="Raleway" panose="020B0604020202020204" charset="0"/>
      <p:regular r:id="rId42"/>
      <p:bold r:id="rId43"/>
      <p:italic r:id="rId44"/>
      <p:boldItalic r:id="rId45"/>
    </p:embeddedFont>
    <p:embeddedFont>
      <p:font typeface="Sniglet" panose="020B0604020202020204" charset="0"/>
      <p:regular r:id="rId46"/>
    </p:embeddedFont>
    <p:embeddedFont>
      <p:font typeface="Trebuchet MS" panose="020B0603020202020204" pitchFamily="34" charset="0"/>
      <p:regular r:id="rId47"/>
      <p:bold r:id="rId48"/>
      <p:italic r:id="rId49"/>
      <p:boldItalic r:id="rId50"/>
    </p:embeddedFont>
    <p:embeddedFont>
      <p:font typeface="Ubuntu" panose="020B0604020202020204" charset="0"/>
      <p:regular r:id="rId51"/>
      <p:bold r:id="rId52"/>
      <p:italic r:id="rId53"/>
      <p:boldItalic r:id="rId54"/>
    </p:embeddedFont>
    <p:embeddedFont>
      <p:font typeface="Viga" panose="020B0604020202020204" charset="0"/>
      <p:regular r:id="rId5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E7CB94F-59FE-44C4-8126-EB52DADBC2DA}">
  <a:tblStyle styleId="{4E7CB94F-59FE-44C4-8126-EB52DADBC2D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font" Target="fonts/font12.fntdata"/><Relationship Id="rId21" Type="http://schemas.openxmlformats.org/officeDocument/2006/relationships/slide" Target="slides/slide18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font" Target="fonts/font20.fntdata"/><Relationship Id="rId50" Type="http://schemas.openxmlformats.org/officeDocument/2006/relationships/font" Target="fonts/font23.fntdata"/><Relationship Id="rId55" Type="http://schemas.openxmlformats.org/officeDocument/2006/relationships/font" Target="fonts/font28.fntdata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font" Target="fonts/font2.fntdata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font" Target="fonts/font18.fntdata"/><Relationship Id="rId53" Type="http://schemas.openxmlformats.org/officeDocument/2006/relationships/font" Target="fonts/font26.fntdata"/><Relationship Id="rId58" Type="http://schemas.openxmlformats.org/officeDocument/2006/relationships/theme" Target="theme/theme1.xml"/><Relationship Id="rId5" Type="http://schemas.openxmlformats.org/officeDocument/2006/relationships/slide" Target="slides/slide2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48" Type="http://schemas.openxmlformats.org/officeDocument/2006/relationships/font" Target="fonts/font21.fntdata"/><Relationship Id="rId56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font" Target="fonts/font24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font" Target="fonts/font19.fntdata"/><Relationship Id="rId59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font" Target="fonts/font14.fntdata"/><Relationship Id="rId54" Type="http://schemas.openxmlformats.org/officeDocument/2006/relationships/font" Target="fonts/font2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49" Type="http://schemas.openxmlformats.org/officeDocument/2006/relationships/font" Target="fonts/font22.fntdata"/><Relationship Id="rId57" Type="http://schemas.openxmlformats.org/officeDocument/2006/relationships/viewProps" Target="viewProps.xml"/><Relationship Id="rId10" Type="http://schemas.openxmlformats.org/officeDocument/2006/relationships/slide" Target="slides/slide7.xml"/><Relationship Id="rId31" Type="http://schemas.openxmlformats.org/officeDocument/2006/relationships/font" Target="fonts/font4.fntdata"/><Relationship Id="rId44" Type="http://schemas.openxmlformats.org/officeDocument/2006/relationships/font" Target="fonts/font17.fntdata"/><Relationship Id="rId52" Type="http://schemas.openxmlformats.org/officeDocument/2006/relationships/font" Target="fonts/font2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monurl.ca/mst6mai22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recitmst.qc.ca/ecrire/?exec=article&amp;id_article=1438" TargetMode="Externa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g120c67fbb6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0" name="Google Shape;1220;g120c67fbb6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Lien de la présentation : </a:t>
            </a:r>
            <a:r>
              <a:rPr lang="fr" u="sng">
                <a:solidFill>
                  <a:schemeClr val="hlink"/>
                </a:solidFill>
                <a:hlinkClick r:id="rId3"/>
              </a:rPr>
              <a:t>https://monurl.ca/mst6mai22</a:t>
            </a:r>
            <a:r>
              <a:rPr lang="fr"/>
              <a:t>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Lien de l’article : </a:t>
            </a:r>
            <a:r>
              <a:rPr lang="fr" u="sng">
                <a:solidFill>
                  <a:schemeClr val="hlink"/>
                </a:solidFill>
                <a:hlinkClick r:id="rId4"/>
              </a:rPr>
              <a:t>https://recitmst.qc.ca/ecrire/?exec=article&amp;id_article=1438</a:t>
            </a:r>
            <a:r>
              <a:rPr lang="fr"/>
              <a:t>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>
                <a:solidFill>
                  <a:schemeClr val="dk1"/>
                </a:solidFill>
              </a:rPr>
              <a:t>PDF à insérer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g120c67fbb63_3_47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4" name="Google Shape;1294;g120c67fbb63_3_47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SF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" name="Google Shape;1301;g120c67fbb63_3_35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2" name="Google Shape;1302;g120c67fbb63_3_35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u="sng">
                <a:solidFill>
                  <a:schemeClr val="hlink"/>
                </a:solidFill>
                <a:hlinkClick r:id="rId3"/>
              </a:rPr>
              <a:t>http://www.education.gouv.qc.ca/dossiers-thematiques/plan-daction-numerique/cadre-de-reference-de-la-competence-numerique/</a:t>
            </a:r>
            <a:r>
              <a:rPr lang="fr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Analyse du sondage : dimensions de droite ont été identifiées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Dimension 9 : englobe les autres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Animation GT</a:t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" name="Google Shape;1320;g11b2da84bef_5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1" name="Google Shape;1321;g11b2da84bef_5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GT</a:t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g120c67fbb63_1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9" name="Google Shape;1329;g120c67fbb63_1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g11b2da84bef_7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9" name="Google Shape;1339;g11b2da84bef_7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" name="Google Shape;1347;g11b2da84bef_7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8" name="Google Shape;1348;g11b2da84bef_7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g11b2da84bef_7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7" name="Google Shape;1357;g11b2da84bef_7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g120c67fbb63_3_47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6" name="Google Shape;1366;g120c67fbb63_3_47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SF</a:t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g11b2da84bef_8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4" name="Google Shape;1374;g11b2da84bef_8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g1263405bc68_3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0" name="Google Shape;1380;g1263405bc68_3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" name="Google Shape;1230;g120c67fbb63_3_2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" name="Google Shape;1231;g120c67fbb63_3_2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g1263405bc68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0" name="Google Shape;1390;g1263405bc68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" name="Google Shape;1397;g120c67fbb63_3_40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8" name="Google Shape;1398;g120c67fbb63_3_40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/>
              <a:t>Me joindre </a:t>
            </a:r>
            <a:r>
              <a:rPr lang="fr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fr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fr"/>
              <a:t>a</a:t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" name="Google Shape;1408;g1238d9032eb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9" name="Google Shape;1409;g1238d9032eb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g12509f4ed3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8" name="Google Shape;1418;g12509f4ed3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g120c67fbb63_1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2" name="Google Shape;1242;g120c67fbb63_1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" name="Google Shape;1249;g120c67fbb63_3_46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" name="Google Shape;1250;g120c67fbb63_3_46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SF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Google Shape;1255;g120c67fbb63_3_4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6" name="Google Shape;1256;g120c67fbb63_3_4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RK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g120c67fbb63_3_46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4" name="Google Shape;1264;g120c67fbb63_3_46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RK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g11b2da84be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1" name="Google Shape;1271;g11b2da84bef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GT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g1238d9032eb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9" name="Google Shape;1279;g1238d9032eb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Présentation sous forme de graphique dynamique GT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Avant la pandémie (4 parties de 25%)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Au début de la pandémie lorsque les classes étaient fermées, partie 1 a diminué, partie 3 a beaucoup augmenté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En milieu de pandémie (partie encore faible,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Enseignant et accompagnateur, peu de présence en classe due à l’isolement obligatoire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CP-Enseignant: en lien avec le plan de contigence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Formateur, tu as le chapeau d’expert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Conseil et guide, tu marches à côté de l’enseignant, posture d’apprenant</a:t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g1238d9032eb_2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6" name="Google Shape;1286;g1238d9032eb_2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2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12" name="Google Shape;12;p2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729450" y="1322450"/>
            <a:ext cx="7688100" cy="166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729627" y="3172900"/>
            <a:ext cx="7688100" cy="5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1"/>
        </a:solidFill>
        <a:effectLst/>
      </p:bgPr>
    </p:bg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11"/>
          <p:cNvGrpSpPr/>
          <p:nvPr/>
        </p:nvGrpSpPr>
        <p:grpSpPr>
          <a:xfrm>
            <a:off x="830392" y="4169130"/>
            <a:ext cx="745763" cy="45826"/>
            <a:chOff x="4580561" y="2589004"/>
            <a:chExt cx="1064464" cy="25200"/>
          </a:xfrm>
        </p:grpSpPr>
        <p:sp>
          <p:nvSpPr>
            <p:cNvPr id="75" name="Google Shape;75;p11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1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" name="Google Shape;77;p11"/>
          <p:cNvSpPr txBox="1">
            <a:spLocks noGrp="1"/>
          </p:cNvSpPr>
          <p:nvPr>
            <p:ph type="title" hasCustomPrompt="1"/>
          </p:nvPr>
        </p:nvSpPr>
        <p:spPr>
          <a:xfrm>
            <a:off x="729450" y="733950"/>
            <a:ext cx="768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body" idx="1"/>
          </p:nvPr>
        </p:nvSpPr>
        <p:spPr>
          <a:xfrm>
            <a:off x="729450" y="2272888"/>
            <a:ext cx="7688400" cy="15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115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>
                <a:solidFill>
                  <a:schemeClr val="lt1"/>
                </a:solidFill>
              </a:defRPr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○"/>
              <a:defRPr>
                <a:solidFill>
                  <a:schemeClr val="lt1"/>
                </a:solidFill>
              </a:defRPr>
            </a:lvl2pPr>
            <a:lvl3pPr marL="1371600" lvl="2" indent="-29845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■"/>
              <a:defRPr>
                <a:solidFill>
                  <a:schemeClr val="lt1"/>
                </a:solidFill>
              </a:defRPr>
            </a:lvl3pPr>
            <a:lvl4pPr marL="1828800" lvl="3" indent="-29845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●"/>
              <a:defRPr>
                <a:solidFill>
                  <a:schemeClr val="lt1"/>
                </a:solidFill>
              </a:defRPr>
            </a:lvl4pPr>
            <a:lvl5pPr marL="2286000" lvl="4" indent="-29845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○"/>
              <a:defRPr>
                <a:solidFill>
                  <a:schemeClr val="lt1"/>
                </a:solidFill>
              </a:defRPr>
            </a:lvl5pPr>
            <a:lvl6pPr marL="2743200" lvl="5" indent="-29845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■"/>
              <a:defRPr>
                <a:solidFill>
                  <a:schemeClr val="lt1"/>
                </a:solidFill>
              </a:defRPr>
            </a:lvl6pPr>
            <a:lvl7pPr marL="3200400" lvl="6" indent="-29845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●"/>
              <a:defRPr>
                <a:solidFill>
                  <a:schemeClr val="lt1"/>
                </a:solidFill>
              </a:defRPr>
            </a:lvl7pPr>
            <a:lvl8pPr marL="3657600" lvl="7" indent="-29845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○"/>
              <a:defRPr>
                <a:solidFill>
                  <a:schemeClr val="lt1"/>
                </a:solidFill>
              </a:defRPr>
            </a:lvl8pPr>
            <a:lvl9pPr marL="4114800" lvl="8" indent="-29845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11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2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14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40" name="Google Shape;240;p14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1" name="Google Shape;241;p14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2" name="Google Shape;242;p14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3" name="Google Shape;243;p14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4" name="Google Shape;244;p14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5" name="Google Shape;245;p14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6" name="Google Shape;246;p14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7" name="Google Shape;247;p14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8" name="Google Shape;248;p14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9" name="Google Shape;249;p14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0" name="Google Shape;250;p14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1" name="Google Shape;251;p14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2" name="Google Shape;252;p14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3" name="Google Shape;253;p14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4" name="Google Shape;254;p14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5" name="Google Shape;255;p14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6" name="Google Shape;256;p14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7" name="Google Shape;257;p14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8" name="Google Shape;258;p14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9" name="Google Shape;259;p14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0" name="Google Shape;260;p14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1" name="Google Shape;261;p14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2" name="Google Shape;262;p14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3" name="Google Shape;263;p14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4" name="Google Shape;264;p14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5" name="Google Shape;265;p14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6" name="Google Shape;266;p14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7" name="Google Shape;267;p14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8" name="Google Shape;268;p14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15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271" name="Google Shape;271;p15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72" name="Google Shape;272;p15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3" name="Google Shape;273;p15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4" name="Google Shape;274;p15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5" name="Google Shape;275;p15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6" name="Google Shape;276;p15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7" name="Google Shape;277;p15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8" name="Google Shape;278;p15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9" name="Google Shape;279;p15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0" name="Google Shape;280;p15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1" name="Google Shape;281;p15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2" name="Google Shape;282;p15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3" name="Google Shape;283;p15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4" name="Google Shape;284;p15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5" name="Google Shape;285;p15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6" name="Google Shape;286;p15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7" name="Google Shape;287;p15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8" name="Google Shape;288;p15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9" name="Google Shape;289;p15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0" name="Google Shape;290;p15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1" name="Google Shape;291;p15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2" name="Google Shape;292;p15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3" name="Google Shape;293;p15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4" name="Google Shape;294;p15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5" name="Google Shape;295;p15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6" name="Google Shape;296;p15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7" name="Google Shape;297;p15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8" name="Google Shape;298;p15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9" name="Google Shape;299;p15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0" name="Google Shape;300;p15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1" name="Google Shape;301;p15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2" name="Google Shape;302;p15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3" name="Google Shape;303;p15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4" name="Google Shape;304;p15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5" name="Google Shape;305;p15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6" name="Google Shape;306;p15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7" name="Google Shape;307;p15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8" name="Google Shape;308;p15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9" name="Google Shape;309;p15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0" name="Google Shape;310;p15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1" name="Google Shape;311;p15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2" name="Google Shape;312;p15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3" name="Google Shape;313;p15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4" name="Google Shape;314;p15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5" name="Google Shape;315;p15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6" name="Google Shape;316;p15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7" name="Google Shape;317;p15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8" name="Google Shape;318;p15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9" name="Google Shape;319;p15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0" name="Google Shape;320;p15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1" name="Google Shape;321;p15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2" name="Google Shape;322;p15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16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6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6" name="Google Shape;326;p16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7" name="Google Shape;327;p16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8" name="Google Shape;328;p16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9" name="Google Shape;329;p16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0" name="Google Shape;330;p16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1" name="Google Shape;331;p16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2" name="Google Shape;332;p16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3" name="Google Shape;333;p16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4" name="Google Shape;334;p16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5" name="Google Shape;335;p16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6" name="Google Shape;336;p16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7" name="Google Shape;337;p16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8" name="Google Shape;338;p16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9" name="Google Shape;339;p16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0" name="Google Shape;340;p16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1" name="Google Shape;341;p16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2" name="Google Shape;342;p16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3" name="Google Shape;343;p16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4" name="Google Shape;344;p16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5" name="Google Shape;345;p16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6" name="Google Shape;346;p16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7" name="Google Shape;347;p16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8" name="Google Shape;348;p16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9" name="Google Shape;349;p16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0" name="Google Shape;350;p16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1" name="Google Shape;351;p16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2" name="Google Shape;352;p16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3" name="Google Shape;353;p16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4" name="Google Shape;354;p16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5" name="Google Shape;355;p16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6" name="Google Shape;356;p16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7" name="Google Shape;357;p16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8" name="Google Shape;358;p16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59" name="Google Shape;359;p16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60" name="Google Shape;360;p16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61" name="Google Shape;361;p16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62" name="Google Shape;362;p16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63" name="Google Shape;363;p16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64" name="Google Shape;364;p16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65" name="Google Shape;365;p16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66" name="Google Shape;366;p1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17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9" name="Google Shape;369;p17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70" name="Google Shape;370;p1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71" name="Google Shape;371;p1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2" name="Google Shape;372;p1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3" name="Google Shape;373;p1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4" name="Google Shape;374;p1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5" name="Google Shape;375;p1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6" name="Google Shape;376;p1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7" name="Google Shape;377;p1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8" name="Google Shape;378;p1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9" name="Google Shape;379;p1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0" name="Google Shape;380;p1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1" name="Google Shape;381;p1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2" name="Google Shape;382;p1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3" name="Google Shape;383;p1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4" name="Google Shape;384;p1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5" name="Google Shape;385;p1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6" name="Google Shape;386;p1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7" name="Google Shape;387;p1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8" name="Google Shape;388;p1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89" name="Google Shape;389;p1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0" name="Google Shape;390;p1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1" name="Google Shape;391;p1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2" name="Google Shape;392;p1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3" name="Google Shape;393;p1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4" name="Google Shape;394;p1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5" name="Google Shape;395;p1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6" name="Google Shape;396;p1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7" name="Google Shape;397;p1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8" name="Google Shape;398;p1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99" name="Google Shape;399;p1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400" name="Google Shape;400;p1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01" name="Google Shape;401;p1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04" name="Google Shape;404;p18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405" name="Google Shape;405;p18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406" name="Google Shape;406;p1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7" name="Google Shape;407;p1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1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1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6" name="Google Shape;436;p1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7" name="Google Shape;437;p1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1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9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41" name="Google Shape;441;p19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42" name="Google Shape;442;p19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443" name="Google Shape;443;p1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44" name="Google Shape;444;p1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1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1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1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1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1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1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1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1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1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73" name="Google Shape;473;p1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74" name="Google Shape;474;p1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p2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77" name="Google Shape;477;p2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78" name="Google Shape;478;p2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507" name="Google Shape;507;p2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508" name="Google Shape;508;p2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Google Shape;510;p21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511" name="Google Shape;511;p21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2" name="Google Shape;512;p21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3" name="Google Shape;513;p21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4" name="Google Shape;514;p21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5" name="Google Shape;515;p21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6" name="Google Shape;516;p21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7" name="Google Shape;517;p21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8" name="Google Shape;518;p21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9" name="Google Shape;519;p21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0" name="Google Shape;520;p21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1" name="Google Shape;521;p21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2" name="Google Shape;522;p21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3" name="Google Shape;523;p21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4" name="Google Shape;524;p21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5" name="Google Shape;525;p21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6" name="Google Shape;526;p21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7" name="Google Shape;527;p21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8" name="Google Shape;528;p21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9" name="Google Shape;529;p21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0" name="Google Shape;530;p21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1" name="Google Shape;531;p21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2" name="Google Shape;532;p21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3" name="Google Shape;533;p21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4" name="Google Shape;534;p21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5" name="Google Shape;535;p21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6" name="Google Shape;536;p21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7" name="Google Shape;537;p21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8" name="Google Shape;538;p21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9" name="Google Shape;539;p21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0" name="Google Shape;540;p21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1" name="Google Shape;541;p21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2" name="Google Shape;542;p21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3" name="Google Shape;543;p21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4" name="Google Shape;544;p21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5" name="Google Shape;545;p21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6" name="Google Shape;546;p21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7" name="Google Shape;547;p21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8" name="Google Shape;548;p21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9" name="Google Shape;549;p21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0" name="Google Shape;550;p21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1" name="Google Shape;551;p21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2" name="Google Shape;552;p2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1"/>
        </a:solidFill>
        <a:effectLst/>
      </p:bgPr>
    </p:bg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oogle Shape;18;p3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19" name="Google Shape;19;p3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729450" y="1322450"/>
            <a:ext cx="7688400" cy="15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22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5" name="Google Shape;555;p22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6" name="Google Shape;556;p22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7" name="Google Shape;557;p2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8" name="Google Shape;558;p22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9" name="Google Shape;559;p22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0" name="Google Shape;560;p2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1" name="Google Shape;561;p22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2" name="Google Shape;562;p22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3" name="Google Shape;563;p2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4" name="Google Shape;564;p2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5" name="Google Shape;565;p2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6" name="Google Shape;566;p22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7" name="Google Shape;567;p22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8" name="Google Shape;568;p2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9" name="Google Shape;569;p22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0" name="Google Shape;570;p2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1" name="Google Shape;571;p22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2" name="Google Shape;572;p22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3" name="Google Shape;573;p22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4" name="Google Shape;574;p22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5" name="Google Shape;575;p22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6" name="Google Shape;576;p2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7" name="Google Shape;577;p22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8" name="Google Shape;578;p2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9" name="Google Shape;579;p2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0" name="Google Shape;580;p22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1" name="Google Shape;581;p22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2" name="Google Shape;582;p22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3" name="Google Shape;583;p22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4" name="Google Shape;584;p22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5" name="Google Shape;585;p22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6" name="Google Shape;586;p2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7" name="Google Shape;587;p22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8" name="Google Shape;588;p2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89" name="Google Shape;589;p22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90" name="Google Shape;590;p22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91" name="Google Shape;591;p22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92" name="Google Shape;592;p22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93" name="Google Shape;593;p2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94" name="Google Shape;594;p22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95" name="Google Shape;595;p2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" name="Google Shape;597;p2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" name="Google Shape;599;p24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600" name="Google Shape;600;p24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1" name="Google Shape;601;p24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02" name="Google Shape;602;p24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603" name="Google Shape;603;p24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604" name="Google Shape;604;p24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4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606" name="Google Shape;606;p24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607" name="Google Shape;607;p24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608" name="Google Shape;608;p24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4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0" name="Google Shape;610;p24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" name="Google Shape;611;p24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612" name="Google Shape;612;p24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13" name="Google Shape;613;p24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14" name="Google Shape;614;p24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p25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17" name="Google Shape;617;p25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18" name="Google Shape;618;p2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p26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" name="Google Shape;621;p26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622" name="Google Shape;622;p26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23" name="Google Shape;623;p26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24" name="Google Shape;624;p26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Google Shape;626;p27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27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628" name="Google Shape;628;p27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29" name="Google Shape;629;p27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30" name="Google Shape;630;p27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Google Shape;632;p28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" name="Google Shape;633;p28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634" name="Google Shape;634;p28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635" name="Google Shape;635;p2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36" name="Google Shape;636;p2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37" name="Google Shape;637;p2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p29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40" name="Google Shape;640;p29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41" name="Google Shape;641;p2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30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44" name="Google Shape;644;p30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5" name="Google Shape;645;p30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6" name="Google Shape;646;p30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7" name="Google Shape;647;p30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8" name="Google Shape;648;p30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9" name="Google Shape;649;p30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0" name="Google Shape;650;p30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1" name="Google Shape;651;p30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2" name="Google Shape;652;p30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3" name="Google Shape;653;p30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4" name="Google Shape;654;p30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5" name="Google Shape;655;p30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6" name="Google Shape;656;p30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7" name="Google Shape;657;p30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8" name="Google Shape;658;p30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9" name="Google Shape;659;p30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0" name="Google Shape;660;p30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1" name="Google Shape;661;p30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2" name="Google Shape;662;p30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3" name="Google Shape;663;p30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4" name="Google Shape;664;p30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5" name="Google Shape;665;p30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6" name="Google Shape;666;p30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7" name="Google Shape;667;p30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8" name="Google Shape;668;p30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69" name="Google Shape;669;p30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70" name="Google Shape;670;p30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71" name="Google Shape;671;p30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72" name="Google Shape;672;p30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31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31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676" name="Google Shape;676;p31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677" name="Google Shape;677;p31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678" name="Google Shape;678;p31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679" name="Google Shape;679;p31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4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25;p4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26" name="Google Shape;26;p4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4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729450" y="1318650"/>
            <a:ext cx="7688700" cy="5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729450" y="2078875"/>
            <a:ext cx="7688700" cy="226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marL="1371600" lvl="2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marL="1828800" lvl="3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marL="2286000" lvl="4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marL="2743200" lvl="5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marL="3200400" lvl="6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marL="3657600" lvl="7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marL="4114800" lvl="8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" name="Google Shape;681;p32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" name="Google Shape;682;p32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683" name="Google Shape;683;p32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684" name="Google Shape;684;p32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685" name="Google Shape;685;p32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3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88" name="Google Shape;688;p3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89" name="Google Shape;689;p3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p35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48" name="Google Shape;848;p35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9" name="Google Shape;849;p35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0" name="Google Shape;850;p35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1" name="Google Shape;851;p35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2" name="Google Shape;852;p35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3" name="Google Shape;853;p35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4" name="Google Shape;854;p35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5" name="Google Shape;855;p35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6" name="Google Shape;856;p35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7" name="Google Shape;857;p35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8" name="Google Shape;858;p35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9" name="Google Shape;859;p35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0" name="Google Shape;860;p35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1" name="Google Shape;861;p35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2" name="Google Shape;862;p35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3" name="Google Shape;863;p35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4" name="Google Shape;864;p35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5" name="Google Shape;865;p35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6" name="Google Shape;866;p35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7" name="Google Shape;867;p35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8" name="Google Shape;868;p35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9" name="Google Shape;869;p35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70" name="Google Shape;870;p35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71" name="Google Shape;871;p35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72" name="Google Shape;872;p35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73" name="Google Shape;873;p35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74" name="Google Shape;874;p35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75" name="Google Shape;875;p35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76" name="Google Shape;876;p35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" name="Google Shape;878;p36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879" name="Google Shape;879;p36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880" name="Google Shape;880;p36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81" name="Google Shape;881;p36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82" name="Google Shape;882;p36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83" name="Google Shape;883;p36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84" name="Google Shape;884;p36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85" name="Google Shape;885;p36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86" name="Google Shape;886;p36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87" name="Google Shape;887;p36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88" name="Google Shape;888;p36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89" name="Google Shape;889;p36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0" name="Google Shape;890;p36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1" name="Google Shape;891;p36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2" name="Google Shape;892;p36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3" name="Google Shape;893;p36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4" name="Google Shape;894;p36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5" name="Google Shape;895;p36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6" name="Google Shape;896;p36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7" name="Google Shape;897;p36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8" name="Google Shape;898;p36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99" name="Google Shape;899;p36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0" name="Google Shape;900;p36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1" name="Google Shape;901;p36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2" name="Google Shape;902;p36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3" name="Google Shape;903;p36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4" name="Google Shape;904;p36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5" name="Google Shape;905;p36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6" name="Google Shape;906;p36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7" name="Google Shape;907;p36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8" name="Google Shape;908;p36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09" name="Google Shape;909;p36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0" name="Google Shape;910;p36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1" name="Google Shape;911;p36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2" name="Google Shape;912;p36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3" name="Google Shape;913;p36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4" name="Google Shape;914;p36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5" name="Google Shape;915;p36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6" name="Google Shape;916;p36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7" name="Google Shape;917;p36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8" name="Google Shape;918;p36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19" name="Google Shape;919;p36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0" name="Google Shape;920;p36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1" name="Google Shape;921;p36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2" name="Google Shape;922;p36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3" name="Google Shape;923;p36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4" name="Google Shape;924;p36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5" name="Google Shape;925;p36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6" name="Google Shape;926;p36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7" name="Google Shape;927;p36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8" name="Google Shape;928;p36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29" name="Google Shape;929;p36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30" name="Google Shape;930;p36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p37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933" name="Google Shape;933;p37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34" name="Google Shape;934;p37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35" name="Google Shape;935;p37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36" name="Google Shape;936;p3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37" name="Google Shape;937;p37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38" name="Google Shape;938;p37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39" name="Google Shape;939;p3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0" name="Google Shape;940;p37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1" name="Google Shape;941;p37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2" name="Google Shape;942;p3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3" name="Google Shape;943;p3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4" name="Google Shape;944;p3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5" name="Google Shape;945;p37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6" name="Google Shape;946;p37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7" name="Google Shape;947;p3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8" name="Google Shape;948;p37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49" name="Google Shape;949;p3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0" name="Google Shape;950;p37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1" name="Google Shape;951;p37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2" name="Google Shape;952;p37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3" name="Google Shape;953;p37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4" name="Google Shape;954;p37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5" name="Google Shape;955;p3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6" name="Google Shape;956;p37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7" name="Google Shape;957;p3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8" name="Google Shape;958;p3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9" name="Google Shape;959;p37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0" name="Google Shape;960;p37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1" name="Google Shape;961;p37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2" name="Google Shape;962;p37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3" name="Google Shape;963;p37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4" name="Google Shape;964;p37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5" name="Google Shape;965;p3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6" name="Google Shape;966;p37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7" name="Google Shape;967;p3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8" name="Google Shape;968;p37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9" name="Google Shape;969;p37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0" name="Google Shape;970;p37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1" name="Google Shape;971;p37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2" name="Google Shape;972;p3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3" name="Google Shape;973;p37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4" name="Google Shape;974;p3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3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7" name="Google Shape;977;p38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978" name="Google Shape;978;p3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79" name="Google Shape;979;p3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0" name="Google Shape;980;p3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1" name="Google Shape;981;p3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2" name="Google Shape;982;p3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3" name="Google Shape;983;p3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4" name="Google Shape;984;p3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5" name="Google Shape;985;p3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6" name="Google Shape;986;p3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7" name="Google Shape;987;p3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8" name="Google Shape;988;p3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89" name="Google Shape;989;p3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0" name="Google Shape;990;p3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1" name="Google Shape;991;p3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2" name="Google Shape;992;p3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3" name="Google Shape;993;p3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4" name="Google Shape;994;p3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5" name="Google Shape;995;p3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6" name="Google Shape;996;p3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7" name="Google Shape;997;p3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8" name="Google Shape;998;p3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99" name="Google Shape;999;p3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000" name="Google Shape;1000;p3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001" name="Google Shape;1001;p3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002" name="Google Shape;1002;p3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003" name="Google Shape;1003;p3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004" name="Google Shape;1004;p3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005" name="Google Shape;1005;p3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006" name="Google Shape;1006;p3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007" name="Google Shape;1007;p3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1008" name="Google Shape;1008;p3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09" name="Google Shape;1009;p3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" name="Google Shape;1011;p3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39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013" name="Google Shape;1013;p39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1014" name="Google Shape;1014;p3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1015" name="Google Shape;1015;p3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44" name="Google Shape;1044;p3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45" name="Google Shape;1045;p3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p4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40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049" name="Google Shape;1049;p40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050" name="Google Shape;1050;p40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1051" name="Google Shape;1051;p4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1052" name="Google Shape;1052;p4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81" name="Google Shape;1081;p4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82" name="Google Shape;1082;p4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p4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1085" name="Google Shape;1085;p4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1086" name="Google Shape;1086;p41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1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1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1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1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1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1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1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1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1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1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1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1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1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1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1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1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1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1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1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1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1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1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1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1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1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115" name="Google Shape;1115;p4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116" name="Google Shape;1116;p4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42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119" name="Google Shape;1119;p42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0" name="Google Shape;1120;p42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1" name="Google Shape;1121;p42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2" name="Google Shape;1122;p4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3" name="Google Shape;1123;p42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4" name="Google Shape;1124;p42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5" name="Google Shape;1125;p4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6" name="Google Shape;1126;p42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7" name="Google Shape;1127;p42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8" name="Google Shape;1128;p4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29" name="Google Shape;1129;p4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0" name="Google Shape;1130;p4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1" name="Google Shape;1131;p42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2" name="Google Shape;1132;p42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3" name="Google Shape;1133;p4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4" name="Google Shape;1134;p42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5" name="Google Shape;1135;p4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6" name="Google Shape;1136;p42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7" name="Google Shape;1137;p42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8" name="Google Shape;1138;p42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39" name="Google Shape;1139;p42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0" name="Google Shape;1140;p42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1" name="Google Shape;1141;p4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2" name="Google Shape;1142;p42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3" name="Google Shape;1143;p4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4" name="Google Shape;1144;p4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5" name="Google Shape;1145;p42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6" name="Google Shape;1146;p42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7" name="Google Shape;1147;p42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8" name="Google Shape;1148;p42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49" name="Google Shape;1149;p42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0" name="Google Shape;1150;p42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1" name="Google Shape;1151;p4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2" name="Google Shape;1152;p42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3" name="Google Shape;1153;p4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4" name="Google Shape;1154;p42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5" name="Google Shape;1155;p42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6" name="Google Shape;1156;p42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7" name="Google Shape;1157;p42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8" name="Google Shape;1158;p4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59" name="Google Shape;1159;p42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60" name="Google Shape;1160;p4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" name="Google Shape;33;p5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34" name="Google Shape;34;p5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5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" name="Google Shape;36;p5"/>
          <p:cNvSpPr txBox="1">
            <a:spLocks noGrp="1"/>
          </p:cNvSpPr>
          <p:nvPr>
            <p:ph type="title"/>
          </p:nvPr>
        </p:nvSpPr>
        <p:spPr>
          <a:xfrm>
            <a:off x="729450" y="1318650"/>
            <a:ext cx="7688400" cy="5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body" idx="1"/>
          </p:nvPr>
        </p:nvSpPr>
        <p:spPr>
          <a:xfrm>
            <a:off x="729325" y="2078875"/>
            <a:ext cx="3774300" cy="226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marL="1371600" lvl="2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marL="1828800" lvl="3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marL="2286000" lvl="4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marL="2743200" lvl="5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marL="3200400" lvl="6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marL="3657600" lvl="7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marL="4114800" lvl="8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body" idx="2"/>
          </p:nvPr>
        </p:nvSpPr>
        <p:spPr>
          <a:xfrm>
            <a:off x="4643604" y="2078875"/>
            <a:ext cx="3774300" cy="226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marL="1371600" lvl="2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marL="1828800" lvl="3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marL="2286000" lvl="4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marL="2743200" lvl="5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marL="3200400" lvl="6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marL="3657600" lvl="7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marL="4114800" lvl="8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" name="Google Shape;1162;p4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63" name="Google Shape;1163;p4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64" name="Google Shape;1164;p4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65" name="Google Shape;1165;p4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66" name="Google Shape;1166;p4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67" name="Google Shape;1167;p4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68" name="Google Shape;1168;p4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69" name="Google Shape;1169;p4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0" name="Google Shape;1170;p4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1" name="Google Shape;1171;p4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2" name="Google Shape;1172;p4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3" name="Google Shape;1173;p4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4" name="Google Shape;1174;p4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5" name="Google Shape;1175;p4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6" name="Google Shape;1176;p4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7" name="Google Shape;1177;p4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8" name="Google Shape;1178;p4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79" name="Google Shape;1179;p4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0" name="Google Shape;1180;p4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1" name="Google Shape;1181;p4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2" name="Google Shape;1182;p4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3" name="Google Shape;1183;p4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4" name="Google Shape;1184;p4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5" name="Google Shape;1185;p4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6" name="Google Shape;1186;p4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7" name="Google Shape;1187;p4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8" name="Google Shape;1188;p4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89" name="Google Shape;1189;p4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0" name="Google Shape;1190;p4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1" name="Google Shape;1191;p4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2" name="Google Shape;1192;p4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3" name="Google Shape;1193;p4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4" name="Google Shape;1194;p4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5" name="Google Shape;1195;p4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6" name="Google Shape;1196;p4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7" name="Google Shape;1197;p43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8" name="Google Shape;1198;p4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199" name="Google Shape;1199;p4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00" name="Google Shape;1200;p4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01" name="Google Shape;1201;p4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02" name="Google Shape;1202;p4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03" name="Google Shape;1203;p4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Google Shape;1205;p4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45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208" name="Google Shape;1208;p45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209" name="Google Shape;1209;p45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" name="Google Shape;1210;p45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45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" name="Google Shape;1212;p45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" name="Google Shape;1213;p45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" name="Google Shape;1214;p45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5" name="Google Shape;1215;p45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6" name="Google Shape;1216;p45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7" name="Google Shape;1217;p45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6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" name="Google Shape;42;p6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43" name="Google Shape;43;p6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6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" name="Google Shape;45;p6"/>
          <p:cNvSpPr txBox="1">
            <a:spLocks noGrp="1"/>
          </p:cNvSpPr>
          <p:nvPr>
            <p:ph type="title"/>
          </p:nvPr>
        </p:nvSpPr>
        <p:spPr>
          <a:xfrm>
            <a:off x="729450" y="1318650"/>
            <a:ext cx="7688400" cy="5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  <p:sp>
        <p:nvSpPr>
          <p:cNvPr id="46" name="Google Shape;46;p6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7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49;p7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50" name="Google Shape;50;p7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7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52;p7"/>
          <p:cNvSpPr txBox="1">
            <a:spLocks noGrp="1"/>
          </p:cNvSpPr>
          <p:nvPr>
            <p:ph type="title"/>
          </p:nvPr>
        </p:nvSpPr>
        <p:spPr>
          <a:xfrm>
            <a:off x="730000" y="1318650"/>
            <a:ext cx="3300900" cy="138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  <p:sp>
        <p:nvSpPr>
          <p:cNvPr id="53" name="Google Shape;53;p7"/>
          <p:cNvSpPr txBox="1">
            <a:spLocks noGrp="1"/>
          </p:cNvSpPr>
          <p:nvPr>
            <p:ph type="body" idx="1"/>
          </p:nvPr>
        </p:nvSpPr>
        <p:spPr>
          <a:xfrm>
            <a:off x="721225" y="2781725"/>
            <a:ext cx="3300900" cy="159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marL="1371600" lvl="2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marL="1828800" lvl="3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marL="2286000" lvl="4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marL="2743200" lvl="5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marL="3200400" lvl="6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marL="3657600" lvl="7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marL="4114800" lvl="8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>
            <a:endParaRPr/>
          </a:p>
        </p:txBody>
      </p:sp>
      <p:sp>
        <p:nvSpPr>
          <p:cNvPr id="54" name="Google Shape;54;p7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oogle Shape;56;p8"/>
          <p:cNvGrpSpPr/>
          <p:nvPr/>
        </p:nvGrpSpPr>
        <p:grpSpPr>
          <a:xfrm>
            <a:off x="830392" y="4169130"/>
            <a:ext cx="745763" cy="45826"/>
            <a:chOff x="4580561" y="2589004"/>
            <a:chExt cx="1064464" cy="25200"/>
          </a:xfrm>
        </p:grpSpPr>
        <p:sp>
          <p:nvSpPr>
            <p:cNvPr id="57" name="Google Shape;57;p8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8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" name="Google Shape;59;p8"/>
          <p:cNvSpPr txBox="1">
            <a:spLocks noGrp="1"/>
          </p:cNvSpPr>
          <p:nvPr>
            <p:ph type="title"/>
          </p:nvPr>
        </p:nvSpPr>
        <p:spPr>
          <a:xfrm>
            <a:off x="729450" y="864300"/>
            <a:ext cx="7021200" cy="298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" name="Google Shape;60;p8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9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" name="Google Shape;63;p9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64" name="Google Shape;64;p9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9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" name="Google Shape;66;p9"/>
          <p:cNvSpPr txBox="1">
            <a:spLocks noGrp="1"/>
          </p:cNvSpPr>
          <p:nvPr>
            <p:ph type="title"/>
          </p:nvPr>
        </p:nvSpPr>
        <p:spPr>
          <a:xfrm>
            <a:off x="730000" y="1318650"/>
            <a:ext cx="3300900" cy="16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  <p:sp>
        <p:nvSpPr>
          <p:cNvPr id="67" name="Google Shape;67;p9"/>
          <p:cNvSpPr txBox="1">
            <a:spLocks noGrp="1"/>
          </p:cNvSpPr>
          <p:nvPr>
            <p:ph type="subTitle" idx="1"/>
          </p:nvPr>
        </p:nvSpPr>
        <p:spPr>
          <a:xfrm>
            <a:off x="724950" y="3161525"/>
            <a:ext cx="3300900" cy="7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8" name="Google Shape;68;p9"/>
          <p:cNvSpPr txBox="1">
            <a:spLocks noGrp="1"/>
          </p:cNvSpPr>
          <p:nvPr>
            <p:ph type="body" idx="2"/>
          </p:nvPr>
        </p:nvSpPr>
        <p:spPr>
          <a:xfrm>
            <a:off x="5174225" y="1352625"/>
            <a:ext cx="3374400" cy="302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marL="1371600" lvl="2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marL="1828800" lvl="3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marL="2286000" lvl="4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marL="2743200" lvl="5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marL="3200400" lvl="6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marL="3657600" lvl="7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marL="4114800" lvl="8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>
            <a:endParaRPr/>
          </a:p>
        </p:txBody>
      </p:sp>
      <p:sp>
        <p:nvSpPr>
          <p:cNvPr id="69" name="Google Shape;69;p9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0"/>
          <p:cNvSpPr txBox="1">
            <a:spLocks noGrp="1"/>
          </p:cNvSpPr>
          <p:nvPr>
            <p:ph type="body" idx="1"/>
          </p:nvPr>
        </p:nvSpPr>
        <p:spPr>
          <a:xfrm>
            <a:off x="724950" y="4372551"/>
            <a:ext cx="7697400" cy="4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1pPr>
          </a:lstStyle>
          <a:p>
            <a:endParaRPr/>
          </a:p>
        </p:txBody>
      </p:sp>
      <p:sp>
        <p:nvSpPr>
          <p:cNvPr id="72" name="Google Shape;72;p10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14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treamline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sz="2800" b="1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sz="2800" b="1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sz="2800" b="1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sz="2800" b="1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sz="2800" b="1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sz="2800" b="1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sz="2800" b="1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sz="2800" b="1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sz="2800" b="1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11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"/>
              <a:buFont typeface="Lato"/>
              <a:buChar char="●"/>
              <a:defRPr sz="13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○"/>
              <a:defRPr sz="11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■"/>
              <a:defRPr sz="11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●"/>
              <a:defRPr sz="11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○"/>
              <a:defRPr sz="11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■"/>
              <a:defRPr sz="11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●"/>
              <a:defRPr sz="11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○"/>
              <a:defRPr sz="11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■"/>
              <a:defRPr sz="11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buNone/>
              <a:defRPr sz="10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buNone/>
              <a:defRPr sz="10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buNone/>
              <a:defRPr sz="10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buNone/>
              <a:defRPr sz="10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buNone/>
              <a:defRPr sz="10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buNone/>
              <a:defRPr sz="10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buNone/>
              <a:defRPr sz="10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buNone/>
              <a:defRPr sz="10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buNone/>
              <a:defRPr sz="10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oogle Shape;83;p13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84" name="Google Shape;84;p13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3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3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3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3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3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3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3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3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3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3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3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3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3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3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3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3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3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3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3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3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3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3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3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3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3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3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3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3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3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3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3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3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3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3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3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3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3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3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3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3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3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3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3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3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3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3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3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3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3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3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3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3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3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3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3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3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3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3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3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3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3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3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3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3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3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3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3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3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3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3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3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3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13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13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13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13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13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13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13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13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13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13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13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13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13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13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13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13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13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13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13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13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13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3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3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3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3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3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3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3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3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13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3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3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3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13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13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3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13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13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13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3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13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13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3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3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3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3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3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3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13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13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3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3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Google Shape;235;p1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236" name="Google Shape;236;p13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237" name="Google Shape;237;p1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" name="Google Shape;691;p34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692" name="Google Shape;692;p34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4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4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4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4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4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4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4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4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4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4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4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4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4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4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4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4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4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4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4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4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4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4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4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4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4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4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4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4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4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4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4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4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4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4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4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4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4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4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4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4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4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4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4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4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4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4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4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4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4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4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4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4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4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4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4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4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4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4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4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4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4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4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4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4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4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4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4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4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4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4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4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4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4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4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4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4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4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4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4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4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4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4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4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4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4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4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4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4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4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4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4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4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4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4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4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4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4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4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4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4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4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4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4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4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4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4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4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4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4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4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3" name="Google Shape;843;p3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844" name="Google Shape;844;p34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845" name="Google Shape;845;p3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hyperlink" Target="https://recitmst.qc.ca/" TargetMode="External"/><Relationship Id="rId4" Type="http://schemas.openxmlformats.org/officeDocument/2006/relationships/hyperlink" Target="https://monurl.ca/mst6mai22" TargetMode="Externa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5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5.xml"/><Relationship Id="rId6" Type="http://schemas.openxmlformats.org/officeDocument/2006/relationships/hyperlink" Target="http://whereby.com/recitfad" TargetMode="Externa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g"/><Relationship Id="rId3" Type="http://schemas.openxmlformats.org/officeDocument/2006/relationships/image" Target="../media/image4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Relationship Id="rId6" Type="http://schemas.openxmlformats.org/officeDocument/2006/relationships/hyperlink" Target="mailto:genevieve.trudel@recitmst.qc.ca" TargetMode="External"/><Relationship Id="rId5" Type="http://schemas.openxmlformats.org/officeDocument/2006/relationships/hyperlink" Target="mailto:sonya.fiset@recitmst.qc.ca" TargetMode="External"/><Relationship Id="rId4" Type="http://schemas.openxmlformats.org/officeDocument/2006/relationships/hyperlink" Target="mailto:kamga_kouamkam.raoul@uqam.ca" TargetMode="External"/><Relationship Id="rId9" Type="http://schemas.openxmlformats.org/officeDocument/2006/relationships/image" Target="../media/image7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2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channel/UC7IcadI_rZFwso9N81PYqFg" TargetMode="External"/><Relationship Id="rId3" Type="http://schemas.openxmlformats.org/officeDocument/2006/relationships/image" Target="../media/image4.png"/><Relationship Id="rId7" Type="http://schemas.openxmlformats.org/officeDocument/2006/relationships/hyperlink" Target="https://twitter.com/recitmst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0.xml"/><Relationship Id="rId6" Type="http://schemas.openxmlformats.org/officeDocument/2006/relationships/hyperlink" Target="https://www.facebook.com/RECITMST2020/" TargetMode="External"/><Relationship Id="rId11" Type="http://schemas.openxmlformats.org/officeDocument/2006/relationships/image" Target="../media/image3.png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25.png"/><Relationship Id="rId4" Type="http://schemas.openxmlformats.org/officeDocument/2006/relationships/hyperlink" Target="mailto:kamga_kouamkam.raoul@uqam.ca" TargetMode="External"/><Relationship Id="rId9" Type="http://schemas.openxmlformats.org/officeDocument/2006/relationships/hyperlink" Target="http://creativecommons.org/licenses/by-nc-sa/4.0/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2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lidescarnival.com/help-use-presentation-template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6.xml"/><Relationship Id="rId4" Type="http://schemas.openxmlformats.org/officeDocument/2006/relationships/hyperlink" Target="http://www.slidescarnival.com/copyright-and-legal-information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1.xml"/><Relationship Id="rId4" Type="http://schemas.openxmlformats.org/officeDocument/2006/relationships/hyperlink" Target="https://recit.qc.ca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2" name="Google Shape;1222;p4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1"/>
            <a:ext cx="9144003" cy="5143484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46"/>
          <p:cNvSpPr txBox="1"/>
          <p:nvPr/>
        </p:nvSpPr>
        <p:spPr>
          <a:xfrm>
            <a:off x="124925" y="1299200"/>
            <a:ext cx="6238200" cy="259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2800" b="1">
                <a:solidFill>
                  <a:srgbClr val="FFFFFF"/>
                </a:solidFill>
                <a:latin typeface="Ubuntu"/>
                <a:ea typeface="Ubuntu"/>
                <a:cs typeface="Ubuntu"/>
                <a:sym typeface="Ubuntu"/>
              </a:rPr>
              <a:t>Pratiques technopédagogiques mises en place par les conseillers pédagogiques du RÉCIT pour accompagner les enseignants durant la pandémie</a:t>
            </a:r>
            <a:endParaRPr sz="2800" b="1">
              <a:solidFill>
                <a:srgbClr val="FFFFF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24" name="Google Shape;1224;p46"/>
          <p:cNvSpPr txBox="1"/>
          <p:nvPr/>
        </p:nvSpPr>
        <p:spPr>
          <a:xfrm>
            <a:off x="4938400" y="3731400"/>
            <a:ext cx="42054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1800" b="0" i="0" u="none" strike="noStrike" cap="none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fr" sz="3000" b="1" u="sng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monurl.ca/mst6mai22</a:t>
            </a:r>
            <a:r>
              <a:rPr lang="fr" sz="3000" b="1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1800" b="0" i="0" u="none" strike="noStrike" cap="none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" name="Google Shape;1225;p46"/>
          <p:cNvSpPr txBox="1"/>
          <p:nvPr/>
        </p:nvSpPr>
        <p:spPr>
          <a:xfrm>
            <a:off x="58400" y="4796400"/>
            <a:ext cx="30096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fr" sz="1200" b="0" i="0" u="none" strike="noStrike" cap="none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fr" sz="1200" b="0" i="0" u="sng" strike="noStrike" cap="none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200" b="0" i="0" u="none" strike="noStrike" cap="none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26" name="Google Shape;1226;p46"/>
          <p:cNvPicPr preferRelativeResize="0"/>
          <p:nvPr/>
        </p:nvPicPr>
        <p:blipFill rotWithShape="1">
          <a:blip r:embed="rId6">
            <a:alphaModFix/>
          </a:blip>
          <a:srcRect t="18540" b="15829"/>
          <a:stretch/>
        </p:blipFill>
        <p:spPr>
          <a:xfrm>
            <a:off x="203625" y="4147575"/>
            <a:ext cx="737050" cy="780650"/>
          </a:xfrm>
          <a:prstGeom prst="rect">
            <a:avLst/>
          </a:prstGeom>
          <a:noFill/>
          <a:ln>
            <a:noFill/>
          </a:ln>
        </p:spPr>
      </p:pic>
      <p:sp>
        <p:nvSpPr>
          <p:cNvPr id="1227" name="Google Shape;1227;p46"/>
          <p:cNvSpPr txBox="1"/>
          <p:nvPr/>
        </p:nvSpPr>
        <p:spPr>
          <a:xfrm>
            <a:off x="1037900" y="4147425"/>
            <a:ext cx="2157000" cy="7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fr" sz="1200" b="0" i="0" u="none" strike="noStrike" cap="none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Domaine de la mathématique, de la science et technologie (MST)</a:t>
            </a:r>
            <a:endParaRPr sz="1200" b="0" i="0" u="none" strike="noStrike" cap="none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28" name="Google Shape;1228;p4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7085601" y="182951"/>
            <a:ext cx="1906475" cy="12686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Google Shape;1296;p55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97" name="Google Shape;1297;p55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8" name="Google Shape;1298;p55"/>
          <p:cNvSpPr txBox="1"/>
          <p:nvPr/>
        </p:nvSpPr>
        <p:spPr>
          <a:xfrm>
            <a:off x="743475" y="299100"/>
            <a:ext cx="5221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Question 2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99" name="Google Shape;1299;p55"/>
          <p:cNvSpPr txBox="1"/>
          <p:nvPr/>
        </p:nvSpPr>
        <p:spPr>
          <a:xfrm>
            <a:off x="786225" y="1264775"/>
            <a:ext cx="6678600" cy="272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" sz="3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Quelles sont les dimensions de la compétence numérique qui ont été les plus mobilisées par les CP durant la pandémie ?</a:t>
            </a:r>
            <a:endParaRPr sz="3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" name="Google Shape;1304;p56"/>
          <p:cNvSpPr txBox="1">
            <a:spLocks noGrp="1"/>
          </p:cNvSpPr>
          <p:nvPr>
            <p:ph type="title"/>
          </p:nvPr>
        </p:nvSpPr>
        <p:spPr>
          <a:xfrm>
            <a:off x="170850" y="359975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Compétence numérique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05" name="Google Shape;1305;p56"/>
          <p:cNvSpPr txBox="1"/>
          <p:nvPr/>
        </p:nvSpPr>
        <p:spPr>
          <a:xfrm>
            <a:off x="464100" y="4707425"/>
            <a:ext cx="53556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Cadre de référence de la compétence numérique</a:t>
            </a:r>
            <a:endParaRPr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06" name="Google Shape;1306;p5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4100" y="1068575"/>
            <a:ext cx="3996223" cy="368142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307" name="Google Shape;1307;p56"/>
          <p:cNvSpPr/>
          <p:nvPr/>
        </p:nvSpPr>
        <p:spPr>
          <a:xfrm>
            <a:off x="5200075" y="1166475"/>
            <a:ext cx="3324300" cy="37281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308" name="Google Shape;1308;p5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612000" y="4065350"/>
            <a:ext cx="2074881" cy="6436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09" name="Google Shape;1309;p5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626875" y="1940650"/>
            <a:ext cx="2591794" cy="6436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10" name="Google Shape;1310;p5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626875" y="1232050"/>
            <a:ext cx="2136205" cy="6436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11" name="Google Shape;1311;p56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5612000" y="2649250"/>
            <a:ext cx="1868658" cy="6436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12" name="Google Shape;1312;p56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5626875" y="3357850"/>
            <a:ext cx="1868650" cy="62141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13" name="Google Shape;1313;p56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52402" y="2431462"/>
            <a:ext cx="5010872" cy="119812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cxnSp>
        <p:nvCxnSpPr>
          <p:cNvPr id="1314" name="Google Shape;1314;p56"/>
          <p:cNvCxnSpPr/>
          <p:nvPr/>
        </p:nvCxnSpPr>
        <p:spPr>
          <a:xfrm rot="5400000">
            <a:off x="4656956" y="2060324"/>
            <a:ext cx="1476600" cy="463800"/>
          </a:xfrm>
          <a:prstGeom prst="curvedConnector3">
            <a:avLst>
              <a:gd name="adj1" fmla="val 50000"/>
            </a:avLst>
          </a:prstGeom>
          <a:noFill/>
          <a:ln w="38100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315" name="Google Shape;1315;p56"/>
          <p:cNvCxnSpPr/>
          <p:nvPr/>
        </p:nvCxnSpPr>
        <p:spPr>
          <a:xfrm rot="5400000">
            <a:off x="5011256" y="2414624"/>
            <a:ext cx="768000" cy="463800"/>
          </a:xfrm>
          <a:prstGeom prst="curvedConnector3">
            <a:avLst>
              <a:gd name="adj1" fmla="val 50000"/>
            </a:avLst>
          </a:prstGeom>
          <a:noFill/>
          <a:ln w="38100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316" name="Google Shape;1316;p56"/>
          <p:cNvCxnSpPr/>
          <p:nvPr/>
        </p:nvCxnSpPr>
        <p:spPr>
          <a:xfrm flipH="1">
            <a:off x="5163644" y="2971124"/>
            <a:ext cx="448800" cy="59400"/>
          </a:xfrm>
          <a:prstGeom prst="curvedConnector3">
            <a:avLst>
              <a:gd name="adj1" fmla="val 50000"/>
            </a:avLst>
          </a:prstGeom>
          <a:noFill/>
          <a:ln w="38100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317" name="Google Shape;1317;p56"/>
          <p:cNvCxnSpPr/>
          <p:nvPr/>
        </p:nvCxnSpPr>
        <p:spPr>
          <a:xfrm rot="5400000" flipH="1">
            <a:off x="5076206" y="3117674"/>
            <a:ext cx="638100" cy="463800"/>
          </a:xfrm>
          <a:prstGeom prst="curvedConnector3">
            <a:avLst>
              <a:gd name="adj1" fmla="val 50000"/>
            </a:avLst>
          </a:prstGeom>
          <a:noFill/>
          <a:ln w="38100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318" name="Google Shape;1318;p56"/>
          <p:cNvCxnSpPr/>
          <p:nvPr/>
        </p:nvCxnSpPr>
        <p:spPr>
          <a:xfrm rot="5400000" flipH="1">
            <a:off x="4709744" y="3484424"/>
            <a:ext cx="1356600" cy="448800"/>
          </a:xfrm>
          <a:prstGeom prst="curvedConnector3">
            <a:avLst>
              <a:gd name="adj1" fmla="val 50000"/>
            </a:avLst>
          </a:prstGeom>
          <a:noFill/>
          <a:ln w="38100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57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24" name="Google Shape;1324;p57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5" name="Google Shape;1325;p57"/>
          <p:cNvSpPr txBox="1"/>
          <p:nvPr/>
        </p:nvSpPr>
        <p:spPr>
          <a:xfrm>
            <a:off x="743475" y="299100"/>
            <a:ext cx="5221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Question 3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26" name="Google Shape;1326;p57"/>
          <p:cNvSpPr txBox="1"/>
          <p:nvPr/>
        </p:nvSpPr>
        <p:spPr>
          <a:xfrm>
            <a:off x="786225" y="1143000"/>
            <a:ext cx="7139100" cy="23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Comment la conseillance technopédagogique a-t-elle évoluée au Québec depuis le début de la pandémie?</a:t>
            </a:r>
            <a:endParaRPr sz="3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Google Shape;1331;p58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32" name="Google Shape;1332;p58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" name="Google Shape;1333;p58"/>
          <p:cNvSpPr txBox="1"/>
          <p:nvPr/>
        </p:nvSpPr>
        <p:spPr>
          <a:xfrm>
            <a:off x="743475" y="394350"/>
            <a:ext cx="7047600" cy="116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Évolution de la conseillance technopédagogique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34" name="Google Shape;1334;p58"/>
          <p:cNvSpPr txBox="1"/>
          <p:nvPr/>
        </p:nvSpPr>
        <p:spPr>
          <a:xfrm>
            <a:off x="816575" y="1417175"/>
            <a:ext cx="1231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graphicFrame>
        <p:nvGraphicFramePr>
          <p:cNvPr id="1335" name="Google Shape;1335;p58"/>
          <p:cNvGraphicFramePr/>
          <p:nvPr/>
        </p:nvGraphicFramePr>
        <p:xfrm>
          <a:off x="497575" y="19427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{4E7CB94F-59FE-44C4-8126-EB52DADBC2DA}</a:tableStyleId>
              </a:tblPr>
              <a:tblGrid>
                <a:gridCol w="2509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3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56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21250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sz="2000" b="1">
                          <a:solidFill>
                            <a:schemeClr val="dk2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Avant mars 2020</a:t>
                      </a:r>
                      <a:endParaRPr sz="2000" b="1">
                        <a:solidFill>
                          <a:schemeClr val="dk2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>
                        <a:solidFill>
                          <a:schemeClr val="dk2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sz="2000">
                          <a:solidFill>
                            <a:schemeClr val="dk2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Conseillance technopédagogique à forte prédominance </a:t>
                      </a:r>
                      <a:endParaRPr sz="2000">
                        <a:solidFill>
                          <a:schemeClr val="dk2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sz="2000" b="1">
                          <a:solidFill>
                            <a:srgbClr val="FAA22A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en présence</a:t>
                      </a:r>
                      <a:endParaRPr sz="2000" b="1">
                        <a:solidFill>
                          <a:srgbClr val="FAA22A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sz="2000" b="1">
                          <a:solidFill>
                            <a:schemeClr val="dk2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Pendant la pandémie</a:t>
                      </a:r>
                      <a:endParaRPr sz="2000" b="1">
                        <a:solidFill>
                          <a:schemeClr val="dk2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>
                        <a:solidFill>
                          <a:schemeClr val="dk2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sz="2000">
                          <a:solidFill>
                            <a:schemeClr val="dk2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Conseillance technopédagogique à forte prédominance </a:t>
                      </a:r>
                      <a:endParaRPr sz="2000">
                        <a:solidFill>
                          <a:schemeClr val="dk2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sz="2000" b="1">
                          <a:solidFill>
                            <a:srgbClr val="FAA22A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à distance</a:t>
                      </a:r>
                      <a:endParaRPr sz="2000" b="1">
                        <a:solidFill>
                          <a:srgbClr val="FAA22A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sz="2000" b="1">
                          <a:solidFill>
                            <a:schemeClr val="dk2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Et maintenant…</a:t>
                      </a:r>
                      <a:endParaRPr sz="2000" b="1">
                        <a:solidFill>
                          <a:schemeClr val="dk2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>
                        <a:solidFill>
                          <a:schemeClr val="dk2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sz="2000">
                          <a:solidFill>
                            <a:schemeClr val="dk2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Conseillance technopédagogique  hybride (équilibre </a:t>
                      </a:r>
                      <a:r>
                        <a:rPr lang="fr" sz="2000" b="1">
                          <a:solidFill>
                            <a:srgbClr val="FAA22A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 distance/présence</a:t>
                      </a:r>
                      <a:r>
                        <a:rPr lang="fr" sz="2000">
                          <a:solidFill>
                            <a:schemeClr val="dk2"/>
                          </a:solidFill>
                          <a:latin typeface="Ubuntu"/>
                          <a:ea typeface="Ubuntu"/>
                          <a:cs typeface="Ubuntu"/>
                          <a:sym typeface="Ubuntu"/>
                        </a:rPr>
                        <a:t>)</a:t>
                      </a:r>
                      <a:endParaRPr sz="2000">
                        <a:solidFill>
                          <a:schemeClr val="dk2"/>
                        </a:solidFill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cxnSp>
        <p:nvCxnSpPr>
          <p:cNvPr id="1336" name="Google Shape;1336;p58"/>
          <p:cNvCxnSpPr/>
          <p:nvPr/>
        </p:nvCxnSpPr>
        <p:spPr>
          <a:xfrm rot="10800000" flipH="1">
            <a:off x="566975" y="1636050"/>
            <a:ext cx="8208600" cy="27900"/>
          </a:xfrm>
          <a:prstGeom prst="straightConnector1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59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42" name="Google Shape;1342;p59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59"/>
          <p:cNvSpPr txBox="1"/>
          <p:nvPr/>
        </p:nvSpPr>
        <p:spPr>
          <a:xfrm>
            <a:off x="758975" y="-19000"/>
            <a:ext cx="7047600" cy="166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Avant mars 2020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Conseillance technopédagogique 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 b="1">
                <a:solidFill>
                  <a:srgbClr val="F8BB00"/>
                </a:solidFill>
                <a:latin typeface="Viga"/>
                <a:ea typeface="Viga"/>
                <a:cs typeface="Viga"/>
                <a:sym typeface="Viga"/>
              </a:rPr>
              <a:t>en présence</a:t>
            </a:r>
            <a:endParaRPr sz="3200" b="1">
              <a:solidFill>
                <a:srgbClr val="F8BB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44" name="Google Shape;1344;p59"/>
          <p:cNvSpPr txBox="1"/>
          <p:nvPr/>
        </p:nvSpPr>
        <p:spPr>
          <a:xfrm>
            <a:off x="816575" y="1417175"/>
            <a:ext cx="1231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45" name="Google Shape;1345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6575" y="1643300"/>
            <a:ext cx="6996251" cy="3165776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p60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51" name="Google Shape;1351;p60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" name="Google Shape;1352;p60"/>
          <p:cNvSpPr txBox="1"/>
          <p:nvPr/>
        </p:nvSpPr>
        <p:spPr>
          <a:xfrm>
            <a:off x="743475" y="0"/>
            <a:ext cx="6771900" cy="166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Pendant la pandémie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Conseillance technopédagogique  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rgbClr val="F8BB00"/>
                </a:solidFill>
                <a:latin typeface="Viga"/>
                <a:ea typeface="Viga"/>
                <a:cs typeface="Viga"/>
                <a:sym typeface="Viga"/>
              </a:rPr>
              <a:t>à </a:t>
            </a:r>
            <a:r>
              <a:rPr lang="fr" sz="3200" b="1">
                <a:solidFill>
                  <a:srgbClr val="F8BB00"/>
                </a:solidFill>
                <a:latin typeface="Viga"/>
                <a:ea typeface="Viga"/>
                <a:cs typeface="Viga"/>
                <a:sym typeface="Viga"/>
              </a:rPr>
              <a:t>distance</a:t>
            </a:r>
            <a:endParaRPr sz="2000" b="1">
              <a:solidFill>
                <a:srgbClr val="F8BB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53" name="Google Shape;1353;p60"/>
          <p:cNvSpPr txBox="1"/>
          <p:nvPr/>
        </p:nvSpPr>
        <p:spPr>
          <a:xfrm>
            <a:off x="816575" y="1417175"/>
            <a:ext cx="1231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54" name="Google Shape;1354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6575" y="1584693"/>
            <a:ext cx="6771901" cy="3202133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" name="Google Shape;1359;p61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60" name="Google Shape;1360;p61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1" name="Google Shape;1361;p61"/>
          <p:cNvSpPr txBox="1"/>
          <p:nvPr/>
        </p:nvSpPr>
        <p:spPr>
          <a:xfrm>
            <a:off x="743475" y="29550"/>
            <a:ext cx="7047600" cy="166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Et maintenant…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Conseillance technopédagogique 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 b="1">
                <a:solidFill>
                  <a:srgbClr val="F8BB00"/>
                </a:solidFill>
                <a:latin typeface="Viga"/>
                <a:ea typeface="Viga"/>
                <a:cs typeface="Viga"/>
                <a:sym typeface="Viga"/>
              </a:rPr>
              <a:t>en présence et/ou à distance</a:t>
            </a:r>
            <a:endParaRPr sz="3200" b="1">
              <a:solidFill>
                <a:srgbClr val="F8BB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62" name="Google Shape;1362;p61"/>
          <p:cNvSpPr txBox="1"/>
          <p:nvPr/>
        </p:nvSpPr>
        <p:spPr>
          <a:xfrm>
            <a:off x="816575" y="1417175"/>
            <a:ext cx="1231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63" name="Google Shape;1363;p6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73663" y="1643301"/>
            <a:ext cx="6474774" cy="3086399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" name="Google Shape;1368;p62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69" name="Google Shape;1369;p62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0" name="Google Shape;1370;p62"/>
          <p:cNvSpPr txBox="1"/>
          <p:nvPr/>
        </p:nvSpPr>
        <p:spPr>
          <a:xfrm>
            <a:off x="743475" y="299100"/>
            <a:ext cx="5221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Question 4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71" name="Google Shape;1371;p62"/>
          <p:cNvSpPr txBox="1"/>
          <p:nvPr/>
        </p:nvSpPr>
        <p:spPr>
          <a:xfrm>
            <a:off x="786225" y="1143000"/>
            <a:ext cx="7619700" cy="341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" sz="3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Quelles sont les réflexions menées actuellement par les CP pour continuer à soutenir les enseignants dans le développement de la compétence numérique ?</a:t>
            </a:r>
            <a:endParaRPr sz="3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" name="Google Shape;1376;p63"/>
          <p:cNvSpPr txBox="1">
            <a:spLocks noGrp="1"/>
          </p:cNvSpPr>
          <p:nvPr>
            <p:ph type="title"/>
          </p:nvPr>
        </p:nvSpPr>
        <p:spPr>
          <a:xfrm>
            <a:off x="747925" y="72625"/>
            <a:ext cx="6337200" cy="8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Réflexions menées actuellement par les CP-RÉCIT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77" name="Google Shape;1377;p63"/>
          <p:cNvSpPr txBox="1">
            <a:spLocks noGrp="1"/>
          </p:cNvSpPr>
          <p:nvPr>
            <p:ph type="body" idx="1"/>
          </p:nvPr>
        </p:nvSpPr>
        <p:spPr>
          <a:xfrm>
            <a:off x="747925" y="1302825"/>
            <a:ext cx="66468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8735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Ubuntu"/>
              <a:buChar char="-"/>
            </a:pP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Conserver de nouvelles façons de soutenir les régions éloignées;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73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Ubuntu"/>
              <a:buChar char="-"/>
            </a:pP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Adapter son rôle à la situation de pénurie qui limite la libération des enseignants à des fins de formation;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73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Ubuntu"/>
              <a:buChar char="-"/>
            </a:pP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Améliorer les stratégies pour développer la compétence numérique des enseignants non-légalement qualifiés.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" name="Google Shape;1382;p64"/>
          <p:cNvSpPr txBox="1">
            <a:spLocks noGrp="1"/>
          </p:cNvSpPr>
          <p:nvPr>
            <p:ph type="title"/>
          </p:nvPr>
        </p:nvSpPr>
        <p:spPr>
          <a:xfrm>
            <a:off x="626900" y="448200"/>
            <a:ext cx="4524000" cy="138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Formations à distance, 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quelques exemples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83" name="Google Shape;1383;p6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64900" y="2021746"/>
            <a:ext cx="3498575" cy="2928025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84" name="Google Shape;1384;p6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992075" y="2452375"/>
            <a:ext cx="4923324" cy="2497396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85" name="Google Shape;1385;p6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184150" y="118475"/>
            <a:ext cx="2731250" cy="2109900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386" name="Google Shape;1386;p64"/>
          <p:cNvSpPr txBox="1"/>
          <p:nvPr/>
        </p:nvSpPr>
        <p:spPr>
          <a:xfrm>
            <a:off x="6184150" y="1693600"/>
            <a:ext cx="2731200" cy="6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fr" sz="1300">
                <a:solidFill>
                  <a:srgbClr val="343A40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</a:rPr>
              <a:t>Interventions juste à temps (IJAT) RÉCIT FAD</a:t>
            </a:r>
            <a:endParaRPr sz="1300">
              <a:solidFill>
                <a:srgbClr val="343A40"/>
              </a:solidFill>
              <a:highlight>
                <a:srgbClr val="FFFFFF"/>
              </a:highlight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87" name="Google Shape;1387;p64">
            <a:hlinkClick r:id="rId6"/>
          </p:cNvPr>
          <p:cNvPicPr preferRelativeResize="0"/>
          <p:nvPr/>
        </p:nvPicPr>
        <p:blipFill rotWithShape="1">
          <a:blip r:embed="rId7">
            <a:alphaModFix/>
          </a:blip>
          <a:srcRect l="6014" t="17562" r="5269" b="15431"/>
          <a:stretch/>
        </p:blipFill>
        <p:spPr>
          <a:xfrm>
            <a:off x="6277100" y="195600"/>
            <a:ext cx="1333500" cy="2526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47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2</a:t>
            </a:fld>
            <a:endParaRPr/>
          </a:p>
        </p:txBody>
      </p:sp>
      <p:pic>
        <p:nvPicPr>
          <p:cNvPr id="1234" name="Google Shape;1234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5" name="Google Shape;1235;p47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6" name="Google Shape;1236;p47"/>
          <p:cNvSpPr txBox="1">
            <a:spLocks noGrp="1"/>
          </p:cNvSpPr>
          <p:nvPr>
            <p:ph type="body" idx="4294967295"/>
          </p:nvPr>
        </p:nvSpPr>
        <p:spPr>
          <a:xfrm>
            <a:off x="3965000" y="1205780"/>
            <a:ext cx="4641300" cy="30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Raoul Kamga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kamga_kouamkam.raoul@uqam.ca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Geneviève Trudel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genevieve.trudel@recitmst.qc.ca</a:t>
            </a:r>
            <a:r>
              <a:rPr lang="fr" sz="20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37" name="Google Shape;1237;p47"/>
          <p:cNvPicPr preferRelativeResize="0"/>
          <p:nvPr/>
        </p:nvPicPr>
        <p:blipFill rotWithShape="1">
          <a:blip r:embed="rId7">
            <a:alphaModFix/>
          </a:blip>
          <a:srcRect l="3113" t="6884" r="3113" b="28657"/>
          <a:stretch/>
        </p:blipFill>
        <p:spPr>
          <a:xfrm>
            <a:off x="1382550" y="2531225"/>
            <a:ext cx="1354800" cy="12474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238" name="Google Shape;1238;p47"/>
          <p:cNvPicPr preferRelativeResize="0"/>
          <p:nvPr/>
        </p:nvPicPr>
        <p:blipFill rotWithShape="1">
          <a:blip r:embed="rId8">
            <a:alphaModFix/>
          </a:blip>
          <a:srcRect t="2597" b="2597"/>
          <a:stretch/>
        </p:blipFill>
        <p:spPr>
          <a:xfrm>
            <a:off x="2420550" y="3735600"/>
            <a:ext cx="1354800" cy="12474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239" name="Google Shape;1239;p47"/>
          <p:cNvPicPr preferRelativeResize="0"/>
          <p:nvPr/>
        </p:nvPicPr>
        <p:blipFill rotWithShape="1">
          <a:blip r:embed="rId9">
            <a:alphaModFix/>
          </a:blip>
          <a:srcRect l="21738" t="8014" r="21738" b="22593"/>
          <a:stretch/>
        </p:blipFill>
        <p:spPr>
          <a:xfrm>
            <a:off x="447950" y="1205775"/>
            <a:ext cx="1354800" cy="12474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" name="Google Shape;1392;p65"/>
          <p:cNvSpPr txBox="1">
            <a:spLocks noGrp="1"/>
          </p:cNvSpPr>
          <p:nvPr>
            <p:ph type="title"/>
          </p:nvPr>
        </p:nvSpPr>
        <p:spPr>
          <a:xfrm>
            <a:off x="747925" y="355450"/>
            <a:ext cx="6337200" cy="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Espace créatif virtuel (ECV)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93" name="Google Shape;1393;p65"/>
          <p:cNvSpPr txBox="1">
            <a:spLocks noGrp="1"/>
          </p:cNvSpPr>
          <p:nvPr>
            <p:ph type="body" idx="1"/>
          </p:nvPr>
        </p:nvSpPr>
        <p:spPr>
          <a:xfrm>
            <a:off x="747925" y="1156950"/>
            <a:ext cx="6646800" cy="375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0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rPr>
              <a:t>RÉCIT MST les mercredis matins 9 h</a:t>
            </a:r>
            <a:endParaRPr sz="3000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1400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 sz="1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400" u="sng">
                <a:solidFill>
                  <a:schemeClr val="accent1"/>
                </a:solidFill>
                <a:highlight>
                  <a:schemeClr val="lt1"/>
                </a:highlight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r>
              <a:rPr lang="fr" sz="2400">
                <a:solidFill>
                  <a:srgbClr val="000000"/>
                </a:solidFill>
                <a:highlight>
                  <a:schemeClr val="lt1"/>
                </a:highlight>
                <a:latin typeface="Viga"/>
                <a:ea typeface="Viga"/>
                <a:cs typeface="Viga"/>
                <a:sym typeface="Viga"/>
              </a:rPr>
              <a:t> 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94" name="Google Shape;1394;p65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395" name="Google Shape;1395;p6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0" name="Google Shape;1400;p66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401" name="Google Shape;1401;p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85138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2" name="Google Shape;1402;p66"/>
          <p:cNvSpPr txBox="1"/>
          <p:nvPr/>
        </p:nvSpPr>
        <p:spPr>
          <a:xfrm>
            <a:off x="3920725" y="2643500"/>
            <a:ext cx="5350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25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kamga_kouamkam.raoul@uqam.ca</a:t>
            </a:r>
            <a:endParaRPr sz="3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fr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fr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fr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403" name="Google Shape;1403;p66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404" name="Google Shape;1404;p66"/>
          <p:cNvSpPr txBox="1"/>
          <p:nvPr/>
        </p:nvSpPr>
        <p:spPr>
          <a:xfrm>
            <a:off x="2507900" y="4693975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</a:t>
            </a:r>
            <a:r>
              <a:rPr lang="fr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fr" sz="800" u="sng">
                <a:solidFill>
                  <a:schemeClr val="accent1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fr" sz="800">
                <a:solidFill>
                  <a:schemeClr val="accent1"/>
                </a:solidFill>
              </a:rPr>
              <a:t>.</a:t>
            </a:r>
            <a:r>
              <a:rPr lang="fr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05" name="Google Shape;1405;p66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99475" y="4704825"/>
            <a:ext cx="808425" cy="286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6" name="Google Shape;1406;p66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6876350" y="106750"/>
            <a:ext cx="2115725" cy="1407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p67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2" name="Google Shape;1412;p67"/>
          <p:cNvSpPr txBox="1"/>
          <p:nvPr/>
        </p:nvSpPr>
        <p:spPr>
          <a:xfrm>
            <a:off x="743475" y="299100"/>
            <a:ext cx="5221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Données démographiques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413" name="Google Shape;1413;p67" descr="Tableau des réponses au formulaire Forms. Titre de la question : Nombre d'années d'expérience en conseillance pédagogique. Nombre de réponses : 7&amp;nbsp;réponses." title="Nombre d'années d'expérience en conseillance pédagogique"/>
          <p:cNvPicPr preferRelativeResize="0"/>
          <p:nvPr/>
        </p:nvPicPr>
        <p:blipFill rotWithShape="1">
          <a:blip r:embed="rId3">
            <a:alphaModFix/>
          </a:blip>
          <a:srcRect r="21500" b="7706"/>
          <a:stretch/>
        </p:blipFill>
        <p:spPr>
          <a:xfrm>
            <a:off x="4675775" y="1100313"/>
            <a:ext cx="3868298" cy="1912100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414" name="Google Shape;1414;p67"/>
          <p:cNvSpPr txBox="1"/>
          <p:nvPr/>
        </p:nvSpPr>
        <p:spPr>
          <a:xfrm>
            <a:off x="271675" y="3318725"/>
            <a:ext cx="82725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Le plan d’action du numérique est initié depuis 5 ans.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CP ayant répondu au nom de leur équipe ou pas sont relativement jeunes en conseillance pédagogique.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latin typeface="Dosis"/>
                <a:ea typeface="Dosis"/>
                <a:cs typeface="Dosis"/>
                <a:sym typeface="Dosis"/>
              </a:rPr>
              <a:t> 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415" name="Google Shape;1415;p67" descr="Tableau des réponses au formulaire Forms. Titre de la question : Répondez-vous à ce questionnaire au nom de votre équipe ou à votre nom propre ?. Nombre de réponses : 7&amp;nbsp;réponses." title="Répondez-vous à ce questionnaire au nom de votre équipe ou à votre nom propre ?"/>
          <p:cNvPicPr preferRelativeResize="0"/>
          <p:nvPr/>
        </p:nvPicPr>
        <p:blipFill rotWithShape="1">
          <a:blip r:embed="rId4">
            <a:alphaModFix/>
          </a:blip>
          <a:srcRect l="2182" r="14191" b="7876"/>
          <a:stretch/>
        </p:blipFill>
        <p:spPr>
          <a:xfrm>
            <a:off x="302633" y="1128600"/>
            <a:ext cx="4128942" cy="1912100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" name="Google Shape;1420;p6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600"/>
              <a:t>Instructions for use</a:t>
            </a:r>
            <a:endParaRPr sz="3600"/>
          </a:p>
        </p:txBody>
      </p:sp>
      <p:sp>
        <p:nvSpPr>
          <p:cNvPr id="1421" name="Google Shape;1421;p68"/>
          <p:cNvSpPr txBox="1"/>
          <p:nvPr/>
        </p:nvSpPr>
        <p:spPr>
          <a:xfrm>
            <a:off x="747925" y="1449675"/>
            <a:ext cx="2997000" cy="29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1200" b="1">
                <a:solidFill>
                  <a:srgbClr val="3C78D8"/>
                </a:solidFill>
                <a:latin typeface="Dosis"/>
                <a:ea typeface="Dosis"/>
                <a:cs typeface="Dosis"/>
                <a:sym typeface="Dosis"/>
              </a:rPr>
              <a:t>EDIT IN GOOGLE SLIDES</a:t>
            </a:r>
            <a:endParaRPr sz="1200">
              <a:solidFill>
                <a:srgbClr val="3C78D8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Click on the button under the presentation preview that says "Use as Google Slides Theme".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You will get a copy of this document on your Google Drive and will be able to edit, add or delete slides.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You have to be signed in to your Google account.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22" name="Google Shape;1422;p68"/>
          <p:cNvSpPr txBox="1"/>
          <p:nvPr/>
        </p:nvSpPr>
        <p:spPr>
          <a:xfrm>
            <a:off x="4150426" y="1449675"/>
            <a:ext cx="3127800" cy="29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1200" b="1">
                <a:solidFill>
                  <a:srgbClr val="3C78D8"/>
                </a:solidFill>
                <a:latin typeface="Dosis"/>
                <a:ea typeface="Dosis"/>
                <a:cs typeface="Dosis"/>
                <a:sym typeface="Dosis"/>
              </a:rPr>
              <a:t>EDIT IN POWERPOINT®</a:t>
            </a:r>
            <a:endParaRPr sz="1200">
              <a:solidFill>
                <a:srgbClr val="3C78D8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Click on the button under the presentation preview that says "Download as PowerPoint template". You will get a .pptx file that you can edit in PowerPoint.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Remember to download and install the fonts used in this presentation (you’ll find the links to the font files needed in the </a:t>
            </a:r>
            <a:r>
              <a:rPr lang="fr" sz="1200" u="sng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Presentation design slide</a:t>
            </a:r>
            <a:r>
              <a:rPr lang="fr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)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23" name="Google Shape;1423;p68"/>
          <p:cNvSpPr txBox="1"/>
          <p:nvPr/>
        </p:nvSpPr>
        <p:spPr>
          <a:xfrm>
            <a:off x="747925" y="3982125"/>
            <a:ext cx="6530400" cy="8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r" sz="1200" b="1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More info on how to use this template at </a:t>
            </a:r>
            <a:r>
              <a:rPr lang="fr" sz="1200" b="1" u="sng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www.slidescarnival.com/help-use-presentation-template</a:t>
            </a:r>
            <a:endParaRPr sz="1200" b="1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r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This template is free to use under </a:t>
            </a:r>
            <a:r>
              <a:rPr lang="fr" sz="1200" u="sng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Creative Commons Attribution license</a:t>
            </a:r>
            <a:r>
              <a:rPr lang="fr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.You can keep the Credits slide or mention SlidesCarnival and other resources used in a slide footer.</a:t>
            </a: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24" name="Google Shape;1424;p6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23</a:t>
            </a:fld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" name="Google Shape;1244;p4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3</a:t>
            </a:fld>
            <a:endParaRPr/>
          </a:p>
        </p:txBody>
      </p:sp>
      <p:sp>
        <p:nvSpPr>
          <p:cNvPr id="1245" name="Google Shape;1245;p48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" name="Google Shape;1246;p48"/>
          <p:cNvSpPr txBox="1">
            <a:spLocks noGrp="1"/>
          </p:cNvSpPr>
          <p:nvPr>
            <p:ph type="body" idx="1"/>
          </p:nvPr>
        </p:nvSpPr>
        <p:spPr>
          <a:xfrm>
            <a:off x="747925" y="1001275"/>
            <a:ext cx="6602400" cy="375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7465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fr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Contexte : mission du RÉCIT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fr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Objectif et méthodologie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fr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4 grandes questions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fr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Le CP RÉCIT-Agent de changement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fr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Évolution de la conseillance technopédagogique depuis la pandémie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fr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Période de questions et d’échanges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47" name="Google Shape;1247;p48"/>
          <p:cNvSpPr txBox="1">
            <a:spLocks noGrp="1"/>
          </p:cNvSpPr>
          <p:nvPr>
            <p:ph type="title"/>
          </p:nvPr>
        </p:nvSpPr>
        <p:spPr>
          <a:xfrm>
            <a:off x="688094" y="357008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Plan de la rencontre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2" name="Google Shape;1252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3" cy="4420449"/>
          </a:xfrm>
          <a:prstGeom prst="rect">
            <a:avLst/>
          </a:prstGeom>
          <a:noFill/>
          <a:ln>
            <a:noFill/>
          </a:ln>
        </p:spPr>
      </p:pic>
      <p:sp>
        <p:nvSpPr>
          <p:cNvPr id="1253" name="Google Shape;1253;p49"/>
          <p:cNvSpPr txBox="1">
            <a:spLocks noGrp="1"/>
          </p:cNvSpPr>
          <p:nvPr>
            <p:ph type="title" idx="4294967295"/>
          </p:nvPr>
        </p:nvSpPr>
        <p:spPr>
          <a:xfrm>
            <a:off x="129300" y="4382525"/>
            <a:ext cx="51129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1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Site </a:t>
            </a:r>
            <a:r>
              <a:rPr lang="fr" sz="21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recit.qc.ca</a:t>
            </a:r>
            <a:endParaRPr sz="21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" name="Google Shape;1258;p50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59" name="Google Shape;1259;p50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0" name="Google Shape;1260;p50"/>
          <p:cNvSpPr txBox="1"/>
          <p:nvPr/>
        </p:nvSpPr>
        <p:spPr>
          <a:xfrm>
            <a:off x="743475" y="299100"/>
            <a:ext cx="67281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Objectif et méthodologie du projet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61" name="Google Shape;1261;p50"/>
          <p:cNvSpPr txBox="1"/>
          <p:nvPr/>
        </p:nvSpPr>
        <p:spPr>
          <a:xfrm>
            <a:off x="786225" y="1264775"/>
            <a:ext cx="6888000" cy="266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746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●"/>
            </a:pPr>
            <a:r>
              <a:rPr lang="fr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Objectif : documenter les initiatives prises par les CP-RÉCIT depuis le début de la pandémie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●"/>
            </a:pPr>
            <a:r>
              <a:rPr lang="fr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Méthodologie : conception et soumission du questionnaire à la liste des CP-RÉCIT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" name="Google Shape;1266;p51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" name="Google Shape;1267;p51"/>
          <p:cNvSpPr txBox="1"/>
          <p:nvPr/>
        </p:nvSpPr>
        <p:spPr>
          <a:xfrm>
            <a:off x="743475" y="299100"/>
            <a:ext cx="5221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4 grandes questions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68" name="Google Shape;1268;p51"/>
          <p:cNvSpPr txBox="1"/>
          <p:nvPr/>
        </p:nvSpPr>
        <p:spPr>
          <a:xfrm>
            <a:off x="531275" y="1064400"/>
            <a:ext cx="8330700" cy="402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6830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Ubuntu"/>
              <a:buChar char="●"/>
            </a:pPr>
            <a:r>
              <a:rPr lang="fr" sz="2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Quels sont les rôles joués par les CP-RÉCIT durant la pandémie?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Ubuntu"/>
              <a:buChar char="●"/>
            </a:pPr>
            <a:r>
              <a:rPr lang="fr" sz="2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Quelles sont les dimensions de la compétence numérique qui ont été les plus mobilisées par les CP durant la pandémie?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Ubuntu"/>
              <a:buChar char="●"/>
            </a:pPr>
            <a:r>
              <a:rPr lang="fr" sz="2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Comment la conseillance technopédagogique a-t-elle évoluée au Québec depuis le début de la pandémie?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Ubuntu"/>
              <a:buChar char="●"/>
            </a:pPr>
            <a:r>
              <a:rPr lang="fr" sz="2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Quelles sont les réflexions menées actuellement par les CP pour continuer à soutenir les enseignants dans le développement de la compétence numérique?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" name="Google Shape;1273;p52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74" name="Google Shape;1274;p52"/>
          <p:cNvSpPr/>
          <p:nvPr/>
        </p:nvSpPr>
        <p:spPr>
          <a:xfrm>
            <a:off x="-104250" y="4842700"/>
            <a:ext cx="9513600" cy="37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5" name="Google Shape;1275;p52"/>
          <p:cNvSpPr txBox="1"/>
          <p:nvPr/>
        </p:nvSpPr>
        <p:spPr>
          <a:xfrm>
            <a:off x="743475" y="299100"/>
            <a:ext cx="5221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Question 1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76" name="Google Shape;1276;p52"/>
          <p:cNvSpPr txBox="1"/>
          <p:nvPr/>
        </p:nvSpPr>
        <p:spPr>
          <a:xfrm>
            <a:off x="786225" y="1264775"/>
            <a:ext cx="7374900" cy="133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" sz="3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Quels sont les rôles joués par les CP-RÉCIT durant la pandémie ?</a:t>
            </a:r>
            <a:endParaRPr sz="3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p5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Rôles joués par les CP-RÉCIT durant la pandémie 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2" name="Google Shape;1282;p53"/>
          <p:cNvSpPr txBox="1">
            <a:spLocks noGrp="1"/>
          </p:cNvSpPr>
          <p:nvPr>
            <p:ph type="body" idx="1"/>
          </p:nvPr>
        </p:nvSpPr>
        <p:spPr>
          <a:xfrm>
            <a:off x="747925" y="1082425"/>
            <a:ext cx="7344000" cy="30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8735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Ubuntu"/>
              <a:buChar char="●"/>
            </a:pPr>
            <a:r>
              <a:rPr lang="fr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Enseignant </a:t>
            </a: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;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Ubuntu"/>
              <a:buChar char="●"/>
            </a:pPr>
            <a:r>
              <a:rPr lang="fr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Vulgarisateur et producteur</a:t>
            </a: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de contenus ;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Ubuntu"/>
              <a:buChar char="●"/>
            </a:pPr>
            <a:r>
              <a:rPr lang="fr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Formateur </a:t>
            </a: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technopédagogique ;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○"/>
            </a:pP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salles virtuelles de soutien ;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○"/>
            </a:pP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congrès, colloques, événements ;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○"/>
            </a:pP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webinaires.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Ubuntu"/>
              <a:buChar char="●"/>
            </a:pPr>
            <a:r>
              <a:rPr lang="fr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Conseil et guide </a:t>
            </a: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technopédagogique ;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○"/>
            </a:pPr>
            <a:r>
              <a:rPr lang="fr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consultation avec ou sans rendez-vous.</a:t>
            </a:r>
            <a:endParaRPr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3" name="Google Shape;1283;p53"/>
          <p:cNvSpPr txBox="1"/>
          <p:nvPr/>
        </p:nvSpPr>
        <p:spPr>
          <a:xfrm rot="-5399312">
            <a:off x="2486599" y="-1191750"/>
            <a:ext cx="3000000" cy="7527000"/>
          </a:xfrm>
          <a:prstGeom prst="rect">
            <a:avLst/>
          </a:prstGeom>
          <a:noFill/>
          <a:ln w="38100" cap="flat" cmpd="sng">
            <a:solidFill>
              <a:srgbClr val="F8BB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27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Innovation</a:t>
            </a:r>
            <a:endParaRPr sz="27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5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" name="Google Shape;1288;p54"/>
          <p:cNvSpPr txBox="1"/>
          <p:nvPr/>
        </p:nvSpPr>
        <p:spPr>
          <a:xfrm>
            <a:off x="2087877" y="1802525"/>
            <a:ext cx="6888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9" name="Google Shape;1289;p54"/>
          <p:cNvSpPr txBox="1"/>
          <p:nvPr/>
        </p:nvSpPr>
        <p:spPr>
          <a:xfrm>
            <a:off x="786225" y="1264775"/>
            <a:ext cx="7374900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90" name="Google Shape;1290;p54"/>
          <p:cNvSpPr txBox="1">
            <a:spLocks noGrp="1"/>
          </p:cNvSpPr>
          <p:nvPr>
            <p:ph type="title"/>
          </p:nvPr>
        </p:nvSpPr>
        <p:spPr>
          <a:xfrm>
            <a:off x="334200" y="1001100"/>
            <a:ext cx="2171400" cy="314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Posture du CP-RÉCIT 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91" name="Google Shape;1291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658000" y="244700"/>
            <a:ext cx="5683575" cy="4746400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Streamline">
  <a:themeElements>
    <a:clrScheme name="Streamline">
      <a:dk1>
        <a:srgbClr val="1A9988"/>
      </a:dk1>
      <a:lt1>
        <a:srgbClr val="FFFFFF"/>
      </a:lt1>
      <a:dk2>
        <a:srgbClr val="1A1A1A"/>
      </a:dk2>
      <a:lt2>
        <a:srgbClr val="E9EDEE"/>
      </a:lt2>
      <a:accent1>
        <a:srgbClr val="595959"/>
      </a:accent1>
      <a:accent2>
        <a:srgbClr val="6AA4C8"/>
      </a:accent2>
      <a:accent3>
        <a:srgbClr val="EB5600"/>
      </a:accent3>
      <a:accent4>
        <a:srgbClr val="A2FFE8"/>
      </a:accent4>
      <a:accent5>
        <a:srgbClr val="1C3678"/>
      </a:accent5>
      <a:accent6>
        <a:srgbClr val="FFB8A2"/>
      </a:accent6>
      <a:hlink>
        <a:srgbClr val="1C3678"/>
      </a:hlink>
      <a:folHlink>
        <a:srgbClr val="1C3678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967</Words>
  <Application>Microsoft Office PowerPoint</Application>
  <PresentationFormat>Affichage à l'écran (16:9)</PresentationFormat>
  <Paragraphs>159</Paragraphs>
  <Slides>23</Slides>
  <Notes>23</Notes>
  <HiddenSlides>0</HiddenSlides>
  <MMClips>0</MMClips>
  <ScaleCrop>false</ScaleCrop>
  <HeadingPairs>
    <vt:vector size="6" baseType="variant">
      <vt:variant>
        <vt:lpstr>Polices utilisées</vt:lpstr>
      </vt:variant>
      <vt:variant>
        <vt:i4>10</vt:i4>
      </vt:variant>
      <vt:variant>
        <vt:lpstr>Thème</vt:lpstr>
      </vt:variant>
      <vt:variant>
        <vt:i4>3</vt:i4>
      </vt:variant>
      <vt:variant>
        <vt:lpstr>Titres des diapositives</vt:lpstr>
      </vt:variant>
      <vt:variant>
        <vt:i4>23</vt:i4>
      </vt:variant>
    </vt:vector>
  </HeadingPairs>
  <TitlesOfParts>
    <vt:vector size="36" baseType="lpstr">
      <vt:lpstr>Corbel</vt:lpstr>
      <vt:lpstr>Viga</vt:lpstr>
      <vt:lpstr>Arial</vt:lpstr>
      <vt:lpstr>Calibri</vt:lpstr>
      <vt:lpstr>Ubuntu</vt:lpstr>
      <vt:lpstr>Sniglet</vt:lpstr>
      <vt:lpstr>Lato</vt:lpstr>
      <vt:lpstr>Raleway</vt:lpstr>
      <vt:lpstr>Trebuchet MS</vt:lpstr>
      <vt:lpstr>Dosis</vt:lpstr>
      <vt:lpstr>Streamline</vt:lpstr>
      <vt:lpstr>Friar template</vt:lpstr>
      <vt:lpstr>Friar template</vt:lpstr>
      <vt:lpstr>Présentation PowerPoint</vt:lpstr>
      <vt:lpstr>Présentation PowerPoint</vt:lpstr>
      <vt:lpstr>Plan de la rencontre</vt:lpstr>
      <vt:lpstr>Site recit.qc.ca</vt:lpstr>
      <vt:lpstr>Présentation PowerPoint</vt:lpstr>
      <vt:lpstr>Présentation PowerPoint</vt:lpstr>
      <vt:lpstr>Présentation PowerPoint</vt:lpstr>
      <vt:lpstr>Rôles joués par les CP-RÉCIT durant la pandémie </vt:lpstr>
      <vt:lpstr>Posture du CP-RÉCIT </vt:lpstr>
      <vt:lpstr>Présentation PowerPoint</vt:lpstr>
      <vt:lpstr>Compétence numérique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Réflexions menées actuellement par les CP-RÉCIT</vt:lpstr>
      <vt:lpstr>Formations à distance,  quelques exemples</vt:lpstr>
      <vt:lpstr>Espace créatif virtuel (ECV)</vt:lpstr>
      <vt:lpstr>MERCI !</vt:lpstr>
      <vt:lpstr>Présentation PowerPoint</vt:lpstr>
      <vt:lpstr>Instructions for use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2022-04-27T18:54:20Z</dcterms:modified>
</cp:coreProperties>
</file>