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702" r:id="rId1"/>
    <p:sldMasterId id="2147483703" r:id="rId2"/>
    <p:sldMasterId id="2147483704" r:id="rId3"/>
    <p:sldMasterId id="2147483705" r:id="rId4"/>
  </p:sldMasterIdLst>
  <p:notesMasterIdLst>
    <p:notesMasterId r:id="rId20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</p:sldIdLst>
  <p:sldSz cx="9144000" cy="5143500" type="screen16x9"/>
  <p:notesSz cx="6858000" cy="9144000"/>
  <p:embeddedFontLst>
    <p:embeddedFont>
      <p:font typeface="Bangers" panose="020B0604020202020204" charset="0"/>
      <p:regular r:id="rId21"/>
    </p:embeddedFont>
    <p:embeddedFont>
      <p:font typeface="Calibri" panose="020F0502020204030204" pitchFamily="34" charset="0"/>
      <p:regular r:id="rId22"/>
      <p:bold r:id="rId23"/>
      <p:italic r:id="rId24"/>
      <p:boldItalic r:id="rId25"/>
    </p:embeddedFont>
    <p:embeddedFont>
      <p:font typeface="Corbel" panose="020B0503020204020204" pitchFamily="34" charset="0"/>
      <p:regular r:id="rId26"/>
      <p:bold r:id="rId27"/>
      <p:italic r:id="rId28"/>
      <p:boldItalic r:id="rId29"/>
    </p:embeddedFont>
    <p:embeddedFont>
      <p:font typeface="Dosis" panose="020B0604020202020204" charset="0"/>
      <p:regular r:id="rId30"/>
      <p:bold r:id="rId31"/>
    </p:embeddedFont>
    <p:embeddedFont>
      <p:font typeface="Merriweather" panose="020B0604020202020204" charset="0"/>
      <p:regular r:id="rId32"/>
      <p:bold r:id="rId33"/>
      <p:italic r:id="rId34"/>
      <p:boldItalic r:id="rId35"/>
    </p:embeddedFont>
    <p:embeddedFont>
      <p:font typeface="Montserrat" panose="020B0604020202020204" charset="0"/>
      <p:regular r:id="rId36"/>
      <p:bold r:id="rId37"/>
      <p:italic r:id="rId38"/>
      <p:boldItalic r:id="rId39"/>
    </p:embeddedFont>
    <p:embeddedFont>
      <p:font typeface="Permanent Marker" panose="020B0604020202020204" charset="0"/>
      <p:regular r:id="rId40"/>
    </p:embeddedFont>
    <p:embeddedFont>
      <p:font typeface="Red Hat Display" panose="020B0604020202020204" charset="0"/>
      <p:regular r:id="rId41"/>
      <p:bold r:id="rId42"/>
      <p:italic r:id="rId43"/>
      <p:boldItalic r:id="rId44"/>
    </p:embeddedFont>
    <p:embeddedFont>
      <p:font typeface="Red Hat Text" panose="020B0604020202020204" charset="0"/>
      <p:regular r:id="rId45"/>
      <p:bold r:id="rId46"/>
      <p:italic r:id="rId47"/>
      <p:boldItalic r:id="rId48"/>
    </p:embeddedFont>
    <p:embeddedFont>
      <p:font typeface="Sniglet" panose="020B0604020202020204" charset="0"/>
      <p:regular r:id="rId49"/>
    </p:embeddedFont>
    <p:embeddedFont>
      <p:font typeface="Trebuchet MS" panose="020B0603020202020204" pitchFamily="34" charset="0"/>
      <p:regular r:id="rId50"/>
      <p:bold r:id="rId51"/>
      <p:italic r:id="rId52"/>
      <p:boldItalic r:id="rId53"/>
    </p:embeddedFont>
    <p:embeddedFont>
      <p:font typeface="Ubuntu" panose="020B0604020202020204" charset="0"/>
      <p:regular r:id="rId54"/>
      <p:bold r:id="rId55"/>
      <p:italic r:id="rId56"/>
      <p:boldItalic r:id="rId57"/>
    </p:embeddedFont>
    <p:embeddedFont>
      <p:font typeface="Viga" panose="020B0604020202020204" charset="0"/>
      <p:regular r:id="rId5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78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font" Target="fonts/font6.fntdata"/><Relationship Id="rId39" Type="http://schemas.openxmlformats.org/officeDocument/2006/relationships/font" Target="fonts/font19.fntdata"/><Relationship Id="rId21" Type="http://schemas.openxmlformats.org/officeDocument/2006/relationships/font" Target="fonts/font1.fntdata"/><Relationship Id="rId34" Type="http://schemas.openxmlformats.org/officeDocument/2006/relationships/font" Target="fonts/font14.fntdata"/><Relationship Id="rId42" Type="http://schemas.openxmlformats.org/officeDocument/2006/relationships/font" Target="fonts/font22.fntdata"/><Relationship Id="rId47" Type="http://schemas.openxmlformats.org/officeDocument/2006/relationships/font" Target="fonts/font27.fntdata"/><Relationship Id="rId50" Type="http://schemas.openxmlformats.org/officeDocument/2006/relationships/font" Target="fonts/font30.fntdata"/><Relationship Id="rId55" Type="http://schemas.openxmlformats.org/officeDocument/2006/relationships/font" Target="fonts/font35.fntdata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font" Target="fonts/font9.fntdata"/><Relationship Id="rId11" Type="http://schemas.openxmlformats.org/officeDocument/2006/relationships/slide" Target="slides/slide7.xml"/><Relationship Id="rId24" Type="http://schemas.openxmlformats.org/officeDocument/2006/relationships/font" Target="fonts/font4.fntdata"/><Relationship Id="rId32" Type="http://schemas.openxmlformats.org/officeDocument/2006/relationships/font" Target="fonts/font12.fntdata"/><Relationship Id="rId37" Type="http://schemas.openxmlformats.org/officeDocument/2006/relationships/font" Target="fonts/font17.fntdata"/><Relationship Id="rId40" Type="http://schemas.openxmlformats.org/officeDocument/2006/relationships/font" Target="fonts/font20.fntdata"/><Relationship Id="rId45" Type="http://schemas.openxmlformats.org/officeDocument/2006/relationships/font" Target="fonts/font25.fntdata"/><Relationship Id="rId53" Type="http://schemas.openxmlformats.org/officeDocument/2006/relationships/font" Target="fonts/font33.fntdata"/><Relationship Id="rId58" Type="http://schemas.openxmlformats.org/officeDocument/2006/relationships/font" Target="fonts/font38.fntdata"/><Relationship Id="rId5" Type="http://schemas.openxmlformats.org/officeDocument/2006/relationships/slide" Target="slides/slide1.xml"/><Relationship Id="rId61" Type="http://schemas.openxmlformats.org/officeDocument/2006/relationships/theme" Target="theme/theme1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font" Target="fonts/font15.fntdata"/><Relationship Id="rId43" Type="http://schemas.openxmlformats.org/officeDocument/2006/relationships/font" Target="fonts/font23.fntdata"/><Relationship Id="rId48" Type="http://schemas.openxmlformats.org/officeDocument/2006/relationships/font" Target="fonts/font28.fntdata"/><Relationship Id="rId56" Type="http://schemas.openxmlformats.org/officeDocument/2006/relationships/font" Target="fonts/font36.fntdata"/><Relationship Id="rId8" Type="http://schemas.openxmlformats.org/officeDocument/2006/relationships/slide" Target="slides/slide4.xml"/><Relationship Id="rId51" Type="http://schemas.openxmlformats.org/officeDocument/2006/relationships/font" Target="fonts/font31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font" Target="fonts/font5.fntdata"/><Relationship Id="rId33" Type="http://schemas.openxmlformats.org/officeDocument/2006/relationships/font" Target="fonts/font13.fntdata"/><Relationship Id="rId38" Type="http://schemas.openxmlformats.org/officeDocument/2006/relationships/font" Target="fonts/font18.fntdata"/><Relationship Id="rId46" Type="http://schemas.openxmlformats.org/officeDocument/2006/relationships/font" Target="fonts/font26.fntdata"/><Relationship Id="rId59" Type="http://schemas.openxmlformats.org/officeDocument/2006/relationships/presProps" Target="presProps.xml"/><Relationship Id="rId20" Type="http://schemas.openxmlformats.org/officeDocument/2006/relationships/notesMaster" Target="notesMasters/notesMaster1.xml"/><Relationship Id="rId41" Type="http://schemas.openxmlformats.org/officeDocument/2006/relationships/font" Target="fonts/font21.fntdata"/><Relationship Id="rId54" Type="http://schemas.openxmlformats.org/officeDocument/2006/relationships/font" Target="fonts/font34.fntdata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36" Type="http://schemas.openxmlformats.org/officeDocument/2006/relationships/font" Target="fonts/font16.fntdata"/><Relationship Id="rId49" Type="http://schemas.openxmlformats.org/officeDocument/2006/relationships/font" Target="fonts/font29.fntdata"/><Relationship Id="rId57" Type="http://schemas.openxmlformats.org/officeDocument/2006/relationships/font" Target="fonts/font37.fntdata"/><Relationship Id="rId10" Type="http://schemas.openxmlformats.org/officeDocument/2006/relationships/slide" Target="slides/slide6.xml"/><Relationship Id="rId31" Type="http://schemas.openxmlformats.org/officeDocument/2006/relationships/font" Target="fonts/font11.fntdata"/><Relationship Id="rId44" Type="http://schemas.openxmlformats.org/officeDocument/2006/relationships/font" Target="fonts/font24.fntdata"/><Relationship Id="rId52" Type="http://schemas.openxmlformats.org/officeDocument/2006/relationships/font" Target="fonts/font32.fntdata"/><Relationship Id="rId60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monurl.ca/mstscratch22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docs.google.com/presentation/d/1IW5V0EksOEzU29KMDNc9S56TAu_g70pe09nmAX9HB84/edit?usp=sharing" TargetMode="External"/><Relationship Id="rId4" Type="http://schemas.openxmlformats.org/officeDocument/2006/relationships/hyperlink" Target="https://recitmst.qc.ca/ecrire/?exec=article&amp;id_article=1356" TargetMode="Externa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campus.recit.qc.ca/math%c3%a9matique-science-et-technologie/scratchmathematique1" TargetMode="External"/><Relationship Id="rId4" Type="http://schemas.openxmlformats.org/officeDocument/2006/relationships/hyperlink" Target="https://campus.recit.qc.ca/math%c3%a9matique-science-et-technologie/scratchpremierspas" TargetMode="Externa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mod/questionnaire/view.php?id=14031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fr/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digipad.app/p/159953/fd6e60990897f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fr/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5" name="Google Shape;1255;ged4f52a519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6" name="Google Shape;1256;ged4f52a519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Lien de la présentation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https://monurl.ca/mstscratch22</a:t>
            </a:r>
            <a:r>
              <a:rPr lang="en">
                <a:solidFill>
                  <a:schemeClr val="dk1"/>
                </a:solidFill>
              </a:rPr>
              <a:t> </a:t>
            </a:r>
            <a:endParaRPr sz="10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de l’article : </a:t>
            </a:r>
            <a:r>
              <a:rPr lang="en" u="sng">
                <a:solidFill>
                  <a:schemeClr val="hlink"/>
                </a:solidFill>
                <a:hlinkClick r:id="rId4"/>
              </a:rPr>
              <a:t>https://recitmst.qc.ca/ecrire/?exec=article&amp;id_article=1356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voir ancienne présentation 1 jour complet </a:t>
            </a:r>
            <a:r>
              <a:rPr lang="en" u="sng">
                <a:solidFill>
                  <a:srgbClr val="0097A7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https://docs.google.com/presentation/d/1IW5V0EksOEzU29KMDNc9S56TAu_g70pe09nmAX9HB84/edit?usp=sharing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PDF à insérer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" name="Google Shape;1347;g80a1a99a2d_0_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8" name="Google Shape;1348;g80a1a99a2d_0_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ScratchJr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https://campus.recit.qc.ca/course/view.php?id=16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</a:t>
            </a: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https://campus.recit.qc.ca/math%c3%a9matique-science-et-technologie/scratchpremierspas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 en mathématique</a:t>
            </a:r>
            <a:r>
              <a:rPr lang="en"/>
              <a:t> : </a:t>
            </a:r>
            <a:r>
              <a:rPr lang="en" u="sng">
                <a:solidFill>
                  <a:schemeClr val="hlink"/>
                </a:solidFill>
                <a:hlinkClick r:id="rId5"/>
              </a:rPr>
              <a:t>https://campus.recit.qc.ca/math%c3%a9matique-science-et-technologie/scratchmathematique1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g12594d0f04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5" name="Google Shape;1355;g12594d0f04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4" name="Google Shape;1364;g14275ab1f1e_0_1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5" name="Google Shape;1365;g14275ab1f1e_0_1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pour obtenir les badges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https://campus.recit.qc.ca/mod/questionnaire/view.php?id=14031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4" name="Google Shape;1374;g1439cabb414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5" name="Google Shape;1375;g1439cabb414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u="sng">
                <a:solidFill>
                  <a:srgbClr val="1155CC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" name="Google Shape;1381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2" name="Google Shape;1382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Me joindre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en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en"/>
              <a:t>a</a:t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" name="Google Shape;1391;g12555872201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2" name="Google Shape;1392;g12555872201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" name="Google Shape;1268;g126dd54973b_0_6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69" name="Google Shape;1269;g126dd54973b_0_6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" name="Google Shape;1277;g14275ab1f1e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8" name="Google Shape;1278;g14275ab1f1e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" name="Google Shape;1284;g14275ab1f1e_0_5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5" name="Google Shape;1285;g14275ab1f1e_0_5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3" name="Google Shape;1293;g14275ab1f1e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4" name="Google Shape;1294;g14275ab1f1e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http://www.education.gouv.qc.ca/dossiers-thematiques/plan-daction-numerique/cadre-de-reference-de-la-competence-numerique/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" name="Google Shape;1304;g14275ab1f1e_0_5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05" name="Google Shape;1305;g14275ab1f1e_0_5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https://scratch.mit.edu/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gea561e3bbb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5" name="Google Shape;1325;gea561e3bbb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https://pixabay.com/fr/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Google Shape;1331;g1280a61fd37_0_5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332" name="Google Shape;1332;g1280a61fd37_0_5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"/>
              <a:t>Mur de partage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https://digipad.app/p/159953/fd6e60990897f</a:t>
            </a:r>
            <a:r>
              <a:rPr lang="en"/>
              <a:t> 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" name="Google Shape;1339;g125162bc5e0_0_1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0" name="Google Shape;1340;g125162bc5e0_0_11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https://pixabay.com/fr/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12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12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524" name="Google Shape;524;p12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12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12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2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2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2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2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2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12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2">
  <p:cSld name="TITLE_2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13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35" name="Google Shape;535;p13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36" name="Google Shape;536;p1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3">
  <p:cSld name="TITLE_3"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14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39" name="Google Shape;539;p14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40" name="Google Shape;540;p1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16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47" name="Google Shape;547;p16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48" name="Google Shape;548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Google Shape;550;p17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51" name="Google Shape;551;p1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p1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4" name="Google Shape;554;p18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55" name="Google Shape;555;p1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Google Shape;557;p19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8" name="Google Shape;558;p19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9" name="Google Shape;559;p19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60" name="Google Shape;560;p1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p20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3" name="Google Shape;563;p2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21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66" name="Google Shape;566;p21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67" name="Google Shape;567;p2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p22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70" name="Google Shape;570;p2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" name="Google Shape;572;p23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" name="Google Shape;573;p23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74" name="Google Shape;574;p23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75" name="Google Shape;575;p23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76" name="Google Shape;576;p2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24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579" name="Google Shape;579;p2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p25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82" name="Google Shape;582;p25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3" name="Google Shape;583;p2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" name="Google Shape;585;p2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28"/>
          <p:cNvSpPr/>
          <p:nvPr/>
        </p:nvSpPr>
        <p:spPr>
          <a:xfrm rot="5400000">
            <a:off x="254825" y="626250"/>
            <a:ext cx="3366900" cy="3891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92" name="Google Shape;592;p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93" name="Google Shape;593;p28"/>
          <p:cNvSpPr txBox="1">
            <a:spLocks noGrp="1"/>
          </p:cNvSpPr>
          <p:nvPr>
            <p:ph type="ctrTitle"/>
          </p:nvPr>
        </p:nvSpPr>
        <p:spPr>
          <a:xfrm>
            <a:off x="4207975" y="1510600"/>
            <a:ext cx="4047900" cy="212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18900044" scaled="0"/>
        </a:gradFill>
        <a:effectLst/>
      </p:bgPr>
    </p:bg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Google Shape;595;p29"/>
          <p:cNvSpPr/>
          <p:nvPr/>
        </p:nvSpPr>
        <p:spPr>
          <a:xfrm rot="5400000">
            <a:off x="260250" y="1428700"/>
            <a:ext cx="1750800" cy="2286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96" name="Google Shape;596;p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97" name="Google Shape;597;p29"/>
          <p:cNvSpPr txBox="1">
            <a:spLocks noGrp="1"/>
          </p:cNvSpPr>
          <p:nvPr>
            <p:ph type="ctrTitle"/>
          </p:nvPr>
        </p:nvSpPr>
        <p:spPr>
          <a:xfrm>
            <a:off x="2475275" y="2003875"/>
            <a:ext cx="5813400" cy="66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598" name="Google Shape;598;p29"/>
          <p:cNvSpPr txBox="1">
            <a:spLocks noGrp="1"/>
          </p:cNvSpPr>
          <p:nvPr>
            <p:ph type="subTitle" idx="1"/>
          </p:nvPr>
        </p:nvSpPr>
        <p:spPr>
          <a:xfrm>
            <a:off x="2475275" y="2769050"/>
            <a:ext cx="5813400" cy="370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p30"/>
          <p:cNvSpPr/>
          <p:nvPr/>
        </p:nvSpPr>
        <p:spPr>
          <a:xfrm>
            <a:off x="4091600" y="394860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" name="Google Shape;601;p30"/>
          <p:cNvSpPr/>
          <p:nvPr/>
        </p:nvSpPr>
        <p:spPr>
          <a:xfrm rot="10800000">
            <a:off x="4091600" y="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2" name="Google Shape;602;p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03" name="Google Shape;603;p30"/>
          <p:cNvSpPr txBox="1">
            <a:spLocks noGrp="1"/>
          </p:cNvSpPr>
          <p:nvPr>
            <p:ph type="body" idx="1"/>
          </p:nvPr>
        </p:nvSpPr>
        <p:spPr>
          <a:xfrm>
            <a:off x="1441500" y="1194900"/>
            <a:ext cx="6261300" cy="275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41910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marL="914400" lvl="1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marL="1371600" lvl="2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marL="1828800" lvl="3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marL="2286000" lvl="4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marL="2743200" lvl="5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marL="3200400" lvl="6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marL="3657600" lvl="7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marL="4114800" lvl="8" indent="-419100" algn="ctr" rtl="0">
              <a:spcBef>
                <a:spcPts val="800"/>
              </a:spcBef>
              <a:spcAft>
                <a:spcPts val="80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604" name="Google Shape;604;p30"/>
          <p:cNvSpPr txBox="1"/>
          <p:nvPr/>
        </p:nvSpPr>
        <p:spPr>
          <a:xfrm>
            <a:off x="3593400" y="40520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“</a:t>
            </a:r>
            <a:endParaRPr sz="9600">
              <a:solidFill>
                <a:schemeClr val="accent4"/>
              </a:solidFill>
            </a:endParaRPr>
          </a:p>
        </p:txBody>
      </p:sp>
      <p:sp>
        <p:nvSpPr>
          <p:cNvPr id="605" name="Google Shape;605;p30"/>
          <p:cNvSpPr txBox="1">
            <a:spLocks noGrp="1"/>
          </p:cNvSpPr>
          <p:nvPr>
            <p:ph type="sldNum" idx="12"/>
          </p:nvPr>
        </p:nvSpPr>
        <p:spPr>
          <a:xfrm>
            <a:off x="4091600" y="4717600"/>
            <a:ext cx="9609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sp>
        <p:nvSpPr>
          <p:cNvPr id="606" name="Google Shape;606;p30"/>
          <p:cNvSpPr txBox="1"/>
          <p:nvPr/>
        </p:nvSpPr>
        <p:spPr>
          <a:xfrm>
            <a:off x="3593400" y="390035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”</a:t>
            </a:r>
            <a:endParaRPr sz="9600">
              <a:solidFill>
                <a:schemeClr val="accent4"/>
              </a:solidFill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" name="Google Shape;608;p31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09" name="Google Shape;609;p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10" name="Google Shape;610;p31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11" name="Google Shape;611;p31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marL="914400" lvl="1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2pPr>
            <a:lvl3pPr marL="1371600" lvl="2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800"/>
              </a:spcBef>
              <a:spcAft>
                <a:spcPts val="8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612" name="Google Shape;612;p31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32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15" name="Google Shape;615;p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16" name="Google Shape;616;p32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17" name="Google Shape;617;p32"/>
          <p:cNvSpPr txBox="1">
            <a:spLocks noGrp="1"/>
          </p:cNvSpPr>
          <p:nvPr>
            <p:ph type="body" idx="1"/>
          </p:nvPr>
        </p:nvSpPr>
        <p:spPr>
          <a:xfrm>
            <a:off x="1044350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618" name="Google Shape;618;p32"/>
          <p:cNvSpPr txBox="1">
            <a:spLocks noGrp="1"/>
          </p:cNvSpPr>
          <p:nvPr>
            <p:ph type="body" idx="2"/>
          </p:nvPr>
        </p:nvSpPr>
        <p:spPr>
          <a:xfrm>
            <a:off x="4884415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619" name="Google Shape;619;p32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33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22" name="Google Shape;622;p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23" name="Google Shape;623;p33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24" name="Google Shape;624;p33"/>
          <p:cNvSpPr txBox="1">
            <a:spLocks noGrp="1"/>
          </p:cNvSpPr>
          <p:nvPr>
            <p:ph type="body" idx="1"/>
          </p:nvPr>
        </p:nvSpPr>
        <p:spPr>
          <a:xfrm>
            <a:off x="1044446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625" name="Google Shape;625;p33"/>
          <p:cNvSpPr txBox="1">
            <a:spLocks noGrp="1"/>
          </p:cNvSpPr>
          <p:nvPr>
            <p:ph type="body" idx="2"/>
          </p:nvPr>
        </p:nvSpPr>
        <p:spPr>
          <a:xfrm>
            <a:off x="3525597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626" name="Google Shape;626;p33"/>
          <p:cNvSpPr txBox="1">
            <a:spLocks noGrp="1"/>
          </p:cNvSpPr>
          <p:nvPr>
            <p:ph type="body" idx="3"/>
          </p:nvPr>
        </p:nvSpPr>
        <p:spPr>
          <a:xfrm>
            <a:off x="6006748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627" name="Google Shape;627;p33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" name="Google Shape;629;p34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30" name="Google Shape;630;p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31" name="Google Shape;631;p34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632" name="Google Shape;632;p34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" name="Google Shape;634;p35"/>
          <p:cNvSpPr/>
          <p:nvPr/>
        </p:nvSpPr>
        <p:spPr>
          <a:xfrm>
            <a:off x="4255350" y="418265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35" name="Google Shape;635;p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36" name="Google Shape;636;p35"/>
          <p:cNvSpPr txBox="1">
            <a:spLocks noGrp="1"/>
          </p:cNvSpPr>
          <p:nvPr>
            <p:ph type="body" idx="1"/>
          </p:nvPr>
        </p:nvSpPr>
        <p:spPr>
          <a:xfrm>
            <a:off x="855300" y="3872900"/>
            <a:ext cx="7433400" cy="282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ctr" rtl="0">
              <a:spcBef>
                <a:spcPts val="0"/>
              </a:spcBef>
              <a:spcAft>
                <a:spcPts val="800"/>
              </a:spcAft>
              <a:buSzPts val="1600"/>
              <a:buNone/>
              <a:defRPr sz="1600"/>
            </a:lvl1pPr>
          </a:lstStyle>
          <a:p>
            <a:endParaRPr/>
          </a:p>
        </p:txBody>
      </p:sp>
      <p:sp>
        <p:nvSpPr>
          <p:cNvPr id="637" name="Google Shape;637;p35"/>
          <p:cNvSpPr txBox="1">
            <a:spLocks noGrp="1"/>
          </p:cNvSpPr>
          <p:nvPr>
            <p:ph type="sldNum" idx="12"/>
          </p:nvPr>
        </p:nvSpPr>
        <p:spPr>
          <a:xfrm>
            <a:off x="4255350" y="4717625"/>
            <a:ext cx="6333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Light background" type="blank">
  <p:cSld name="BLANK"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p36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40" name="Google Shape;640;p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41" name="Google Shape;641;p36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Dark background">
  <p:cSld name="BLANK_1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37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44" name="Google Shape;644;p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45" name="Google Shape;645;p37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" name="Google Shape;803;p3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3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" name="Google Shape;805;p3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6" name="Google Shape;806;p3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7" name="Google Shape;807;p3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8" name="Google Shape;808;p3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" name="Google Shape;809;p3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0" name="Google Shape;810;p3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1" name="Google Shape;811;p3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2" name="Google Shape;812;p3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3" name="Google Shape;813;p3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4" name="Google Shape;814;p3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5" name="Google Shape;815;p3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6" name="Google Shape;816;p3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7" name="Google Shape;817;p3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8" name="Google Shape;818;p3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9" name="Google Shape;819;p3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0" name="Google Shape;820;p3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1" name="Google Shape;821;p3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2" name="Google Shape;822;p3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3" name="Google Shape;823;p3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4" name="Google Shape;824;p3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5" name="Google Shape;825;p3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6" name="Google Shape;826;p3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827;p3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8" name="Google Shape;828;p3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Google Shape;829;p3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0" name="Google Shape;830;p3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" name="Google Shape;831;p3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" name="Google Shape;832;p3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" name="Google Shape;833;p3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3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5" name="Google Shape;835;p3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6" name="Google Shape;836;p3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7" name="Google Shape;837;p3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" name="Google Shape;838;p39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9" name="Google Shape;839;p3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0" name="Google Shape;840;p3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1" name="Google Shape;841;p3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2" name="Google Shape;842;p3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" name="Google Shape;843;p3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" name="Google Shape;844;p3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" name="Google Shape;846;p40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47" name="Google Shape;847;p40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48" name="Google Shape;848;p40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849" name="Google Shape;849;p4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4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4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4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4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4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4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4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4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4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4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4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878" name="Google Shape;878;p4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879" name="Google Shape;879;p4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" name="Google Shape;881;p41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82" name="Google Shape;882;p41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3" name="Google Shape;883;p41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4" name="Google Shape;884;p41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5" name="Google Shape;885;p41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6" name="Google Shape;886;p41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7" name="Google Shape;887;p41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8" name="Google Shape;888;p41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9" name="Google Shape;889;p41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0" name="Google Shape;890;p41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1" name="Google Shape;891;p41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2" name="Google Shape;892;p41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3" name="Google Shape;893;p41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4" name="Google Shape;894;p41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5" name="Google Shape;895;p41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6" name="Google Shape;896;p41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7" name="Google Shape;897;p41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8" name="Google Shape;898;p41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9" name="Google Shape;899;p41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0" name="Google Shape;900;p41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1" name="Google Shape;901;p41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2" name="Google Shape;902;p41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3" name="Google Shape;903;p41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4" name="Google Shape;904;p41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5" name="Google Shape;905;p41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6" name="Google Shape;906;p41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7" name="Google Shape;907;p41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8" name="Google Shape;908;p41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9" name="Google Shape;909;p41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0" name="Google Shape;910;p41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" name="Google Shape;912;p42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913" name="Google Shape;913;p42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914" name="Google Shape;914;p42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" name="Google Shape;915;p42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" name="Google Shape;916;p42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7" name="Google Shape;917;p42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" name="Google Shape;918;p42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" name="Google Shape;919;p42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" name="Google Shape;920;p42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" name="Google Shape;921;p42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" name="Google Shape;922;p42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" name="Google Shape;923;p42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4" name="Google Shape;924;p42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42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6" name="Google Shape;926;p42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7" name="Google Shape;927;p42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" name="Google Shape;928;p42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9" name="Google Shape;929;p42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0" name="Google Shape;930;p42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" name="Google Shape;931;p42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2" name="Google Shape;932;p42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42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42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42"/>
          <p:cNvSpPr/>
          <p:nvPr/>
        </p:nvSpPr>
        <p:spPr>
          <a:xfrm rot="1920548">
            <a:off x="7236718" y="46581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42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42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42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42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" name="Google Shape;940;p42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" name="Google Shape;941;p42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2" name="Google Shape;942;p42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3" name="Google Shape;943;p42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" name="Google Shape;944;p42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5" name="Google Shape;945;p42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" name="Google Shape;946;p42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" name="Google Shape;947;p42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8" name="Google Shape;948;p42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9" name="Google Shape;949;p42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" name="Google Shape;950;p42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1" name="Google Shape;951;p42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2" name="Google Shape;952;p42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3" name="Google Shape;953;p42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4" name="Google Shape;954;p42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5" name="Google Shape;955;p42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6" name="Google Shape;956;p42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7" name="Google Shape;957;p42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8" name="Google Shape;958;p42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9" name="Google Shape;959;p42"/>
          <p:cNvSpPr/>
          <p:nvPr/>
        </p:nvSpPr>
        <p:spPr>
          <a:xfrm rot="1920548">
            <a:off x="2436117" y="46581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42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1" name="Google Shape;961;p42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2" name="Google Shape;962;p42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3" name="Google Shape;963;p42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4" name="Google Shape;964;p42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" name="Google Shape;966;p43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43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8" name="Google Shape;968;p43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9" name="Google Shape;969;p43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0" name="Google Shape;970;p4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1" name="Google Shape;971;p43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" name="Google Shape;972;p43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" name="Google Shape;973;p4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" name="Google Shape;974;p43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" name="Google Shape;975;p43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" name="Google Shape;976;p4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" name="Google Shape;977;p4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8" name="Google Shape;978;p4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9" name="Google Shape;979;p43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0" name="Google Shape;980;p43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1" name="Google Shape;981;p4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2" name="Google Shape;982;p43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3" name="Google Shape;983;p4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4" name="Google Shape;984;p43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5" name="Google Shape;985;p43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43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7" name="Google Shape;987;p43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43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9" name="Google Shape;989;p4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43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1" name="Google Shape;991;p4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4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43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43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43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43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43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43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Google Shape;999;p4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0" name="Google Shape;1000;p43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01;p4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2" name="Google Shape;1002;p43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3" name="Google Shape;1003;p43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4" name="Google Shape;1004;p43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" name="Google Shape;1005;p43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6" name="Google Shape;1006;p4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" name="Google Shape;1007;p43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8" name="Google Shape;1008;p4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44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11" name="Google Shape;1011;p44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012" name="Google Shape;1012;p44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1013" name="Google Shape;1013;p44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1014" name="Google Shape;1014;p44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44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44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44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44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44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44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44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44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44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44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44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44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44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44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44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44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44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44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44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44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44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44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44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44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44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44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44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44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043" name="Google Shape;1043;p44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1044" name="Google Shape;1044;p4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4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47" name="Google Shape;1047;p45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048" name="Google Shape;1048;p45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1049" name="Google Shape;1049;p45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1050" name="Google Shape;1050;p45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1051" name="Google Shape;1051;p4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4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4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4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4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4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4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4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4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4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4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4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4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4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4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4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4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4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4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4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4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4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4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4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080" name="Google Shape;1080;p4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1081" name="Google Shape;1081;p4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" name="Google Shape;1083;p4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1084" name="Google Shape;1084;p46"/>
          <p:cNvGrpSpPr/>
          <p:nvPr/>
        </p:nvGrpSpPr>
        <p:grpSpPr>
          <a:xfrm>
            <a:off x="7442903" y="-91154"/>
            <a:ext cx="1796289" cy="5330574"/>
            <a:chOff x="6023725" y="842300"/>
            <a:chExt cx="1358150" cy="4030375"/>
          </a:xfrm>
        </p:grpSpPr>
        <p:sp>
          <p:nvSpPr>
            <p:cNvPr id="1085" name="Google Shape;1085;p4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4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4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4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4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4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4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4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4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4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4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4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4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4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4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4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4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4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4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114" name="Google Shape;1114;p4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</p:cxnSp>
      <p:sp>
        <p:nvSpPr>
          <p:cNvPr id="1115" name="Google Shape;1115;p4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" name="Google Shape;1117;p47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118" name="Google Shape;1118;p47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9" name="Google Shape;1119;p47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0" name="Google Shape;1120;p47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" name="Google Shape;1121;p47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" name="Google Shape;1122;p47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3" name="Google Shape;1123;p47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4" name="Google Shape;1124;p47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5" name="Google Shape;1125;p47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6" name="Google Shape;1126;p47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" name="Google Shape;1127;p47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8" name="Google Shape;1128;p47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9" name="Google Shape;1129;p47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0" name="Google Shape;1130;p47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" name="Google Shape;1131;p47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2" name="Google Shape;1132;p47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3" name="Google Shape;1133;p47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4" name="Google Shape;1134;p47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5" name="Google Shape;1135;p47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6" name="Google Shape;1136;p47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7" name="Google Shape;1137;p47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8" name="Google Shape;1138;p47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9" name="Google Shape;1139;p47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0" name="Google Shape;1140;p47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141;p47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2" name="Google Shape;1142;p47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47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47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47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47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7" name="Google Shape;1147;p47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8" name="Google Shape;1148;p47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47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0" name="Google Shape;1150;p47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1" name="Google Shape;1151;p47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47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3" name="Google Shape;1153;p47"/>
          <p:cNvSpPr/>
          <p:nvPr/>
        </p:nvSpPr>
        <p:spPr>
          <a:xfrm rot="1920548">
            <a:off x="8225543" y="625269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4" name="Google Shape;1154;p47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5" name="Google Shape;1155;p47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" name="Google Shape;1156;p47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7" name="Google Shape;1157;p47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8" name="Google Shape;1158;p47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9" name="Google Shape;1159;p4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" name="Google Shape;1161;p4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" name="Google Shape;1163;p49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1164" name="Google Shape;1164;p49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65" name="Google Shape;1165;p49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66" name="Google Shape;1166;p49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1167" name="Google Shape;1167;p49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1168" name="Google Shape;1168;p49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5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49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1170" name="Google Shape;1170;p49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1171" name="Google Shape;1171;p49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530"/>
              </a:schemeClr>
            </a:solidFill>
            <a:ln>
              <a:noFill/>
            </a:ln>
          </p:spPr>
        </p:sp>
        <p:sp>
          <p:nvSpPr>
            <p:cNvPr id="1172" name="Google Shape;1172;p49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49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53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4" name="Google Shape;1174;p49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5" name="Google Shape;1175;p49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76" name="Google Shape;1176;p49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7" name="Google Shape;1177;p49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78" name="Google Shape;1178;p49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50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81" name="Google Shape;1181;p50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82" name="Google Shape;1182;p5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51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5" name="Google Shape;1185;p51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86" name="Google Shape;1186;p51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7" name="Google Shape;1187;p51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88" name="Google Shape;1188;p51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" name="Google Shape;1190;p52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" name="Google Shape;1191;p52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92" name="Google Shape;1192;p52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93" name="Google Shape;1193;p52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94" name="Google Shape;1194;p52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p53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53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98" name="Google Shape;1198;p53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99" name="Google Shape;1199;p53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00" name="Google Shape;1200;p53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01" name="Google Shape;1201;p53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Google Shape;360;p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p54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04" name="Google Shape;1204;p54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05" name="Google Shape;1205;p5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p55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08" name="Google Shape;1208;p55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9" name="Google Shape;1209;p55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0" name="Google Shape;1210;p55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1" name="Google Shape;1211;p55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2" name="Google Shape;1212;p55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3" name="Google Shape;1213;p55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" name="Google Shape;1214;p55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" name="Google Shape;1215;p55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6" name="Google Shape;1216;p55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7" name="Google Shape;1217;p55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8" name="Google Shape;1218;p55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" name="Google Shape;1219;p55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0" name="Google Shape;1220;p55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" name="Google Shape;1221;p55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" name="Google Shape;1222;p55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" name="Google Shape;1223;p55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" name="Google Shape;1224;p55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" name="Google Shape;1225;p55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" name="Google Shape;1226;p55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7" name="Google Shape;1227;p55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8" name="Google Shape;1228;p55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9" name="Google Shape;1229;p55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0" name="Google Shape;1230;p55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1" name="Google Shape;1231;p55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2" name="Google Shape;1232;p55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3" name="Google Shape;1233;p55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4" name="Google Shape;1234;p55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5" name="Google Shape;1235;p55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6" name="Google Shape;1236;p55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p56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239" name="Google Shape;1239;p56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1240" name="Google Shape;1240;p56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241" name="Google Shape;1241;p56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2" name="Google Shape;1242;p56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3" name="Google Shape;1243;p56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1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Google Shape;1245;p57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46" name="Google Shape;1246;p57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247" name="Google Shape;1247;p57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8" name="Google Shape;1248;p57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49" name="Google Shape;1249;p57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p58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52" name="Google Shape;1252;p58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53" name="Google Shape;1253;p5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Google Shape;397;p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Google Shape;431;p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13" Type="http://schemas.openxmlformats.org/officeDocument/2006/relationships/slideLayout" Target="../slideLayouts/slideLayout47.xml"/><Relationship Id="rId1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37.xml"/><Relationship Id="rId21" Type="http://schemas.openxmlformats.org/officeDocument/2006/relationships/theme" Target="../theme/theme4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17" Type="http://schemas.openxmlformats.org/officeDocument/2006/relationships/slideLayout" Target="../slideLayouts/slideLayout51.xml"/><Relationship Id="rId2" Type="http://schemas.openxmlformats.org/officeDocument/2006/relationships/slideLayout" Target="../slideLayouts/slideLayout36.xml"/><Relationship Id="rId16" Type="http://schemas.openxmlformats.org/officeDocument/2006/relationships/slideLayout" Target="../slideLayouts/slideLayout50.xml"/><Relationship Id="rId20" Type="http://schemas.openxmlformats.org/officeDocument/2006/relationships/slideLayout" Target="../slideLayouts/slideLayout54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44.xml"/><Relationship Id="rId19" Type="http://schemas.openxmlformats.org/officeDocument/2006/relationships/slideLayout" Target="../slideLayouts/slideLayout53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slideLayout" Target="../slideLayouts/slideLayout4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1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Viga"/>
              <a:buNone/>
              <a:defRPr sz="28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43" name="Google Shape;543;p1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Ubuntu"/>
              <a:buChar char="●"/>
              <a:defRPr sz="1800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44" name="Google Shape;544;p1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2"/>
        </a:solidFill>
        <a:effectLst/>
      </p:bgPr>
    </p:bg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27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588" name="Google Shape;588;p27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1pPr>
            <a:lvl2pPr marL="914400" lvl="1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2pPr>
            <a:lvl3pPr marL="1371600" lvl="2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3pPr>
            <a:lvl4pPr marL="1828800" lvl="3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4pPr>
            <a:lvl5pPr marL="2286000" lvl="4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5pPr>
            <a:lvl6pPr marL="2743200" lvl="5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6pPr>
            <a:lvl7pPr marL="3200400" lvl="6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7pPr>
            <a:lvl8pPr marL="3657600" lvl="7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8pPr>
            <a:lvl9pPr marL="4114800" lvl="8" indent="-3810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9pPr>
          </a:lstStyle>
          <a:p>
            <a:endParaRPr/>
          </a:p>
        </p:txBody>
      </p:sp>
      <p:sp>
        <p:nvSpPr>
          <p:cNvPr id="589" name="Google Shape;589;p27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" name="Google Shape;647;p38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648" name="Google Shape;648;p38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38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38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38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38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38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38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38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38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38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38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38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38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38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38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38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38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38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38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38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38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38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38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38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38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38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h="120000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38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38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38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38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38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38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38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38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38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38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38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38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38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38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38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38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38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38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38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38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38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38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38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38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38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38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38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38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38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38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38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38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38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38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38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38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38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38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38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38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38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38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38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38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38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38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38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38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38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38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38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38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38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38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38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38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38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38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38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38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38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38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8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38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38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38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38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38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38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38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38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38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38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38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38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38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38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38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38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38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38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38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38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38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38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38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38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38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38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38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38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38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38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38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38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38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38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38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38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38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38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38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38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38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38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38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38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38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38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38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38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38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38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38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38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38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38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38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38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38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38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38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38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38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38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9" name="Google Shape;799;p3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800" name="Google Shape;800;p38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9370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 b="0" i="0" u="none" strike="noStrike" cap="none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801" name="Google Shape;801;p3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marL="0" marR="0" lvl="1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marL="0" marR="0" lvl="3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marL="0" marR="0" lvl="4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marL="0" marR="0" lvl="5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marL="0" marR="0" lvl="6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marL="0" marR="0" lvl="7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marL="0" marR="0" lvl="8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  <p:sldLayoutId id="2147483696" r:id="rId15"/>
    <p:sldLayoutId id="2147483697" r:id="rId16"/>
    <p:sldLayoutId id="2147483698" r:id="rId17"/>
    <p:sldLayoutId id="2147483699" r:id="rId18"/>
    <p:sldLayoutId id="2147483700" r:id="rId19"/>
    <p:sldLayoutId id="2147483701" r:id="rId2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4.png"/><Relationship Id="rId5" Type="http://schemas.openxmlformats.org/officeDocument/2006/relationships/hyperlink" Target="https://recitmst.qc.ca/" TargetMode="External"/><Relationship Id="rId10" Type="http://schemas.openxmlformats.org/officeDocument/2006/relationships/hyperlink" Target="https://docs.google.com/presentation/d/1wiSbxz9VIvo8ZIhtMWImhZBBebvkSJ3jm3gj-cxozW8/edit?usp=sharing" TargetMode="External"/><Relationship Id="rId4" Type="http://schemas.openxmlformats.org/officeDocument/2006/relationships/hyperlink" Target="https://monurl.ca/mstscratch22" TargetMode="External"/><Relationship Id="rId9" Type="http://schemas.openxmlformats.org/officeDocument/2006/relationships/hyperlink" Target="mailto:equipe@recitmst.qc.ca" TargetMode="Externa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hyperlink" Target="https://docs.google.com/presentation/d/1eVV2eBylr6VswTbku4dkxNOgRtYeJ6AR1UtIFSqJ1Lg/edit?usp=sharing" TargetMode="External"/><Relationship Id="rId3" Type="http://schemas.openxmlformats.org/officeDocument/2006/relationships/hyperlink" Target="https://campus.recit.qc.ca/course/view.php?id=177" TargetMode="External"/><Relationship Id="rId7" Type="http://schemas.openxmlformats.org/officeDocument/2006/relationships/hyperlink" Target="https://docs.google.com/presentation/d/1IssmY-wbbJa2zBG4yb69v5MtUfUgoLAEZAZnv_xvugc/edit?usp=sharing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padlet.com/rioux_stephanie/scratch" TargetMode="External"/><Relationship Id="rId5" Type="http://schemas.openxmlformats.org/officeDocument/2006/relationships/hyperlink" Target="https://padlet.com/sonya_fiset/kml29hq5sgsx" TargetMode="External"/><Relationship Id="rId10" Type="http://schemas.openxmlformats.org/officeDocument/2006/relationships/image" Target="../media/image5.png"/><Relationship Id="rId4" Type="http://schemas.openxmlformats.org/officeDocument/2006/relationships/hyperlink" Target="https://campus.recit.qc.ca/course/view.php?id=178" TargetMode="External"/><Relationship Id="rId9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0.png"/><Relationship Id="rId4" Type="http://schemas.openxmlformats.org/officeDocument/2006/relationships/hyperlink" Target="http://recitmst.qc.ca/ecv-zoom" TargetMode="Externa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hyperlink" Target="https://campus.recit.qc.ca/login/index.php" TargetMode="External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1.png"/><Relationship Id="rId5" Type="http://schemas.openxmlformats.org/officeDocument/2006/relationships/hyperlink" Target="https://campus.recit.qc.ca/mod/assign/view.php?id=7041" TargetMode="External"/><Relationship Id="rId4" Type="http://schemas.openxmlformats.org/officeDocument/2006/relationships/hyperlink" Target="https://campus.recit.qc.ca/course/view.php?id=177" TargetMode="Externa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hyperlink" Target="http://creativecommons.org/licenses/by-nc-sa/4.0/" TargetMode="External"/><Relationship Id="rId3" Type="http://schemas.openxmlformats.org/officeDocument/2006/relationships/image" Target="../media/image7.png"/><Relationship Id="rId7" Type="http://schemas.openxmlformats.org/officeDocument/2006/relationships/hyperlink" Target="https://www.youtube.com/channel/UC7IcadI_rZFwso9N81PYqFg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twitter.com/recitmst" TargetMode="External"/><Relationship Id="rId5" Type="http://schemas.openxmlformats.org/officeDocument/2006/relationships/hyperlink" Target="https://www.facebook.com/RECITMST2020/" TargetMode="External"/><Relationship Id="rId4" Type="http://schemas.openxmlformats.org/officeDocument/2006/relationships/hyperlink" Target="mailto:equipe@recitmst.qc.ca" TargetMode="External"/><Relationship Id="rId9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carnival.com/?utm_source=template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2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8.png"/><Relationship Id="rId4" Type="http://schemas.openxmlformats.org/officeDocument/2006/relationships/hyperlink" Target="mailto:sonya.fiset@recitmst.qc.ca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fr.wikipedia.org/wiki/Massachusetts_Institute_of_Technology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Relationship Id="rId5" Type="http://schemas.openxmlformats.org/officeDocument/2006/relationships/image" Target="../media/image9.png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cadre-de-reference-de-la-competence-numerique/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://www.scratch.mit.edu" TargetMode="Externa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298029557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6.png"/><Relationship Id="rId4" Type="http://schemas.openxmlformats.org/officeDocument/2006/relationships/hyperlink" Target="https://youtu.be/kqifDXEkPGY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7.png"/><Relationship Id="rId5" Type="http://schemas.openxmlformats.org/officeDocument/2006/relationships/hyperlink" Target="https://ladigitale.dev/" TargetMode="External"/><Relationship Id="rId4" Type="http://schemas.openxmlformats.org/officeDocument/2006/relationships/hyperlink" Target="https://digipad.app/p/191645/90b1efc6c9945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678160181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8" name="Google Shape;1258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1"/>
            <a:ext cx="9144003" cy="5143484"/>
          </a:xfrm>
          <a:prstGeom prst="rect">
            <a:avLst/>
          </a:prstGeom>
          <a:noFill/>
          <a:ln>
            <a:noFill/>
          </a:ln>
        </p:spPr>
      </p:pic>
      <p:sp>
        <p:nvSpPr>
          <p:cNvPr id="1259" name="Google Shape;1259;p59"/>
          <p:cNvSpPr txBox="1"/>
          <p:nvPr/>
        </p:nvSpPr>
        <p:spPr>
          <a:xfrm>
            <a:off x="5175050" y="3346175"/>
            <a:ext cx="3969000" cy="110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600" b="1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monurl.ca/mstscratch22</a:t>
            </a:r>
            <a:r>
              <a:rPr lang="en" sz="2600" b="1"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3000" b="1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3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/>
          </a:p>
        </p:txBody>
      </p:sp>
      <p:sp>
        <p:nvSpPr>
          <p:cNvPr id="1260" name="Google Shape;1260;p59"/>
          <p:cNvSpPr txBox="1"/>
          <p:nvPr/>
        </p:nvSpPr>
        <p:spPr>
          <a:xfrm>
            <a:off x="159925" y="4783825"/>
            <a:ext cx="30096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Pour plus de détails : </a:t>
            </a:r>
            <a:r>
              <a:rPr lang="en" sz="12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recitmst.qc.ca</a:t>
            </a:r>
            <a:endParaRPr sz="12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61" name="Google Shape;1261;p59"/>
          <p:cNvPicPr preferRelativeResize="0"/>
          <p:nvPr/>
        </p:nvPicPr>
        <p:blipFill rotWithShape="1">
          <a:blip r:embed="rId6">
            <a:alphaModFix/>
          </a:blip>
          <a:srcRect t="18540" b="15829"/>
          <a:stretch/>
        </p:blipFill>
        <p:spPr>
          <a:xfrm>
            <a:off x="203625" y="4147575"/>
            <a:ext cx="737050" cy="780650"/>
          </a:xfrm>
          <a:prstGeom prst="rect">
            <a:avLst/>
          </a:prstGeom>
          <a:noFill/>
          <a:ln>
            <a:noFill/>
          </a:ln>
        </p:spPr>
      </p:pic>
      <p:sp>
        <p:nvSpPr>
          <p:cNvPr id="1262" name="Google Shape;1262;p59"/>
          <p:cNvSpPr txBox="1"/>
          <p:nvPr/>
        </p:nvSpPr>
        <p:spPr>
          <a:xfrm>
            <a:off x="1051600" y="4095700"/>
            <a:ext cx="2178600" cy="78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Ubuntu"/>
                <a:ea typeface="Ubuntu"/>
                <a:cs typeface="Ubuntu"/>
                <a:sym typeface="Ubuntu"/>
              </a:rPr>
              <a:t>Domaine de la mathématique, de la science et technologie (MST)</a:t>
            </a:r>
            <a:endParaRPr sz="12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63" name="Google Shape;1263;p5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314950" y="76200"/>
            <a:ext cx="1415300" cy="1183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4" name="Google Shape;1264;p59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957038" y="4726170"/>
            <a:ext cx="1108530" cy="3924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59"/>
          <p:cNvSpPr txBox="1"/>
          <p:nvPr/>
        </p:nvSpPr>
        <p:spPr>
          <a:xfrm>
            <a:off x="3405025" y="4731575"/>
            <a:ext cx="46053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Cette présentation, </a:t>
            </a:r>
            <a:r>
              <a:rPr lang="en" sz="800" u="sng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monurl.ca/mstscratch22</a:t>
            </a:r>
            <a:r>
              <a:rPr lang="en" sz="8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du </a:t>
            </a:r>
            <a:r>
              <a:rPr lang="en" sz="800" u="sng">
                <a:solidFill>
                  <a:srgbClr val="117BF6"/>
                </a:solidFill>
                <a:latin typeface="Ubuntu"/>
                <a:ea typeface="Ubuntu"/>
                <a:cs typeface="Ubuntu"/>
                <a:sym typeface="Ubuntu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 MST</a:t>
            </a:r>
            <a:r>
              <a:rPr lang="en" sz="800">
                <a:solidFill>
                  <a:srgbClr val="117BF6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est mise à disposition, sauf exception, selon les termes de la </a:t>
            </a:r>
            <a:r>
              <a:rPr lang="en" sz="800" u="sng">
                <a:solidFill>
                  <a:srgbClr val="117BF6"/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</a:t>
            </a:r>
            <a:r>
              <a:rPr lang="en" sz="800">
                <a:solidFill>
                  <a:srgbClr val="117BF6"/>
                </a:solidFill>
              </a:rPr>
              <a:t>C..</a:t>
            </a:r>
            <a:endParaRPr>
              <a:solidFill>
                <a:srgbClr val="117BF6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66" name="Google Shape;1266;p59"/>
          <p:cNvSpPr txBox="1"/>
          <p:nvPr/>
        </p:nvSpPr>
        <p:spPr>
          <a:xfrm>
            <a:off x="159925" y="1495625"/>
            <a:ext cx="6648000" cy="129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Scratch, 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apprendre à programmer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p68"/>
          <p:cNvSpPr txBox="1">
            <a:spLocks noGrp="1"/>
          </p:cNvSpPr>
          <p:nvPr>
            <p:ph type="body" idx="1"/>
          </p:nvPr>
        </p:nvSpPr>
        <p:spPr>
          <a:xfrm>
            <a:off x="1995400" y="362875"/>
            <a:ext cx="6586800" cy="47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Ressources :</a:t>
            </a:r>
            <a:endParaRPr sz="36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Autoformations sur Campus RÉCIT :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Scratch pour tous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Scratch en mathématique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Padlets de ressources pour des idées avec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Scratch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 au primaire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Ubuntu"/>
                <a:ea typeface="Ubuntu"/>
                <a:cs typeface="Ubuntu"/>
                <a:sym typeface="Ubuntu"/>
              </a:rPr>
              <a:t> ou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Scratch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 au secondaire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Tutoriel </a:t>
            </a:r>
            <a:r>
              <a:rPr lang="en" sz="2200">
                <a:latin typeface="Ubuntu"/>
                <a:ea typeface="Ubuntu"/>
                <a:cs typeface="Ubuntu"/>
                <a:sym typeface="Ubuntu"/>
              </a:rPr>
              <a:t>général pour commencer 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Ubuntu"/>
                <a:ea typeface="Ubuntu"/>
                <a:cs typeface="Ubuntu"/>
                <a:sym typeface="Ubuntu"/>
              </a:rPr>
              <a:t>ou un en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8"/>
              </a:rPr>
              <a:t>univers social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4800"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id="1351" name="Google Shape;1351;p68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2" name="Google Shape;1352;p6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90975" y="1339600"/>
            <a:ext cx="2088775" cy="17467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" name="Google Shape;1357;p6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11</a:t>
            </a:fld>
            <a:endParaRPr/>
          </a:p>
        </p:txBody>
      </p:sp>
      <p:sp>
        <p:nvSpPr>
          <p:cNvPr id="1358" name="Google Shape;1358;p69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matins, à partir du 7 septembre 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59" name="Google Shape;1359;p69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60" name="Google Shape;1360;p69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61" name="Google Shape;1361;p69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r>
              <a:rPr lang="en" sz="2400" u="sng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http://recitmst.qc.ca/ecv-zoom</a:t>
            </a:r>
            <a:endParaRPr sz="2400" b="1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62" name="Google Shape;1362;p6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p7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12</a:t>
            </a:fld>
            <a:endParaRPr/>
          </a:p>
        </p:txBody>
      </p:sp>
      <p:sp>
        <p:nvSpPr>
          <p:cNvPr id="1368" name="Google Shape;1368;p70"/>
          <p:cNvSpPr txBox="1">
            <a:spLocks noGrp="1"/>
          </p:cNvSpPr>
          <p:nvPr>
            <p:ph type="title" idx="4294967295"/>
          </p:nvPr>
        </p:nvSpPr>
        <p:spPr>
          <a:xfrm>
            <a:off x="1391950" y="114525"/>
            <a:ext cx="6140400" cy="94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Badge « Appropriation »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69" name="Google Shape;1369;p70"/>
          <p:cNvSpPr txBox="1"/>
          <p:nvPr/>
        </p:nvSpPr>
        <p:spPr>
          <a:xfrm>
            <a:off x="456175" y="1192125"/>
            <a:ext cx="4616400" cy="357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Créer compte gratuit sur </a:t>
            </a:r>
            <a:r>
              <a:rPr lang="en" sz="20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Campus RÉCIT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Valider le courriel, se connecter;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S’inscrire à l’autoformation 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«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Scratch pour tous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»; 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Cliquer sur ce lien pour déposer un programme et obtenir le badge «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Appropriation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»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70" name="Google Shape;1370;p7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483275" y="2883975"/>
            <a:ext cx="2428875" cy="495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1" name="Google Shape;1371;p70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626275" y="3379275"/>
            <a:ext cx="1285875" cy="514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2" name="Google Shape;1372;p70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835950" y="1061925"/>
            <a:ext cx="1927050" cy="16688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" name="Google Shape;1377;p7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13</a:t>
            </a:fld>
            <a:endParaRPr/>
          </a:p>
        </p:txBody>
      </p:sp>
      <p:sp>
        <p:nvSpPr>
          <p:cNvPr id="1378" name="Google Shape;1378;p71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Autres formations à venir :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79" name="Google Shape;1379;p71"/>
          <p:cNvSpPr txBox="1"/>
          <p:nvPr/>
        </p:nvSpPr>
        <p:spPr>
          <a:xfrm>
            <a:off x="983550" y="1612375"/>
            <a:ext cx="8037600" cy="20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spAutoFit/>
          </a:bodyPr>
          <a:lstStyle/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17 août, ScratchJr 10 h ou 14 h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18 août, Scratch en géométrie 10 h ou 14 h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810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Ubuntu"/>
              <a:buChar char="●"/>
            </a:pPr>
            <a:r>
              <a:rPr lang="en" sz="24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Autres dates, surveiller nos réseaux sociaux</a:t>
            </a:r>
            <a:endParaRPr sz="24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" name="Google Shape;1384;p72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85" name="Google Shape;1385;p7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386" name="Google Shape;1386;p72"/>
          <p:cNvSpPr txBox="1"/>
          <p:nvPr/>
        </p:nvSpPr>
        <p:spPr>
          <a:xfrm>
            <a:off x="4142800" y="26435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1387" name="Google Shape;1387;p72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88" name="Google Shape;1388;p72"/>
          <p:cNvSpPr txBox="1"/>
          <p:nvPr/>
        </p:nvSpPr>
        <p:spPr>
          <a:xfrm>
            <a:off x="2451875" y="4528300"/>
            <a:ext cx="65121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</a:t>
            </a:r>
            <a:r>
              <a:rPr lang="en" sz="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RÉCIT MST</a:t>
            </a:r>
            <a:r>
              <a:rPr lang="en" sz="800">
                <a:latin typeface="Ubuntu"/>
                <a:ea typeface="Ubuntu"/>
                <a:cs typeface="Ubuntu"/>
                <a:sym typeface="Ubuntu"/>
              </a:rPr>
              <a:t> sont mises à disposition, sauf exception, selon les termes de la licence</a:t>
            </a:r>
            <a:r>
              <a:rPr lang="en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u="sng">
                <a:solidFill>
                  <a:schemeClr val="accent1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accent1"/>
                </a:solidFill>
              </a:rPr>
              <a:t>.</a:t>
            </a:r>
            <a:r>
              <a:rPr lang="en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89" name="Google Shape;1389;p7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D966"/>
            </a:gs>
            <a:gs pos="100000">
              <a:srgbClr val="FF9900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4" name="Google Shape;1394;p73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426425" y="1451225"/>
            <a:ext cx="2291150" cy="550600"/>
          </a:xfrm>
          <a:prstGeom prst="rect">
            <a:avLst/>
          </a:prstGeom>
          <a:noFill/>
          <a:ln>
            <a:noFill/>
          </a:ln>
        </p:spPr>
      </p:pic>
      <p:sp>
        <p:nvSpPr>
          <p:cNvPr id="1395" name="Google Shape;1395;p73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Free templates for all your presentation needs</a:t>
            </a:r>
            <a:endParaRPr sz="1800" b="1"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396" name="Google Shape;1396;p73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1397" name="Google Shape;1397;p73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1398" name="Google Shape;1398;p73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Ready to use, professional and customizable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99" name="Google Shape;1399;p73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00" name="Google Shape;1400;p73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1401" name="Google Shape;1401;p73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100% free for personal or commercial use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402" name="Google Shape;1402;p73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avLst/>
                <a:gdLst/>
                <a:ahLst/>
                <a:cxnLst/>
                <a:rect l="l" t="t" r="r" b="b"/>
                <a:pathLst>
                  <a:path w="6674" h="5928" extrusionOk="0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03" name="Google Shape;1403;p73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1404" name="Google Shape;1404;p73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Blow your audience away with attractive visuals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405" name="Google Shape;1405;p73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406" name="Google Shape;1406;p73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1407" name="Google Shape;1407;p73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For PowerPoint and Google Slides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408" name="Google Shape;1408;p73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5929" extrusionOk="0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p60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pic>
        <p:nvPicPr>
          <p:cNvPr id="1272" name="Google Shape;1272;p6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73" name="Google Shape;1273;p60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4" name="Google Shape;1274;p60"/>
          <p:cNvSpPr txBox="1">
            <a:spLocks noGrp="1"/>
          </p:cNvSpPr>
          <p:nvPr>
            <p:ph type="body" idx="4294967295"/>
          </p:nvPr>
        </p:nvSpPr>
        <p:spPr>
          <a:xfrm>
            <a:off x="3965000" y="1205780"/>
            <a:ext cx="4641300" cy="308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r>
              <a:rPr lang="en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sonya.fiset@recitmst.qc.ca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600"/>
              <a:buNone/>
            </a:pPr>
            <a:endParaRPr sz="2000" b="1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75" name="Google Shape;1275;p60"/>
          <p:cNvPicPr preferRelativeResize="0"/>
          <p:nvPr/>
        </p:nvPicPr>
        <p:blipFill rotWithShape="1">
          <a:blip r:embed="rId5">
            <a:alphaModFix/>
          </a:blip>
          <a:srcRect l="3113" t="6884" r="3113" b="28657"/>
          <a:stretch/>
        </p:blipFill>
        <p:spPr>
          <a:xfrm>
            <a:off x="1382550" y="1804825"/>
            <a:ext cx="2143800" cy="1973700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61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Viga"/>
                <a:ea typeface="Viga"/>
                <a:cs typeface="Viga"/>
                <a:sym typeface="Viga"/>
              </a:rPr>
              <a:t>Plan</a:t>
            </a:r>
            <a:endParaRPr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81" name="Google Shape;1281;p61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-Présentation de Scratch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-Pourquoi programmer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-Exploration mains sur les touches 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-Ressources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-Badge 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82" name="Google Shape;1282;p6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" name="Google Shape;1287;p62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Viga"/>
                <a:ea typeface="Viga"/>
                <a:cs typeface="Viga"/>
                <a:sym typeface="Viga"/>
              </a:rPr>
              <a:t>Présentation de Scratch</a:t>
            </a:r>
            <a:endParaRPr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88" name="Google Shape;1288;p62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-Logiciel libre, gratuit et en ligne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-Développé par le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MIT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-Programmation par blocs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-Avec ou sans compte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-ScratchJr, programmation par pictogrammes</a:t>
            </a:r>
            <a:endParaRPr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89" name="Google Shape;1289;p62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</a:t>
            </a:fld>
            <a:endParaRPr/>
          </a:p>
        </p:txBody>
      </p:sp>
      <p:pic>
        <p:nvPicPr>
          <p:cNvPr id="1290" name="Google Shape;1290;p6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772100" y="88673"/>
            <a:ext cx="1222576" cy="1022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1" name="Google Shape;1291;p6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772106" y="3216700"/>
            <a:ext cx="1391075" cy="98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" name="Google Shape;1296;p63"/>
          <p:cNvSpPr/>
          <p:nvPr/>
        </p:nvSpPr>
        <p:spPr>
          <a:xfrm>
            <a:off x="4742875" y="1166475"/>
            <a:ext cx="3324300" cy="37281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7" name="Google Shape;1297;p63"/>
          <p:cNvSpPr txBox="1">
            <a:spLocks noGrp="1"/>
          </p:cNvSpPr>
          <p:nvPr>
            <p:ph type="title"/>
          </p:nvPr>
        </p:nvSpPr>
        <p:spPr>
          <a:xfrm>
            <a:off x="176050" y="102350"/>
            <a:ext cx="88023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Pourquoi programmer?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98" name="Google Shape;1298;p63"/>
          <p:cNvSpPr txBox="1"/>
          <p:nvPr/>
        </p:nvSpPr>
        <p:spPr>
          <a:xfrm>
            <a:off x="311700" y="4707425"/>
            <a:ext cx="53556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Cadre de référence de la compétence numérique</a:t>
            </a:r>
            <a:endParaRPr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99" name="Google Shape;1299;p6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1700" y="1068575"/>
            <a:ext cx="3996223" cy="368142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300" name="Google Shape;1300;p63"/>
          <p:cNvPicPr preferRelativeResize="0"/>
          <p:nvPr/>
        </p:nvPicPr>
        <p:blipFill rotWithShape="1">
          <a:blip r:embed="rId5">
            <a:alphaModFix/>
          </a:blip>
          <a:srcRect r="24161" b="74378"/>
          <a:stretch/>
        </p:blipFill>
        <p:spPr>
          <a:xfrm>
            <a:off x="4864875" y="1220850"/>
            <a:ext cx="2583203" cy="708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01" name="Google Shape;1301;p63"/>
          <p:cNvPicPr preferRelativeResize="0"/>
          <p:nvPr/>
        </p:nvPicPr>
        <p:blipFill rotWithShape="1">
          <a:blip r:embed="rId6">
            <a:alphaModFix/>
          </a:blip>
          <a:srcRect r="6576" b="61836"/>
          <a:stretch/>
        </p:blipFill>
        <p:spPr>
          <a:xfrm>
            <a:off x="4864875" y="3478812"/>
            <a:ext cx="30230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02" name="Google Shape;1302;p63"/>
          <p:cNvPicPr preferRelativeResize="0"/>
          <p:nvPr/>
        </p:nvPicPr>
        <p:blipFill rotWithShape="1">
          <a:blip r:embed="rId7">
            <a:alphaModFix/>
          </a:blip>
          <a:srcRect t="1354" r="9624" b="58573"/>
          <a:stretch/>
        </p:blipFill>
        <p:spPr>
          <a:xfrm>
            <a:off x="4871738" y="2339342"/>
            <a:ext cx="3009278" cy="6595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64"/>
          <p:cNvSpPr txBox="1">
            <a:spLocks noGrp="1"/>
          </p:cNvSpPr>
          <p:nvPr>
            <p:ph type="title"/>
          </p:nvPr>
        </p:nvSpPr>
        <p:spPr>
          <a:xfrm>
            <a:off x="655325" y="379950"/>
            <a:ext cx="7356900" cy="58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S’initier à la programmation Scratch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08" name="Google Shape;1308;p64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6731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0" indent="0" algn="l" rtl="0">
              <a:lnSpc>
                <a:spcPct val="115000"/>
              </a:lnSpc>
              <a:spcBef>
                <a:spcPts val="11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100"/>
              </a:spcBef>
              <a:spcAft>
                <a:spcPts val="600"/>
              </a:spcAft>
              <a:buSzPts val="2500"/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09" name="Google Shape;1309;p6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012248" y="204576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0" name="Google Shape;1310;p6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0" y="22928"/>
            <a:ext cx="9144002" cy="5097644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311" name="Google Shape;1311;p64"/>
          <p:cNvCxnSpPr/>
          <p:nvPr/>
        </p:nvCxnSpPr>
        <p:spPr>
          <a:xfrm>
            <a:off x="7410100" y="4466750"/>
            <a:ext cx="899700" cy="420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312" name="Google Shape;1312;p64"/>
          <p:cNvSpPr txBox="1"/>
          <p:nvPr/>
        </p:nvSpPr>
        <p:spPr>
          <a:xfrm>
            <a:off x="6424500" y="3990350"/>
            <a:ext cx="13104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1.Choisir lutin.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13" name="Google Shape;1313;p64"/>
          <p:cNvCxnSpPr/>
          <p:nvPr/>
        </p:nvCxnSpPr>
        <p:spPr>
          <a:xfrm>
            <a:off x="8053450" y="4390550"/>
            <a:ext cx="899700" cy="420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314" name="Google Shape;1314;p64"/>
          <p:cNvSpPr txBox="1"/>
          <p:nvPr/>
        </p:nvSpPr>
        <p:spPr>
          <a:xfrm>
            <a:off x="7832600" y="3950525"/>
            <a:ext cx="13104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2.Choisir a-plan.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15" name="Google Shape;1315;p64"/>
          <p:cNvCxnSpPr/>
          <p:nvPr/>
        </p:nvCxnSpPr>
        <p:spPr>
          <a:xfrm rot="10800000">
            <a:off x="273750" y="619950"/>
            <a:ext cx="1517400" cy="6219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316" name="Google Shape;1316;p64"/>
          <p:cNvSpPr txBox="1"/>
          <p:nvPr/>
        </p:nvSpPr>
        <p:spPr>
          <a:xfrm>
            <a:off x="1697175" y="1251750"/>
            <a:ext cx="20145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3.Déplacer </a:t>
            </a:r>
            <a:r>
              <a:rPr lang="en">
                <a:latin typeface="Dosis"/>
                <a:ea typeface="Dosis"/>
                <a:cs typeface="Dosis"/>
                <a:sym typeface="Dosis"/>
              </a:rPr>
              <a:t>les </a:t>
            </a: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blocs ici.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17" name="Google Shape;1317;p64"/>
          <p:cNvCxnSpPr/>
          <p:nvPr/>
        </p:nvCxnSpPr>
        <p:spPr>
          <a:xfrm rot="10800000" flipH="1">
            <a:off x="5626350" y="439800"/>
            <a:ext cx="856800" cy="463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318" name="Google Shape;1318;p64"/>
          <p:cNvSpPr txBox="1"/>
          <p:nvPr/>
        </p:nvSpPr>
        <p:spPr>
          <a:xfrm>
            <a:off x="4322100" y="1007175"/>
            <a:ext cx="20145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" sz="1400" b="0" i="0" u="none" strike="noStrike" cap="none">
                <a:solidFill>
                  <a:srgbClr val="000000"/>
                </a:solidFill>
                <a:latin typeface="Dosis"/>
                <a:ea typeface="Dosis"/>
                <a:cs typeface="Dosis"/>
                <a:sym typeface="Dosis"/>
              </a:rPr>
              <a:t>4.Démarrer le programme avec le drapeau vert.</a:t>
            </a:r>
            <a:endParaRPr sz="1400" b="0" i="0" u="none" strike="noStrike" cap="none">
              <a:solidFill>
                <a:srgbClr val="000000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19" name="Google Shape;1319;p64"/>
          <p:cNvSpPr txBox="1"/>
          <p:nvPr/>
        </p:nvSpPr>
        <p:spPr>
          <a:xfrm>
            <a:off x="2200975" y="1909100"/>
            <a:ext cx="45441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1" u="sng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www.scratch.mit.edu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20" name="Google Shape;1320;p64"/>
          <p:cNvSpPr txBox="1"/>
          <p:nvPr/>
        </p:nvSpPr>
        <p:spPr>
          <a:xfrm>
            <a:off x="4909700" y="2555600"/>
            <a:ext cx="10320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0.Tutoriels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321" name="Google Shape;1321;p64"/>
          <p:cNvCxnSpPr/>
          <p:nvPr/>
        </p:nvCxnSpPr>
        <p:spPr>
          <a:xfrm flipH="1">
            <a:off x="4370350" y="2883250"/>
            <a:ext cx="595800" cy="2367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1322" name="Google Shape;1322;p64"/>
          <p:cNvCxnSpPr/>
          <p:nvPr/>
        </p:nvCxnSpPr>
        <p:spPr>
          <a:xfrm rot="10800000">
            <a:off x="1926750" y="290250"/>
            <a:ext cx="3064800" cy="23232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triangle" w="med" len="med"/>
          </a:ln>
        </p:spPr>
      </p:cxn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Google Shape;1327;p65"/>
          <p:cNvSpPr txBox="1"/>
          <p:nvPr/>
        </p:nvSpPr>
        <p:spPr>
          <a:xfrm>
            <a:off x="373025" y="1396325"/>
            <a:ext cx="5311800" cy="374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1-Choisir un personnage (Sprite)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2-Choisir d’un arrière-plan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3-Choisir le costume du Sprite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4-Écrire un dialogue 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5-Utiliser un « Déplacement »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6-Ajouter un « Son » 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7-Animer le changement de costume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8-Répéter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28" name="Google Shape;1328;p65"/>
          <p:cNvSpPr txBox="1"/>
          <p:nvPr/>
        </p:nvSpPr>
        <p:spPr>
          <a:xfrm>
            <a:off x="373025" y="295725"/>
            <a:ext cx="50862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1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Créer avec Scratch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Programme Scratch</a:t>
            </a: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4"/>
              </a:rPr>
              <a:t>Tutoriel sur vidéo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2400"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29" name="Google Shape;1329;p6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684925" y="533575"/>
            <a:ext cx="3143250" cy="41706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4" name="Google Shape;1334;p6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164648" y="4320108"/>
            <a:ext cx="689156" cy="665686"/>
          </a:xfrm>
          <a:prstGeom prst="rect">
            <a:avLst/>
          </a:prstGeom>
          <a:noFill/>
          <a:ln>
            <a:noFill/>
          </a:ln>
        </p:spPr>
      </p:pic>
      <p:sp>
        <p:nvSpPr>
          <p:cNvPr id="1335" name="Google Shape;1335;p66"/>
          <p:cNvSpPr txBox="1"/>
          <p:nvPr/>
        </p:nvSpPr>
        <p:spPr>
          <a:xfrm>
            <a:off x="227150" y="1083700"/>
            <a:ext cx="4208400" cy="203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marR="0" lvl="0" indent="-3810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Ubuntu"/>
              <a:buChar char="●"/>
            </a:pPr>
            <a:r>
              <a:rPr lang="en" sz="2400" b="0" i="0" u="sng" strike="noStrike" cap="none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Mur collaboratif DigiPad</a:t>
            </a:r>
            <a:r>
              <a:rPr lang="en" sz="2400" b="0" i="0" u="none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400" b="0" i="0" u="none" strike="noStrike" cap="none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0" i="0" u="none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sur le site de </a:t>
            </a:r>
            <a:r>
              <a:rPr lang="en" sz="2400" b="0" i="0" u="sng" strike="noStrike" cap="none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La Digitale</a:t>
            </a:r>
            <a:endParaRPr sz="2400" b="0" i="0" u="none" strike="noStrike" cap="none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1" i="0" u="none" strike="noStrike" cap="none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1" i="0" u="none" strike="noStrike" cap="none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36" name="Google Shape;1336;p66"/>
          <p:cNvSpPr txBox="1"/>
          <p:nvPr/>
        </p:nvSpPr>
        <p:spPr>
          <a:xfrm>
            <a:off x="161750" y="194100"/>
            <a:ext cx="87423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" sz="2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rPr>
              <a:t>Partager </a:t>
            </a:r>
            <a:r>
              <a:rPr lang="en" sz="2800" b="0" i="0" u="none" strike="noStrike" cap="none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rPr>
              <a:t>le lien d’un programme</a:t>
            </a:r>
            <a:endParaRPr sz="2800" b="0" i="0" u="none" strike="noStrike" cap="none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37" name="Google Shape;1337;p6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532800" y="733500"/>
            <a:ext cx="3458800" cy="3451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" name="Google Shape;1342;p67"/>
          <p:cNvSpPr txBox="1"/>
          <p:nvPr/>
        </p:nvSpPr>
        <p:spPr>
          <a:xfrm>
            <a:off x="373025" y="1396325"/>
            <a:ext cx="5988600" cy="374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1-Ajouter ou importer un personnage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2-Ajouter ou importer un arrière-plan 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3-Ajouter du dialogue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4-Enregistrer un son personnel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5-Animer avec un personnage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6-« Montrer » ou « Cacher » un Sprite</a:t>
            </a: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43" name="Google Shape;1343;p67"/>
          <p:cNvSpPr txBox="1"/>
          <p:nvPr/>
        </p:nvSpPr>
        <p:spPr>
          <a:xfrm>
            <a:off x="373025" y="295725"/>
            <a:ext cx="50862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2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Créer et innover avec Scratch 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Projet Scratch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2400"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44" name="Google Shape;1344;p6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97325" y="2546675"/>
            <a:ext cx="2477575" cy="25843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5" name="Google Shape;1345;p6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590225" y="26375"/>
            <a:ext cx="2190350" cy="2520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imandra template">
  <a:themeElements>
    <a:clrScheme name="Custom 347">
      <a:dk1>
        <a:srgbClr val="24283B"/>
      </a:dk1>
      <a:lt1>
        <a:srgbClr val="FFFFFF"/>
      </a:lt1>
      <a:dk2>
        <a:srgbClr val="80828B"/>
      </a:dk2>
      <a:lt2>
        <a:srgbClr val="EAECF0"/>
      </a:lt2>
      <a:accent1>
        <a:srgbClr val="FFCE00"/>
      </a:accent1>
      <a:accent2>
        <a:srgbClr val="FFF14C"/>
      </a:accent2>
      <a:accent3>
        <a:srgbClr val="9FE2D0"/>
      </a:accent3>
      <a:accent4>
        <a:srgbClr val="1AB6D1"/>
      </a:accent4>
      <a:accent5>
        <a:srgbClr val="0784B1"/>
      </a:accent5>
      <a:accent6>
        <a:srgbClr val="EE7673"/>
      </a:accent6>
      <a:hlink>
        <a:srgbClr val="3180BD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786</Words>
  <Application>Microsoft Office PowerPoint</Application>
  <PresentationFormat>Affichage à l'écran (16:9)</PresentationFormat>
  <Paragraphs>132</Paragraphs>
  <Slides>15</Slides>
  <Notes>15</Notes>
  <HiddenSlides>0</HiddenSlides>
  <MMClips>0</MMClips>
  <ScaleCrop>false</ScaleCrop>
  <HeadingPairs>
    <vt:vector size="6" baseType="variant">
      <vt:variant>
        <vt:lpstr>Polices utilisées</vt:lpstr>
      </vt:variant>
      <vt:variant>
        <vt:i4>14</vt:i4>
      </vt:variant>
      <vt:variant>
        <vt:lpstr>Thème</vt:lpstr>
      </vt:variant>
      <vt:variant>
        <vt:i4>4</vt:i4>
      </vt:variant>
      <vt:variant>
        <vt:lpstr>Titres des diapositives</vt:lpstr>
      </vt:variant>
      <vt:variant>
        <vt:i4>15</vt:i4>
      </vt:variant>
    </vt:vector>
  </HeadingPairs>
  <TitlesOfParts>
    <vt:vector size="33" baseType="lpstr">
      <vt:lpstr>Arial</vt:lpstr>
      <vt:lpstr>Viga</vt:lpstr>
      <vt:lpstr>Sniglet</vt:lpstr>
      <vt:lpstr>Ubuntu</vt:lpstr>
      <vt:lpstr>Montserrat</vt:lpstr>
      <vt:lpstr>Calibri</vt:lpstr>
      <vt:lpstr>Merriweather</vt:lpstr>
      <vt:lpstr>Trebuchet MS</vt:lpstr>
      <vt:lpstr>Red Hat Display</vt:lpstr>
      <vt:lpstr>Permanent Marker</vt:lpstr>
      <vt:lpstr>Red Hat Text</vt:lpstr>
      <vt:lpstr>Corbel</vt:lpstr>
      <vt:lpstr>Dosis</vt:lpstr>
      <vt:lpstr>Bangers</vt:lpstr>
      <vt:lpstr>Friar template</vt:lpstr>
      <vt:lpstr>Simple Light</vt:lpstr>
      <vt:lpstr>Timandra template</vt:lpstr>
      <vt:lpstr>Friar template</vt:lpstr>
      <vt:lpstr>Présentation PowerPoint</vt:lpstr>
      <vt:lpstr>Présentation PowerPoint</vt:lpstr>
      <vt:lpstr>Plan</vt:lpstr>
      <vt:lpstr>Présentation de Scratch</vt:lpstr>
      <vt:lpstr>Pourquoi programmer?</vt:lpstr>
      <vt:lpstr>S’initier à la programmation Scratch</vt:lpstr>
      <vt:lpstr>Présentation PowerPoint</vt:lpstr>
      <vt:lpstr>Présentation PowerPoint</vt:lpstr>
      <vt:lpstr>Présentation PowerPoint</vt:lpstr>
      <vt:lpstr>Présentation PowerPoint</vt:lpstr>
      <vt:lpstr>L’équipe du RÉCIT MST est disponible  les mercredis matins, à partir du 7 septembre de 9 h à 11 h 30. </vt:lpstr>
      <vt:lpstr>  Badge « Appropriation » </vt:lpstr>
      <vt:lpstr>Autres formations à venir : </vt:lpstr>
      <vt:lpstr>MERCI !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Sonya Fiset</dc:creator>
  <cp:lastModifiedBy>Fiset Sonia</cp:lastModifiedBy>
  <cp:revision>1</cp:revision>
  <dcterms:modified xsi:type="dcterms:W3CDTF">2022-08-10T12:46:16Z</dcterms:modified>
</cp:coreProperties>
</file>