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0" r:id="rId1"/>
    <p:sldMasterId id="2147483701" r:id="rId2"/>
    <p:sldMasterId id="2147483702" r:id="rId3"/>
    <p:sldMasterId id="2147483703" r:id="rId4"/>
  </p:sldMasterIdLst>
  <p:notesMasterIdLst>
    <p:notesMasterId r:id="rId19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</p:sldIdLst>
  <p:sldSz cx="9144000" cy="5143500" type="screen16x9"/>
  <p:notesSz cx="6858000" cy="9144000"/>
  <p:embeddedFontLst>
    <p:embeddedFont>
      <p:font typeface="Bangers" panose="020B0604020202020204" charset="0"/>
      <p:regular r:id="rId20"/>
    </p:embeddedFont>
    <p:embeddedFont>
      <p:font typeface="Calibri" panose="020F0502020204030204" pitchFamily="34" charset="0"/>
      <p:regular r:id="rId21"/>
      <p:bold r:id="rId22"/>
      <p:italic r:id="rId23"/>
      <p:boldItalic r:id="rId24"/>
    </p:embeddedFont>
    <p:embeddedFont>
      <p:font typeface="Corbel" panose="020B0503020204020204" pitchFamily="34" charset="0"/>
      <p:regular r:id="rId25"/>
      <p:bold r:id="rId26"/>
      <p:italic r:id="rId27"/>
      <p:boldItalic r:id="rId28"/>
    </p:embeddedFont>
    <p:embeddedFont>
      <p:font typeface="Dosis" panose="020B0604020202020204" charset="0"/>
      <p:regular r:id="rId29"/>
      <p:bold r:id="rId30"/>
    </p:embeddedFont>
    <p:embeddedFont>
      <p:font typeface="Montserrat" panose="020B0604020202020204" charset="0"/>
      <p:regular r:id="rId31"/>
      <p:bold r:id="rId32"/>
      <p:italic r:id="rId33"/>
      <p:boldItalic r:id="rId34"/>
    </p:embeddedFont>
    <p:embeddedFont>
      <p:font typeface="Red Hat Display" panose="020B0604020202020204" charset="0"/>
      <p:regular r:id="rId35"/>
      <p:bold r:id="rId36"/>
      <p:italic r:id="rId37"/>
      <p:boldItalic r:id="rId38"/>
    </p:embeddedFont>
    <p:embeddedFont>
      <p:font typeface="Red Hat Text" panose="020B0604020202020204" charset="0"/>
      <p:regular r:id="rId39"/>
      <p:bold r:id="rId40"/>
      <p:italic r:id="rId41"/>
      <p:boldItalic r:id="rId42"/>
    </p:embeddedFont>
    <p:embeddedFont>
      <p:font typeface="Roboto" panose="020B0604020202020204" charset="0"/>
      <p:regular r:id="rId43"/>
      <p:bold r:id="rId44"/>
      <p:italic r:id="rId45"/>
      <p:boldItalic r:id="rId46"/>
    </p:embeddedFont>
    <p:embeddedFont>
      <p:font typeface="Sniglet" panose="020B0604020202020204" charset="0"/>
      <p:regular r:id="rId47"/>
    </p:embeddedFont>
    <p:embeddedFont>
      <p:font typeface="Trebuchet MS" panose="020B0603020202020204" pitchFamily="34" charset="0"/>
      <p:regular r:id="rId48"/>
      <p:bold r:id="rId49"/>
      <p:italic r:id="rId50"/>
      <p:boldItalic r:id="rId51"/>
    </p:embeddedFont>
    <p:embeddedFont>
      <p:font typeface="Ubuntu" panose="020B0604020202020204" charset="0"/>
      <p:regular r:id="rId52"/>
      <p:bold r:id="rId53"/>
      <p:italic r:id="rId54"/>
      <p:boldItalic r:id="rId55"/>
    </p:embeddedFont>
    <p:embeddedFont>
      <p:font typeface="Viga" panose="020B0604020202020204" charset="0"/>
      <p:regular r:id="rId5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7.fntdata"/><Relationship Id="rId39" Type="http://schemas.openxmlformats.org/officeDocument/2006/relationships/font" Target="fonts/font20.fntdata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42" Type="http://schemas.openxmlformats.org/officeDocument/2006/relationships/font" Target="fonts/font23.fntdata"/><Relationship Id="rId47" Type="http://schemas.openxmlformats.org/officeDocument/2006/relationships/font" Target="fonts/font28.fntdata"/><Relationship Id="rId50" Type="http://schemas.openxmlformats.org/officeDocument/2006/relationships/font" Target="fonts/font31.fntdata"/><Relationship Id="rId55" Type="http://schemas.openxmlformats.org/officeDocument/2006/relationships/font" Target="fonts/font36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10.fntdata"/><Relationship Id="rId11" Type="http://schemas.openxmlformats.org/officeDocument/2006/relationships/slide" Target="slides/slide7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font" Target="fonts/font18.fntdata"/><Relationship Id="rId40" Type="http://schemas.openxmlformats.org/officeDocument/2006/relationships/font" Target="fonts/font21.fntdata"/><Relationship Id="rId45" Type="http://schemas.openxmlformats.org/officeDocument/2006/relationships/font" Target="fonts/font26.fntdata"/><Relationship Id="rId53" Type="http://schemas.openxmlformats.org/officeDocument/2006/relationships/font" Target="fonts/font34.fntdata"/><Relationship Id="rId58" Type="http://schemas.openxmlformats.org/officeDocument/2006/relationships/viewProps" Target="viewProps.xml"/><Relationship Id="rId5" Type="http://schemas.openxmlformats.org/officeDocument/2006/relationships/slide" Target="slides/slide1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font" Target="fonts/font16.fntdata"/><Relationship Id="rId43" Type="http://schemas.openxmlformats.org/officeDocument/2006/relationships/font" Target="fonts/font24.fntdata"/><Relationship Id="rId48" Type="http://schemas.openxmlformats.org/officeDocument/2006/relationships/font" Target="fonts/font29.fntdata"/><Relationship Id="rId56" Type="http://schemas.openxmlformats.org/officeDocument/2006/relationships/font" Target="fonts/font37.fntdata"/><Relationship Id="rId8" Type="http://schemas.openxmlformats.org/officeDocument/2006/relationships/slide" Target="slides/slide4.xml"/><Relationship Id="rId51" Type="http://schemas.openxmlformats.org/officeDocument/2006/relationships/font" Target="fonts/font32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font" Target="fonts/font19.fntdata"/><Relationship Id="rId46" Type="http://schemas.openxmlformats.org/officeDocument/2006/relationships/font" Target="fonts/font27.fntdata"/><Relationship Id="rId59" Type="http://schemas.openxmlformats.org/officeDocument/2006/relationships/theme" Target="theme/theme1.xml"/><Relationship Id="rId20" Type="http://schemas.openxmlformats.org/officeDocument/2006/relationships/font" Target="fonts/font1.fntdata"/><Relationship Id="rId41" Type="http://schemas.openxmlformats.org/officeDocument/2006/relationships/font" Target="fonts/font22.fntdata"/><Relationship Id="rId54" Type="http://schemas.openxmlformats.org/officeDocument/2006/relationships/font" Target="fonts/font3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font" Target="fonts/font17.fntdata"/><Relationship Id="rId49" Type="http://schemas.openxmlformats.org/officeDocument/2006/relationships/font" Target="fonts/font30.fntdata"/><Relationship Id="rId57" Type="http://schemas.openxmlformats.org/officeDocument/2006/relationships/presProps" Target="presProps.xml"/><Relationship Id="rId10" Type="http://schemas.openxmlformats.org/officeDocument/2006/relationships/slide" Target="slides/slide6.xml"/><Relationship Id="rId31" Type="http://schemas.openxmlformats.org/officeDocument/2006/relationships/font" Target="fonts/font12.fntdata"/><Relationship Id="rId44" Type="http://schemas.openxmlformats.org/officeDocument/2006/relationships/font" Target="fonts/font25.fntdata"/><Relationship Id="rId52" Type="http://schemas.openxmlformats.org/officeDocument/2006/relationships/font" Target="fonts/font33.fntdata"/><Relationship Id="rId6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monurl.ca/mst17aout22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docs.google.com/presentation/d/1IW5V0EksOEzU29KMDNc9S56TAu_g70pe09nmAX9HB84/edit?usp=sharing" TargetMode="Externa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page/view.php?id=12054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sonya_fiset/progCSC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8" name="Google Shape;1248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https://monurl.ca/mst17aout22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" name="Google Shape;1344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" name="Google Shape;1353;g10247be03ef_0_1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" name="Google Shape;1354;g10247be03ef_0_1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https://campus.recit.qc.ca/mod/page/view.php?id=12054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g1439136c03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4" name="Google Shape;1364;g1439136c03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g111b921ab8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" name="Google Shape;1381;g111b921ab8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1" name="Google Shape;1261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" name="Google Shape;1279;gfc4c357e2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0" name="Google Shape;1280;gfc4c357e2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gfbb38f098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9" name="Google Shape;1299;gfbb38f098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Padlet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https://padlet.com/sonya_fiset/progCSC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gfbb38f098a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" name="Google Shape;1316;gfbb38f098a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gfbb38f098a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6" name="Google Shape;1326;gfbb38f098a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" name="Google Shape;1336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7" name="Google Shape;1337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Coder avec ScratchJr :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6" name="Google Shape;546;p16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1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1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2" name="Google Shape;552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20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62" name="Google Shape;562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21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8" name="Google Shape;568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22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1" name="Google Shape;571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p23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74" name="Google Shape;574;p23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2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6" name="Google Shape;736;p2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2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2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2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2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2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2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2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2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2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2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27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67" name="Google Shape;767;p27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68" name="Google Shape;768;p27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27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27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27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27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2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4" name="Google Shape;774;p27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5" name="Google Shape;775;p27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6" name="Google Shape;776;p27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27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27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27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2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27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27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2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27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2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27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2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27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27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27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27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2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27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2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27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27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27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27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27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p2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1" name="Google Shape;821;p2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2" name="Google Shape;822;p2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3" name="Google Shape;823;p2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4" name="Google Shape;824;p2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5" name="Google Shape;825;p2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6" name="Google Shape;826;p2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7" name="Google Shape;827;p2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8" name="Google Shape;828;p2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9" name="Google Shape;829;p2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0" name="Google Shape;830;p2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1" name="Google Shape;831;p2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2" name="Google Shape;832;p2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3" name="Google Shape;833;p2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4" name="Google Shape;834;p2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5" name="Google Shape;835;p2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6" name="Google Shape;836;p2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7" name="Google Shape;837;p2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8" name="Google Shape;838;p2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9" name="Google Shape;839;p2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0" name="Google Shape;840;p2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1" name="Google Shape;841;p2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2" name="Google Shape;842;p2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3" name="Google Shape;843;p2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4" name="Google Shape;844;p2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5" name="Google Shape;845;p2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6" name="Google Shape;846;p2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7" name="Google Shape;847;p2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8" name="Google Shape;848;p2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9" name="Google Shape;849;p2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0" name="Google Shape;850;p2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1" name="Google Shape;851;p2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2" name="Google Shape;852;p2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3" name="Google Shape;853;p2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4" name="Google Shape;854;p2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5" name="Google Shape;855;p2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6" name="Google Shape;856;p2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7" name="Google Shape;857;p2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8" name="Google Shape;858;p2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9" name="Google Shape;859;p2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0" name="Google Shape;860;p2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1" name="Google Shape;861;p2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2" name="Google Shape;862;p2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29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29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66" name="Google Shape;866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67" name="Google Shape;867;p2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96" name="Google Shape;896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97" name="Google Shape;897;p2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30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1" name="Google Shape;901;p30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02" name="Google Shape;902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03" name="Google Shape;903;p3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32" name="Google Shape;932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33" name="Google Shape;933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3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36" name="Google Shape;936;p31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7" name="Google Shape;937;p31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8" name="Google Shape;938;p31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39" name="Google Shape;939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0" name="Google Shape;940;p3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69" name="Google Shape;969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0" name="Google Shape;970;p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p3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73" name="Google Shape;973;p3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74" name="Google Shape;974;p3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03" name="Google Shape;1003;p3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04" name="Google Shape;1004;p3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33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07" name="Google Shape;1007;p3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3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3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1" name="Google Shape;1051;p3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2" name="Google Shape;1052;p3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3" name="Google Shape;1053;p3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4" name="Google Shape;1054;p3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5" name="Google Shape;1055;p3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6" name="Google Shape;1056;p3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7" name="Google Shape;1057;p3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8" name="Google Shape;1058;p3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9" name="Google Shape;1059;p3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0" name="Google Shape;1060;p3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1" name="Google Shape;1061;p3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2" name="Google Shape;1062;p3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3" name="Google Shape;1063;p3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4" name="Google Shape;1064;p3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5" name="Google Shape;1065;p3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6" name="Google Shape;1066;p3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7" name="Google Shape;1067;p3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8" name="Google Shape;1068;p3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9" name="Google Shape;1069;p3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0" name="Google Shape;1070;p3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1" name="Google Shape;1071;p3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2" name="Google Shape;1072;p3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3" name="Google Shape;1073;p3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4" name="Google Shape;1074;p3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5" name="Google Shape;1075;p3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6" name="Google Shape;1076;p3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7" name="Google Shape;1077;p3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8" name="Google Shape;1078;p3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9" name="Google Shape;1079;p3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0" name="Google Shape;1080;p3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1" name="Google Shape;1081;p3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2" name="Google Shape;1082;p3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3" name="Google Shape;1083;p3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4" name="Google Shape;1084;p3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5" name="Google Shape;1085;p3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6" name="Google Shape;1086;p3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7" name="Google Shape;1087;p3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8" name="Google Shape;1088;p3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9" name="Google Shape;1089;p3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0" name="Google Shape;1090;p3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1" name="Google Shape;1091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6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96" name="Google Shape;1096;p36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36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" name="Google Shape;1098;p36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99" name="Google Shape;1099;p36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00" name="Google Shape;1100;p36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02" name="Google Shape;1102;p36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03" name="Google Shape;1103;p36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104" name="Google Shape;1104;p36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6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36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" name="Google Shape;1107;p36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08" name="Google Shape;1108;p3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09" name="Google Shape;1109;p3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0" name="Google Shape;1110;p3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3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13" name="Google Shape;1113;p37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14" name="Google Shape;1114;p3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3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3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18" name="Google Shape;1118;p3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9" name="Google Shape;1119;p3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0" name="Google Shape;1120;p3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39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39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24" name="Google Shape;1124;p3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5" name="Google Shape;1125;p3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6" name="Google Shape;1126;p3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0" name="Google Shape;1130;p40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1" name="Google Shape;1131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2" name="Google Shape;1132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3" name="Google Shape;1133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1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6" name="Google Shape;1136;p41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37" name="Google Shape;1137;p4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p4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0" name="Google Shape;1140;p4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1" name="Google Shape;1141;p4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2" name="Google Shape;1142;p4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3" name="Google Shape;1143;p4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4" name="Google Shape;1144;p4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5" name="Google Shape;1145;p4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6" name="Google Shape;1146;p4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7" name="Google Shape;1147;p4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8" name="Google Shape;1148;p4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9" name="Google Shape;1149;p4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0" name="Google Shape;1150;p42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1" name="Google Shape;1151;p4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2" name="Google Shape;1152;p42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3" name="Google Shape;1153;p4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4" name="Google Shape;1154;p4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5" name="Google Shape;1155;p4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6" name="Google Shape;1156;p4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7" name="Google Shape;1157;p4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8" name="Google Shape;1158;p4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9" name="Google Shape;1159;p4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0" name="Google Shape;1160;p4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1" name="Google Shape;1161;p4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2" name="Google Shape;1162;p4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3" name="Google Shape;1163;p4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4" name="Google Shape;1164;p4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5" name="Google Shape;1165;p42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6" name="Google Shape;1166;p4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7" name="Google Shape;1167;p4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8" name="Google Shape;1168;p4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43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43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72" name="Google Shape;1172;p43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73" name="Google Shape;1173;p4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4" name="Google Shape;1174;p4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5" name="Google Shape;1175;p4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4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p44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9" name="Google Shape;1179;p44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0" name="Google Shape;1180;p44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1" name="Google Shape;1181;p44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p4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84" name="Google Shape;1184;p4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5" name="Google Shape;1185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47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2" name="Google Shape;1192;p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3" name="Google Shape;1193;p47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8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6" name="Google Shape;1196;p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7" name="Google Shape;1197;p48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198" name="Google Shape;1198;p48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49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49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2" name="Google Shape;1202;p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3" name="Google Shape;1203;p49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204" name="Google Shape;1204;p49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1205" name="Google Shape;1205;p49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206" name="Google Shape;1206;p49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50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50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11" name="Google Shape;1211;p50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1212" name="Google Shape;1212;p50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5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15" name="Google Shape;1215;p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6" name="Google Shape;1216;p5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17" name="Google Shape;1217;p51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218" name="Google Shape;1218;p51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219" name="Google Shape;1219;p5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p52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22" name="Google Shape;1222;p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52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52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5" name="Google Shape;1225;p52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6" name="Google Shape;1226;p52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7" name="Google Shape;1227;p52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53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30" name="Google Shape;1230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1" name="Google Shape;1231;p53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5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54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35" name="Google Shape;1235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6" name="Google Shape;1236;p54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1237" name="Google Shape;1237;p54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55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40" name="Google Shape;1240;p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1" name="Google Shape;1241;p55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p56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44" name="Google Shape;1244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5" name="Google Shape;1245;p5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25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0" name="Google Shape;580;p25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5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5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5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5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5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5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5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5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5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5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5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5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5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5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5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5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5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5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5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5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5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5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5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5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5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5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5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5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5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5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5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5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5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5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5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5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5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5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5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5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5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5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5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5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5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5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5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5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5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5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5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5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5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5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5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5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5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5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5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5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5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5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5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5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5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5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5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5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5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5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5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5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5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5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" name="Google Shape;731;p2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32" name="Google Shape;732;p25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33" name="Google Shape;733;p2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p46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188" name="Google Shape;1188;p46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1189" name="Google Shape;1189;p4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mailto:equipe@recitmst.qc.ca" TargetMode="Externa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hyperlink" Target="https://recitmst.qc.ca/" TargetMode="External"/><Relationship Id="rId10" Type="http://schemas.openxmlformats.org/officeDocument/2006/relationships/image" Target="../media/image6.png"/><Relationship Id="rId4" Type="http://schemas.openxmlformats.org/officeDocument/2006/relationships/hyperlink" Target="https://monurl.ca/mst17aout22" TargetMode="External"/><Relationship Id="rId9" Type="http://schemas.openxmlformats.org/officeDocument/2006/relationships/hyperlink" Target="http://creativecommons.org/licenses/by-nc-sa/4.0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8.png"/><Relationship Id="rId4" Type="http://schemas.openxmlformats.org/officeDocument/2006/relationships/hyperlink" Target="http://recitmst.qc.ca/ecv-zoom" TargetMode="Externa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hyperlink" Target="https://campus.recit.qc.ca/login/index.php" TargetMode="External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9.png"/><Relationship Id="rId5" Type="http://schemas.openxmlformats.org/officeDocument/2006/relationships/hyperlink" Target="https://campus.recit.qc.ca/mod/assign/view.php?id=7082" TargetMode="External"/><Relationship Id="rId4" Type="http://schemas.openxmlformats.org/officeDocument/2006/relationships/hyperlink" Target="https://campus.recit.qc.ca/course/view.php?id=16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7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32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2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code.org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png"/><Relationship Id="rId5" Type="http://schemas.openxmlformats.org/officeDocument/2006/relationships/hyperlink" Target="https://scratch.mit.edu/" TargetMode="External"/><Relationship Id="rId4" Type="http://schemas.openxmlformats.org/officeDocument/2006/relationships/hyperlink" Target="https://www.scratchjr.org/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6.png"/><Relationship Id="rId4" Type="http://schemas.openxmlformats.org/officeDocument/2006/relationships/hyperlink" Target="https://padlet.com/sonya_fiset/progCSC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hyperlink" Target="http://somup.com/cYeD24hmcD" TargetMode="External"/><Relationship Id="rId7" Type="http://schemas.openxmlformats.org/officeDocument/2006/relationships/hyperlink" Target="https://youtu.be/FwqddZjDF3A" TargetMode="External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E7Ur-WyqZDI" TargetMode="External"/><Relationship Id="rId11" Type="http://schemas.openxmlformats.org/officeDocument/2006/relationships/image" Target="../media/image20.png"/><Relationship Id="rId5" Type="http://schemas.openxmlformats.org/officeDocument/2006/relationships/hyperlink" Target="https://youtu.be/u0bBeXQqDww" TargetMode="External"/><Relationship Id="rId10" Type="http://schemas.openxmlformats.org/officeDocument/2006/relationships/image" Target="../media/image19.png"/><Relationship Id="rId4" Type="http://schemas.openxmlformats.org/officeDocument/2006/relationships/hyperlink" Target="https://youtu.be/UECBiRelnEk" TargetMode="External"/><Relationship Id="rId9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fp65_YS65hU" TargetMode="External"/><Relationship Id="rId13" Type="http://schemas.openxmlformats.org/officeDocument/2006/relationships/image" Target="../media/image26.png"/><Relationship Id="rId3" Type="http://schemas.openxmlformats.org/officeDocument/2006/relationships/hyperlink" Target="https://drive.google.com/open?id=1IcvKlt57EsNvC5KE6T46iZ-kvyBSFPy0" TargetMode="External"/><Relationship Id="rId7" Type="http://schemas.openxmlformats.org/officeDocument/2006/relationships/hyperlink" Target="https://youtu.be/g-8OtOj9hDA" TargetMode="External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mlqd1xlVn-I" TargetMode="External"/><Relationship Id="rId11" Type="http://schemas.openxmlformats.org/officeDocument/2006/relationships/image" Target="../media/image24.png"/><Relationship Id="rId5" Type="http://schemas.openxmlformats.org/officeDocument/2006/relationships/hyperlink" Target="https://youtu.be/UmrYvGTJ8EU" TargetMode="External"/><Relationship Id="rId10" Type="http://schemas.openxmlformats.org/officeDocument/2006/relationships/image" Target="../media/image23.png"/><Relationship Id="rId4" Type="http://schemas.openxmlformats.org/officeDocument/2006/relationships/hyperlink" Target="https://drive.google.com/open?id=12MC_rghQ9RNAWrfMeCAMFJH9kKUxx1M2" TargetMode="External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png"/><Relationship Id="rId5" Type="http://schemas.openxmlformats.org/officeDocument/2006/relationships/hyperlink" Target="https://bit.ly/mstactivitescreatives" TargetMode="External"/><Relationship Id="rId4" Type="http://schemas.openxmlformats.org/officeDocument/2006/relationships/hyperlink" Target="https://padlet.com/sonya_fiset/scratchjr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0" name="Google Shape;1250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51" name="Google Shape;1251;p57"/>
          <p:cNvSpPr txBox="1"/>
          <p:nvPr/>
        </p:nvSpPr>
        <p:spPr>
          <a:xfrm>
            <a:off x="295750" y="1299200"/>
            <a:ext cx="5862900" cy="137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ScratchJr ,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apprendre à programmer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2" name="Google Shape;1252;p57"/>
          <p:cNvSpPr txBox="1"/>
          <p:nvPr/>
        </p:nvSpPr>
        <p:spPr>
          <a:xfrm>
            <a:off x="5570775" y="3346175"/>
            <a:ext cx="3573300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17 août 2022</a:t>
            </a: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3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monurl.ca/mst17aout22</a:t>
            </a:r>
            <a:r>
              <a:rPr lang="en" sz="2300" b="1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53" name="Google Shape;1253;p57"/>
          <p:cNvSpPr txBox="1"/>
          <p:nvPr/>
        </p:nvSpPr>
        <p:spPr>
          <a:xfrm>
            <a:off x="142775" y="4874450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4" name="Google Shape;1254;p57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55" name="Google Shape;1255;p57"/>
          <p:cNvSpPr txBox="1"/>
          <p:nvPr/>
        </p:nvSpPr>
        <p:spPr>
          <a:xfrm>
            <a:off x="1037900" y="4043675"/>
            <a:ext cx="2030100" cy="8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 sz="12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6" name="Google Shape;1256;p5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95750" y="157288"/>
            <a:ext cx="1383926" cy="978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57" name="Google Shape;1257;p57"/>
          <p:cNvSpPr txBox="1"/>
          <p:nvPr/>
        </p:nvSpPr>
        <p:spPr>
          <a:xfrm>
            <a:off x="3377950" y="4667850"/>
            <a:ext cx="46437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Cette présentation, </a:t>
            </a:r>
            <a:r>
              <a:rPr lang="en" sz="9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monurl.ca/mst17aout22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du </a:t>
            </a:r>
            <a:r>
              <a:rPr lang="en" sz="900" u="sng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RÉCITMST, 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8" name="Google Shape;1258;p57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7983713" y="4670645"/>
            <a:ext cx="1108530" cy="392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p6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10</a:t>
            </a:fld>
            <a:endParaRPr/>
          </a:p>
        </p:txBody>
      </p:sp>
      <p:sp>
        <p:nvSpPr>
          <p:cNvPr id="1347" name="Google Shape;1347;p66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matins, dès le 7 septembre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48" name="Google Shape;1348;p66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49" name="Google Shape;1349;p66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50" name="Google Shape;1350;p66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51" name="Google Shape;1351;p6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p6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sp>
        <p:nvSpPr>
          <p:cNvPr id="1357" name="Google Shape;1357;p67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Badge « Appropriation »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58" name="Google Shape;1358;p67"/>
          <p:cNvSpPr txBox="1"/>
          <p:nvPr/>
        </p:nvSpPr>
        <p:spPr>
          <a:xfrm>
            <a:off x="456175" y="1061925"/>
            <a:ext cx="4616400" cy="357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S’inscrire à l’autoformation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ScratchJr 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»;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ce lien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pour obtenir le badge « Approriation »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59" name="Google Shape;1359;p6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837375" y="754775"/>
            <a:ext cx="1688500" cy="14622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0" name="Google Shape;1360;p6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4408500" y="2753775"/>
            <a:ext cx="2428875" cy="49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1" name="Google Shape;1361;p6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980000" y="3249075"/>
            <a:ext cx="1285875" cy="514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p6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67" name="Google Shape;1367;p68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Autres formations à venir :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8" name="Google Shape;1368;p68"/>
          <p:cNvSpPr txBox="1"/>
          <p:nvPr/>
        </p:nvSpPr>
        <p:spPr>
          <a:xfrm>
            <a:off x="983550" y="1612375"/>
            <a:ext cx="8037600" cy="129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18 août, Scratch en géométrie 10 h ou 14 h</a:t>
            </a:r>
            <a:endParaRPr sz="2400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Autres dates, surveiller nos réseaux sociaux</a:t>
            </a:r>
            <a:endParaRPr sz="2400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69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74" name="Google Shape;1374;p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5" name="Google Shape;1375;p69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76" name="Google Shape;1376;p69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77" name="Google Shape;1377;p69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8" name="Google Shape;1378;p6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3" name="Google Shape;1383;p70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384" name="Google Shape;1384;p70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385" name="Google Shape;1385;p70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386" name="Google Shape;1386;p70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387" name="Google Shape;1387;p70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88" name="Google Shape;1388;p70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89" name="Google Shape;1389;p70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390" name="Google Shape;1390;p70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91" name="Google Shape;1391;p70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92" name="Google Shape;1392;p70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393" name="Google Shape;1393;p70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94" name="Google Shape;1394;p70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95" name="Google Shape;1395;p70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396" name="Google Shape;1396;p70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97" name="Google Shape;1397;p70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58"/>
          <p:cNvSpPr txBox="1">
            <a:spLocks noGrp="1"/>
          </p:cNvSpPr>
          <p:nvPr>
            <p:ph type="body" idx="4294967295"/>
          </p:nvPr>
        </p:nvSpPr>
        <p:spPr>
          <a:xfrm>
            <a:off x="2713975" y="1723475"/>
            <a:ext cx="3696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1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4" name="Google Shape;1264;p58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65" name="Google Shape;1265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6" name="Google Shape;1266;p58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680000" y="1768100"/>
            <a:ext cx="1608600" cy="1481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267" name="Google Shape;1267;p58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68" name="Google Shape;1268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831313" y="4594445"/>
            <a:ext cx="1108530" cy="392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9" name="Google Shape;1269;p5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562675" y="1542900"/>
            <a:ext cx="2428925" cy="2428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p5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l’atelier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75" name="Google Shape;1275;p59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Pourquoi apprendre à programmer?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L’interface de ScratchJr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Programmer pour raconter des histoires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Ressources 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76" name="Google Shape;1276;p5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pic>
        <p:nvPicPr>
          <p:cNvPr id="1277" name="Google Shape;1277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76825" y="476350"/>
            <a:ext cx="1383926" cy="978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p60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60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Pourquoi programmer?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4" name="Google Shape;1284;p60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85" name="Google Shape;1285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6" name="Google Shape;1286;p60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7" name="Google Shape;1287;p60"/>
          <p:cNvPicPr preferRelativeResize="0"/>
          <p:nvPr/>
        </p:nvPicPr>
        <p:blipFill rotWithShape="1">
          <a:blip r:embed="rId6">
            <a:alphaModFix/>
          </a:blip>
          <a:srcRect r="6576" b="61836"/>
          <a:stretch/>
        </p:blipFill>
        <p:spPr>
          <a:xfrm>
            <a:off x="4864875" y="35550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8" name="Google Shape;1288;p60"/>
          <p:cNvPicPr preferRelativeResize="0"/>
          <p:nvPr/>
        </p:nvPicPr>
        <p:blipFill rotWithShape="1">
          <a:blip r:embed="rId7">
            <a:alphaModFix/>
          </a:blip>
          <a:srcRect t="1354" r="9624" b="58573"/>
          <a:stretch/>
        </p:blipFill>
        <p:spPr>
          <a:xfrm>
            <a:off x="4864875" y="2399167"/>
            <a:ext cx="3009278" cy="659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61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4" name="Google Shape;1294;p61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ScratchJr :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https://www.scratchjr.org/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1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lphaLcPeriod"/>
            </a:pPr>
            <a:r>
              <a:rPr lang="en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Application sur tablette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5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2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romanL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0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95" name="Google Shape;1295;p61"/>
          <p:cNvSpPr/>
          <p:nvPr/>
        </p:nvSpPr>
        <p:spPr>
          <a:xfrm>
            <a:off x="-152400" y="2367656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296" name="Google Shape;1296;p6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p6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6</a:t>
            </a:fld>
            <a:endParaRPr/>
          </a:p>
        </p:txBody>
      </p:sp>
      <p:sp>
        <p:nvSpPr>
          <p:cNvPr id="1302" name="Google Shape;1302;p62"/>
          <p:cNvSpPr txBox="1"/>
          <p:nvPr/>
        </p:nvSpPr>
        <p:spPr>
          <a:xfrm>
            <a:off x="313175" y="2253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03" name="Google Shape;1303;p6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215175"/>
            <a:ext cx="1603875" cy="1336555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62"/>
          <p:cNvSpPr txBox="1"/>
          <p:nvPr/>
        </p:nvSpPr>
        <p:spPr>
          <a:xfrm>
            <a:off x="509288" y="3286975"/>
            <a:ext cx="2278800" cy="11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Vidéos et aide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5" name="Google Shape;1305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207193" y="228600"/>
            <a:ext cx="5860607" cy="461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6" name="Google Shape;1306;p62"/>
          <p:cNvSpPr txBox="1"/>
          <p:nvPr/>
        </p:nvSpPr>
        <p:spPr>
          <a:xfrm>
            <a:off x="4958075" y="1148775"/>
            <a:ext cx="13302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2.Choisir a-plan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7" name="Google Shape;1307;p62"/>
          <p:cNvSpPr txBox="1"/>
          <p:nvPr/>
        </p:nvSpPr>
        <p:spPr>
          <a:xfrm>
            <a:off x="3410250" y="2249275"/>
            <a:ext cx="143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1.Choisir lutin.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8" name="Google Shape;1308;p62"/>
          <p:cNvSpPr txBox="1"/>
          <p:nvPr/>
        </p:nvSpPr>
        <p:spPr>
          <a:xfrm>
            <a:off x="4958075" y="3974525"/>
            <a:ext cx="2426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3.Déplacer les blocs ici.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9" name="Google Shape;1309;p62"/>
          <p:cNvSpPr txBox="1"/>
          <p:nvPr/>
        </p:nvSpPr>
        <p:spPr>
          <a:xfrm>
            <a:off x="7425025" y="1950975"/>
            <a:ext cx="1523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4.Démarrer le programme avec les drapeau vert.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0" name="Google Shape;1310;p62"/>
          <p:cNvCxnSpPr/>
          <p:nvPr/>
        </p:nvCxnSpPr>
        <p:spPr>
          <a:xfrm rot="10800000">
            <a:off x="3789100" y="1862300"/>
            <a:ext cx="0" cy="4434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311" name="Google Shape;1311;p62"/>
          <p:cNvCxnSpPr/>
          <p:nvPr/>
        </p:nvCxnSpPr>
        <p:spPr>
          <a:xfrm rot="10800000" flipH="1">
            <a:off x="5199925" y="894775"/>
            <a:ext cx="741600" cy="2097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312" name="Google Shape;1312;p62"/>
          <p:cNvCxnSpPr/>
          <p:nvPr/>
        </p:nvCxnSpPr>
        <p:spPr>
          <a:xfrm flipH="1">
            <a:off x="5812550" y="3603675"/>
            <a:ext cx="588600" cy="3708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313" name="Google Shape;1313;p62"/>
          <p:cNvCxnSpPr/>
          <p:nvPr/>
        </p:nvCxnSpPr>
        <p:spPr>
          <a:xfrm rot="10800000">
            <a:off x="7546025" y="910925"/>
            <a:ext cx="362700" cy="10965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p63"/>
          <p:cNvSpPr txBox="1">
            <a:spLocks noGrp="1"/>
          </p:cNvSpPr>
          <p:nvPr>
            <p:ph type="body" idx="1"/>
          </p:nvPr>
        </p:nvSpPr>
        <p:spPr>
          <a:xfrm>
            <a:off x="659000" y="158575"/>
            <a:ext cx="5810100" cy="479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des histoires </a:t>
            </a:r>
            <a:endParaRPr sz="36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avec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modification de la taille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d’un lutin 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-Faire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apparaître 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et/ou disparaître le lutin et modifier l’arrière-plan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à l’aide d’un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message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pour animer deux lutins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-Commencer un programme en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touchant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un lutin par exemple pour choisir une réponse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-Illustrer 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abécédaire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19" name="Google Shape;1319;p6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383425" y="1420669"/>
            <a:ext cx="1118287" cy="819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0" name="Google Shape;1320;p6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948975" y="781106"/>
            <a:ext cx="1118287" cy="839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1" name="Google Shape;1321;p6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29975" y="2477684"/>
            <a:ext cx="1118288" cy="8047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2" name="Google Shape;1322;p63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984099" y="3967498"/>
            <a:ext cx="1587250" cy="108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3" name="Google Shape;1323;p63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7318769" y="3409547"/>
            <a:ext cx="1144411" cy="839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64"/>
          <p:cNvSpPr txBox="1">
            <a:spLocks noGrp="1"/>
          </p:cNvSpPr>
          <p:nvPr>
            <p:ph type="body" idx="1"/>
          </p:nvPr>
        </p:nvSpPr>
        <p:spPr>
          <a:xfrm>
            <a:off x="245200" y="158569"/>
            <a:ext cx="8349900" cy="46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en mathématique</a:t>
            </a: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Lire, compter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 1-2-3</a:t>
            </a:r>
            <a:r>
              <a:rPr lang="en" sz="1800" b="0">
                <a:solidFill>
                  <a:schemeClr val="dk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Tables +</a:t>
            </a:r>
            <a:r>
              <a:rPr lang="en"/>
              <a:t>   			    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Se repérer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Compter par bonds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Mesurer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Carré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29" name="Google Shape;1329;p64">
            <a:hlinkClick r:id="rId3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890988" y="1378362"/>
            <a:ext cx="1058325" cy="796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0" name="Google Shape;1330;p64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80725" y="3699750"/>
            <a:ext cx="1127595" cy="821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1" name="Google Shape;1331;p6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949725" y="1319538"/>
            <a:ext cx="1058325" cy="7969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2" name="Google Shape;1332;p64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563025" y="1338213"/>
            <a:ext cx="1058325" cy="759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3" name="Google Shape;1333;p64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978725" y="3656351"/>
            <a:ext cx="1058325" cy="8217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4" name="Google Shape;1334;p64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6059375" y="3539250"/>
            <a:ext cx="2134725" cy="151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p65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Activités créatives 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340" name="Google Shape;1340;p6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1" name="Google Shape;1341;p6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685</Words>
  <Application>Microsoft Office PowerPoint</Application>
  <PresentationFormat>Affichage à l'écran (16:9)</PresentationFormat>
  <Paragraphs>126</Paragraphs>
  <Slides>14</Slides>
  <Notes>14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14</vt:i4>
      </vt:variant>
    </vt:vector>
  </HeadingPairs>
  <TitlesOfParts>
    <vt:vector size="31" baseType="lpstr">
      <vt:lpstr>Bangers</vt:lpstr>
      <vt:lpstr>Viga</vt:lpstr>
      <vt:lpstr>Arial</vt:lpstr>
      <vt:lpstr>Montserrat</vt:lpstr>
      <vt:lpstr>Calibri</vt:lpstr>
      <vt:lpstr>Red Hat Display</vt:lpstr>
      <vt:lpstr>Ubuntu</vt:lpstr>
      <vt:lpstr>Red Hat Text</vt:lpstr>
      <vt:lpstr>Trebuchet MS</vt:lpstr>
      <vt:lpstr>Dosis</vt:lpstr>
      <vt:lpstr>Corbel</vt:lpstr>
      <vt:lpstr>Roboto</vt:lpstr>
      <vt:lpstr>Sniglet</vt:lpstr>
      <vt:lpstr>Friar template</vt:lpstr>
      <vt:lpstr>Simple Light</vt:lpstr>
      <vt:lpstr>Friar template</vt:lpstr>
      <vt:lpstr>Timandra template</vt:lpstr>
      <vt:lpstr>Présentation PowerPoint</vt:lpstr>
      <vt:lpstr>Présentation PowerPoint</vt:lpstr>
      <vt:lpstr>Plan de l’atelier</vt:lpstr>
      <vt:lpstr>Pourquoi programmer?</vt:lpstr>
      <vt:lpstr>Des outils pour s’initier à la programmation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matins, dès le 7 septembre de 9 h à 11 h 30. </vt:lpstr>
      <vt:lpstr>  Badge « Appropriation » </vt:lpstr>
      <vt:lpstr>Autres formations à venir : </vt:lpstr>
      <vt:lpstr>MERCI !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2022-08-10T13:09:27Z</dcterms:modified>
</cp:coreProperties>
</file>