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2" r:id="rId1"/>
    <p:sldMasterId id="2147483703" r:id="rId2"/>
    <p:sldMasterId id="2147483704" r:id="rId3"/>
    <p:sldMasterId id="2147483705" r:id="rId4"/>
  </p:sldMasterIdLst>
  <p:notesMasterIdLst>
    <p:notesMasterId r:id="rId21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</p:sldIdLst>
  <p:sldSz cx="9144000" cy="5143500" type="screen16x9"/>
  <p:notesSz cx="6858000" cy="9144000"/>
  <p:embeddedFontLst>
    <p:embeddedFont>
      <p:font typeface="Bangers" panose="020B0604020202020204" charset="0"/>
      <p:regular r:id="rId22"/>
    </p:embeddedFon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Corbel" panose="020B0503020204020204" pitchFamily="34" charset="0"/>
      <p:regular r:id="rId27"/>
      <p:bold r:id="rId28"/>
      <p:italic r:id="rId29"/>
      <p:boldItalic r:id="rId30"/>
    </p:embeddedFont>
    <p:embeddedFont>
      <p:font typeface="Dosis" panose="020B0604020202020204" charset="0"/>
      <p:regular r:id="rId31"/>
      <p:bold r:id="rId32"/>
    </p:embeddedFont>
    <p:embeddedFont>
      <p:font typeface="Merriweather" panose="020B0604020202020204" charset="0"/>
      <p:regular r:id="rId33"/>
      <p:bold r:id="rId34"/>
      <p:italic r:id="rId35"/>
      <p:boldItalic r:id="rId36"/>
    </p:embeddedFont>
    <p:embeddedFont>
      <p:font typeface="Montserrat" panose="020B0604020202020204" charset="0"/>
      <p:regular r:id="rId37"/>
      <p:bold r:id="rId38"/>
      <p:italic r:id="rId39"/>
      <p:boldItalic r:id="rId40"/>
    </p:embeddedFont>
    <p:embeddedFont>
      <p:font typeface="Red Hat Display" panose="020B0604020202020204" charset="0"/>
      <p:regular r:id="rId41"/>
      <p:bold r:id="rId42"/>
      <p:italic r:id="rId43"/>
      <p:boldItalic r:id="rId44"/>
    </p:embeddedFont>
    <p:embeddedFont>
      <p:font typeface="Red Hat Text" panose="020B0604020202020204" charset="0"/>
      <p:regular r:id="rId45"/>
      <p:bold r:id="rId46"/>
      <p:italic r:id="rId47"/>
      <p:boldItalic r:id="rId48"/>
    </p:embeddedFont>
    <p:embeddedFont>
      <p:font typeface="Sniglet" panose="020B0604020202020204" charset="0"/>
      <p:regular r:id="rId49"/>
    </p:embeddedFont>
    <p:embeddedFont>
      <p:font typeface="Trebuchet MS" panose="020B0603020202020204" pitchFamily="34" charset="0"/>
      <p:regular r:id="rId50"/>
      <p:bold r:id="rId51"/>
      <p:italic r:id="rId52"/>
      <p:boldItalic r:id="rId53"/>
    </p:embeddedFont>
    <p:embeddedFont>
      <p:font typeface="Ubuntu" panose="020B0604020202020204" charset="0"/>
      <p:regular r:id="rId54"/>
      <p:bold r:id="rId55"/>
      <p:italic r:id="rId56"/>
      <p:boldItalic r:id="rId57"/>
    </p:embeddedFont>
    <p:embeddedFont>
      <p:font typeface="Viga" panose="020B0604020202020204" charset="0"/>
      <p:regular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5.fntdata"/><Relationship Id="rId39" Type="http://schemas.openxmlformats.org/officeDocument/2006/relationships/font" Target="fonts/font18.fntdata"/><Relationship Id="rId21" Type="http://schemas.openxmlformats.org/officeDocument/2006/relationships/notesMaster" Target="notesMasters/notesMaster1.xml"/><Relationship Id="rId34" Type="http://schemas.openxmlformats.org/officeDocument/2006/relationships/font" Target="fonts/font13.fntdata"/><Relationship Id="rId42" Type="http://schemas.openxmlformats.org/officeDocument/2006/relationships/font" Target="fonts/font21.fntdata"/><Relationship Id="rId47" Type="http://schemas.openxmlformats.org/officeDocument/2006/relationships/font" Target="fonts/font26.fntdata"/><Relationship Id="rId50" Type="http://schemas.openxmlformats.org/officeDocument/2006/relationships/font" Target="fonts/font29.fntdata"/><Relationship Id="rId55" Type="http://schemas.openxmlformats.org/officeDocument/2006/relationships/font" Target="fonts/font34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8.fntdata"/><Relationship Id="rId11" Type="http://schemas.openxmlformats.org/officeDocument/2006/relationships/slide" Target="slides/slide7.xml"/><Relationship Id="rId24" Type="http://schemas.openxmlformats.org/officeDocument/2006/relationships/font" Target="fonts/font3.fntdata"/><Relationship Id="rId32" Type="http://schemas.openxmlformats.org/officeDocument/2006/relationships/font" Target="fonts/font11.fntdata"/><Relationship Id="rId37" Type="http://schemas.openxmlformats.org/officeDocument/2006/relationships/font" Target="fonts/font16.fntdata"/><Relationship Id="rId40" Type="http://schemas.openxmlformats.org/officeDocument/2006/relationships/font" Target="fonts/font19.fntdata"/><Relationship Id="rId45" Type="http://schemas.openxmlformats.org/officeDocument/2006/relationships/font" Target="fonts/font24.fntdata"/><Relationship Id="rId53" Type="http://schemas.openxmlformats.org/officeDocument/2006/relationships/font" Target="fonts/font32.fntdata"/><Relationship Id="rId58" Type="http://schemas.openxmlformats.org/officeDocument/2006/relationships/font" Target="fonts/font37.fntdata"/><Relationship Id="rId5" Type="http://schemas.openxmlformats.org/officeDocument/2006/relationships/slide" Target="slides/slide1.xml"/><Relationship Id="rId61" Type="http://schemas.openxmlformats.org/officeDocument/2006/relationships/theme" Target="theme/theme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font" Target="fonts/font14.fntdata"/><Relationship Id="rId43" Type="http://schemas.openxmlformats.org/officeDocument/2006/relationships/font" Target="fonts/font22.fntdata"/><Relationship Id="rId48" Type="http://schemas.openxmlformats.org/officeDocument/2006/relationships/font" Target="fonts/font27.fntdata"/><Relationship Id="rId56" Type="http://schemas.openxmlformats.org/officeDocument/2006/relationships/font" Target="fonts/font35.fntdata"/><Relationship Id="rId8" Type="http://schemas.openxmlformats.org/officeDocument/2006/relationships/slide" Target="slides/slide4.xml"/><Relationship Id="rId51" Type="http://schemas.openxmlformats.org/officeDocument/2006/relationships/font" Target="fonts/font30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4.fntdata"/><Relationship Id="rId33" Type="http://schemas.openxmlformats.org/officeDocument/2006/relationships/font" Target="fonts/font12.fntdata"/><Relationship Id="rId38" Type="http://schemas.openxmlformats.org/officeDocument/2006/relationships/font" Target="fonts/font17.fntdata"/><Relationship Id="rId46" Type="http://schemas.openxmlformats.org/officeDocument/2006/relationships/font" Target="fonts/font25.fntdata"/><Relationship Id="rId59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font" Target="fonts/font20.fntdata"/><Relationship Id="rId54" Type="http://schemas.openxmlformats.org/officeDocument/2006/relationships/font" Target="fonts/font33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font" Target="fonts/font15.fntdata"/><Relationship Id="rId49" Type="http://schemas.openxmlformats.org/officeDocument/2006/relationships/font" Target="fonts/font28.fntdata"/><Relationship Id="rId57" Type="http://schemas.openxmlformats.org/officeDocument/2006/relationships/font" Target="fonts/font36.fntdata"/><Relationship Id="rId10" Type="http://schemas.openxmlformats.org/officeDocument/2006/relationships/slide" Target="slides/slide6.xml"/><Relationship Id="rId31" Type="http://schemas.openxmlformats.org/officeDocument/2006/relationships/font" Target="fonts/font10.fntdata"/><Relationship Id="rId44" Type="http://schemas.openxmlformats.org/officeDocument/2006/relationships/font" Target="fonts/font23.fntdata"/><Relationship Id="rId52" Type="http://schemas.openxmlformats.org/officeDocument/2006/relationships/font" Target="fonts/font31.fntdata"/><Relationship Id="rId60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monurl.ca/mst18aout22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igipad.app/p/159953/fd6e60990897f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questionnaire/view.php?id=14031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file/d/1CEDMpxGhX20uSTu_a_aBOOJaLwFQQx8f/view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https://monurl.ca/mst18aout22</a:t>
            </a:r>
            <a:r>
              <a:rPr lang="en">
                <a:solidFill>
                  <a:schemeClr val="dk1"/>
                </a:solidFill>
              </a:rPr>
              <a:t>    </a:t>
            </a:r>
            <a:endParaRPr sz="1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80a61fd37_0_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51" name="Google Shape;1351;g1280a61fd37_0_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Mur de partage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https://digipad.app/p/159953/fd6e60990897f</a:t>
            </a:r>
            <a:r>
              <a:rPr lang="en"/>
              <a:t>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9" name="Google Shape;1359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ScratchJr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142bd7ba980_0_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142bd7ba980_0_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https://campus.recit.qc.ca/mod/questionnaire/view.php?id=14031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g12594d0f04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6" name="Google Shape;1376;g12594d0f04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" name="Google Shape;1385;g1439f7859e8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6" name="Google Shape;1386;g1439f7859e8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3" name="Google Shape;1393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g12555872201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3" name="Google Shape;1403;g12555872201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g126dd54973b_0_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9" name="Google Shape;1269;g126dd54973b_0_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14275ab1f1e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14275ab1f1e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g14275ab1f1e_0_5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5" name="Google Shape;1285;g14275ab1f1e_0_5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g14275ab1f1e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" name="Google Shape;1294;g14275ab1f1e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g14275ab1f1e_0_5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05" name="Google Shape;1305;g14275ab1f1e_0_5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g142bd7ba98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5" name="Google Shape;1325;g142bd7ba98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Activités débranchées liens de ressources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Motifs de répétition - Avantages d’utiliser des boucles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Modélisation avec le carré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Différentiation pédagogique rectangle - triangle ou une autres figures planes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g142bd7ba980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5" name="Google Shape;1335;g142bd7ba980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142bd7ba980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" name="Google Shape;1344;g142bd7ba980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Trousse de dépannage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https://drive.google.com/file/d/1CEDMpxGhX20uSTu_a_aBOOJaLwFQQx8f/view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3">
  <p:cSld name="TITLE_3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1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8" name="Google Shape;548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1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0" name="Google Shape;560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2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0" name="Google Shape;57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3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4" name="Google Shape;574;p2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6" name="Google Shape;576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24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9" name="Google Shape;579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5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2" name="Google Shape;582;p25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28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2" name="Google Shape;592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3" name="Google Shape;593;p28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29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6" name="Google Shape;596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7" name="Google Shape;597;p29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29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30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30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2" name="Google Shape;602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03" name="Google Shape;603;p30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604" name="Google Shape;604;p30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605" name="Google Shape;605;p30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606" name="Google Shape;606;p30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p3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9" name="Google Shape;609;p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0" name="Google Shape;610;p3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31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612" name="Google Shape;612;p3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32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5" name="Google Shape;615;p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6" name="Google Shape;616;p32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7" name="Google Shape;617;p32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8" name="Google Shape;618;p32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9" name="Google Shape;619;p32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33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2" name="Google Shape;622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3" name="Google Shape;623;p33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33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5" name="Google Shape;625;p33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6" name="Google Shape;626;p33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7" name="Google Shape;627;p3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34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0" name="Google Shape;630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1" name="Google Shape;631;p34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34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35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5" name="Google Shape;635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6" name="Google Shape;636;p35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637" name="Google Shape;637;p35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36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0" name="Google Shape;6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1" name="Google Shape;641;p3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37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4" name="Google Shape;644;p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3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3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3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3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3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" name="Google Shape;807;p3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" name="Google Shape;808;p3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3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3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3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3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3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" name="Google Shape;814;p3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5" name="Google Shape;815;p3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6" name="Google Shape;816;p3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7" name="Google Shape;817;p3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" name="Google Shape;818;p3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3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" name="Google Shape;820;p3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1" name="Google Shape;821;p3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" name="Google Shape;822;p3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3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" name="Google Shape;824;p3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3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3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3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3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3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3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3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3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3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3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9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3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3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3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3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3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p40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47" name="Google Shape;847;p40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48" name="Google Shape;848;p40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849" name="Google Shape;849;p4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878" name="Google Shape;878;p4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879" name="Google Shape;879;p4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41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82" name="Google Shape;882;p41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41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" name="Google Shape;884;p41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" name="Google Shape;885;p41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" name="Google Shape;886;p41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41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" name="Google Shape;888;p41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41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" name="Google Shape;890;p41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" name="Google Shape;891;p41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" name="Google Shape;892;p41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" name="Google Shape;893;p41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" name="Google Shape;894;p41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" name="Google Shape;895;p41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" name="Google Shape;896;p41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41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" name="Google Shape;898;p41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" name="Google Shape;899;p41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" name="Google Shape;900;p41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" name="Google Shape;901;p41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" name="Google Shape;902;p41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" name="Google Shape;903;p41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1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1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" name="Google Shape;906;p41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" name="Google Shape;907;p41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41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" name="Google Shape;909;p41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" name="Google Shape;910;p41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42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913" name="Google Shape;913;p42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14" name="Google Shape;914;p42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Google Shape;915;p42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" name="Google Shape;916;p42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" name="Google Shape;917;p42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42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4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42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42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42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42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42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42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4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42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42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4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42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4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42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4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42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42"/>
          <p:cNvSpPr/>
          <p:nvPr/>
        </p:nvSpPr>
        <p:spPr>
          <a:xfrm rot="1920548">
            <a:off x="7236718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2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2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4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42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4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42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42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42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42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42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4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42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4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4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42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42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42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42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42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42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4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42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4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42"/>
          <p:cNvSpPr/>
          <p:nvPr/>
        </p:nvSpPr>
        <p:spPr>
          <a:xfrm rot="1920548">
            <a:off x="2436117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42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2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2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2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43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4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4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" name="Google Shape;971;p4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4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4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4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4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" name="Google Shape;979;p4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4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" name="Google Shape;981;p4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" name="Google Shape;982;p4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" name="Google Shape;983;p4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4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4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4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4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4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4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4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4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4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4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4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4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4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4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43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4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4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4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4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4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11" name="Google Shape;1011;p44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012" name="Google Shape;1012;p44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1013" name="Google Shape;1013;p44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14" name="Google Shape;1014;p4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43" name="Google Shape;1043;p4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44" name="Google Shape;1044;p4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47" name="Google Shape;1047;p45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8" name="Google Shape;1048;p45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9" name="Google Shape;1049;p45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050" name="Google Shape;1050;p45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51" name="Google Shape;1051;p4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80" name="Google Shape;1080;p4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81" name="Google Shape;1081;p4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4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084" name="Google Shape;1084;p46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85" name="Google Shape;1085;p4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114" name="Google Shape;1114;p4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115" name="Google Shape;1115;p4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47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18" name="Google Shape;1118;p47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47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" name="Google Shape;1120;p47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" name="Google Shape;1121;p4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47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47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" name="Google Shape;1124;p4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47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47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4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" name="Google Shape;1128;p4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" name="Google Shape;1129;p4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" name="Google Shape;1130;p47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" name="Google Shape;1131;p47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4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47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4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" name="Google Shape;1135;p47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47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" name="Google Shape;1137;p47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" name="Google Shape;1138;p47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" name="Google Shape;1139;p47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" name="Google Shape;1140;p4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47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4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4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47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47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47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47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47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47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4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47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4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47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47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47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47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4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47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4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4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49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164" name="Google Shape;1164;p49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5" name="Google Shape;1165;p49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6" name="Google Shape;1166;p49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167" name="Google Shape;1167;p49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68" name="Google Shape;1168;p49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5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70" name="Google Shape;1170;p49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71" name="Google Shape;1171;p49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530"/>
              </a:schemeClr>
            </a:solidFill>
            <a:ln>
              <a:noFill/>
            </a:ln>
          </p:spPr>
        </p:sp>
        <p:sp>
          <p:nvSpPr>
            <p:cNvPr id="1172" name="Google Shape;1172;p49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9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5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" name="Google Shape;1174;p49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" name="Google Shape;1175;p49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6" name="Google Shape;1176;p4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7" name="Google Shape;1177;p4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8" name="Google Shape;1178;p4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50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81" name="Google Shape;1181;p50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82" name="Google Shape;1182;p5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51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" name="Google Shape;1185;p51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86" name="Google Shape;1186;p51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" name="Google Shape;1187;p51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8" name="Google Shape;1188;p51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" name="Google Shape;1190;p52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52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52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3" name="Google Shape;1193;p52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4" name="Google Shape;1194;p52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53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53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8" name="Google Shape;1198;p53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9" name="Google Shape;1199;p53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0" name="Google Shape;1200;p53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1" name="Google Shape;1201;p53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5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04" name="Google Shape;1204;p5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05" name="Google Shape;1205;p5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5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08" name="Google Shape;1208;p5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5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5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5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" name="Google Shape;1212;p5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" name="Google Shape;1213;p5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" name="Google Shape;1214;p5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5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5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5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" name="Google Shape;1218;p5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5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" name="Google Shape;1220;p5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5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5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5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5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5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5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" name="Google Shape;1227;p5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5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9" name="Google Shape;1229;p5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0" name="Google Shape;1230;p5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" name="Google Shape;1231;p5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" name="Google Shape;1232;p5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3" name="Google Shape;1233;p5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5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5" name="Google Shape;1235;p5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" name="Google Shape;1236;p5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6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56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240" name="Google Shape;1240;p56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241" name="Google Shape;1241;p5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2" name="Google Shape;1242;p5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3" name="Google Shape;1243;p5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57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6" name="Google Shape;1246;p57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47" name="Google Shape;1247;p57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8" name="Google Shape;1248;p57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9" name="Google Shape;1249;p57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58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52" name="Google Shape;1252;p58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53" name="Google Shape;1253;p5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37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44" name="Google Shape;544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27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588" name="Google Shape;588;p27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589" name="Google Shape;589;p2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" name="Google Shape;647;p38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48" name="Google Shape;648;p38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8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8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8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8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8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8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8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8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8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8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8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8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8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8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8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8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8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8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8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8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8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8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8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8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8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h="120000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8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8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8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8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8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8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8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8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8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8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8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8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8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8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8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8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8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8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8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8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8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8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8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8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8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8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8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8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8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8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8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8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8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8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8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8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8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8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8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8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8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8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8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8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8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8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8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8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8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8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8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8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8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8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8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8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8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8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8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8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8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8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8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8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8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8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8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8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8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8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8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8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8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8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8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8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8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8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8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8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8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8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8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8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8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8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8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8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8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8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8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8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8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8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8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8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8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8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8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8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8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8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8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8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8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8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8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8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8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8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8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8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8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8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8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8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8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8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8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8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8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8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8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9" name="Google Shape;799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800" name="Google Shape;800;p38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801" name="Google Shape;801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.png"/><Relationship Id="rId5" Type="http://schemas.openxmlformats.org/officeDocument/2006/relationships/hyperlink" Target="https://recitmst.qc.ca/" TargetMode="External"/><Relationship Id="rId10" Type="http://schemas.openxmlformats.org/officeDocument/2006/relationships/hyperlink" Target="https://docs.google.com/presentation/d/1wiSbxz9VIvo8ZIhtMWImhZBBebvkSJ3jm3gj-cxozW8/edit?usp=sharing" TargetMode="External"/><Relationship Id="rId4" Type="http://schemas.openxmlformats.org/officeDocument/2006/relationships/hyperlink" Target="https://monurl.ca/mst18aout22" TargetMode="External"/><Relationship Id="rId9" Type="http://schemas.openxmlformats.org/officeDocument/2006/relationships/hyperlink" Target="mailto:equipe@recitmst.qc.ca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hyperlink" Target="https://ladigitale.dev/" TargetMode="External"/><Relationship Id="rId4" Type="http://schemas.openxmlformats.org/officeDocument/2006/relationships/hyperlink" Target="https://digipad.app/p/191645/90b1efc6c9945" TargetMode="Externa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docs.google.com/presentation/d/1eVV2eBylr6VswTbku4dkxNOgRtYeJ6AR1UtIFSqJ1Lg/edit?usp=sharing" TargetMode="External"/><Relationship Id="rId3" Type="http://schemas.openxmlformats.org/officeDocument/2006/relationships/hyperlink" Target="https://campus.recit.qc.ca/course/view.php?id=177" TargetMode="External"/><Relationship Id="rId7" Type="http://schemas.openxmlformats.org/officeDocument/2006/relationships/hyperlink" Target="https://docs.google.com/presentation/d/1IssmY-wbbJa2zBG4yb69v5MtUfUgoLAEZAZnv_xvugc/edit?usp=sharing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padlet.com/rioux_stephanie/scratch" TargetMode="External"/><Relationship Id="rId5" Type="http://schemas.openxmlformats.org/officeDocument/2006/relationships/hyperlink" Target="https://padlet.com/sonya_fiset/kml29hq5sgsx" TargetMode="External"/><Relationship Id="rId10" Type="http://schemas.openxmlformats.org/officeDocument/2006/relationships/image" Target="../media/image5.png"/><Relationship Id="rId4" Type="http://schemas.openxmlformats.org/officeDocument/2006/relationships/hyperlink" Target="https://campus.recit.qc.ca/course/view.php?id=178" TargetMode="External"/><Relationship Id="rId9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hyperlink" Target="https://campus.recit.qc.ca/login/index.php" TargetMode="External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5" Type="http://schemas.openxmlformats.org/officeDocument/2006/relationships/hyperlink" Target="https://campus.recit.qc.ca/mod/assign/view.php?id=7041" TargetMode="External"/><Relationship Id="rId4" Type="http://schemas.openxmlformats.org/officeDocument/2006/relationships/hyperlink" Target="https://campus.recit.qc.ca/course/view.php?id=177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7.png"/><Relationship Id="rId4" Type="http://schemas.openxmlformats.org/officeDocument/2006/relationships/hyperlink" Target="http://recitmst.qc.ca/ecv-zoom" TargetMode="Externa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image" Target="../media/image7.png"/><Relationship Id="rId7" Type="http://schemas.openxmlformats.org/officeDocument/2006/relationships/hyperlink" Target="https://www.youtube.com/channel/UC7IcadI_rZFwso9N81PYqFg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twitter.com/recitmst" TargetMode="External"/><Relationship Id="rId5" Type="http://schemas.openxmlformats.org/officeDocument/2006/relationships/hyperlink" Target="https://www.facebook.com/RECITMST2020/" TargetMode="External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8.png"/><Relationship Id="rId4" Type="http://schemas.openxmlformats.org/officeDocument/2006/relationships/hyperlink" Target="mailto:sonya.fiset@recitmst.qc.ca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Massachusetts_Institute_of_Technology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scratch.mit.edu" TargetMode="Externa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hyperlink" Target="https://scratch.mit.edu/projects/189233210" TargetMode="Externa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hyperlink" Target="https://docs.google.com/document/d/1MjMpll6r1tF9bo9DQhxKAMDrOZTuTjnFijtXoIcmaS8/edit?usp=sharing" TargetMode="External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hyperlink" Target="https://scratch.mit.edu/projects/189233210" TargetMode="External"/><Relationship Id="rId4" Type="http://schemas.openxmlformats.org/officeDocument/2006/relationships/hyperlink" Target="https://docs.google.com/document/d/17wdLBcLA2q1tKUMmqoj3MNZqqZHTSQi_Qpy2TFdAZZ0/edit?usp=sharing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file/d/1CEDMpxGhX20uSTu_a_aBOOJaLwFQQx8f/view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8" name="Google Shape;1258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59"/>
          <p:cNvSpPr txBox="1"/>
          <p:nvPr/>
        </p:nvSpPr>
        <p:spPr>
          <a:xfrm>
            <a:off x="5175050" y="3346175"/>
            <a:ext cx="39690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monurl.ca/mst18aout22</a:t>
            </a:r>
            <a:r>
              <a:rPr lang="en" sz="2600" b="1"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sz="30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60" name="Google Shape;1260;p59"/>
          <p:cNvSpPr txBox="1"/>
          <p:nvPr/>
        </p:nvSpPr>
        <p:spPr>
          <a:xfrm>
            <a:off x="159925" y="4783825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1" name="Google Shape;1261;p59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62" name="Google Shape;1262;p59"/>
          <p:cNvSpPr txBox="1"/>
          <p:nvPr/>
        </p:nvSpPr>
        <p:spPr>
          <a:xfrm>
            <a:off x="1051600" y="4095700"/>
            <a:ext cx="2178600" cy="7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 sz="12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3" name="Google Shape;1263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14950" y="76200"/>
            <a:ext cx="1415300" cy="118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" name="Google Shape;1264;p5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957038" y="4726170"/>
            <a:ext cx="1108530" cy="392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59"/>
          <p:cNvSpPr txBox="1"/>
          <p:nvPr/>
        </p:nvSpPr>
        <p:spPr>
          <a:xfrm>
            <a:off x="3405025" y="4731575"/>
            <a:ext cx="460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Cette formation </a:t>
            </a:r>
            <a:r>
              <a:rPr lang="en" sz="8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monurl.ca/mst18aout22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du </a:t>
            </a:r>
            <a:r>
              <a:rPr lang="en" sz="800" u="sng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MST</a:t>
            </a:r>
            <a:r>
              <a:rPr lang="en" sz="800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800" u="sng">
                <a:solidFill>
                  <a:srgbClr val="117BF6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</a:t>
            </a:r>
            <a:r>
              <a:rPr lang="en" sz="800">
                <a:solidFill>
                  <a:srgbClr val="117BF6"/>
                </a:solidFill>
              </a:rPr>
              <a:t>C..</a:t>
            </a:r>
            <a:endParaRPr>
              <a:solidFill>
                <a:srgbClr val="117BF6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6" name="Google Shape;1266;p59"/>
          <p:cNvSpPr txBox="1"/>
          <p:nvPr/>
        </p:nvSpPr>
        <p:spPr>
          <a:xfrm>
            <a:off x="159925" y="1495625"/>
            <a:ext cx="6648000" cy="18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Scratch,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apprendre à programmer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pour la géométrie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3" name="Google Shape;1353;p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sp>
        <p:nvSpPr>
          <p:cNvPr id="1354" name="Google Shape;1354;p68"/>
          <p:cNvSpPr txBox="1"/>
          <p:nvPr/>
        </p:nvSpPr>
        <p:spPr>
          <a:xfrm>
            <a:off x="227150" y="1083700"/>
            <a:ext cx="42084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Mur collaboratif DigiPad</a:t>
            </a:r>
            <a:r>
              <a:rPr lang="en" sz="24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4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sur le site de </a:t>
            </a:r>
            <a:r>
              <a:rPr lang="en" sz="2400" b="0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La Digitale</a:t>
            </a:r>
            <a:endParaRPr sz="24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55" name="Google Shape;1355;p68"/>
          <p:cNvSpPr txBox="1"/>
          <p:nvPr/>
        </p:nvSpPr>
        <p:spPr>
          <a:xfrm>
            <a:off x="161750" y="194100"/>
            <a:ext cx="87423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" sz="2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Partager </a:t>
            </a:r>
            <a:r>
              <a:rPr lang="en" sz="2800" b="0" i="0" u="none" strike="noStrike" cap="none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le lien d’un programme</a:t>
            </a:r>
            <a:endParaRPr sz="2800" b="0" i="0" u="none" strike="noStrike" cap="none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56" name="Google Shape;1356;p6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32800" y="733500"/>
            <a:ext cx="3458800" cy="3451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" name="Google Shape;1361;p69"/>
          <p:cNvSpPr txBox="1">
            <a:spLocks noGrp="1"/>
          </p:cNvSpPr>
          <p:nvPr>
            <p:ph type="body" idx="1"/>
          </p:nvPr>
        </p:nvSpPr>
        <p:spPr>
          <a:xfrm>
            <a:off x="1995400" y="362875"/>
            <a:ext cx="6586800" cy="47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 pour tous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des idées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primaire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 ou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secondaire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Tutoriel 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général pour commencer 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ou un en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univers social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362" name="Google Shape;1362;p6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3" name="Google Shape;1363;p6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0975" y="1339600"/>
            <a:ext cx="2088775" cy="17467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p7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69" name="Google Shape;1369;p70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« Appropriation »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70" name="Google Shape;1370;p70"/>
          <p:cNvSpPr txBox="1"/>
          <p:nvPr/>
        </p:nvSpPr>
        <p:spPr>
          <a:xfrm>
            <a:off x="456175" y="1192125"/>
            <a:ext cx="4616400" cy="357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S’inscrire à l’autoformation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pour tous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»;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ce lien pour obtenir le badge 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Appropriation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1" name="Google Shape;1371;p7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220575" y="2883975"/>
            <a:ext cx="2428875" cy="49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2" name="Google Shape;1372;p7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293500" y="3379275"/>
            <a:ext cx="1285875" cy="514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3" name="Google Shape;1373;p70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683550" y="1061925"/>
            <a:ext cx="1927050" cy="1668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" name="Google Shape;1378;p7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  <p:sp>
        <p:nvSpPr>
          <p:cNvPr id="1379" name="Google Shape;1379;p71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matins, à partir du 7 septembre 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80" name="Google Shape;1380;p71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81" name="Google Shape;1381;p71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82" name="Google Shape;1382;p71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r>
              <a:rPr lang="en" sz="2400" u="sng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endParaRPr sz="24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83" name="Google Shape;1383;p7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" name="Google Shape;1388;p7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  <p:sp>
        <p:nvSpPr>
          <p:cNvPr id="1389" name="Google Shape;1389;p72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Autres formations à venir :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90" name="Google Shape;1390;p72"/>
          <p:cNvSpPr txBox="1"/>
          <p:nvPr/>
        </p:nvSpPr>
        <p:spPr>
          <a:xfrm>
            <a:off x="983550" y="1612375"/>
            <a:ext cx="80376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Autres dates, surveiller nos réseaux sociaux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p73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96" name="Google Shape;1396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97" name="Google Shape;1397;p73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98" name="Google Shape;1398;p73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99" name="Google Shape;1399;p73"/>
          <p:cNvSpPr txBox="1"/>
          <p:nvPr/>
        </p:nvSpPr>
        <p:spPr>
          <a:xfrm>
            <a:off x="2451875" y="4528300"/>
            <a:ext cx="6512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RÉCIT MST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00" name="Google Shape;1400;p7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5" name="Google Shape;1405;p74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6" name="Google Shape;1406;p74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407" name="Google Shape;1407;p74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408" name="Google Shape;1408;p74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409" name="Google Shape;1409;p74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10" name="Google Shape;1410;p74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11" name="Google Shape;1411;p74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412" name="Google Shape;1412;p74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13" name="Google Shape;1413;p74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14" name="Google Shape;1414;p74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415" name="Google Shape;1415;p74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16" name="Google Shape;1416;p74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17" name="Google Shape;1417;p74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418" name="Google Shape;1418;p74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19" name="Google Shape;1419;p74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60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72" name="Google Shape;1272;p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73" name="Google Shape;1273;p60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4" name="Google Shape;1274;p60"/>
          <p:cNvSpPr txBox="1">
            <a:spLocks noGrp="1"/>
          </p:cNvSpPr>
          <p:nvPr>
            <p:ph type="body" idx="4294967295"/>
          </p:nvPr>
        </p:nvSpPr>
        <p:spPr>
          <a:xfrm>
            <a:off x="3965000" y="1205780"/>
            <a:ext cx="4641300" cy="30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5" name="Google Shape;1275;p60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1382550" y="1804825"/>
            <a:ext cx="2143800" cy="19737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61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Plan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1" name="Google Shape;1281;p61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-Présentation de Scratch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-Pourquoi programmer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-Exploration mains sur les touches 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-Ressources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-Badge 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82" name="Google Shape;1282;p6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62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Présentation de Scratch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8" name="Google Shape;1288;p62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-Logiciel libre, gratuit et en ligne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-Développé par le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MIT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-Programmation par blocs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-Avec ou sans compte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-ScratchJr, programmation par pictogrammes pour les non-lecteurs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89" name="Google Shape;1289;p6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pic>
        <p:nvPicPr>
          <p:cNvPr id="1290" name="Google Shape;1290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97825" y="96723"/>
            <a:ext cx="1222576" cy="1022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038131" y="3004225"/>
            <a:ext cx="1391075" cy="98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63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" name="Google Shape;1297;p63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Pourquoi programmer?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8" name="Google Shape;1298;p63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99" name="Google Shape;1299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00" name="Google Shape;1300;p63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1" name="Google Shape;1301;p63"/>
          <p:cNvPicPr preferRelativeResize="0"/>
          <p:nvPr/>
        </p:nvPicPr>
        <p:blipFill rotWithShape="1">
          <a:blip r:embed="rId6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2" name="Google Shape;1302;p63"/>
          <p:cNvPicPr preferRelativeResize="0"/>
          <p:nvPr/>
        </p:nvPicPr>
        <p:blipFill rotWithShape="1">
          <a:blip r:embed="rId7">
            <a:alphaModFix/>
          </a:blip>
          <a:srcRect t="1354" r="9624" b="58573"/>
          <a:stretch/>
        </p:blipFill>
        <p:spPr>
          <a:xfrm>
            <a:off x="4871738" y="2339342"/>
            <a:ext cx="3009278" cy="659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64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S’initier à la programmation Scratch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8" name="Google Shape;1308;p64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SzPts val="25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9" name="Google Shape;1309;p6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6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0" y="22928"/>
            <a:ext cx="9144002" cy="509764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11" name="Google Shape;1311;p64"/>
          <p:cNvCxnSpPr/>
          <p:nvPr/>
        </p:nvCxnSpPr>
        <p:spPr>
          <a:xfrm>
            <a:off x="7410100" y="44667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2" name="Google Shape;1312;p64"/>
          <p:cNvSpPr txBox="1"/>
          <p:nvPr/>
        </p:nvSpPr>
        <p:spPr>
          <a:xfrm>
            <a:off x="6424500" y="3990350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1.Choisir </a:t>
            </a:r>
            <a:r>
              <a:rPr lang="en">
                <a:latin typeface="Dosis"/>
                <a:ea typeface="Dosis"/>
                <a:cs typeface="Dosis"/>
                <a:sym typeface="Dosis"/>
              </a:rPr>
              <a:t>Sprite</a:t>
            </a: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3" name="Google Shape;1313;p64"/>
          <p:cNvCxnSpPr/>
          <p:nvPr/>
        </p:nvCxnSpPr>
        <p:spPr>
          <a:xfrm>
            <a:off x="8053450" y="43905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4" name="Google Shape;1314;p64"/>
          <p:cNvSpPr txBox="1"/>
          <p:nvPr/>
        </p:nvSpPr>
        <p:spPr>
          <a:xfrm>
            <a:off x="7832600" y="3950525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2.Choisir a-plan.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5" name="Google Shape;1315;p64"/>
          <p:cNvCxnSpPr/>
          <p:nvPr/>
        </p:nvCxnSpPr>
        <p:spPr>
          <a:xfrm rot="10800000">
            <a:off x="273750" y="619950"/>
            <a:ext cx="1517400" cy="6219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6" name="Google Shape;1316;p64"/>
          <p:cNvSpPr txBox="1"/>
          <p:nvPr/>
        </p:nvSpPr>
        <p:spPr>
          <a:xfrm>
            <a:off x="1906800" y="1134300"/>
            <a:ext cx="2014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3.Déplacer </a:t>
            </a:r>
            <a:r>
              <a:rPr lang="en">
                <a:latin typeface="Dosis"/>
                <a:ea typeface="Dosis"/>
                <a:cs typeface="Dosis"/>
                <a:sym typeface="Dosis"/>
              </a:rPr>
              <a:t>les </a:t>
            </a: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blocs ici.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7" name="Google Shape;1317;p64"/>
          <p:cNvCxnSpPr/>
          <p:nvPr/>
        </p:nvCxnSpPr>
        <p:spPr>
          <a:xfrm rot="10800000" flipH="1">
            <a:off x="5626350" y="439800"/>
            <a:ext cx="856800" cy="46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8" name="Google Shape;1318;p64"/>
          <p:cNvSpPr txBox="1"/>
          <p:nvPr/>
        </p:nvSpPr>
        <p:spPr>
          <a:xfrm>
            <a:off x="4322100" y="1007175"/>
            <a:ext cx="2014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4.Démarrer le programme avec le drapeau vert.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19" name="Google Shape;1319;p64"/>
          <p:cNvSpPr txBox="1"/>
          <p:nvPr/>
        </p:nvSpPr>
        <p:spPr>
          <a:xfrm>
            <a:off x="2200975" y="1909100"/>
            <a:ext cx="45441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20" name="Google Shape;1320;p64"/>
          <p:cNvSpPr txBox="1"/>
          <p:nvPr/>
        </p:nvSpPr>
        <p:spPr>
          <a:xfrm>
            <a:off x="4909700" y="2555600"/>
            <a:ext cx="1032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0. Tutoriels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21" name="Google Shape;1321;p64"/>
          <p:cNvCxnSpPr/>
          <p:nvPr/>
        </p:nvCxnSpPr>
        <p:spPr>
          <a:xfrm flipH="1">
            <a:off x="4370350" y="2883250"/>
            <a:ext cx="595800" cy="2367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322" name="Google Shape;1322;p64"/>
          <p:cNvCxnSpPr/>
          <p:nvPr/>
        </p:nvCxnSpPr>
        <p:spPr>
          <a:xfrm rot="10800000">
            <a:off x="1926750" y="290250"/>
            <a:ext cx="3064800" cy="232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65"/>
          <p:cNvSpPr txBox="1"/>
          <p:nvPr/>
        </p:nvSpPr>
        <p:spPr>
          <a:xfrm>
            <a:off x="514400" y="196591"/>
            <a:ext cx="8420700" cy="130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Défi du carré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Géométrie : Construction et description des figures planes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animation</a:t>
            </a:r>
            <a:endParaRPr sz="12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  <p:pic>
        <p:nvPicPr>
          <p:cNvPr id="1328" name="Google Shape;1328;p6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81200" y="1330551"/>
            <a:ext cx="2650824" cy="2269349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29" name="Google Shape;1329;p6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66250" y="1330550"/>
            <a:ext cx="2993633" cy="22693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30" name="Google Shape;1330;p65"/>
          <p:cNvPicPr preferRelativeResize="0"/>
          <p:nvPr/>
        </p:nvPicPr>
        <p:blipFill rotWithShape="1">
          <a:blip r:embed="rId6">
            <a:alphaModFix/>
          </a:blip>
          <a:srcRect r="37725"/>
          <a:stretch/>
        </p:blipFill>
        <p:spPr>
          <a:xfrm>
            <a:off x="555400" y="1649950"/>
            <a:ext cx="1076925" cy="10576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31" name="Google Shape;1331;p6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783800" y="3803260"/>
            <a:ext cx="1729275" cy="12414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1430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32" name="Google Shape;1332;p65"/>
          <p:cNvPicPr preferRelativeResize="0"/>
          <p:nvPr/>
        </p:nvPicPr>
        <p:blipFill rotWithShape="1">
          <a:blip r:embed="rId8">
            <a:alphaModFix/>
          </a:blip>
          <a:srcRect r="20835"/>
          <a:stretch/>
        </p:blipFill>
        <p:spPr>
          <a:xfrm>
            <a:off x="3683775" y="3909450"/>
            <a:ext cx="1264725" cy="861450"/>
          </a:xfrm>
          <a:prstGeom prst="rect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66"/>
          <p:cNvSpPr txBox="1"/>
          <p:nvPr/>
        </p:nvSpPr>
        <p:spPr>
          <a:xfrm>
            <a:off x="299400" y="990775"/>
            <a:ext cx="8545200" cy="3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</a:t>
            </a: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-Bloc « Événement » pour partir le programme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2-Écrire une phrase pour introduire le sujet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3-Déplacement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4-Bloc « Stylo » position d’écriture, couleur, taille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5-Ajouter le bloc « Attendre » pour ralentir le mvt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*Efficience d’un programme : 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Trouver les régularités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*Fonction du « Sac à dos » pour copier</a:t>
            </a:r>
            <a:endParaRPr sz="22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SAÉ : Frise </a:t>
            </a:r>
            <a:r>
              <a:rPr lang="en" sz="2200">
                <a:solidFill>
                  <a:schemeClr val="accent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(</a:t>
            </a:r>
            <a:r>
              <a:rPr lang="en" sz="220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cahier de l’élève</a:t>
            </a: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- </a:t>
            </a:r>
            <a:r>
              <a:rPr lang="en" sz="220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Guide enseignant</a:t>
            </a:r>
            <a:r>
              <a:rPr lang="en" sz="2200">
                <a:solidFill>
                  <a:schemeClr val="accent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)</a:t>
            </a:r>
            <a:endParaRPr sz="2200">
              <a:solidFill>
                <a:schemeClr val="accent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38" name="Google Shape;1338;p66"/>
          <p:cNvSpPr txBox="1"/>
          <p:nvPr/>
        </p:nvSpPr>
        <p:spPr>
          <a:xfrm>
            <a:off x="905775" y="14207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Programme Scratch : « carré »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39" name="Google Shape;1339;p6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0" name="Google Shape;1340;p6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689325" y="238776"/>
            <a:ext cx="2412775" cy="3758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1" name="Google Shape;1341;p6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39113" y="3854313"/>
            <a:ext cx="2447925" cy="4524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p67"/>
          <p:cNvSpPr txBox="1"/>
          <p:nvPr/>
        </p:nvSpPr>
        <p:spPr>
          <a:xfrm>
            <a:off x="1088825" y="920125"/>
            <a:ext cx="7829400" cy="397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Résolution de problèmes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Logique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L’utilisation de variables avec des termes concrets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Rapport à l’erreur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Autorégulation du programme - rétroaction rapide et efficace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Programme soutient la validation des calculs / jeu d’essais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Comprendre ce qui derrière l’outil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Plusieurs programmes possibles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Compréhension des concepts plus en profondeur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Généralisation de calculs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Transfert vers l’algèbre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Débogage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Trousse de dépannage</a:t>
            </a:r>
            <a:r>
              <a:rPr lang="en" sz="20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47" name="Google Shape;1347;p67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Réflexion sur la programmation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48" name="Google Shape;1348;p6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815</Words>
  <Application>Microsoft Office PowerPoint</Application>
  <PresentationFormat>Affichage à l'écran (16:9)</PresentationFormat>
  <Paragraphs>141</Paragraphs>
  <Slides>16</Slides>
  <Notes>16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16</vt:i4>
      </vt:variant>
    </vt:vector>
  </HeadingPairs>
  <TitlesOfParts>
    <vt:vector size="33" baseType="lpstr">
      <vt:lpstr>Arial</vt:lpstr>
      <vt:lpstr>Viga</vt:lpstr>
      <vt:lpstr>Sniglet</vt:lpstr>
      <vt:lpstr>Ubuntu</vt:lpstr>
      <vt:lpstr>Montserrat</vt:lpstr>
      <vt:lpstr>Calibri</vt:lpstr>
      <vt:lpstr>Merriweather</vt:lpstr>
      <vt:lpstr>Trebuchet MS</vt:lpstr>
      <vt:lpstr>Red Hat Display</vt:lpstr>
      <vt:lpstr>Red Hat Text</vt:lpstr>
      <vt:lpstr>Corbel</vt:lpstr>
      <vt:lpstr>Dosis</vt:lpstr>
      <vt:lpstr>Bangers</vt:lpstr>
      <vt:lpstr>Friar template</vt:lpstr>
      <vt:lpstr>Simple Light</vt:lpstr>
      <vt:lpstr>Timandra template</vt:lpstr>
      <vt:lpstr>Friar template</vt:lpstr>
      <vt:lpstr>Présentation PowerPoint</vt:lpstr>
      <vt:lpstr>Présentation PowerPoint</vt:lpstr>
      <vt:lpstr>Plan</vt:lpstr>
      <vt:lpstr>Présentation de Scratch</vt:lpstr>
      <vt:lpstr>Pourquoi programmer?</vt:lpstr>
      <vt:lpstr>S’initier à la programmation Scratch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  Badge « Appropriation » </vt:lpstr>
      <vt:lpstr>L’équipe du RÉCIT MST est disponible  les mercredis matins, à partir du 7 septembre de 9 h à 11 h 30. </vt:lpstr>
      <vt:lpstr>Autres formations à venir : </vt:lpstr>
      <vt:lpstr>MERCI !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2022-08-10T12:58:04Z</dcterms:modified>
</cp:coreProperties>
</file>