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Dosis" panose="020B0604020202020204" charset="0"/>
      <p:regular r:id="rId23"/>
      <p:bold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Sniglet" panose="020B0604020202020204" charset="0"/>
      <p:regular r:id="rId29"/>
    </p:embeddedFont>
    <p:embeddedFont>
      <p:font typeface="Ubuntu" panose="020B0604020202020204" charset="0"/>
      <p:regular r:id="rId30"/>
      <p:bold r:id="rId31"/>
      <p:italic r:id="rId32"/>
      <p:boldItalic r:id="rId33"/>
    </p:embeddedFont>
    <p:embeddedFont>
      <p:font typeface="Viga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onya.fiset@recitmst.qc.ca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equipe@recitmst.qc.ca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amq22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amq2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3f4237b6cb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3f4237b6cb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MF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13f4237b6cb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13f4237b6cb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MF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41377419d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141377419d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3f3dff6357_1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13f3dff6357_1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MFMF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65090ac3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65090ac3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65090ac3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165090ac3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MF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13f4237b6cb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13f4237b6cb_1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MF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41377419d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41377419d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3f3dff6357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13f3dff6357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/>
              <a:t>SF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/>
              <a:t>Me joindre </a:t>
            </a:r>
            <a:r>
              <a:rPr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sonya.fiset@recitmst.qc.ca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fr-CA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@recitmst.qc.c</a:t>
            </a:r>
            <a:r>
              <a:rPr lang="fr-CA"/>
              <a:t>a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65090ac3b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165090ac3b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article MST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raccourci + QR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https://monurl.ca/amq22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41377419d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41377419d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article MST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Lien raccourci + QR :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https://monurl.ca/amq22</a:t>
            </a:r>
            <a:r>
              <a:rPr lang="fr-CA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3f3dff6357_1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3f3dff6357_1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3f3dff6357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3f3dff6357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41377419d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41377419d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3f3dff6357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3f3dff6357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MF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3f4237b6cb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3f4237b6cb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MF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3f3dff6357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3f3dff6357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MF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3f4237b6cb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3f4237b6cb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MF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3f4237b6cb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13f4237b6cb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SF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3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1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0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2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✘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4" name="Google Shape;524;p12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2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2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2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2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2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"/>
          <p:cNvSpPr txBox="1">
            <a:spLocks noGrp="1"/>
          </p:cNvSpPr>
          <p:nvPr>
            <p:ph type="body" idx="1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4" name="Google Shape;324;p5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"/>
          <p:cNvSpPr txBox="1">
            <a:spLocks noGrp="1"/>
          </p:cNvSpPr>
          <p:nvPr>
            <p:ph type="body" idx="1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4" name="Google Shape;364;p7"/>
          <p:cNvSpPr txBox="1">
            <a:spLocks noGrp="1"/>
          </p:cNvSpPr>
          <p:nvPr>
            <p:ph type="body" idx="2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65" name="Google Shape;365;p7"/>
          <p:cNvSpPr txBox="1">
            <a:spLocks noGrp="1"/>
          </p:cNvSpPr>
          <p:nvPr>
            <p:ph type="body" idx="3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97" name="Google Shape;397;p7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31" name="Google Shape;431;p8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mailto:equipe@recitmst.qc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jMpll6r1tF9bo9DQhxKAMDrOZTuTjnFijtXoIcmaS8/edit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document/d/17wdLBcLA2q1tKUMmqoj3MNZqqZHTSQi_Qpy2TFdAZZ0/edit?usp=shari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6YHSjzCW-fId6AYzet3eJrc9lJpyfa68ayB_5pr7vSg/edit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document/d/1bzelXN4zgqZUxhuMjZYZ6bwPpf2bX_HlmhJGjh1sJeI/edit?usp=shari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l.crires.ulaval.ca/oeuvre/rapport-final-realiser-une-etude-de-cas-multiple-qui-vise-affiner-les-connaissances-su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puq.ca/catalogue/livres/usages-creatifs-numerique-pour-apprentissage-xxie-3409.html" TargetMode="External"/><Relationship Id="rId5" Type="http://schemas.openxmlformats.org/officeDocument/2006/relationships/hyperlink" Target="http://www.education.gouv.qc.ca/fileadmin/site_web/documents/ministere/Cadre-reference-competence-num.pdf" TargetMode="External"/><Relationship Id="rId4" Type="http://schemas.openxmlformats.org/officeDocument/2006/relationships/hyperlink" Target="https://hal.archives-ouvertes.fr/hal-01516577/documen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youtube.com/channel/UC7IcadI_rZFwso9N81PYqF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witter.com/recitmst" TargetMode="External"/><Relationship Id="rId5" Type="http://schemas.openxmlformats.org/officeDocument/2006/relationships/hyperlink" Target="https://www.facebook.com/RECITMST2020/" TargetMode="External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amq2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url.ca/amq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4"/>
          <p:cNvSpPr txBox="1">
            <a:spLocks noGrp="1"/>
          </p:cNvSpPr>
          <p:nvPr>
            <p:ph type="ctrTitle"/>
          </p:nvPr>
        </p:nvSpPr>
        <p:spPr>
          <a:xfrm>
            <a:off x="311700" y="427275"/>
            <a:ext cx="8520600" cy="21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</a:rPr>
              <a:t>Intégration de la programmation informatique en mathématiques et en sciences primaire-secondaire: quels enjeux pour la formation des enseignants?</a:t>
            </a:r>
            <a:endParaRPr sz="7100">
              <a:solidFill>
                <a:schemeClr val="dk2"/>
              </a:solidFill>
            </a:endParaRPr>
          </a:p>
        </p:txBody>
      </p:sp>
      <p:sp>
        <p:nvSpPr>
          <p:cNvPr id="542" name="Google Shape;542;p14"/>
          <p:cNvSpPr txBox="1">
            <a:spLocks noGrp="1"/>
          </p:cNvSpPr>
          <p:nvPr>
            <p:ph type="subTitle" idx="1"/>
          </p:nvPr>
        </p:nvSpPr>
        <p:spPr>
          <a:xfrm>
            <a:off x="604650" y="2757175"/>
            <a:ext cx="3797100" cy="19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700"/>
              <a:t>Martin Baril, CSSC</a:t>
            </a:r>
            <a:endParaRPr sz="17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700"/>
              <a:t>Sonya Fiset, RÉCIT MST</a:t>
            </a:r>
            <a:endParaRPr sz="17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700"/>
              <a:t>Achraf Hajby, UQAM</a:t>
            </a:r>
            <a:endParaRPr sz="17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700"/>
              <a:t>Marie-Frédérick St-Cyr, UQAM</a:t>
            </a:r>
            <a:endParaRPr sz="17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700"/>
              <a:t>Fabienne Venant, UQAM</a:t>
            </a:r>
            <a:endParaRPr sz="170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700"/>
          </a:p>
        </p:txBody>
      </p:sp>
      <p:pic>
        <p:nvPicPr>
          <p:cNvPr id="543" name="Google Shape;5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925" y="2989250"/>
            <a:ext cx="3711499" cy="153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4"/>
          <p:cNvSpPr txBox="1"/>
          <p:nvPr/>
        </p:nvSpPr>
        <p:spPr>
          <a:xfrm>
            <a:off x="515950" y="4837150"/>
            <a:ext cx="71268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Ubuntu"/>
                <a:ea typeface="Ubuntu"/>
                <a:cs typeface="Ubuntu"/>
                <a:sym typeface="Ubuntu"/>
              </a:rPr>
              <a:t>Ces formations du </a:t>
            </a:r>
            <a:r>
              <a:rPr lang="fr-CA" sz="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RÉCIT</a:t>
            </a:r>
            <a:r>
              <a:rPr lang="fr-CA" sz="800">
                <a:latin typeface="Ubuntu"/>
                <a:ea typeface="Ubuntu"/>
                <a:cs typeface="Ubuntu"/>
                <a:sym typeface="Ubuntu"/>
              </a:rPr>
              <a:t> sont mises à disposition, sauf exception, selon les termes de la licence</a:t>
            </a:r>
            <a:r>
              <a:rPr lang="fr-CA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8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CA" sz="800">
                <a:solidFill>
                  <a:schemeClr val="accent1"/>
                </a:solidFill>
              </a:rPr>
              <a:t>.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45" name="Google Shape;54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53800" y="4837150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"/>
          <p:cNvSpPr txBox="1">
            <a:spLocks noGrp="1"/>
          </p:cNvSpPr>
          <p:nvPr>
            <p:ph type="body" idx="1"/>
          </p:nvPr>
        </p:nvSpPr>
        <p:spPr>
          <a:xfrm>
            <a:off x="457200" y="18748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CA" sz="31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Composantes de la recherche</a:t>
            </a:r>
            <a:endParaRPr sz="31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24" name="Google Shape;624;p23"/>
          <p:cNvSpPr txBox="1"/>
          <p:nvPr/>
        </p:nvSpPr>
        <p:spPr>
          <a:xfrm>
            <a:off x="567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Revue de la littérature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5" name="Google Shape;625;p23"/>
          <p:cNvSpPr txBox="1"/>
          <p:nvPr/>
        </p:nvSpPr>
        <p:spPr>
          <a:xfrm>
            <a:off x="188505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Collaboration avec CP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6" name="Google Shape;626;p23"/>
          <p:cNvSpPr txBox="1"/>
          <p:nvPr/>
        </p:nvSpPr>
        <p:spPr>
          <a:xfrm>
            <a:off x="37134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Rencontres enseignants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7" name="Google Shape;627;p23"/>
          <p:cNvSpPr txBox="1"/>
          <p:nvPr/>
        </p:nvSpPr>
        <p:spPr>
          <a:xfrm>
            <a:off x="554175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Captations vidéos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8" name="Google Shape;628;p23"/>
          <p:cNvSpPr txBox="1"/>
          <p:nvPr/>
        </p:nvSpPr>
        <p:spPr>
          <a:xfrm>
            <a:off x="73701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Retour et suite…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29" name="Google Shape;629;p23"/>
          <p:cNvSpPr txBox="1"/>
          <p:nvPr/>
        </p:nvSpPr>
        <p:spPr>
          <a:xfrm>
            <a:off x="270400" y="2571750"/>
            <a:ext cx="6821400" cy="2366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Résultats préliminaires</a:t>
            </a:r>
            <a:endParaRPr sz="17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Dosis"/>
              <a:buChar char="●"/>
            </a:pPr>
            <a:r>
              <a:rPr lang="fr-CA" sz="17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La programmation et la robotique pour consolider les apprentissages</a:t>
            </a:r>
            <a:endParaRPr sz="17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●"/>
            </a:pPr>
            <a:r>
              <a:rPr lang="fr-CA" sz="17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Les élèves sont libres d'explorer et de tester leurs idées</a:t>
            </a:r>
            <a:endParaRPr sz="17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●"/>
            </a:pPr>
            <a:r>
              <a:rPr lang="fr-CA" sz="17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Certains élèves ayant beaucoup de difficulté en mathématiques papier-crayon sont en grande réussite en informatique</a:t>
            </a:r>
            <a:endParaRPr sz="17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Dosis"/>
              <a:buChar char="●"/>
            </a:pPr>
            <a:r>
              <a:rPr lang="fr-CA" sz="17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Critères pragmatiques: Choisir l'activité en fonction de la plateforme et de son accessibilité, de l'efficacité-engagement de l'élève</a:t>
            </a:r>
            <a:endParaRPr sz="2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30" name="Google Shape;630;p23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rgbClr val="2A2E30"/>
              </a:solidFill>
            </a:endParaRPr>
          </a:p>
        </p:txBody>
      </p:sp>
      <p:sp>
        <p:nvSpPr>
          <p:cNvPr id="631" name="Google Shape;631;p23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rgbClr val="2A2E30"/>
              </a:solidFill>
            </a:endParaRPr>
          </a:p>
        </p:txBody>
      </p:sp>
      <p:sp>
        <p:nvSpPr>
          <p:cNvPr id="632" name="Google Shape;632;p23"/>
          <p:cNvSpPr txBox="1"/>
          <p:nvPr/>
        </p:nvSpPr>
        <p:spPr>
          <a:xfrm>
            <a:off x="5143500" y="1639800"/>
            <a:ext cx="30000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7704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Robotique ou programmation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770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Activité de la classe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770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Visée de l'activité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4"/>
          <p:cNvSpPr txBox="1">
            <a:spLocks noGrp="1"/>
          </p:cNvSpPr>
          <p:nvPr>
            <p:ph type="body" idx="1"/>
          </p:nvPr>
        </p:nvSpPr>
        <p:spPr>
          <a:xfrm>
            <a:off x="457200" y="18748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CA" sz="31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Composantes de la recherche</a:t>
            </a:r>
            <a:endParaRPr sz="31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38" name="Google Shape;638;p24"/>
          <p:cNvSpPr txBox="1"/>
          <p:nvPr/>
        </p:nvSpPr>
        <p:spPr>
          <a:xfrm>
            <a:off x="567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Revue de la littérature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39" name="Google Shape;639;p24"/>
          <p:cNvSpPr txBox="1"/>
          <p:nvPr/>
        </p:nvSpPr>
        <p:spPr>
          <a:xfrm>
            <a:off x="188505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Collaboration avec CP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40" name="Google Shape;640;p24"/>
          <p:cNvSpPr txBox="1"/>
          <p:nvPr/>
        </p:nvSpPr>
        <p:spPr>
          <a:xfrm>
            <a:off x="37134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Rencontres enseignants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41" name="Google Shape;641;p24"/>
          <p:cNvSpPr txBox="1"/>
          <p:nvPr/>
        </p:nvSpPr>
        <p:spPr>
          <a:xfrm>
            <a:off x="554175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Captations vidéos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42" name="Google Shape;642;p24"/>
          <p:cNvSpPr txBox="1"/>
          <p:nvPr/>
        </p:nvSpPr>
        <p:spPr>
          <a:xfrm>
            <a:off x="73701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Retour et suite…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43" name="Google Shape;643;p24"/>
          <p:cNvSpPr txBox="1"/>
          <p:nvPr/>
        </p:nvSpPr>
        <p:spPr>
          <a:xfrm>
            <a:off x="1929850" y="2398375"/>
            <a:ext cx="5021700" cy="1800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9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À venir</a:t>
            </a:r>
            <a:endParaRPr sz="19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Dosis"/>
              <a:buChar char="●"/>
            </a:pPr>
            <a:r>
              <a:rPr lang="fr-CA" sz="19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Le projet se poursuit encore sur 2 ans.</a:t>
            </a:r>
            <a:endParaRPr sz="19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Dosis"/>
              <a:buChar char="●"/>
            </a:pPr>
            <a:r>
              <a:rPr lang="fr-CA" sz="19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Nous souhaitons retravailler avec les mêmes enseignants une autre année.</a:t>
            </a:r>
            <a:endParaRPr sz="19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Dosis"/>
              <a:buChar char="●"/>
            </a:pPr>
            <a:r>
              <a:rPr lang="fr-CA" sz="19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Identifier une intention pédagogique</a:t>
            </a:r>
            <a:endParaRPr sz="25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44" name="Google Shape;644;p24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rgbClr val="2A2E30"/>
              </a:solidFill>
            </a:endParaRPr>
          </a:p>
        </p:txBody>
      </p:sp>
      <p:sp>
        <p:nvSpPr>
          <p:cNvPr id="645" name="Google Shape;645;p24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rgbClr val="2A2E30"/>
              </a:solidFill>
            </a:endParaRPr>
          </a:p>
        </p:txBody>
      </p:sp>
      <p:sp>
        <p:nvSpPr>
          <p:cNvPr id="646" name="Google Shape;646;p24"/>
          <p:cNvSpPr txBox="1"/>
          <p:nvPr/>
        </p:nvSpPr>
        <p:spPr>
          <a:xfrm>
            <a:off x="6917400" y="1672825"/>
            <a:ext cx="2226600" cy="9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7704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Retour avec les enseignants sur leurs activités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770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Identifier des critères épistémiques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5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</a:rPr>
              <a:t>Exemple 1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652" name="Google Shape;652;p25"/>
          <p:cNvSpPr txBox="1">
            <a:spLocks noGrp="1"/>
          </p:cNvSpPr>
          <p:nvPr>
            <p:ph type="body" idx="1"/>
          </p:nvPr>
        </p:nvSpPr>
        <p:spPr>
          <a:xfrm>
            <a:off x="811600" y="1120600"/>
            <a:ext cx="6921300" cy="3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2A2E30"/>
                </a:solidFill>
                <a:latin typeface="Arial"/>
                <a:ea typeface="Arial"/>
                <a:cs typeface="Arial"/>
                <a:sym typeface="Arial"/>
              </a:rPr>
              <a:t>Concevoir un programme en utilisant l’outil « stylo » qui permet à un Sprite de tracer une figure plane.</a:t>
            </a:r>
            <a:endParaRPr sz="1800">
              <a:solidFill>
                <a:srgbClr val="2A2E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ED4A00"/>
                </a:solidFill>
                <a:latin typeface="Arial"/>
                <a:ea typeface="Arial"/>
                <a:cs typeface="Arial"/>
                <a:sym typeface="Arial"/>
              </a:rPr>
              <a:t>Modélisation</a:t>
            </a:r>
            <a:endParaRPr sz="1800">
              <a:solidFill>
                <a:srgbClr val="ED4A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2A2E30"/>
                </a:solidFill>
                <a:latin typeface="Arial"/>
                <a:ea typeface="Arial"/>
                <a:cs typeface="Arial"/>
                <a:sym typeface="Arial"/>
              </a:rPr>
              <a:t>Modéliser un programme qui trace un carré. Demander aux participants de le modifier afin de tracer une autre figure plane.</a:t>
            </a:r>
            <a:endParaRPr sz="1800">
              <a:solidFill>
                <a:srgbClr val="2A2E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ED4A00"/>
                </a:solidFill>
                <a:latin typeface="Arial"/>
                <a:ea typeface="Arial"/>
                <a:cs typeface="Arial"/>
                <a:sym typeface="Arial"/>
              </a:rPr>
              <a:t>Généralisation</a:t>
            </a:r>
            <a:endParaRPr sz="1800">
              <a:solidFill>
                <a:srgbClr val="ED4A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latin typeface="Arial"/>
                <a:ea typeface="Arial"/>
                <a:cs typeface="Arial"/>
                <a:sym typeface="Arial"/>
              </a:rPr>
              <a:t>Est-il possible de généraliser le programme afin qu’un utilisateur réponde à une question « Combien de côtés a la figure plane? » et que le programme s’exécute en fonction de la réponse.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ED4A00"/>
                </a:solidFill>
                <a:latin typeface="Arial"/>
                <a:ea typeface="Arial"/>
                <a:cs typeface="Arial"/>
                <a:sym typeface="Arial"/>
              </a:rPr>
              <a:t>Situation-problème</a:t>
            </a:r>
            <a:endParaRPr sz="1800">
              <a:solidFill>
                <a:srgbClr val="ED4A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Cahier de l’élève</a:t>
            </a:r>
            <a:r>
              <a:rPr lang="fr-CA" sz="180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fr-CA" sz="1800" u="sng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de l’enseignant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6"/>
          <p:cNvSpPr txBox="1">
            <a:spLocks noGrp="1"/>
          </p:cNvSpPr>
          <p:nvPr>
            <p:ph type="body" idx="1"/>
          </p:nvPr>
        </p:nvSpPr>
        <p:spPr>
          <a:xfrm>
            <a:off x="529750" y="3592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Vers le choix des critères</a:t>
            </a:r>
            <a:endParaRPr sz="3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58" name="Google Shape;658;p26"/>
          <p:cNvSpPr/>
          <p:nvPr/>
        </p:nvSpPr>
        <p:spPr>
          <a:xfrm>
            <a:off x="1588200" y="1233476"/>
            <a:ext cx="1957200" cy="623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8D5D">
              <a:alpha val="6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6"/>
          <p:cNvSpPr txBox="1"/>
          <p:nvPr/>
        </p:nvSpPr>
        <p:spPr>
          <a:xfrm>
            <a:off x="1683644" y="1305160"/>
            <a:ext cx="182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latin typeface="Dosis"/>
                <a:ea typeface="Dosis"/>
                <a:cs typeface="Dosis"/>
                <a:sym typeface="Dosis"/>
              </a:rPr>
              <a:t>Mathématiques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1588200" y="2171532"/>
            <a:ext cx="1957200" cy="623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8D5D">
              <a:alpha val="6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6"/>
          <p:cNvSpPr txBox="1"/>
          <p:nvPr/>
        </p:nvSpPr>
        <p:spPr>
          <a:xfrm>
            <a:off x="1683644" y="2243217"/>
            <a:ext cx="182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latin typeface="Dosis"/>
                <a:ea typeface="Dosis"/>
                <a:cs typeface="Dosis"/>
                <a:sym typeface="Dosis"/>
              </a:rPr>
              <a:t>Sciences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2" name="Google Shape;662;p26"/>
          <p:cNvSpPr/>
          <p:nvPr/>
        </p:nvSpPr>
        <p:spPr>
          <a:xfrm>
            <a:off x="1588200" y="3109589"/>
            <a:ext cx="1957200" cy="623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8D5D">
              <a:alpha val="6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6"/>
          <p:cNvSpPr txBox="1"/>
          <p:nvPr/>
        </p:nvSpPr>
        <p:spPr>
          <a:xfrm>
            <a:off x="1683644" y="3181274"/>
            <a:ext cx="182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latin typeface="Dosis"/>
                <a:ea typeface="Dosis"/>
                <a:cs typeface="Dosis"/>
                <a:sym typeface="Dosis"/>
              </a:rPr>
              <a:t>Informatique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4" name="Google Shape;664;p26"/>
          <p:cNvSpPr/>
          <p:nvPr/>
        </p:nvSpPr>
        <p:spPr>
          <a:xfrm>
            <a:off x="4585817" y="13205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6"/>
          <p:cNvSpPr txBox="1"/>
          <p:nvPr/>
        </p:nvSpPr>
        <p:spPr>
          <a:xfrm>
            <a:off x="4681290" y="13205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1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6" name="Google Shape;666;p26"/>
          <p:cNvSpPr/>
          <p:nvPr/>
        </p:nvSpPr>
        <p:spPr>
          <a:xfrm>
            <a:off x="5217449" y="13205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6"/>
          <p:cNvSpPr txBox="1"/>
          <p:nvPr/>
        </p:nvSpPr>
        <p:spPr>
          <a:xfrm>
            <a:off x="5312922" y="13205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2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68" name="Google Shape;668;p26"/>
          <p:cNvSpPr/>
          <p:nvPr/>
        </p:nvSpPr>
        <p:spPr>
          <a:xfrm>
            <a:off x="5849080" y="13205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6"/>
          <p:cNvSpPr txBox="1"/>
          <p:nvPr/>
        </p:nvSpPr>
        <p:spPr>
          <a:xfrm>
            <a:off x="5944553" y="13205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3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0" name="Google Shape;670;p26"/>
          <p:cNvSpPr/>
          <p:nvPr/>
        </p:nvSpPr>
        <p:spPr>
          <a:xfrm>
            <a:off x="6480712" y="13205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6"/>
          <p:cNvSpPr txBox="1"/>
          <p:nvPr/>
        </p:nvSpPr>
        <p:spPr>
          <a:xfrm>
            <a:off x="6576185" y="13205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4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2" name="Google Shape;672;p26"/>
          <p:cNvSpPr/>
          <p:nvPr/>
        </p:nvSpPr>
        <p:spPr>
          <a:xfrm>
            <a:off x="7112344" y="13205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6"/>
          <p:cNvSpPr txBox="1"/>
          <p:nvPr/>
        </p:nvSpPr>
        <p:spPr>
          <a:xfrm>
            <a:off x="7207817" y="13205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5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4" name="Google Shape;674;p26"/>
          <p:cNvSpPr/>
          <p:nvPr/>
        </p:nvSpPr>
        <p:spPr>
          <a:xfrm>
            <a:off x="4585817" y="2235562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6"/>
          <p:cNvSpPr txBox="1"/>
          <p:nvPr/>
        </p:nvSpPr>
        <p:spPr>
          <a:xfrm>
            <a:off x="4681290" y="2235562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1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6" name="Google Shape;676;p26"/>
          <p:cNvSpPr/>
          <p:nvPr/>
        </p:nvSpPr>
        <p:spPr>
          <a:xfrm>
            <a:off x="5217449" y="2235562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6"/>
          <p:cNvSpPr txBox="1"/>
          <p:nvPr/>
        </p:nvSpPr>
        <p:spPr>
          <a:xfrm>
            <a:off x="5312922" y="2235562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2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8" name="Google Shape;678;p26"/>
          <p:cNvSpPr/>
          <p:nvPr/>
        </p:nvSpPr>
        <p:spPr>
          <a:xfrm>
            <a:off x="5849080" y="2235562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6"/>
          <p:cNvSpPr txBox="1"/>
          <p:nvPr/>
        </p:nvSpPr>
        <p:spPr>
          <a:xfrm>
            <a:off x="5944553" y="2235562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3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0" name="Google Shape;680;p26"/>
          <p:cNvSpPr/>
          <p:nvPr/>
        </p:nvSpPr>
        <p:spPr>
          <a:xfrm>
            <a:off x="6480712" y="2235562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6"/>
          <p:cNvSpPr txBox="1"/>
          <p:nvPr/>
        </p:nvSpPr>
        <p:spPr>
          <a:xfrm>
            <a:off x="6576185" y="2235562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4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2" name="Google Shape;682;p26"/>
          <p:cNvSpPr/>
          <p:nvPr/>
        </p:nvSpPr>
        <p:spPr>
          <a:xfrm>
            <a:off x="7112344" y="2235562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6"/>
          <p:cNvSpPr txBox="1"/>
          <p:nvPr/>
        </p:nvSpPr>
        <p:spPr>
          <a:xfrm>
            <a:off x="7207817" y="2235562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5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4" name="Google Shape;684;p26"/>
          <p:cNvSpPr/>
          <p:nvPr/>
        </p:nvSpPr>
        <p:spPr>
          <a:xfrm>
            <a:off x="6480712" y="3150535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6"/>
          <p:cNvSpPr txBox="1"/>
          <p:nvPr/>
        </p:nvSpPr>
        <p:spPr>
          <a:xfrm>
            <a:off x="6576185" y="3150535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4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6" name="Google Shape;686;p26"/>
          <p:cNvSpPr/>
          <p:nvPr/>
        </p:nvSpPr>
        <p:spPr>
          <a:xfrm>
            <a:off x="7112344" y="3150535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6"/>
          <p:cNvSpPr txBox="1"/>
          <p:nvPr/>
        </p:nvSpPr>
        <p:spPr>
          <a:xfrm>
            <a:off x="7207817" y="3150535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5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88" name="Google Shape;688;p26"/>
          <p:cNvSpPr/>
          <p:nvPr/>
        </p:nvSpPr>
        <p:spPr>
          <a:xfrm>
            <a:off x="4585817" y="31493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6"/>
          <p:cNvSpPr txBox="1"/>
          <p:nvPr/>
        </p:nvSpPr>
        <p:spPr>
          <a:xfrm>
            <a:off x="4681290" y="31493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1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0" name="Google Shape;690;p26"/>
          <p:cNvSpPr/>
          <p:nvPr/>
        </p:nvSpPr>
        <p:spPr>
          <a:xfrm>
            <a:off x="5217449" y="31493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6"/>
          <p:cNvSpPr txBox="1"/>
          <p:nvPr/>
        </p:nvSpPr>
        <p:spPr>
          <a:xfrm>
            <a:off x="5312922" y="31493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2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92" name="Google Shape;692;p26"/>
          <p:cNvSpPr/>
          <p:nvPr/>
        </p:nvSpPr>
        <p:spPr>
          <a:xfrm>
            <a:off x="5849080" y="31493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6"/>
          <p:cNvSpPr txBox="1"/>
          <p:nvPr/>
        </p:nvSpPr>
        <p:spPr>
          <a:xfrm>
            <a:off x="5944553" y="31493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3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</a:rPr>
              <a:t>Exemple 2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699" name="Google Shape;699;p27"/>
          <p:cNvSpPr txBox="1">
            <a:spLocks noGrp="1"/>
          </p:cNvSpPr>
          <p:nvPr>
            <p:ph type="body" idx="1"/>
          </p:nvPr>
        </p:nvSpPr>
        <p:spPr>
          <a:xfrm>
            <a:off x="811600" y="1082425"/>
            <a:ext cx="6921300" cy="40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ED4A00"/>
                </a:solidFill>
                <a:latin typeface="Arial"/>
                <a:ea typeface="Arial"/>
                <a:cs typeface="Arial"/>
                <a:sym typeface="Arial"/>
              </a:rPr>
              <a:t>Modélisation</a:t>
            </a:r>
            <a:endParaRPr sz="1800">
              <a:solidFill>
                <a:srgbClr val="ED4A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2A2E30"/>
                </a:solidFill>
                <a:latin typeface="Arial"/>
                <a:ea typeface="Arial"/>
                <a:cs typeface="Arial"/>
                <a:sym typeface="Arial"/>
              </a:rPr>
              <a:t>Concevoir un programme qui permet de trouver la somme de deux nombres.</a:t>
            </a:r>
            <a:endParaRPr sz="1800">
              <a:solidFill>
                <a:srgbClr val="2A2E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ED4A00"/>
                </a:solidFill>
                <a:latin typeface="Arial"/>
                <a:ea typeface="Arial"/>
                <a:cs typeface="Arial"/>
                <a:sym typeface="Arial"/>
              </a:rPr>
              <a:t>Généralisation</a:t>
            </a:r>
            <a:endParaRPr sz="1800">
              <a:solidFill>
                <a:srgbClr val="ED4A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2A2E30"/>
                </a:solidFill>
                <a:latin typeface="Arial"/>
                <a:ea typeface="Arial"/>
                <a:cs typeface="Arial"/>
                <a:sym typeface="Arial"/>
              </a:rPr>
              <a:t>Demander aux participants de modifier le programme afin de trouver </a:t>
            </a:r>
            <a:endParaRPr sz="1800">
              <a:solidFill>
                <a:srgbClr val="2A2E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9999" lvl="0" indent="-342900" algn="l" rtl="0"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1800"/>
              <a:buFont typeface="Arial"/>
              <a:buChar char="❖"/>
            </a:pPr>
            <a:r>
              <a:rPr lang="fr-CA" sz="1800">
                <a:solidFill>
                  <a:srgbClr val="2A2E30"/>
                </a:solidFill>
                <a:latin typeface="Arial"/>
                <a:ea typeface="Arial"/>
                <a:cs typeface="Arial"/>
                <a:sym typeface="Arial"/>
              </a:rPr>
              <a:t>le produit de deux nombres</a:t>
            </a:r>
            <a:endParaRPr sz="1800">
              <a:solidFill>
                <a:srgbClr val="2A2E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9999" lvl="0" indent="-342900" algn="l" rtl="0"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1800"/>
              <a:buFont typeface="Arial"/>
              <a:buChar char="❖"/>
            </a:pPr>
            <a:r>
              <a:rPr lang="fr-CA" sz="1800">
                <a:solidFill>
                  <a:srgbClr val="2A2E30"/>
                </a:solidFill>
                <a:latin typeface="Arial"/>
                <a:ea typeface="Arial"/>
                <a:cs typeface="Arial"/>
                <a:sym typeface="Arial"/>
              </a:rPr>
              <a:t>la somme de trois nombres</a:t>
            </a:r>
            <a:endParaRPr sz="1800">
              <a:solidFill>
                <a:srgbClr val="2A2E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9999" lvl="0" indent="-342900" algn="l" rtl="0"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1800"/>
              <a:buFont typeface="Arial"/>
              <a:buChar char="❖"/>
            </a:pPr>
            <a:r>
              <a:rPr lang="fr-CA" sz="1800">
                <a:solidFill>
                  <a:srgbClr val="2A2E30"/>
                </a:solidFill>
                <a:latin typeface="Arial"/>
                <a:ea typeface="Arial"/>
                <a:cs typeface="Arial"/>
                <a:sym typeface="Arial"/>
              </a:rPr>
              <a:t>la moyenne de nombres</a:t>
            </a:r>
            <a:endParaRPr sz="1800">
              <a:solidFill>
                <a:srgbClr val="2A2E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9999" lvl="0" indent="-342900" algn="l" rtl="0"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1800"/>
              <a:buFont typeface="Arial"/>
              <a:buChar char="❖"/>
            </a:pPr>
            <a:r>
              <a:rPr lang="fr-CA" sz="1800">
                <a:solidFill>
                  <a:srgbClr val="2A2E30"/>
                </a:solidFill>
                <a:latin typeface="Arial"/>
                <a:ea typeface="Arial"/>
                <a:cs typeface="Arial"/>
                <a:sym typeface="Arial"/>
              </a:rPr>
              <a:t>le périmètre ou l’aire d’une figure plane</a:t>
            </a:r>
            <a:endParaRPr sz="1800">
              <a:solidFill>
                <a:srgbClr val="2A2E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19999" lvl="0" indent="-342900" algn="l" rtl="0"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1800"/>
              <a:buFont typeface="Arial"/>
              <a:buChar char="❖"/>
            </a:pPr>
            <a:r>
              <a:rPr lang="fr-CA" sz="1800">
                <a:solidFill>
                  <a:srgbClr val="2A2E30"/>
                </a:solidFill>
                <a:latin typeface="Arial"/>
                <a:ea typeface="Arial"/>
                <a:cs typeface="Arial"/>
                <a:sym typeface="Arial"/>
              </a:rPr>
              <a:t>la taxe sur des achats</a:t>
            </a:r>
            <a:endParaRPr sz="1800">
              <a:solidFill>
                <a:srgbClr val="2A2E3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ED4A00"/>
                </a:solidFill>
                <a:latin typeface="Arial"/>
                <a:ea typeface="Arial"/>
                <a:cs typeface="Arial"/>
                <a:sym typeface="Arial"/>
              </a:rPr>
              <a:t>Situation-problème</a:t>
            </a:r>
            <a:endParaRPr sz="1800">
              <a:solidFill>
                <a:srgbClr val="ED4A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Cahier de l’élève</a:t>
            </a:r>
            <a:r>
              <a:rPr lang="fr-CA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fr-CA" sz="1800" u="sng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de l’enseignant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8"/>
          <p:cNvSpPr txBox="1">
            <a:spLocks noGrp="1"/>
          </p:cNvSpPr>
          <p:nvPr>
            <p:ph type="body" idx="1"/>
          </p:nvPr>
        </p:nvSpPr>
        <p:spPr>
          <a:xfrm>
            <a:off x="529750" y="3592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Vers le choix des critères</a:t>
            </a:r>
            <a:endParaRPr sz="3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05" name="Google Shape;705;p28"/>
          <p:cNvSpPr/>
          <p:nvPr/>
        </p:nvSpPr>
        <p:spPr>
          <a:xfrm>
            <a:off x="1588200" y="1233476"/>
            <a:ext cx="1957200" cy="623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8D5D">
              <a:alpha val="6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8"/>
          <p:cNvSpPr txBox="1"/>
          <p:nvPr/>
        </p:nvSpPr>
        <p:spPr>
          <a:xfrm>
            <a:off x="1683644" y="1305160"/>
            <a:ext cx="182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latin typeface="Dosis"/>
                <a:ea typeface="Dosis"/>
                <a:cs typeface="Dosis"/>
                <a:sym typeface="Dosis"/>
              </a:rPr>
              <a:t>Mathématiques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7" name="Google Shape;707;p28"/>
          <p:cNvSpPr/>
          <p:nvPr/>
        </p:nvSpPr>
        <p:spPr>
          <a:xfrm>
            <a:off x="1588200" y="2171532"/>
            <a:ext cx="1957200" cy="623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8D5D">
              <a:alpha val="6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8"/>
          <p:cNvSpPr txBox="1"/>
          <p:nvPr/>
        </p:nvSpPr>
        <p:spPr>
          <a:xfrm>
            <a:off x="1683644" y="2243217"/>
            <a:ext cx="182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latin typeface="Dosis"/>
                <a:ea typeface="Dosis"/>
                <a:cs typeface="Dosis"/>
                <a:sym typeface="Dosis"/>
              </a:rPr>
              <a:t>Sciences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09" name="Google Shape;709;p28"/>
          <p:cNvSpPr/>
          <p:nvPr/>
        </p:nvSpPr>
        <p:spPr>
          <a:xfrm>
            <a:off x="1588200" y="3109589"/>
            <a:ext cx="1957200" cy="623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8D5D">
              <a:alpha val="6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8"/>
          <p:cNvSpPr txBox="1"/>
          <p:nvPr/>
        </p:nvSpPr>
        <p:spPr>
          <a:xfrm>
            <a:off x="1683644" y="3181274"/>
            <a:ext cx="182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>
                <a:latin typeface="Dosis"/>
                <a:ea typeface="Dosis"/>
                <a:cs typeface="Dosis"/>
                <a:sym typeface="Dosis"/>
              </a:rPr>
              <a:t>Informatique</a:t>
            </a:r>
            <a:endParaRPr b="1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1" name="Google Shape;711;p28"/>
          <p:cNvSpPr/>
          <p:nvPr/>
        </p:nvSpPr>
        <p:spPr>
          <a:xfrm>
            <a:off x="4585817" y="13205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8"/>
          <p:cNvSpPr txBox="1"/>
          <p:nvPr/>
        </p:nvSpPr>
        <p:spPr>
          <a:xfrm>
            <a:off x="4681290" y="13205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1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3" name="Google Shape;713;p28"/>
          <p:cNvSpPr/>
          <p:nvPr/>
        </p:nvSpPr>
        <p:spPr>
          <a:xfrm>
            <a:off x="5217449" y="13205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8"/>
          <p:cNvSpPr txBox="1"/>
          <p:nvPr/>
        </p:nvSpPr>
        <p:spPr>
          <a:xfrm>
            <a:off x="5312922" y="13205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2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5" name="Google Shape;715;p28"/>
          <p:cNvSpPr/>
          <p:nvPr/>
        </p:nvSpPr>
        <p:spPr>
          <a:xfrm>
            <a:off x="5849080" y="13205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8"/>
          <p:cNvSpPr txBox="1"/>
          <p:nvPr/>
        </p:nvSpPr>
        <p:spPr>
          <a:xfrm>
            <a:off x="5944553" y="13205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3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7" name="Google Shape;717;p28"/>
          <p:cNvSpPr/>
          <p:nvPr/>
        </p:nvSpPr>
        <p:spPr>
          <a:xfrm>
            <a:off x="6480712" y="13205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8"/>
          <p:cNvSpPr txBox="1"/>
          <p:nvPr/>
        </p:nvSpPr>
        <p:spPr>
          <a:xfrm>
            <a:off x="6576185" y="13205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4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19" name="Google Shape;719;p28"/>
          <p:cNvSpPr/>
          <p:nvPr/>
        </p:nvSpPr>
        <p:spPr>
          <a:xfrm>
            <a:off x="7112344" y="13205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8"/>
          <p:cNvSpPr txBox="1"/>
          <p:nvPr/>
        </p:nvSpPr>
        <p:spPr>
          <a:xfrm>
            <a:off x="7207817" y="13205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5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1" name="Google Shape;721;p28"/>
          <p:cNvSpPr/>
          <p:nvPr/>
        </p:nvSpPr>
        <p:spPr>
          <a:xfrm>
            <a:off x="4585817" y="2235562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8"/>
          <p:cNvSpPr txBox="1"/>
          <p:nvPr/>
        </p:nvSpPr>
        <p:spPr>
          <a:xfrm>
            <a:off x="4681290" y="2235562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1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3" name="Google Shape;723;p28"/>
          <p:cNvSpPr/>
          <p:nvPr/>
        </p:nvSpPr>
        <p:spPr>
          <a:xfrm>
            <a:off x="5217449" y="2235562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8"/>
          <p:cNvSpPr txBox="1"/>
          <p:nvPr/>
        </p:nvSpPr>
        <p:spPr>
          <a:xfrm>
            <a:off x="5312922" y="2235562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2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5" name="Google Shape;725;p28"/>
          <p:cNvSpPr/>
          <p:nvPr/>
        </p:nvSpPr>
        <p:spPr>
          <a:xfrm>
            <a:off x="5849080" y="2235562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8"/>
          <p:cNvSpPr txBox="1"/>
          <p:nvPr/>
        </p:nvSpPr>
        <p:spPr>
          <a:xfrm>
            <a:off x="5944553" y="2235562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3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7" name="Google Shape;727;p28"/>
          <p:cNvSpPr/>
          <p:nvPr/>
        </p:nvSpPr>
        <p:spPr>
          <a:xfrm>
            <a:off x="6480712" y="2235562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8"/>
          <p:cNvSpPr txBox="1"/>
          <p:nvPr/>
        </p:nvSpPr>
        <p:spPr>
          <a:xfrm>
            <a:off x="6576185" y="2235562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4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29" name="Google Shape;729;p28"/>
          <p:cNvSpPr/>
          <p:nvPr/>
        </p:nvSpPr>
        <p:spPr>
          <a:xfrm>
            <a:off x="7112344" y="2235562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8"/>
          <p:cNvSpPr txBox="1"/>
          <p:nvPr/>
        </p:nvSpPr>
        <p:spPr>
          <a:xfrm>
            <a:off x="7207817" y="2235562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5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31" name="Google Shape;731;p28"/>
          <p:cNvSpPr/>
          <p:nvPr/>
        </p:nvSpPr>
        <p:spPr>
          <a:xfrm>
            <a:off x="6480712" y="3150535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8"/>
          <p:cNvSpPr txBox="1"/>
          <p:nvPr/>
        </p:nvSpPr>
        <p:spPr>
          <a:xfrm>
            <a:off x="6576185" y="3150535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4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33" name="Google Shape;733;p28"/>
          <p:cNvSpPr/>
          <p:nvPr/>
        </p:nvSpPr>
        <p:spPr>
          <a:xfrm>
            <a:off x="7112344" y="3150535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8"/>
          <p:cNvSpPr txBox="1"/>
          <p:nvPr/>
        </p:nvSpPr>
        <p:spPr>
          <a:xfrm>
            <a:off x="7207817" y="3150535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Dosis"/>
                <a:ea typeface="Dosis"/>
                <a:cs typeface="Dosis"/>
                <a:sym typeface="Dosis"/>
              </a:rPr>
              <a:t>5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35" name="Google Shape;735;p28"/>
          <p:cNvSpPr/>
          <p:nvPr/>
        </p:nvSpPr>
        <p:spPr>
          <a:xfrm>
            <a:off x="4585817" y="31493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8"/>
          <p:cNvSpPr txBox="1"/>
          <p:nvPr/>
        </p:nvSpPr>
        <p:spPr>
          <a:xfrm>
            <a:off x="4681290" y="31493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1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37" name="Google Shape;737;p28"/>
          <p:cNvSpPr/>
          <p:nvPr/>
        </p:nvSpPr>
        <p:spPr>
          <a:xfrm>
            <a:off x="5217449" y="31493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8"/>
          <p:cNvSpPr txBox="1"/>
          <p:nvPr/>
        </p:nvSpPr>
        <p:spPr>
          <a:xfrm>
            <a:off x="5312922" y="31493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2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39" name="Google Shape;739;p28"/>
          <p:cNvSpPr/>
          <p:nvPr/>
        </p:nvSpPr>
        <p:spPr>
          <a:xfrm>
            <a:off x="5849080" y="3149390"/>
            <a:ext cx="474000" cy="48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ED4A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8"/>
          <p:cNvSpPr txBox="1"/>
          <p:nvPr/>
        </p:nvSpPr>
        <p:spPr>
          <a:xfrm>
            <a:off x="5944553" y="3149390"/>
            <a:ext cx="33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3</a:t>
            </a:r>
            <a:endParaRPr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9"/>
          <p:cNvSpPr txBox="1">
            <a:spLocks noGrp="1"/>
          </p:cNvSpPr>
          <p:nvPr>
            <p:ph type="body" idx="1"/>
          </p:nvPr>
        </p:nvSpPr>
        <p:spPr>
          <a:xfrm>
            <a:off x="349875" y="41863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CA" sz="21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Retour sur les points importants</a:t>
            </a:r>
            <a:endParaRPr sz="21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46" name="Google Shape;746;p29"/>
          <p:cNvSpPr txBox="1"/>
          <p:nvPr/>
        </p:nvSpPr>
        <p:spPr>
          <a:xfrm>
            <a:off x="863150" y="938225"/>
            <a:ext cx="78798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Les enseignants présents s'intéressent à la programmation, veulent apprendre et l'intégrer dans leur enseignement.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Plusieurs enseignants avaient besoin de formation en programmation</a:t>
            </a:r>
            <a:endParaRPr sz="2000">
              <a:solidFill>
                <a:srgbClr val="2A2E30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-CA" sz="2000">
                <a:solidFill>
                  <a:srgbClr val="2A2E30"/>
                </a:solidFill>
              </a:rPr>
              <a:t>Temps supplémentaire, mais nécessaire</a:t>
            </a:r>
            <a:endParaRPr sz="2000">
              <a:solidFill>
                <a:srgbClr val="2A2E30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-CA" sz="2000">
                <a:solidFill>
                  <a:srgbClr val="2A2E30"/>
                </a:solidFill>
              </a:rPr>
              <a:t>Nous poursuivons avec les mêmes enseignants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Manque de recul pour l'analyse auto-réflexive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Manque de recul pour une discussion sur l'algorithme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D'autres moyens de formation à explorer</a:t>
            </a:r>
            <a:endParaRPr sz="2000">
              <a:solidFill>
                <a:srgbClr val="2A2E30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fr-CA" sz="2000">
                <a:solidFill>
                  <a:srgbClr val="2A2E30"/>
                </a:solidFill>
              </a:rPr>
              <a:t>Personnes ressources, accompagnement en classe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Différence entre les genres</a:t>
            </a:r>
            <a:endParaRPr sz="2200">
              <a:solidFill>
                <a:srgbClr val="2A2E3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0"/>
          <p:cNvSpPr txBox="1">
            <a:spLocks noGrp="1"/>
          </p:cNvSpPr>
          <p:nvPr>
            <p:ph type="body" idx="1"/>
          </p:nvPr>
        </p:nvSpPr>
        <p:spPr>
          <a:xfrm>
            <a:off x="1223975" y="418625"/>
            <a:ext cx="76611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Bibliographie</a:t>
            </a:r>
            <a:endParaRPr sz="24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52" name="Google Shape;752;p30"/>
          <p:cNvSpPr txBox="1"/>
          <p:nvPr/>
        </p:nvSpPr>
        <p:spPr>
          <a:xfrm>
            <a:off x="813625" y="1188600"/>
            <a:ext cx="75579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fr-CA" sz="1600">
                <a:solidFill>
                  <a:srgbClr val="2A2E30"/>
                </a:solidFill>
              </a:rPr>
              <a:t>Barma, S. (2018). </a:t>
            </a:r>
            <a:r>
              <a:rPr lang="fr-CA" sz="1600" u="sng">
                <a:solidFill>
                  <a:schemeClr val="hlink"/>
                </a:solidFill>
                <a:hlinkClick r:id="rId3"/>
              </a:rPr>
              <a:t>Rapport final</a:t>
            </a:r>
            <a:r>
              <a:rPr lang="fr-CA" sz="1600">
                <a:solidFill>
                  <a:srgbClr val="2A2E30"/>
                </a:solidFill>
              </a:rPr>
              <a:t> : réaliser une étude de cas multiple qui vise à affiner les connaissances sur l’usage pédagogique ou didactique de la programmation dans les écoles du Québec (publication nº 118982). Université Laval.</a:t>
            </a:r>
            <a:r>
              <a:rPr lang="fr-CA" sz="1600">
                <a:solidFill>
                  <a:srgbClr val="2A2E3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600">
              <a:solidFill>
                <a:srgbClr val="2A2E30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r-CA" sz="1600">
                <a:solidFill>
                  <a:srgbClr val="2A2E30"/>
                </a:solidFill>
              </a:rPr>
              <a:t>Henda, M. B. (2017). </a:t>
            </a:r>
            <a:r>
              <a:rPr lang="fr-CA" sz="1600" u="sng">
                <a:solidFill>
                  <a:schemeClr val="hlink"/>
                </a:solidFill>
                <a:hlinkClick r:id="rId4"/>
              </a:rPr>
              <a:t>L’enseignement du code informatique à l'école</a:t>
            </a:r>
            <a:r>
              <a:rPr lang="fr-CA" sz="1600">
                <a:solidFill>
                  <a:srgbClr val="2A2E30"/>
                </a:solidFill>
              </a:rPr>
              <a:t>.</a:t>
            </a:r>
            <a:endParaRPr sz="1600">
              <a:solidFill>
                <a:srgbClr val="2A2E30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r-CA" sz="1600">
                <a:solidFill>
                  <a:srgbClr val="2A2E30"/>
                </a:solidFill>
              </a:rPr>
              <a:t>Gouvernement du Québec. (2019). </a:t>
            </a:r>
            <a:r>
              <a:rPr lang="fr-CA" sz="1600" u="sng">
                <a:solidFill>
                  <a:schemeClr val="hlink"/>
                </a:solidFill>
                <a:hlinkClick r:id="rId5"/>
              </a:rPr>
              <a:t>Cadre de référence de la compétence numérique</a:t>
            </a:r>
            <a:r>
              <a:rPr lang="fr-CA" sz="1600">
                <a:solidFill>
                  <a:srgbClr val="2A2E30"/>
                </a:solidFill>
              </a:rPr>
              <a:t>. Ministère de l’Éducation et de l’Enseignement supérieur. </a:t>
            </a:r>
            <a:endParaRPr sz="1600">
              <a:solidFill>
                <a:srgbClr val="2A2E30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fr-CA" sz="1600">
                <a:solidFill>
                  <a:srgbClr val="2A2E30"/>
                </a:solidFill>
              </a:rPr>
              <a:t>Romero, M., Lille, B., et Patiño, A. (2017). </a:t>
            </a:r>
            <a:r>
              <a:rPr lang="fr-CA" sz="1600" u="sng">
                <a:solidFill>
                  <a:schemeClr val="hlink"/>
                </a:solidFill>
                <a:hlinkClick r:id="rId6"/>
              </a:rPr>
              <a:t>Usages créatifs du numérique pour l'apprentissage au XXIe siècle</a:t>
            </a:r>
            <a:r>
              <a:rPr lang="fr-CA" sz="1600">
                <a:solidFill>
                  <a:srgbClr val="2A2E30"/>
                </a:solidFill>
              </a:rPr>
              <a:t>. PUQ.</a:t>
            </a:r>
            <a:endParaRPr sz="2000">
              <a:solidFill>
                <a:srgbClr val="2A2E3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1"/>
          <p:cNvSpPr txBox="1">
            <a:spLocks noGrp="1"/>
          </p:cNvSpPr>
          <p:nvPr>
            <p:ph type="ctrTitle" idx="4294967295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0" b="1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MERCI !</a:t>
            </a:r>
            <a:endParaRPr sz="10000" b="1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58" name="Google Shape;7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31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equipe@recitmst.qc.ca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-CA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60" name="Google Shape;760;p31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43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61" name="Google Shape;761;p31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800">
                <a:latin typeface="Ubuntu"/>
                <a:ea typeface="Ubuntu"/>
                <a:cs typeface="Ubuntu"/>
                <a:sym typeface="Ubuntu"/>
              </a:rPr>
              <a:t>Ces formations du </a:t>
            </a:r>
            <a:r>
              <a:rPr lang="fr-CA" sz="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RÉCIT</a:t>
            </a:r>
            <a:r>
              <a:rPr lang="fr-CA" sz="800">
                <a:latin typeface="Ubuntu"/>
                <a:ea typeface="Ubuntu"/>
                <a:cs typeface="Ubuntu"/>
                <a:sym typeface="Ubuntu"/>
              </a:rPr>
              <a:t> sont mises à disposition, sauf exception, selon les termes de la licence</a:t>
            </a:r>
            <a:r>
              <a:rPr lang="fr-CA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-CA" sz="800">
                <a:solidFill>
                  <a:schemeClr val="accent1"/>
                </a:solidFill>
              </a:rPr>
              <a:t>.</a:t>
            </a:r>
            <a:r>
              <a:rPr lang="fr-CA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62" name="Google Shape;762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2"/>
          <p:cNvSpPr txBox="1">
            <a:spLocks noGrp="1"/>
          </p:cNvSpPr>
          <p:nvPr>
            <p:ph type="ctrTitle"/>
          </p:nvPr>
        </p:nvSpPr>
        <p:spPr>
          <a:xfrm>
            <a:off x="311700" y="636750"/>
            <a:ext cx="5199600" cy="33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2"/>
                </a:solidFill>
              </a:rPr>
              <a:t>Intégration de la programmation informatique en mathématiques et en sciences primaire-secondaire: quels enjeux pour la formation des enseignants?</a:t>
            </a:r>
            <a:r>
              <a:rPr lang="fr-CA" sz="3000">
                <a:solidFill>
                  <a:schemeClr val="dk2"/>
                </a:solidFill>
              </a:rPr>
              <a:t> </a:t>
            </a:r>
            <a:endParaRPr sz="30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</a:rPr>
              <a:t>Présentation : </a:t>
            </a:r>
            <a:r>
              <a:rPr lang="fr-CA" sz="3400" u="sng">
                <a:solidFill>
                  <a:schemeClr val="hlink"/>
                </a:solidFill>
                <a:hlinkClick r:id="rId3"/>
              </a:rPr>
              <a:t>monurl.ca/amq22</a:t>
            </a:r>
            <a:r>
              <a:rPr lang="fr-CA" sz="3400" b="1">
                <a:solidFill>
                  <a:schemeClr val="dk2"/>
                </a:solidFill>
              </a:rPr>
              <a:t> </a:t>
            </a:r>
            <a:endParaRPr sz="3400" b="1">
              <a:solidFill>
                <a:schemeClr val="dk2"/>
              </a:solidFill>
            </a:endParaRPr>
          </a:p>
        </p:txBody>
      </p:sp>
      <p:pic>
        <p:nvPicPr>
          <p:cNvPr id="768" name="Google Shape;76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6300" y="501750"/>
            <a:ext cx="3397175" cy="33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"/>
          <p:cNvSpPr txBox="1">
            <a:spLocks noGrp="1"/>
          </p:cNvSpPr>
          <p:nvPr>
            <p:ph type="ctrTitle"/>
          </p:nvPr>
        </p:nvSpPr>
        <p:spPr>
          <a:xfrm>
            <a:off x="311700" y="636750"/>
            <a:ext cx="5199600" cy="33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>
                <a:solidFill>
                  <a:schemeClr val="dk2"/>
                </a:solidFill>
              </a:rPr>
              <a:t>Intégration de la programmation informatique en mathématiques et en sciences primaire-secondaire: quels enjeux pour la formation des enseignants?</a:t>
            </a:r>
            <a:r>
              <a:rPr lang="fr-CA" sz="3000">
                <a:solidFill>
                  <a:schemeClr val="dk2"/>
                </a:solidFill>
              </a:rPr>
              <a:t> </a:t>
            </a:r>
            <a:endParaRPr sz="30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</a:rPr>
              <a:t>Présentation : </a:t>
            </a:r>
            <a:r>
              <a:rPr lang="fr-CA" sz="3400" u="sng">
                <a:solidFill>
                  <a:schemeClr val="hlink"/>
                </a:solidFill>
                <a:hlinkClick r:id="rId3"/>
              </a:rPr>
              <a:t>monurl.ca/amq22</a:t>
            </a:r>
            <a:r>
              <a:rPr lang="fr-CA" sz="3400" b="1">
                <a:solidFill>
                  <a:schemeClr val="dk2"/>
                </a:solidFill>
              </a:rPr>
              <a:t> </a:t>
            </a:r>
            <a:endParaRPr sz="3400" b="1">
              <a:solidFill>
                <a:schemeClr val="dk2"/>
              </a:solidFill>
            </a:endParaRPr>
          </a:p>
        </p:txBody>
      </p:sp>
      <p:pic>
        <p:nvPicPr>
          <p:cNvPr id="551" name="Google Shape;5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6300" y="501750"/>
            <a:ext cx="3397175" cy="33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3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75" name="Google Shape;775;p3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76" name="Google Shape;776;p3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77" name="Google Shape;777;p3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CA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78" name="Google Shape;778;p3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79" name="Google Shape;779;p3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80" name="Google Shape;780;p3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CA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82" name="Google Shape;782;p3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83" name="Google Shape;783;p3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CA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85" name="Google Shape;785;p3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86" name="Google Shape;786;p3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CA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</a:rPr>
              <a:t>Plan de la rencontre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557" name="Google Shape;557;p16"/>
          <p:cNvSpPr txBox="1"/>
          <p:nvPr/>
        </p:nvSpPr>
        <p:spPr>
          <a:xfrm>
            <a:off x="773950" y="1143775"/>
            <a:ext cx="65220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A2E30"/>
              </a:buClr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Contexte de la recherche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Objectifs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Composantes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Expérimentation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Choix des critères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Retour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La suite</a:t>
            </a:r>
            <a:endParaRPr sz="2000">
              <a:solidFill>
                <a:srgbClr val="2A2E3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2000"/>
              <a:buChar char="●"/>
            </a:pPr>
            <a:r>
              <a:rPr lang="fr-CA" sz="2000">
                <a:solidFill>
                  <a:srgbClr val="2A2E30"/>
                </a:solidFill>
              </a:rPr>
              <a:t>Bibliographie</a:t>
            </a:r>
            <a:endParaRPr sz="2000">
              <a:solidFill>
                <a:srgbClr val="2A2E30"/>
              </a:solidFill>
            </a:endParaRPr>
          </a:p>
        </p:txBody>
      </p:sp>
      <p:pic>
        <p:nvPicPr>
          <p:cNvPr id="558" name="Google Shape;5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070926" y="1831600"/>
            <a:ext cx="2225025" cy="1924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7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</a:rPr>
              <a:t>Contexte de la recherche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564" name="Google Shape;564;p17"/>
          <p:cNvSpPr txBox="1"/>
          <p:nvPr/>
        </p:nvSpPr>
        <p:spPr>
          <a:xfrm>
            <a:off x="773950" y="1143775"/>
            <a:ext cx="6522000" cy="2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fr-CA" sz="1800">
                <a:solidFill>
                  <a:srgbClr val="2A2E30"/>
                </a:solidFill>
              </a:rPr>
              <a:t>Avancées informatiques récentes</a:t>
            </a:r>
            <a:endParaRPr sz="1800">
              <a:solidFill>
                <a:srgbClr val="2A2E3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CA" sz="1800">
                <a:solidFill>
                  <a:srgbClr val="2A2E30"/>
                </a:solidFill>
              </a:rPr>
              <a:t>Nécessité de démocratiser les compétences informatiques avancées (programmation, robotique)</a:t>
            </a:r>
            <a:endParaRPr sz="1800">
              <a:solidFill>
                <a:srgbClr val="2A2E30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fr-CA" sz="1800">
                <a:solidFill>
                  <a:srgbClr val="2A2E30"/>
                </a:solidFill>
              </a:rPr>
              <a:t>Au Québec: Cadre de référence de la compétence numérique (MEES, 2019)</a:t>
            </a:r>
            <a:endParaRPr sz="1800">
              <a:solidFill>
                <a:srgbClr val="2A2E3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1800">
                <a:solidFill>
                  <a:srgbClr val="2A2E30"/>
                </a:solidFill>
              </a:rPr>
              <a:t>Beaucoup de pression sur le système éducatif</a:t>
            </a:r>
            <a:endParaRPr sz="1800">
              <a:solidFill>
                <a:srgbClr val="2A2E3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2E30"/>
              </a:buClr>
              <a:buSzPts val="1800"/>
              <a:buChar char="●"/>
            </a:pPr>
            <a:r>
              <a:rPr lang="fr-CA" sz="1800">
                <a:solidFill>
                  <a:srgbClr val="2A2E30"/>
                </a:solidFill>
              </a:rPr>
              <a:t>La programmation informatique est encore au coeur des débats éducatifs (Barma, 2018)</a:t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65" name="Google Shape;565;p17"/>
          <p:cNvSpPr/>
          <p:nvPr/>
        </p:nvSpPr>
        <p:spPr>
          <a:xfrm>
            <a:off x="895650" y="3922275"/>
            <a:ext cx="6247800" cy="1152900"/>
          </a:xfrm>
          <a:prstGeom prst="rect">
            <a:avLst/>
          </a:prstGeom>
          <a:solidFill>
            <a:srgbClr val="E78D5D">
              <a:alpha val="6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7"/>
          <p:cNvSpPr txBox="1"/>
          <p:nvPr/>
        </p:nvSpPr>
        <p:spPr>
          <a:xfrm>
            <a:off x="1048050" y="3998700"/>
            <a:ext cx="6054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b="1" i="1">
                <a:solidFill>
                  <a:srgbClr val="2A2E30"/>
                </a:solidFill>
              </a:rPr>
              <a:t>L'élève doit développer sa pensée informatique, notamment par le développement de sa compréhension et de ses habiletés à l’égard de la programmation informatique. </a:t>
            </a:r>
            <a:r>
              <a:rPr lang="fr-CA" b="1">
                <a:solidFill>
                  <a:srgbClr val="2A2E30"/>
                </a:solidFill>
              </a:rPr>
              <a:t>(MEES, 2019, p.14)</a:t>
            </a:r>
            <a:endParaRPr sz="1700" b="1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</a:rPr>
              <a:t>Contexte de la recherche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572" name="Google Shape;572;p18"/>
          <p:cNvSpPr/>
          <p:nvPr/>
        </p:nvSpPr>
        <p:spPr>
          <a:xfrm>
            <a:off x="3877775" y="1289900"/>
            <a:ext cx="3551100" cy="37854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8"/>
          <p:cNvSpPr txBox="1"/>
          <p:nvPr/>
        </p:nvSpPr>
        <p:spPr>
          <a:xfrm>
            <a:off x="4087400" y="1572075"/>
            <a:ext cx="31119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i="1">
                <a:solidFill>
                  <a:srgbClr val="2A2E30"/>
                </a:solidFill>
              </a:rPr>
              <a:t>Plus que jamais l’intégration de la pensée informatique passe par l’</a:t>
            </a:r>
            <a:r>
              <a:rPr lang="fr-CA" b="1" i="1">
                <a:solidFill>
                  <a:srgbClr val="2A2E30"/>
                </a:solidFill>
              </a:rPr>
              <a:t>accompagnement des enseignants </a:t>
            </a:r>
            <a:r>
              <a:rPr lang="fr-CA" i="1">
                <a:solidFill>
                  <a:srgbClr val="2A2E30"/>
                </a:solidFill>
              </a:rPr>
              <a:t>dans l’appropriation des outils, de la programmation informatique, et des liens qu’ils permettent de faire avec les approches d’enseignement ouvertes comme la </a:t>
            </a:r>
            <a:r>
              <a:rPr lang="fr-CA" b="1" i="1">
                <a:solidFill>
                  <a:srgbClr val="2A2E30"/>
                </a:solidFill>
              </a:rPr>
              <a:t>résolution de problèmes</a:t>
            </a:r>
            <a:r>
              <a:rPr lang="fr-CA" i="1">
                <a:solidFill>
                  <a:srgbClr val="2A2E30"/>
                </a:solidFill>
              </a:rPr>
              <a:t> individuelle ou collaborative.</a:t>
            </a:r>
            <a:r>
              <a:rPr lang="fr-CA">
                <a:solidFill>
                  <a:srgbClr val="2A2E30"/>
                </a:solidFill>
              </a:rPr>
              <a:t> </a:t>
            </a:r>
            <a:endParaRPr>
              <a:solidFill>
                <a:srgbClr val="2A2E3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2A2E30"/>
                </a:solidFill>
              </a:rPr>
              <a:t>(Barma, 2018).</a:t>
            </a:r>
            <a:endParaRPr sz="2000" b="1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74" name="Google Shape;5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311025"/>
            <a:ext cx="3281513" cy="3785402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18"/>
          <p:cNvSpPr txBox="1"/>
          <p:nvPr/>
        </p:nvSpPr>
        <p:spPr>
          <a:xfrm>
            <a:off x="465800" y="4554975"/>
            <a:ext cx="3111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100">
                <a:solidFill>
                  <a:srgbClr val="2A2E30"/>
                </a:solidFill>
              </a:rPr>
              <a:t>Ben Henda, 2017 ; Karsenti et Bugmann, 2017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9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</a:rPr>
              <a:t>Contexte de la recherche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581" name="Google Shape;581;p19"/>
          <p:cNvSpPr txBox="1"/>
          <p:nvPr/>
        </p:nvSpPr>
        <p:spPr>
          <a:xfrm>
            <a:off x="809075" y="1353700"/>
            <a:ext cx="5891400" cy="1754700"/>
          </a:xfrm>
          <a:prstGeom prst="rect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7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L</a:t>
            </a:r>
            <a:r>
              <a:rPr lang="fr-CA" sz="1700">
                <a:solidFill>
                  <a:srgbClr val="073763"/>
                </a:solidFill>
                <a:latin typeface="Dosis"/>
                <a:ea typeface="Dosis"/>
                <a:cs typeface="Dosis"/>
                <a:sym typeface="Dosis"/>
              </a:rPr>
              <a:t>es besoins:</a:t>
            </a:r>
            <a:endParaRPr sz="1700">
              <a:solidFill>
                <a:srgbClr val="07376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7376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700"/>
              <a:buFont typeface="Dosis"/>
              <a:buChar char="-"/>
            </a:pPr>
            <a:r>
              <a:rPr lang="fr-CA" sz="1700">
                <a:solidFill>
                  <a:srgbClr val="073763"/>
                </a:solidFill>
                <a:latin typeface="Dosis"/>
                <a:ea typeface="Dosis"/>
                <a:cs typeface="Dosis"/>
                <a:sym typeface="Dosis"/>
              </a:rPr>
              <a:t>Accès aux technologies</a:t>
            </a:r>
            <a:endParaRPr sz="1700">
              <a:solidFill>
                <a:srgbClr val="07376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ED4A00"/>
              </a:buClr>
              <a:buSzPts val="1700"/>
              <a:buFont typeface="Dosis"/>
              <a:buChar char="-"/>
            </a:pPr>
            <a:r>
              <a:rPr lang="fr-CA" sz="1700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Créer des ressources</a:t>
            </a:r>
            <a:endParaRPr sz="1700"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ED4A00"/>
              </a:buClr>
              <a:buSzPts val="1700"/>
              <a:buFont typeface="Dosis"/>
              <a:buChar char="-"/>
            </a:pPr>
            <a:r>
              <a:rPr lang="fr-CA" sz="1700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Analyser et documenter les pratiques</a:t>
            </a:r>
            <a:endParaRPr sz="1700"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ED4A00"/>
              </a:buClr>
              <a:buSzPts val="1700"/>
              <a:buFont typeface="Dosis"/>
              <a:buChar char="-"/>
            </a:pPr>
            <a:r>
              <a:rPr lang="fr-CA" sz="1700">
                <a:solidFill>
                  <a:srgbClr val="ED4A00"/>
                </a:solidFill>
                <a:latin typeface="Dosis"/>
                <a:ea typeface="Dosis"/>
                <a:cs typeface="Dosis"/>
                <a:sym typeface="Dosis"/>
              </a:rPr>
              <a:t>Former des acteurs enseignants</a:t>
            </a:r>
            <a:endParaRPr sz="1700">
              <a:solidFill>
                <a:srgbClr val="ED4A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82" name="Google Shape;582;p19"/>
          <p:cNvSpPr txBox="1"/>
          <p:nvPr/>
        </p:nvSpPr>
        <p:spPr>
          <a:xfrm>
            <a:off x="778475" y="3529475"/>
            <a:ext cx="5952600" cy="831300"/>
          </a:xfrm>
          <a:prstGeom prst="rect">
            <a:avLst/>
          </a:prstGeom>
          <a:solidFill>
            <a:srgbClr val="E78D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La mise en place du plan d’action numérique a répondu partiellement à la première catégorie. L’achat de combos a permis à de nombreuses écoles de se doter de matériels récents, notamment en robotique pédagogique.</a:t>
            </a:r>
            <a:endParaRPr sz="2300" b="1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0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chemeClr val="dk2"/>
                </a:solidFill>
              </a:rPr>
              <a:t>Objectifs de la recherche</a:t>
            </a:r>
            <a:endParaRPr sz="3000">
              <a:solidFill>
                <a:schemeClr val="dk2"/>
              </a:solidFill>
            </a:endParaRPr>
          </a:p>
        </p:txBody>
      </p:sp>
      <p:sp>
        <p:nvSpPr>
          <p:cNvPr id="588" name="Google Shape;588;p20"/>
          <p:cNvSpPr txBox="1"/>
          <p:nvPr/>
        </p:nvSpPr>
        <p:spPr>
          <a:xfrm>
            <a:off x="758550" y="1361450"/>
            <a:ext cx="65220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CA" sz="1800">
                <a:solidFill>
                  <a:srgbClr val="345C72"/>
                </a:solidFill>
              </a:rPr>
              <a:t>Mettre en place des </a:t>
            </a:r>
            <a:r>
              <a:rPr lang="fr-CA" sz="1800" b="1">
                <a:solidFill>
                  <a:srgbClr val="345C72"/>
                </a:solidFill>
              </a:rPr>
              <a:t>formations</a:t>
            </a:r>
            <a:r>
              <a:rPr lang="fr-CA" sz="1800">
                <a:solidFill>
                  <a:srgbClr val="345C72"/>
                </a:solidFill>
              </a:rPr>
              <a:t> s’appuyant sur des données de recherche pour favoriser </a:t>
            </a:r>
            <a:r>
              <a:rPr lang="fr-CA" sz="1800" b="1">
                <a:solidFill>
                  <a:srgbClr val="345C72"/>
                </a:solidFill>
              </a:rPr>
              <a:t>l’intégration de la programmation informatique et de la robotique pédagogique</a:t>
            </a:r>
            <a:r>
              <a:rPr lang="fr-CA" sz="1800">
                <a:solidFill>
                  <a:srgbClr val="345C72"/>
                </a:solidFill>
              </a:rPr>
              <a:t> dans l’enseignement primaire-secondaire.</a:t>
            </a:r>
            <a:endParaRPr sz="18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89" name="Google Shape;589;p20"/>
          <p:cNvSpPr/>
          <p:nvPr/>
        </p:nvSpPr>
        <p:spPr>
          <a:xfrm>
            <a:off x="840350" y="2924225"/>
            <a:ext cx="6247800" cy="1866600"/>
          </a:xfrm>
          <a:prstGeom prst="rect">
            <a:avLst/>
          </a:prstGeom>
          <a:solidFill>
            <a:srgbClr val="E78D5D">
              <a:alpha val="686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0"/>
          <p:cNvSpPr txBox="1"/>
          <p:nvPr/>
        </p:nvSpPr>
        <p:spPr>
          <a:xfrm>
            <a:off x="992750" y="3037075"/>
            <a:ext cx="6054600" cy="16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C72"/>
              </a:buClr>
              <a:buSzPts val="1400"/>
              <a:buAutoNum type="arabicPeriod"/>
            </a:pPr>
            <a:r>
              <a:rPr lang="fr-CA" u="sng">
                <a:solidFill>
                  <a:srgbClr val="345C72"/>
                </a:solidFill>
              </a:rPr>
              <a:t>Recenser les travaux existants</a:t>
            </a:r>
            <a:r>
              <a:rPr lang="fr-CA">
                <a:solidFill>
                  <a:srgbClr val="345C72"/>
                </a:solidFill>
              </a:rPr>
              <a:t>: analyse de ressources et de leurs usages prescrits</a:t>
            </a:r>
            <a:endParaRPr>
              <a:solidFill>
                <a:srgbClr val="345C7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C72"/>
              </a:buClr>
              <a:buSzPts val="1400"/>
              <a:buAutoNum type="arabicPeriod"/>
            </a:pPr>
            <a:r>
              <a:rPr lang="fr-CA">
                <a:solidFill>
                  <a:srgbClr val="345C72"/>
                </a:solidFill>
              </a:rPr>
              <a:t>Recenser et analyser les </a:t>
            </a:r>
            <a:r>
              <a:rPr lang="fr-CA" u="sng">
                <a:solidFill>
                  <a:srgbClr val="345C72"/>
                </a:solidFill>
              </a:rPr>
              <a:t>ressources professionnelles</a:t>
            </a:r>
            <a:endParaRPr u="sng">
              <a:solidFill>
                <a:srgbClr val="345C7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C72"/>
              </a:buClr>
              <a:buSzPts val="1400"/>
              <a:buAutoNum type="arabicPeriod"/>
            </a:pPr>
            <a:r>
              <a:rPr lang="fr-CA">
                <a:solidFill>
                  <a:srgbClr val="345C72"/>
                </a:solidFill>
              </a:rPr>
              <a:t>Dégager des </a:t>
            </a:r>
            <a:r>
              <a:rPr lang="fr-CA" u="sng">
                <a:solidFill>
                  <a:srgbClr val="345C72"/>
                </a:solidFill>
              </a:rPr>
              <a:t>critères</a:t>
            </a:r>
            <a:r>
              <a:rPr lang="fr-CA">
                <a:solidFill>
                  <a:srgbClr val="345C72"/>
                </a:solidFill>
              </a:rPr>
              <a:t> d’efficacité et de pertinence: pratiques et des ressources</a:t>
            </a:r>
            <a:endParaRPr>
              <a:solidFill>
                <a:srgbClr val="345C7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45C72"/>
              </a:buClr>
              <a:buSzPts val="1400"/>
              <a:buAutoNum type="arabicPeriod"/>
            </a:pPr>
            <a:r>
              <a:rPr lang="fr-CA">
                <a:solidFill>
                  <a:srgbClr val="345C72"/>
                </a:solidFill>
              </a:rPr>
              <a:t>Développer et expérimenter de </a:t>
            </a:r>
            <a:r>
              <a:rPr lang="fr-CA" u="sng">
                <a:solidFill>
                  <a:srgbClr val="345C72"/>
                </a:solidFill>
              </a:rPr>
              <a:t>nouveaux modes d’action.</a:t>
            </a:r>
            <a:endParaRPr sz="1700" b="1" i="1">
              <a:solidFill>
                <a:srgbClr val="2A2E3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1"/>
          <p:cNvSpPr txBox="1">
            <a:spLocks noGrp="1"/>
          </p:cNvSpPr>
          <p:nvPr>
            <p:ph type="body" idx="1"/>
          </p:nvPr>
        </p:nvSpPr>
        <p:spPr>
          <a:xfrm>
            <a:off x="457200" y="18748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CA" sz="31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Composantes de la recherche</a:t>
            </a:r>
            <a:endParaRPr sz="31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96" name="Google Shape;596;p21"/>
          <p:cNvSpPr txBox="1"/>
          <p:nvPr/>
        </p:nvSpPr>
        <p:spPr>
          <a:xfrm>
            <a:off x="567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Revue de la littérature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7" name="Google Shape;597;p21"/>
          <p:cNvSpPr txBox="1"/>
          <p:nvPr/>
        </p:nvSpPr>
        <p:spPr>
          <a:xfrm>
            <a:off x="188505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Collaboration avec CP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8" name="Google Shape;598;p21"/>
          <p:cNvSpPr txBox="1"/>
          <p:nvPr/>
        </p:nvSpPr>
        <p:spPr>
          <a:xfrm>
            <a:off x="37134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Rencontres enseignants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99" name="Google Shape;599;p21"/>
          <p:cNvSpPr txBox="1"/>
          <p:nvPr/>
        </p:nvSpPr>
        <p:spPr>
          <a:xfrm>
            <a:off x="554175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Captations vidéos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00" name="Google Shape;600;p21"/>
          <p:cNvSpPr txBox="1"/>
          <p:nvPr/>
        </p:nvSpPr>
        <p:spPr>
          <a:xfrm>
            <a:off x="73701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Retour et suite…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01" name="Google Shape;601;p21"/>
          <p:cNvSpPr txBox="1"/>
          <p:nvPr/>
        </p:nvSpPr>
        <p:spPr>
          <a:xfrm>
            <a:off x="-157950" y="1725500"/>
            <a:ext cx="2146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15985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Activité informatique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360000" lvl="0" indent="-1598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Mathématique et en science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360000" lvl="0" indent="-1598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Primaire ou secondaire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02" name="Google Shape;602;p21"/>
          <p:cNvSpPr txBox="1"/>
          <p:nvPr/>
        </p:nvSpPr>
        <p:spPr>
          <a:xfrm>
            <a:off x="1699575" y="2658450"/>
            <a:ext cx="4854600" cy="18225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Font typeface="Dosis"/>
              <a:buChar char="●"/>
            </a:pPr>
            <a:r>
              <a:rPr lang="fr-CA" sz="19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Peu de ressources sont décrites</a:t>
            </a:r>
            <a:endParaRPr sz="19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Dosis"/>
              <a:buChar char="●"/>
            </a:pPr>
            <a:r>
              <a:rPr lang="fr-CA" sz="19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Grande place à la programmation, la créativité et la résolution de problèmes</a:t>
            </a:r>
            <a:endParaRPr sz="19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Dosis"/>
              <a:buChar char="●"/>
            </a:pPr>
            <a:r>
              <a:rPr lang="fr-CA" sz="19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Peu de place aux savoirs ou compétences disciplinaires ainsi qu'aux algorithmes</a:t>
            </a:r>
            <a:endParaRPr sz="19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603" name="Google Shape;603;p21"/>
          <p:cNvCxnSpPr>
            <a:stCxn id="601" idx="2"/>
            <a:endCxn id="602" idx="1"/>
          </p:cNvCxnSpPr>
          <p:nvPr/>
        </p:nvCxnSpPr>
        <p:spPr>
          <a:xfrm>
            <a:off x="915300" y="2587400"/>
            <a:ext cx="784200" cy="98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2"/>
          <p:cNvSpPr txBox="1">
            <a:spLocks noGrp="1"/>
          </p:cNvSpPr>
          <p:nvPr>
            <p:ph type="body" idx="1"/>
          </p:nvPr>
        </p:nvSpPr>
        <p:spPr>
          <a:xfrm>
            <a:off x="457200" y="187484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CA" sz="31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Composantes de la recherche</a:t>
            </a:r>
            <a:endParaRPr sz="31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609" name="Google Shape;609;p22"/>
          <p:cNvSpPr txBox="1"/>
          <p:nvPr/>
        </p:nvSpPr>
        <p:spPr>
          <a:xfrm>
            <a:off x="567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Revue de la littérature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0" name="Google Shape;610;p22"/>
          <p:cNvSpPr txBox="1"/>
          <p:nvPr/>
        </p:nvSpPr>
        <p:spPr>
          <a:xfrm>
            <a:off x="188505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Collaboration avec CP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1" name="Google Shape;611;p22"/>
          <p:cNvSpPr txBox="1"/>
          <p:nvPr/>
        </p:nvSpPr>
        <p:spPr>
          <a:xfrm>
            <a:off x="37134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Rencontres enseignants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2" name="Google Shape;612;p22"/>
          <p:cNvSpPr txBox="1"/>
          <p:nvPr/>
        </p:nvSpPr>
        <p:spPr>
          <a:xfrm>
            <a:off x="554175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Captations vidéos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3" name="Google Shape;613;p22"/>
          <p:cNvSpPr txBox="1"/>
          <p:nvPr/>
        </p:nvSpPr>
        <p:spPr>
          <a:xfrm>
            <a:off x="7370100" y="1287925"/>
            <a:ext cx="1717200" cy="384900"/>
          </a:xfrm>
          <a:prstGeom prst="rect">
            <a:avLst/>
          </a:prstGeom>
          <a:solidFill>
            <a:srgbClr val="E7955D">
              <a:alpha val="68610"/>
            </a:srgbClr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300">
                <a:latin typeface="Dosis"/>
                <a:ea typeface="Dosis"/>
                <a:cs typeface="Dosis"/>
                <a:sym typeface="Dosis"/>
              </a:rPr>
              <a:t>Retour et suite…</a:t>
            </a:r>
            <a:endParaRPr sz="13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4" name="Google Shape;614;p22"/>
          <p:cNvSpPr txBox="1"/>
          <p:nvPr/>
        </p:nvSpPr>
        <p:spPr>
          <a:xfrm>
            <a:off x="1525325" y="1726850"/>
            <a:ext cx="223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69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Experts de la programmation et de la robotique pédagogique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360000" lvl="0" indent="-69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Connaissent le milieu pratique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5" name="Google Shape;615;p22"/>
          <p:cNvSpPr txBox="1"/>
          <p:nvPr/>
        </p:nvSpPr>
        <p:spPr>
          <a:xfrm>
            <a:off x="278675" y="2709700"/>
            <a:ext cx="7509000" cy="2008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Dosis"/>
              <a:buChar char="●"/>
            </a:pPr>
            <a:r>
              <a:rPr lang="fr-CA" sz="15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Exploration de la programmation et de la robotique piloté majoritairement par les CP</a:t>
            </a:r>
            <a:endParaRPr sz="15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Dosis"/>
              <a:buChar char="●"/>
            </a:pPr>
            <a:r>
              <a:rPr lang="fr-CA" sz="15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Niveau d'aisance très variable</a:t>
            </a:r>
            <a:endParaRPr sz="15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Dosis"/>
              <a:buChar char="●"/>
            </a:pPr>
            <a:r>
              <a:rPr lang="fr-CA" sz="15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Certains enseignants ont nommé des concepts mathématiques travaillés dans les activités de programmation réalisées (variable, angle, distance, etc.)</a:t>
            </a:r>
            <a:endParaRPr sz="15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Dosis"/>
              <a:buChar char="●"/>
            </a:pPr>
            <a:r>
              <a:rPr lang="fr-CA" sz="15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Importance du côté ludique ou artistique</a:t>
            </a:r>
            <a:endParaRPr sz="15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Dosis"/>
              <a:buChar char="●"/>
            </a:pPr>
            <a:r>
              <a:rPr lang="fr-CA" sz="15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Les enseignants apprennent avec leurs élèves</a:t>
            </a:r>
            <a:endParaRPr sz="15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Dosis"/>
              <a:buChar char="●"/>
            </a:pPr>
            <a:r>
              <a:rPr lang="fr-CA" sz="15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Enjeu: L'informatique n'est pas au programme</a:t>
            </a:r>
            <a:endParaRPr sz="23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6" name="Google Shape;616;p22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rgbClr val="2A2E30"/>
              </a:solidFill>
            </a:endParaRPr>
          </a:p>
        </p:txBody>
      </p:sp>
      <p:sp>
        <p:nvSpPr>
          <p:cNvPr id="617" name="Google Shape;617;p22"/>
          <p:cNvSpPr txBox="1"/>
          <p:nvPr/>
        </p:nvSpPr>
        <p:spPr>
          <a:xfrm>
            <a:off x="0" y="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rgbClr val="2A2E30"/>
              </a:solidFill>
            </a:endParaRPr>
          </a:p>
        </p:txBody>
      </p:sp>
      <p:sp>
        <p:nvSpPr>
          <p:cNvPr id="618" name="Google Shape;618;p22"/>
          <p:cNvSpPr txBox="1"/>
          <p:nvPr/>
        </p:nvSpPr>
        <p:spPr>
          <a:xfrm>
            <a:off x="3361925" y="1615363"/>
            <a:ext cx="27228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77049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A2E30"/>
              </a:buClr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Deux demi-journées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770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Experts et novices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770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3e cycle primaire et secondaire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770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Mathématiques et sciences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457200" lvl="0" indent="-7704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Dosis"/>
              <a:buChar char="●"/>
            </a:pPr>
            <a:r>
              <a:rPr lang="fr-CA" sz="1100">
                <a:solidFill>
                  <a:srgbClr val="2A2E30"/>
                </a:solidFill>
                <a:latin typeface="Dosis"/>
                <a:ea typeface="Dosis"/>
                <a:cs typeface="Dosis"/>
                <a:sym typeface="Dosis"/>
              </a:rPr>
              <a:t>CSS de la Capitale</a:t>
            </a:r>
            <a:endParaRPr sz="1100">
              <a:solidFill>
                <a:srgbClr val="2A2E30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Microsoft Office PowerPoint</Application>
  <PresentationFormat>Affichage à l'écran (16:9)</PresentationFormat>
  <Paragraphs>210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Sniglet</vt:lpstr>
      <vt:lpstr>Montserrat</vt:lpstr>
      <vt:lpstr>Dosis</vt:lpstr>
      <vt:lpstr>Ubuntu</vt:lpstr>
      <vt:lpstr>Viga</vt:lpstr>
      <vt:lpstr>Friar template</vt:lpstr>
      <vt:lpstr>Intégration de la programmation informatique en mathématiques et en sciences primaire-secondaire: quels enjeux pour la formation des enseignants?</vt:lpstr>
      <vt:lpstr>Intégration de la programmation informatique en mathématiques et en sciences primaire-secondaire: quels enjeux pour la formation des enseignants?   Présentation : monurl.ca/amq22 </vt:lpstr>
      <vt:lpstr>Plan de la rencontre</vt:lpstr>
      <vt:lpstr>Contexte de la recherche</vt:lpstr>
      <vt:lpstr>Contexte de la recherche</vt:lpstr>
      <vt:lpstr>Contexte de la recherche</vt:lpstr>
      <vt:lpstr>Objectifs de la recherche</vt:lpstr>
      <vt:lpstr>Présentation PowerPoint</vt:lpstr>
      <vt:lpstr>Présentation PowerPoint</vt:lpstr>
      <vt:lpstr>Présentation PowerPoint</vt:lpstr>
      <vt:lpstr>Présentation PowerPoint</vt:lpstr>
      <vt:lpstr>Exemple 1</vt:lpstr>
      <vt:lpstr>Présentation PowerPoint</vt:lpstr>
      <vt:lpstr>Exemple 2</vt:lpstr>
      <vt:lpstr>Présentation PowerPoint</vt:lpstr>
      <vt:lpstr>Présentation PowerPoint</vt:lpstr>
      <vt:lpstr>Présentation PowerPoint</vt:lpstr>
      <vt:lpstr>MERCI !</vt:lpstr>
      <vt:lpstr>Intégration de la programmation informatique en mathématiques et en sciences primaire-secondaire: quels enjeux pour la formation des enseignants?   Présentation : monurl.ca/amq22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Intégration de la programmation informatique en mathématiques et en sciences primaire-secondaire: quels enjeux pour la formation des enseignants?</dc:title>
  <dc:creator>Utilisateur</dc:creator>
  <cp:lastModifiedBy>Fiset Sonia</cp:lastModifiedBy>
  <cp:revision>1</cp:revision>
  <dcterms:modified xsi:type="dcterms:W3CDTF">2022-10-12T00:29:53Z</dcterms:modified>
</cp:coreProperties>
</file>