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Amatic SC" panose="020B0604020202020204" charset="-79"/>
      <p:regular r:id="rId26"/>
      <p:bold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Dosis" panose="020B0604020202020204" charset="0"/>
      <p:regular r:id="rId32"/>
      <p:bold r:id="rId33"/>
    </p:embeddedFont>
    <p:embeddedFont>
      <p:font typeface="Oswald" panose="020B0604020202020204" charset="0"/>
      <p:regular r:id="rId34"/>
      <p:bold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Short Stack" panose="020B0604020202020204" charset="0"/>
      <p:regular r:id="rId40"/>
    </p:embeddedFont>
    <p:embeddedFont>
      <p:font typeface="Ubuntu" panose="020B0604020202020204" charset="0"/>
      <p:regular r:id="rId41"/>
      <p:bold r:id="rId42"/>
      <p:italic r:id="rId43"/>
      <p:boldItalic r:id="rId44"/>
    </p:embeddedFont>
    <p:embeddedFont>
      <p:font typeface="Viga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ecv-zoom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177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fileadmin/site_web/documents/ministere/Usage-pedagogique-programmation-informatique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ducation.gouv.qc.ca/dossiers-thematiques/plan-daction-numerique/programmation-informatique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8d02daf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8d02daf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4be85b1963_0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4be85b1963_0_1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4be85b196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4be85b196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4be85b196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4be85b196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4be85b196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4be85b196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4be85b196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4be85b196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4be85b196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4be85b196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4be85b196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4be85b196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4be85b196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4be85b196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4be85b196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4be85b196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4be85b1963_0_1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4be85b1963_0_1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be85b1963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4be85b1963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4be85b1963_0_1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4be85b1963_0_1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https://recitmst.qc.ca/ecv-zoom</a:t>
            </a:r>
            <a:r>
              <a:rPr lang="en" sz="10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4c16b2e2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4c16b2e2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https://campus.recit.qc.ca/enrol/index.php?id=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4be85b1963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4be85b1963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</a:t>
            </a:r>
            <a:r>
              <a:rPr lang="en"/>
              <a:t>a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be85b1963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4be85b1963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4be85b1963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4be85b1963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http://www.education.gouv.qc.ca/dossiers-thematiques/plan-daction-numerique/cadre-de-reference-de-la-competence-numerique/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75005fca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175005fca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http://www.education.gouv.qc.ca/fileadmin/site_web/documents/ministere/Usage-pedagogique-programmation-informatique.pdf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4"/>
              </a:rPr>
              <a:t>http://www.education.gouv.qc.ca/dossiers-thematiques/plan-daction-numerique/programmation-informatique/</a:t>
            </a:r>
            <a:r>
              <a:rPr lang="en" b="1"/>
              <a:t>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75005fcae_0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75005fcae_0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SF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75005fcae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175005fcae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4be85b19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4be85b19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4be85b196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4be85b196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54" name="Google Shape;54;p1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4" name="Google Shape;74;p1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75" name="Google Shape;75;p1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1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9" name="Google Shape;79;p1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2" name="Google Shape;82;p1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3" name="Google Shape;103;p1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6" name="Google Shape;106;p1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8" name="Google Shape;108;p1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9" name="Google Shape;109;p1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12" name="Google Shape;112;p1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8" name="Google Shape;118;p1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1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1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43" name="Google Shape;143;p1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44" name="Google Shape;144;p1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5" name="Google Shape;145;p1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6" name="Google Shape;146;p1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1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8" name="Google Shape;168;p1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1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0" name="Google Shape;170;p1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72" name="Google Shape;172;p1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73" name="Google Shape;173;p1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4" name="Google Shape;174;p1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5" name="Google Shape;175;p1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6" name="Google Shape;176;p1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180" name="Google Shape;180;p1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●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Amatic SC"/>
              <a:buChar char="○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Amatic SC"/>
              <a:buChar char="■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Amatic SC"/>
              <a:buChar char="●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Amatic SC"/>
              <a:buChar char="○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Amatic SC"/>
              <a:buChar char="■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Amatic SC"/>
              <a:buChar char="●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Amatic SC"/>
              <a:buChar char="○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3600"/>
              <a:buFont typeface="Amatic SC"/>
              <a:buChar char="■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184" name="Google Shape;184;p1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4" name="Google Shape;204;p1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05" name="Google Shape;205;p1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7" name="Google Shape;207;p1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9" name="Google Shape;209;p1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10" name="Google Shape;210;p1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12" name="Google Shape;212;p1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2" name="Google Shape;232;p1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33" name="Google Shape;233;p1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1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7" name="Google Shape;237;p1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38" name="Google Shape;238;p1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40" name="Google Shape;240;p1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41" name="Google Shape;241;p1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4" name="Google Shape;25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6" name="Google Shape;28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background">
  <p:cSld name="BLANK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fr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monurl.ca/mst5octobre22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monurl.ca/mst28octobre22" TargetMode="External"/><Relationship Id="rId10" Type="http://schemas.openxmlformats.org/officeDocument/2006/relationships/hyperlink" Target="http://recitmst.qc.c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UKqkHaOsFrsmfN96Zcliz9pSth01ge31sOyLU0VDqA/edit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6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hyperlink" Target="https://campus.recit.qc.ca/course/view.php?id=2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mailto:sonya.fiset@recitmst.qc.c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ecv-zo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hyperlink" Target="http://www.recitmst.qc.ca/ec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login/index.php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hyperlink" Target="https://campus.recit.qc.ca/mod/page/view.php?id=16623" TargetMode="External"/><Relationship Id="rId4" Type="http://schemas.openxmlformats.org/officeDocument/2006/relationships/hyperlink" Target="https://campus.recit.qc.ca/enrol/index.php?id=29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fr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aticon.com/free-icon/video-conference_896677?related_id=896677&amp;origin=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dossiers-thematiques/plan-daction-numerique/cadre-de-reference-de-la-competence-numerique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education.gouv.qc.ca/dossiers-thematiques/plan-daction-numerique/programmation-informatique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education.gouv.qc.ca/fileadmin/site_web/documents/ministere/Usage-pedagogique-programmation-informatique.pdf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WgCsrdqQn6_UkmVLBPYJ0j1WsaYjXHAoYbPsmDLJwE/edit?usp=sharing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s://spike.legoeducation.com/" TargetMode="External"/><Relationship Id="rId4" Type="http://schemas.openxmlformats.org/officeDocument/2006/relationships/hyperlink" Target="https://campus.recit.qc.ca/course/view.php?id=3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jAyBVEwgMQVKiCvNU0Po1G_q8QduVpHeJWww0uTblMY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s://spike.legoeducation.com/" TargetMode="External"/><Relationship Id="rId4" Type="http://schemas.openxmlformats.org/officeDocument/2006/relationships/hyperlink" Target="https://campus.recit.qc.ca/course/view.php?id=29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hyperlink" Target="https://education.lego.com/v3/assets/blt293eea581807678a/blt49da50c2bc43ea63/5ec9262c7976043edd42fb9f/out-of-order-bi-pdf-book1of1.pdf" TargetMode="External"/><Relationship Id="rId4" Type="http://schemas.openxmlformats.org/officeDocument/2006/relationships/hyperlink" Target="https://education.lego.com/fr-fr/lessons/spikeessential-great-adventur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9"/>
          <p:cNvPicPr preferRelativeResize="0"/>
          <p:nvPr/>
        </p:nvPicPr>
        <p:blipFill rotWithShape="1">
          <a:blip r:embed="rId3">
            <a:alphaModFix/>
          </a:blip>
          <a:srcRect t="16631" r="1068"/>
          <a:stretch/>
        </p:blipFill>
        <p:spPr>
          <a:xfrm>
            <a:off x="0" y="13"/>
            <a:ext cx="9144003" cy="51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0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9"/>
          <p:cNvSpPr txBox="1"/>
          <p:nvPr/>
        </p:nvSpPr>
        <p:spPr>
          <a:xfrm>
            <a:off x="80500" y="1296775"/>
            <a:ext cx="4522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Robots SPIKE</a:t>
            </a:r>
            <a:endParaRPr sz="38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72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Prime ou Essentiel</a:t>
            </a:r>
            <a:endParaRPr sz="38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5511400" y="3389675"/>
            <a:ext cx="3590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EdCamp 28 octobre 2022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monurl.ca/mst28octobre22</a:t>
            </a: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01" name="Google Shape;30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2525" y="4537200"/>
            <a:ext cx="692025" cy="2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9"/>
          <p:cNvSpPr txBox="1"/>
          <p:nvPr/>
        </p:nvSpPr>
        <p:spPr>
          <a:xfrm>
            <a:off x="3544200" y="4727975"/>
            <a:ext cx="559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L</a:t>
            </a:r>
            <a:r>
              <a:rPr lang="en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e contenu de cette présentation du RÉCIT, </a:t>
            </a:r>
            <a:r>
              <a:rPr lang="en" sz="700" u="sng">
                <a:solidFill>
                  <a:srgbClr val="FAA22A"/>
                </a:solid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monurl.ca/mst5octobre22</a:t>
            </a:r>
            <a:r>
              <a:rPr lang="en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 sauf mention contraire, est mis à disposition selon les termes de la licence</a:t>
            </a:r>
            <a:br>
              <a:rPr lang="en" sz="7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7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700">
                <a:solidFill>
                  <a:schemeClr val="accent5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- Attribution - Pas d'Utilisation Commerciale - Partage des Conditions Initiales à l'Identique 4.0 International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03" name="Google Shape;303;p29"/>
          <p:cNvPicPr preferRelativeResize="0"/>
          <p:nvPr/>
        </p:nvPicPr>
        <p:blipFill rotWithShape="1">
          <a:blip r:embed="rId9">
            <a:alphaModFix/>
          </a:blip>
          <a:srcRect b="3072"/>
          <a:stretch/>
        </p:blipFill>
        <p:spPr>
          <a:xfrm>
            <a:off x="3380050" y="3644425"/>
            <a:ext cx="1277874" cy="1499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9"/>
          <p:cNvSpPr txBox="1"/>
          <p:nvPr/>
        </p:nvSpPr>
        <p:spPr>
          <a:xfrm>
            <a:off x="144975" y="4777600"/>
            <a:ext cx="24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Site : </a:t>
            </a:r>
            <a:r>
              <a:rPr lang="en" sz="1200" u="sng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</a:t>
            </a:r>
            <a:endParaRPr/>
          </a:p>
        </p:txBody>
      </p:sp>
      <p:pic>
        <p:nvPicPr>
          <p:cNvPr id="305" name="Google Shape;305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800" y="4019800"/>
            <a:ext cx="2734850" cy="78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43975" y="2405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Jouer un son</a:t>
            </a:r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subTitle" idx="4294967295"/>
          </p:nvPr>
        </p:nvSpPr>
        <p:spPr>
          <a:xfrm>
            <a:off x="870600" y="1350475"/>
            <a:ext cx="7146900" cy="16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440"/>
              <a:buFont typeface="Arial"/>
              <a:buNone/>
            </a:pPr>
            <a:endParaRPr sz="4800"/>
          </a:p>
        </p:txBody>
      </p:sp>
      <p:sp>
        <p:nvSpPr>
          <p:cNvPr id="402" name="Google Shape;40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03" name="Google Shape;4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0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8900" y="1270125"/>
            <a:ext cx="19508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7001" y="2689425"/>
            <a:ext cx="3867275" cy="18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2869625"/>
            <a:ext cx="3469475" cy="135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Déplacement</a:t>
            </a:r>
            <a:endParaRPr/>
          </a:p>
        </p:txBody>
      </p:sp>
      <p:sp>
        <p:nvSpPr>
          <p:cNvPr id="412" name="Google Shape;412;p39"/>
          <p:cNvSpPr txBox="1">
            <a:spLocks noGrp="1"/>
          </p:cNvSpPr>
          <p:nvPr>
            <p:ph type="ctrTitle" idx="4294967295"/>
          </p:nvPr>
        </p:nvSpPr>
        <p:spPr>
          <a:xfrm>
            <a:off x="685800" y="1209275"/>
            <a:ext cx="7772400" cy="11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Bouge</a:t>
            </a:r>
            <a:endParaRPr sz="3000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Avance</a:t>
            </a:r>
            <a:r>
              <a:rPr lang="en" sz="1400">
                <a:solidFill>
                  <a:srgbClr val="0B5394"/>
                </a:solidFill>
              </a:rPr>
              <a:t> (rotations, degré secondes)</a:t>
            </a:r>
            <a:endParaRPr sz="1400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13" name="Google Shape;41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14" name="Google Shape;4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0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326" y="2888001"/>
            <a:ext cx="4030250" cy="1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7175" y="1778850"/>
            <a:ext cx="1512325" cy="8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9"/>
          <p:cNvPicPr preferRelativeResize="0"/>
          <p:nvPr/>
        </p:nvPicPr>
        <p:blipFill rotWithShape="1">
          <a:blip r:embed="rId6">
            <a:alphaModFix/>
          </a:blip>
          <a:srcRect l="41183"/>
          <a:stretch/>
        </p:blipFill>
        <p:spPr>
          <a:xfrm>
            <a:off x="1088597" y="2710900"/>
            <a:ext cx="2484900" cy="11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9"/>
          <p:cNvSpPr/>
          <p:nvPr/>
        </p:nvSpPr>
        <p:spPr>
          <a:xfrm>
            <a:off x="3019825" y="2797475"/>
            <a:ext cx="749700" cy="98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"/>
          <p:cNvSpPr txBox="1"/>
          <p:nvPr/>
        </p:nvSpPr>
        <p:spPr>
          <a:xfrm>
            <a:off x="170675" y="2232300"/>
            <a:ext cx="4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Pour avoir accès aux blocs de déplacement</a:t>
            </a:r>
            <a:endParaRPr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20" name="Google Shape;420;p39"/>
          <p:cNvCxnSpPr/>
          <p:nvPr/>
        </p:nvCxnSpPr>
        <p:spPr>
          <a:xfrm>
            <a:off x="2915000" y="2575400"/>
            <a:ext cx="314400" cy="1773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21" name="Google Shape;421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5650" y="3945847"/>
            <a:ext cx="2235947" cy="100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Carré</a:t>
            </a:r>
            <a:endParaRPr/>
          </a:p>
        </p:txBody>
      </p:sp>
      <p:sp>
        <p:nvSpPr>
          <p:cNvPr id="427" name="Google Shape;427;p40"/>
          <p:cNvSpPr txBox="1">
            <a:spLocks noGrp="1"/>
          </p:cNvSpPr>
          <p:nvPr>
            <p:ph type="ctrTitle" idx="4294967295"/>
          </p:nvPr>
        </p:nvSpPr>
        <p:spPr>
          <a:xfrm>
            <a:off x="685800" y="1190488"/>
            <a:ext cx="7772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Utilise un bloc de répétition</a:t>
            </a:r>
            <a:r>
              <a:rPr lang="en" sz="3000"/>
              <a:t> </a:t>
            </a:r>
            <a:endParaRPr sz="3000"/>
          </a:p>
        </p:txBody>
      </p:sp>
      <p:sp>
        <p:nvSpPr>
          <p:cNvPr id="428" name="Google Shape;42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0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972" y="1880522"/>
            <a:ext cx="3299550" cy="31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18088"/>
            <a:ext cx="422910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38" name="Google Shape;43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8700" y="18900"/>
            <a:ext cx="3939300" cy="50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1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Tourner pour SPIKE Prime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Capteur de couleur</a:t>
            </a:r>
            <a:endParaRPr/>
          </a:p>
        </p:txBody>
      </p:sp>
      <p:sp>
        <p:nvSpPr>
          <p:cNvPr id="445" name="Google Shape;445;p42"/>
          <p:cNvSpPr txBox="1">
            <a:spLocks noGrp="1"/>
          </p:cNvSpPr>
          <p:nvPr>
            <p:ph type="ctrTitle" idx="4294967295"/>
          </p:nvPr>
        </p:nvSpPr>
        <p:spPr>
          <a:xfrm>
            <a:off x="685800" y="1273775"/>
            <a:ext cx="7772400" cy="3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Quand capteur voit (vert, rouge), fais...</a:t>
            </a:r>
            <a:endParaRPr sz="3000">
              <a:solidFill>
                <a:srgbClr val="0B5394"/>
              </a:solidFill>
            </a:endParaRPr>
          </a:p>
        </p:txBody>
      </p:sp>
      <p:sp>
        <p:nvSpPr>
          <p:cNvPr id="446" name="Google Shape;44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47" name="Google Shape;4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0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338" y="2957700"/>
            <a:ext cx="402907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7175" y="1931250"/>
            <a:ext cx="1512325" cy="8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2350" y="3058188"/>
            <a:ext cx="18097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Capteur distance</a:t>
            </a:r>
            <a:endParaRPr/>
          </a:p>
        </p:txBody>
      </p:sp>
      <p:sp>
        <p:nvSpPr>
          <p:cNvPr id="456" name="Google Shape;456;p43"/>
          <p:cNvSpPr txBox="1">
            <a:spLocks noGrp="1"/>
          </p:cNvSpPr>
          <p:nvPr>
            <p:ph type="ctrTitle" idx="4294967295"/>
          </p:nvPr>
        </p:nvSpPr>
        <p:spPr>
          <a:xfrm>
            <a:off x="685800" y="1127100"/>
            <a:ext cx="7772400" cy="3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Fais un son lorsque... </a:t>
            </a:r>
            <a:endParaRPr sz="3000">
              <a:solidFill>
                <a:srgbClr val="0B5394"/>
              </a:solidFill>
            </a:endParaRPr>
          </a:p>
        </p:txBody>
      </p:sp>
      <p:sp>
        <p:nvSpPr>
          <p:cNvPr id="457" name="Google Shape;45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58" name="Google Shape;4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0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625" y="3060275"/>
            <a:ext cx="39814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7175" y="2083650"/>
            <a:ext cx="1512325" cy="8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8250" y="3179325"/>
            <a:ext cx="18097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4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Capteur de pression</a:t>
            </a:r>
            <a:endParaRPr/>
          </a:p>
        </p:txBody>
      </p:sp>
      <p:sp>
        <p:nvSpPr>
          <p:cNvPr id="467" name="Google Shape;467;p44"/>
          <p:cNvSpPr txBox="1">
            <a:spLocks noGrp="1"/>
          </p:cNvSpPr>
          <p:nvPr>
            <p:ph type="ctrTitle" idx="4294967295"/>
          </p:nvPr>
        </p:nvSpPr>
        <p:spPr>
          <a:xfrm>
            <a:off x="226750" y="1209275"/>
            <a:ext cx="8231400" cy="3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Quand … faire </a:t>
            </a:r>
            <a:endParaRPr sz="3000">
              <a:solidFill>
                <a:srgbClr val="0B5394"/>
              </a:solidFill>
            </a:endParaRPr>
          </a:p>
        </p:txBody>
      </p:sp>
      <p:sp>
        <p:nvSpPr>
          <p:cNvPr id="468" name="Google Shape;46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469" name="Google Shape;4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34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350" y="2034088"/>
            <a:ext cx="31432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7175" y="1321650"/>
            <a:ext cx="1512325" cy="8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5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Capteur gyroscopique</a:t>
            </a:r>
            <a:endParaRPr/>
          </a:p>
        </p:txBody>
      </p:sp>
      <p:sp>
        <p:nvSpPr>
          <p:cNvPr id="477" name="Google Shape;477;p45"/>
          <p:cNvSpPr txBox="1">
            <a:spLocks noGrp="1"/>
          </p:cNvSpPr>
          <p:nvPr>
            <p:ph type="ctrTitle" idx="4294967295"/>
          </p:nvPr>
        </p:nvSpPr>
        <p:spPr>
          <a:xfrm>
            <a:off x="381875" y="1249600"/>
            <a:ext cx="8076300" cy="3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Quand … faire</a:t>
            </a:r>
            <a:r>
              <a:rPr lang="en" sz="3000"/>
              <a:t> </a:t>
            </a:r>
            <a:endParaRPr sz="3000"/>
          </a:p>
        </p:txBody>
      </p:sp>
      <p:sp>
        <p:nvSpPr>
          <p:cNvPr id="478" name="Google Shape;47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79" name="Google Shape;4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34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425" y="2804850"/>
            <a:ext cx="2667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425" y="3014400"/>
            <a:ext cx="39052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5763" y="1773112"/>
            <a:ext cx="1512325" cy="8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6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Tâches en mathématique</a:t>
            </a: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 :</a:t>
            </a:r>
            <a:endParaRPr/>
          </a:p>
        </p:txBody>
      </p:sp>
      <p:sp>
        <p:nvSpPr>
          <p:cNvPr id="488" name="Google Shape;488;p46"/>
          <p:cNvSpPr txBox="1">
            <a:spLocks noGrp="1"/>
          </p:cNvSpPr>
          <p:nvPr>
            <p:ph type="ctrTitle" idx="4294967295"/>
          </p:nvPr>
        </p:nvSpPr>
        <p:spPr>
          <a:xfrm>
            <a:off x="274150" y="1168975"/>
            <a:ext cx="8658600" cy="3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273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69BF"/>
              </a:buClr>
              <a:buSzPct val="100000"/>
              <a:buFont typeface="Ubuntu"/>
              <a:buChar char="●"/>
            </a:pPr>
            <a:r>
              <a:rPr lang="en" sz="1822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Défi 1 : Avancer lentement sur une distance d’environ 60 cm.</a:t>
            </a:r>
            <a:endParaRPr sz="1822">
              <a:solidFill>
                <a:srgbClr val="0069BF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32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ct val="100000"/>
              <a:buFont typeface="Ubuntu"/>
              <a:buChar char="●"/>
            </a:pPr>
            <a:r>
              <a:rPr lang="en" sz="1822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Défi 2 : Reculer rapidement pendant 3 secondes en utilisant les nombres négatifs.</a:t>
            </a:r>
            <a:endParaRPr sz="1822">
              <a:solidFill>
                <a:srgbClr val="0069BF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32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ct val="100000"/>
              <a:buFont typeface="Ubuntu"/>
              <a:buChar char="●"/>
            </a:pPr>
            <a:r>
              <a:rPr lang="en" sz="1822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Défi 3 : Avancer de 235 mm, faire une pause de 3 secondes et reculer en 3 blocs en ajoutant 3 blocs de distance (Stratégie : utiliser la décomposition du nombre).</a:t>
            </a:r>
            <a:endParaRPr sz="1822">
              <a:solidFill>
                <a:srgbClr val="0069BF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32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ct val="100000"/>
              <a:buFont typeface="Ubuntu"/>
              <a:buChar char="●"/>
            </a:pPr>
            <a:r>
              <a:rPr lang="en" sz="1822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Défi 4 : Avancer de 235 mm, tourner de 90</a:t>
            </a:r>
            <a:r>
              <a:rPr lang="en" sz="1822" baseline="30000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lang="en" sz="1822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, reculer de la moitié de la distance et émettre une son.</a:t>
            </a:r>
            <a:endParaRPr sz="1822">
              <a:solidFill>
                <a:srgbClr val="0069BF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32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ct val="100000"/>
              <a:buFont typeface="Ubuntu"/>
              <a:buChar char="●"/>
            </a:pPr>
            <a:r>
              <a:rPr lang="en" sz="1822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Défi 5 : Tracer un carré dont le périmètre est de 160 cm. Défi supplémentaire : utiliser le moins de blocs possibles.</a:t>
            </a:r>
            <a:endParaRPr sz="1822">
              <a:solidFill>
                <a:srgbClr val="0069BF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32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ct val="100000"/>
              <a:buFont typeface="Ubuntu"/>
              <a:buChar char="●"/>
            </a:pPr>
            <a:r>
              <a:rPr lang="en" sz="1822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Défi 6 : Dessiner un triangle dont un côté mesure 3 rotations.</a:t>
            </a:r>
            <a:endParaRPr sz="1822">
              <a:solidFill>
                <a:srgbClr val="0069BF"/>
              </a:solidFill>
              <a:highlight>
                <a:schemeClr val="lt1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32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ct val="100000"/>
              <a:buFont typeface="Ubuntu"/>
              <a:buChar char="●"/>
            </a:pPr>
            <a:r>
              <a:rPr lang="en" sz="1822">
                <a:solidFill>
                  <a:srgbClr val="0069BF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Défi 7 : Tracer une autre forme géométrique dont le périmètre est 120 cm et ajouter un affichage à la fin du trajet. Défi supplémentaire : utiliser le moins de blocs possibles.</a:t>
            </a:r>
            <a:endParaRPr sz="3022"/>
          </a:p>
        </p:txBody>
      </p:sp>
      <p:sp>
        <p:nvSpPr>
          <p:cNvPr id="489" name="Google Shape;48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90" name="Google Shape;49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048" y="175525"/>
            <a:ext cx="794425" cy="7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7"/>
          <p:cNvSpPr/>
          <p:nvPr/>
        </p:nvSpPr>
        <p:spPr>
          <a:xfrm>
            <a:off x="161250" y="1217350"/>
            <a:ext cx="5724000" cy="838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7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7"/>
          <p:cNvSpPr txBox="1">
            <a:spLocks noGrp="1"/>
          </p:cNvSpPr>
          <p:nvPr>
            <p:ph type="body" idx="1"/>
          </p:nvPr>
        </p:nvSpPr>
        <p:spPr>
          <a:xfrm>
            <a:off x="370850" y="1302650"/>
            <a:ext cx="8572200" cy="3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Autoformations sur Campus RÉCIT :</a:t>
            </a:r>
            <a:r>
              <a:rPr lang="en" sz="21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1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286000" lvl="0" indent="-3619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Ubuntu"/>
              <a:buChar char="●"/>
            </a:pPr>
            <a:r>
              <a:rPr lang="en" sz="21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SPIKE Essentiel</a:t>
            </a:r>
            <a:endParaRPr sz="21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286000" lvl="0" indent="-361950" algn="l" rtl="0">
              <a:spcBef>
                <a:spcPts val="1000"/>
              </a:spcBef>
              <a:spcAft>
                <a:spcPts val="1000"/>
              </a:spcAft>
              <a:buClr>
                <a:srgbClr val="0B5394"/>
              </a:buClr>
              <a:buSzPts val="2100"/>
              <a:buFont typeface="Ubuntu"/>
              <a:buChar char="●"/>
            </a:pPr>
            <a:r>
              <a:rPr lang="en" sz="21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SPIKE Prime </a:t>
            </a:r>
            <a:endParaRPr sz="21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8" name="Google Shape;498;p47"/>
          <p:cNvSpPr txBox="1">
            <a:spLocks noGrp="1"/>
          </p:cNvSpPr>
          <p:nvPr>
            <p:ph type="title"/>
          </p:nvPr>
        </p:nvSpPr>
        <p:spPr>
          <a:xfrm>
            <a:off x="157425" y="127350"/>
            <a:ext cx="34686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</a:t>
            </a: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Ressources</a:t>
            </a:r>
            <a:endParaRPr sz="25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499" name="Google Shape;49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7598" y="116533"/>
            <a:ext cx="925524" cy="894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>
            <a:spLocks noGrp="1"/>
          </p:cNvSpPr>
          <p:nvPr>
            <p:ph type="sldNum" idx="12"/>
          </p:nvPr>
        </p:nvSpPr>
        <p:spPr>
          <a:xfrm>
            <a:off x="5730200" y="6471066"/>
            <a:ext cx="731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12" name="Google Shape;3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 txBox="1"/>
          <p:nvPr/>
        </p:nvSpPr>
        <p:spPr>
          <a:xfrm>
            <a:off x="0" y="0"/>
            <a:ext cx="3000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0"/>
          <p:cNvSpPr txBox="1">
            <a:spLocks noGrp="1"/>
          </p:cNvSpPr>
          <p:nvPr>
            <p:ph type="body" idx="4294967295"/>
          </p:nvPr>
        </p:nvSpPr>
        <p:spPr>
          <a:xfrm>
            <a:off x="2676550" y="1705625"/>
            <a:ext cx="36522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" sz="3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" sz="2000" b="1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sonya.fiset@recitmst.qc.ca</a:t>
            </a:r>
            <a:endParaRPr sz="20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5" name="Google Shape;315;p30"/>
          <p:cNvPicPr preferRelativeResize="0"/>
          <p:nvPr/>
        </p:nvPicPr>
        <p:blipFill rotWithShape="1">
          <a:blip r:embed="rId5">
            <a:alphaModFix/>
          </a:blip>
          <a:srcRect l="3113" t="6884" r="3113" b="28657"/>
          <a:stretch/>
        </p:blipFill>
        <p:spPr>
          <a:xfrm>
            <a:off x="239550" y="1804825"/>
            <a:ext cx="2143800" cy="197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6" name="Google Shape;316;p30"/>
          <p:cNvSpPr/>
          <p:nvPr/>
        </p:nvSpPr>
        <p:spPr>
          <a:xfrm>
            <a:off x="0" y="4974300"/>
            <a:ext cx="9144000" cy="169200"/>
          </a:xfrm>
          <a:prstGeom prst="rect">
            <a:avLst/>
          </a:prstGeom>
          <a:solidFill>
            <a:srgbClr val="0069B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3575" y="13289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05" name="Google Shape;505;p48"/>
          <p:cNvSpPr txBox="1">
            <a:spLocks noGrp="1"/>
          </p:cNvSpPr>
          <p:nvPr>
            <p:ph type="title" idx="4294967295"/>
          </p:nvPr>
        </p:nvSpPr>
        <p:spPr>
          <a:xfrm>
            <a:off x="1364575" y="181425"/>
            <a:ext cx="6473700" cy="11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11">
                <a:solidFill>
                  <a:srgbClr val="0B5394"/>
                </a:solidFill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111">
              <a:solidFill>
                <a:srgbClr val="0B5394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11">
                <a:solidFill>
                  <a:srgbClr val="0B5394"/>
                </a:solidFill>
                <a:latin typeface="Viga"/>
                <a:ea typeface="Viga"/>
                <a:cs typeface="Viga"/>
                <a:sym typeface="Viga"/>
              </a:rPr>
              <a:t>les mercredis matins de 9 h à 11 h 30.</a:t>
            </a:r>
            <a:r>
              <a:rPr lang="en" sz="3000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06" name="Google Shape;506;p48"/>
          <p:cNvSpPr/>
          <p:nvPr/>
        </p:nvSpPr>
        <p:spPr>
          <a:xfrm>
            <a:off x="2805248" y="13436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07" name="Google Shape;507;p48"/>
          <p:cNvSpPr txBox="1"/>
          <p:nvPr/>
        </p:nvSpPr>
        <p:spPr>
          <a:xfrm>
            <a:off x="1638175" y="3595525"/>
            <a:ext cx="59265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B5394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http://recitmst.qc.ca/ecv-zoom</a:t>
            </a:r>
            <a:endParaRPr sz="2400">
              <a:solidFill>
                <a:srgbClr val="0B5394"/>
              </a:solidFill>
              <a:highlight>
                <a:srgbClr val="FFFFFF"/>
              </a:highlight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Toutes les informations: </a:t>
            </a:r>
            <a:r>
              <a:rPr lang="en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recitmst.qc.ca/ecv</a:t>
            </a:r>
            <a:r>
              <a:rPr lang="en" sz="2600">
                <a:solidFill>
                  <a:srgbClr val="0B5394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</a:rPr>
              <a:t> </a:t>
            </a:r>
            <a:endParaRPr sz="2600" b="1">
              <a:solidFill>
                <a:srgbClr val="0B5394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08" name="Google Shape;50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0350" y="1454825"/>
            <a:ext cx="2958601" cy="16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8"/>
          <p:cNvSpPr/>
          <p:nvPr/>
        </p:nvSpPr>
        <p:spPr>
          <a:xfrm>
            <a:off x="0" y="4974300"/>
            <a:ext cx="9144000" cy="169200"/>
          </a:xfrm>
          <a:prstGeom prst="rect">
            <a:avLst/>
          </a:prstGeom>
          <a:solidFill>
            <a:srgbClr val="0069B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>
            <a:off x="-4520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 txBox="1">
            <a:spLocks noGrp="1"/>
          </p:cNvSpPr>
          <p:nvPr>
            <p:ph type="title" idx="4294967295"/>
          </p:nvPr>
        </p:nvSpPr>
        <p:spPr>
          <a:xfrm>
            <a:off x="157900" y="127350"/>
            <a:ext cx="83967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Badge « Découverte »</a:t>
            </a:r>
            <a:endParaRPr sz="25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16" name="Google Shape;516;p49"/>
          <p:cNvSpPr txBox="1"/>
          <p:nvPr/>
        </p:nvSpPr>
        <p:spPr>
          <a:xfrm>
            <a:off x="491775" y="1322150"/>
            <a:ext cx="51033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Créer compte gratuit sur </a:t>
            </a:r>
            <a:r>
              <a:rPr lang="en" sz="20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Valider le courriel, se connecter;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S’inscrire à l’autoformation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« </a:t>
            </a:r>
            <a:r>
              <a:rPr lang="en" sz="20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Premiers pas avec </a:t>
            </a:r>
            <a:r>
              <a:rPr lang="en" sz="20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SPIKE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»;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Voir </a:t>
            </a:r>
            <a:r>
              <a:rPr lang="en" sz="20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page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Note : le lien sera disponible que quelques heures.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17" name="Google Shape;51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6675" y="2436050"/>
            <a:ext cx="12858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4950" y="1889100"/>
            <a:ext cx="2776650" cy="236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0"/>
          <p:cNvSpPr txBox="1">
            <a:spLocks noGrp="1"/>
          </p:cNvSpPr>
          <p:nvPr>
            <p:ph type="ctrTitle" idx="4294967295"/>
          </p:nvPr>
        </p:nvSpPr>
        <p:spPr>
          <a:xfrm>
            <a:off x="4279350" y="1952825"/>
            <a:ext cx="4427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rgbClr val="0B5394"/>
                </a:solidFill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solidFill>
                <a:srgbClr val="0B5394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24" name="Google Shape;5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8" y="178450"/>
            <a:ext cx="2940700" cy="8442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0"/>
          <p:cNvSpPr txBox="1"/>
          <p:nvPr/>
        </p:nvSpPr>
        <p:spPr>
          <a:xfrm>
            <a:off x="4256050" y="2818100"/>
            <a:ext cx="42582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equipe@recitmst.qc.ca</a:t>
            </a: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526" name="Google Shape;526;p50"/>
          <p:cNvSpPr txBox="1"/>
          <p:nvPr/>
        </p:nvSpPr>
        <p:spPr>
          <a:xfrm>
            <a:off x="2451875" y="4528300"/>
            <a:ext cx="6062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en" sz="800" u="sng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RÉCITMST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International.</a:t>
            </a:r>
            <a:r>
              <a:rPr lang="en" sz="800" u="sng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27" name="Google Shape;527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0"/>
          <p:cNvSpPr/>
          <p:nvPr/>
        </p:nvSpPr>
        <p:spPr>
          <a:xfrm>
            <a:off x="-389475" y="1154925"/>
            <a:ext cx="4190100" cy="3062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Des questions?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/>
          <p:nvPr/>
        </p:nvSpPr>
        <p:spPr>
          <a:xfrm>
            <a:off x="-310000" y="1302525"/>
            <a:ext cx="5550900" cy="35229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Plan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25" name="Google Shape;325;p31"/>
          <p:cNvSpPr txBox="1">
            <a:spLocks noGrp="1"/>
          </p:cNvSpPr>
          <p:nvPr>
            <p:ph type="body" idx="1"/>
          </p:nvPr>
        </p:nvSpPr>
        <p:spPr>
          <a:xfrm>
            <a:off x="311700" y="1620750"/>
            <a:ext cx="8520600" cy="29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-Présentation des robots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-Pourquoi programmer?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-Exploration mains 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-Ressources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-Badge</a:t>
            </a:r>
            <a:r>
              <a:rPr lang="en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6" name="Google Shape;32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27" name="Google Shape;3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775" y="1718425"/>
            <a:ext cx="2417149" cy="241714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1"/>
          <p:cNvSpPr txBox="1"/>
          <p:nvPr/>
        </p:nvSpPr>
        <p:spPr>
          <a:xfrm>
            <a:off x="7873050" y="4174000"/>
            <a:ext cx="59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2"/>
          <p:cNvSpPr/>
          <p:nvPr/>
        </p:nvSpPr>
        <p:spPr>
          <a:xfrm>
            <a:off x="4742875" y="1166475"/>
            <a:ext cx="3324300" cy="3728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title"/>
          </p:nvPr>
        </p:nvSpPr>
        <p:spPr>
          <a:xfrm>
            <a:off x="176050" y="102350"/>
            <a:ext cx="88023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Pourquoi programmer?</a:t>
            </a:r>
            <a:endParaRPr sz="25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36" name="Google Shape;336;p32"/>
          <p:cNvSpPr txBox="1"/>
          <p:nvPr/>
        </p:nvSpPr>
        <p:spPr>
          <a:xfrm>
            <a:off x="311700" y="4707425"/>
            <a:ext cx="5355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37" name="Google Shape;33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68575"/>
            <a:ext cx="3996223" cy="36814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8" name="Google Shape;338;p32"/>
          <p:cNvPicPr preferRelativeResize="0"/>
          <p:nvPr/>
        </p:nvPicPr>
        <p:blipFill rotWithShape="1">
          <a:blip r:embed="rId5">
            <a:alphaModFix/>
          </a:blip>
          <a:srcRect r="24161" b="74378"/>
          <a:stretch/>
        </p:blipFill>
        <p:spPr>
          <a:xfrm>
            <a:off x="4864875" y="1220850"/>
            <a:ext cx="2583203" cy="70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/>
          <p:cNvPicPr preferRelativeResize="0"/>
          <p:nvPr/>
        </p:nvPicPr>
        <p:blipFill rotWithShape="1">
          <a:blip r:embed="rId6">
            <a:alphaModFix/>
          </a:blip>
          <a:srcRect r="6576" b="61836"/>
          <a:stretch/>
        </p:blipFill>
        <p:spPr>
          <a:xfrm>
            <a:off x="4864875" y="3478812"/>
            <a:ext cx="3023007" cy="65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2"/>
          <p:cNvPicPr preferRelativeResize="0"/>
          <p:nvPr/>
        </p:nvPicPr>
        <p:blipFill rotWithShape="1">
          <a:blip r:embed="rId7">
            <a:alphaModFix/>
          </a:blip>
          <a:srcRect t="1354" r="9624" b="58573"/>
          <a:stretch/>
        </p:blipFill>
        <p:spPr>
          <a:xfrm>
            <a:off x="4871738" y="2339342"/>
            <a:ext cx="3009278" cy="65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/>
          <p:nvPr/>
        </p:nvSpPr>
        <p:spPr>
          <a:xfrm>
            <a:off x="0" y="868206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"/>
          <p:cNvSpPr txBox="1"/>
          <p:nvPr/>
        </p:nvSpPr>
        <p:spPr>
          <a:xfrm>
            <a:off x="2415150" y="4610325"/>
            <a:ext cx="52353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d’action numérique/Programmation informatique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47" name="Google Shape;347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25" y="1100925"/>
            <a:ext cx="2203175" cy="28553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348" name="Google Shape;34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6875" y="1207575"/>
            <a:ext cx="2873349" cy="2494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49" name="Google Shape;34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4400" y="1264973"/>
            <a:ext cx="3460400" cy="145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50" name="Google Shape;35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0225" y="2992550"/>
            <a:ext cx="3372325" cy="1191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51" name="Google Shape;351;p33"/>
          <p:cNvSpPr txBox="1">
            <a:spLocks noGrp="1"/>
          </p:cNvSpPr>
          <p:nvPr>
            <p:ph type="title"/>
          </p:nvPr>
        </p:nvSpPr>
        <p:spPr>
          <a:xfrm>
            <a:off x="109525" y="87100"/>
            <a:ext cx="88023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Usage pédagogique de la programmation…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52" name="Google Shape;352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41202" y="4413750"/>
            <a:ext cx="588367" cy="5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SPIKE Essentiel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34"/>
          <p:cNvSpPr txBox="1">
            <a:spLocks noGrp="1"/>
          </p:cNvSpPr>
          <p:nvPr>
            <p:ph type="title"/>
          </p:nvPr>
        </p:nvSpPr>
        <p:spPr>
          <a:xfrm>
            <a:off x="3774000" y="1127100"/>
            <a:ext cx="5223000" cy="3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Ressources</a:t>
            </a: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2000" b="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autoformation</a:t>
            </a:r>
            <a:r>
              <a:rPr lang="en" sz="20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20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plateforme en ligne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Avantages : 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Ubuntu"/>
              <a:buChar char="❏"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créativité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Ubuntu"/>
              <a:buChar char="❏"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plus niveaux de programmation LEGO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Inconvénient :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Ubuntu"/>
              <a:buChar char="❏"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Gestion du matériel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Capteurs : couleurs, gyroscopique intégré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52050" y="1031150"/>
            <a:ext cx="1386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1202" y="4413750"/>
            <a:ext cx="588367" cy="5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152400" y="186935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SPIKE Prime ou principal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7" name="Google Shape;367;p35"/>
          <p:cNvSpPr txBox="1">
            <a:spLocks noGrp="1"/>
          </p:cNvSpPr>
          <p:nvPr>
            <p:ph type="title"/>
          </p:nvPr>
        </p:nvSpPr>
        <p:spPr>
          <a:xfrm>
            <a:off x="3305375" y="1127100"/>
            <a:ext cx="54192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Ressources</a:t>
            </a: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2000" b="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autoformation</a:t>
            </a:r>
            <a:r>
              <a:rPr lang="en" sz="20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20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plateforme en ligne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Avantages : 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Ubuntu"/>
              <a:buChar char="❏"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beaucoup de modèles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Ubuntu"/>
              <a:buChar char="❏"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créativité, approche MATIS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Ubuntu"/>
              <a:buChar char="❏"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progression du primaire au secondaire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Ubuntu"/>
              <a:buChar char="❏"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leçons disponibles LEGO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Inconvénient :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Ubuntu"/>
              <a:buChar char="❏"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Gestion du matériel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Capteurs : couleurs, gyroscopique intégré</a:t>
            </a:r>
            <a:endParaRPr sz="2000" b="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68" name="Google Shape;36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1202" y="4413750"/>
            <a:ext cx="588367" cy="5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152400" y="2041500"/>
            <a:ext cx="3000575" cy="225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Associer tablette et robot</a:t>
            </a:r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ctrTitle" idx="4294967295"/>
          </p:nvPr>
        </p:nvSpPr>
        <p:spPr>
          <a:xfrm>
            <a:off x="587750" y="1168975"/>
            <a:ext cx="3701100" cy="33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(mise à jour)</a:t>
            </a:r>
            <a:endParaRPr sz="3000">
              <a:solidFill>
                <a:srgbClr val="0B5394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(identifier les robots)</a:t>
            </a:r>
            <a:endParaRPr sz="3000">
              <a:solidFill>
                <a:srgbClr val="0B5394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Démarrer (tutoriels)</a:t>
            </a:r>
            <a:endParaRPr sz="3000">
              <a:solidFill>
                <a:srgbClr val="0B5394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Nouveau projet</a:t>
            </a:r>
            <a:endParaRPr sz="3000">
              <a:solidFill>
                <a:srgbClr val="0B5394"/>
              </a:solidFill>
            </a:endParaRPr>
          </a:p>
        </p:txBody>
      </p:sp>
      <p:sp>
        <p:nvSpPr>
          <p:cNvPr id="376" name="Google Shape;37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77" name="Google Shape;3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0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6"/>
          <p:cNvSpPr/>
          <p:nvPr/>
        </p:nvSpPr>
        <p:spPr>
          <a:xfrm>
            <a:off x="467600" y="2410125"/>
            <a:ext cx="3918000" cy="6408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6"/>
          <p:cNvSpPr txBox="1"/>
          <p:nvPr/>
        </p:nvSpPr>
        <p:spPr>
          <a:xfrm>
            <a:off x="1132550" y="4400625"/>
            <a:ext cx="282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Plan d’un robot SPIKE Essentiel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5523150" y="4400625"/>
            <a:ext cx="290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Plan d’un robot SPIKE Prime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81" name="Google Shape;38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3075" y="1202000"/>
            <a:ext cx="3781425" cy="28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6"/>
          <p:cNvSpPr/>
          <p:nvPr/>
        </p:nvSpPr>
        <p:spPr>
          <a:xfrm>
            <a:off x="511550" y="3100575"/>
            <a:ext cx="3918000" cy="6408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3" name="Google Shape;383;p36"/>
          <p:cNvCxnSpPr/>
          <p:nvPr/>
        </p:nvCxnSpPr>
        <p:spPr>
          <a:xfrm rot="10800000" flipH="1">
            <a:off x="4385600" y="2870025"/>
            <a:ext cx="1886700" cy="12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4" name="Google Shape;384;p36"/>
          <p:cNvCxnSpPr/>
          <p:nvPr/>
        </p:nvCxnSpPr>
        <p:spPr>
          <a:xfrm rot="10800000" flipH="1">
            <a:off x="4385600" y="3555825"/>
            <a:ext cx="1886700" cy="12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Afficher</a:t>
            </a:r>
            <a:endParaRPr/>
          </a:p>
        </p:txBody>
      </p:sp>
      <p:sp>
        <p:nvSpPr>
          <p:cNvPr id="390" name="Google Shape;39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91" name="Google Shape;3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098" y="1677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500" y="1270125"/>
            <a:ext cx="19508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7001" y="2689425"/>
            <a:ext cx="3867275" cy="18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3925" y="2895225"/>
            <a:ext cx="305752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1600200" y="1428750"/>
            <a:ext cx="1502795" cy="11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Affichage à l'écran (16:9)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Short Stack</vt:lpstr>
      <vt:lpstr>Dosis</vt:lpstr>
      <vt:lpstr>Ubuntu</vt:lpstr>
      <vt:lpstr>Amatic SC</vt:lpstr>
      <vt:lpstr>Century Gothic</vt:lpstr>
      <vt:lpstr>Oswald</vt:lpstr>
      <vt:lpstr>Roboto</vt:lpstr>
      <vt:lpstr>Viga</vt:lpstr>
      <vt:lpstr>Arial</vt:lpstr>
      <vt:lpstr>Simple Light</vt:lpstr>
      <vt:lpstr>Simple Light</vt:lpstr>
      <vt:lpstr>Présentation PowerPoint</vt:lpstr>
      <vt:lpstr>Présentation PowerPoint</vt:lpstr>
      <vt:lpstr>Plan</vt:lpstr>
      <vt:lpstr>Pourquoi programmer?</vt:lpstr>
      <vt:lpstr>Usage pédagogique de la programmation…</vt:lpstr>
      <vt:lpstr>Ressources, autoformation, plateforme en ligne  Avantages :  créativité plus niveaux de programmation LEGO  Inconvénient : Gestion du matériel  Capteurs : couleurs, gyroscopique intégré</vt:lpstr>
      <vt:lpstr>Ressources, autoformation, plateforme en ligne  Avantages :  beaucoup de modèles créativité, approche MATIS progression du primaire au secondaire leçons disponibles LEGO  Inconvénient : Gestion du matériel  Capteurs : couleurs, gyroscopique intégré</vt:lpstr>
      <vt:lpstr>(mise à jour) (identifier les robots) Démarrer (tutoriels) Nouveau projet</vt:lpstr>
      <vt:lpstr>Présentation PowerPoint</vt:lpstr>
      <vt:lpstr>Présentation PowerPoint</vt:lpstr>
      <vt:lpstr>Bouge Avance (rotations, degré secondes)  </vt:lpstr>
      <vt:lpstr>Utilise un bloc de répétition </vt:lpstr>
      <vt:lpstr>Présentation PowerPoint</vt:lpstr>
      <vt:lpstr>Quand capteur voit (vert, rouge), fais...</vt:lpstr>
      <vt:lpstr> Fais un son lorsque... </vt:lpstr>
      <vt:lpstr> Quand … faire </vt:lpstr>
      <vt:lpstr>Quand … faire </vt:lpstr>
      <vt:lpstr>Défi 1 : Avancer lentement sur une distance d’environ 60 cm. Défi 2 : Reculer rapidement pendant 3 secondes en utilisant les nombres négatifs. Défi 3 : Avancer de 235 mm, faire une pause de 3 secondes et reculer en 3 blocs en ajoutant 3 blocs de distance (Stratégie : utiliser la décomposition du nombre). Défi 4 : Avancer de 235 mm, tourner de 900, reculer de la moitié de la distance et émettre une son. Défi 5 : Tracer un carré dont le périmètre est de 160 cm. Défi supplémentaire : utiliser le moins de blocs possibles. Défi 6 : Dessiner un triangle dont un côté mesure 3 rotations. Défi 7 : Tracer une autre forme géométrique dont le périmètre est 120 cm et ajouter un affichage à la fin du trajet. Défi supplémentaire : utiliser le moins de blocs possibles.</vt:lpstr>
      <vt:lpstr>📑 Ressources</vt:lpstr>
      <vt:lpstr>L’équipe du RÉCIT MST est disponible  les mercredis matins de 9 h à 11 h 30. </vt:lpstr>
      <vt:lpstr>📑 Badge « Découverte »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Fiset Sonia</cp:lastModifiedBy>
  <cp:revision>1</cp:revision>
  <dcterms:modified xsi:type="dcterms:W3CDTF">2022-10-25T19:19:56Z</dcterms:modified>
</cp:coreProperties>
</file>