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Bangers" panose="020B0604020202020204" charset="0"/>
      <p:regular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Dosis" panose="020B0604020202020204" charset="0"/>
      <p:regular r:id="rId22"/>
      <p:bold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Ubuntu" panose="020B0604020202020204" charset="0"/>
      <p:regular r:id="rId32"/>
      <p:bold r:id="rId33"/>
      <p:italic r:id="rId34"/>
      <p:boldItalic r:id="rId35"/>
    </p:embeddedFont>
    <p:embeddedFont>
      <p:font typeface="Viga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1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/ecv-zoo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e@recitmst.qc.c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recitprescolaire@csdm.qc.c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jne4nov202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onurl.ca/mst4nov2022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dossiers-thematiques/plan-daction-numerique/cadre-de-reference-de-la-competence-numeriqu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atchjr.or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sonya_fiset/progCS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7f5bbd3a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7f5bbd3a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0a84d9e3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40a84d9e3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0a1a99a2d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0a1a99a2d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Autoformation sur Campus RÉCIT Coder avec ScratchJr :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https://campus.recit.qc.ca/course/view.php?id=16</a:t>
            </a:r>
            <a:r>
              <a:rPr lang="en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d5542a5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d5542a5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https://recitmst.qc.ca/ecv-zoom</a:t>
            </a:r>
            <a:r>
              <a:rPr lang="en" sz="10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4a85c39f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4a85c39f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Message à l’équipe : equipe</a:t>
            </a:r>
            <a:r>
              <a:rPr lang="en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</a:t>
            </a:r>
            <a:r>
              <a:rPr lang="en"/>
              <a:t>a ou </a:t>
            </a:r>
            <a:r>
              <a:rPr lang="en" u="sng">
                <a:solidFill>
                  <a:schemeClr val="hlink"/>
                </a:solidFill>
                <a:hlinkClick r:id="rId4"/>
              </a:rPr>
              <a:t>recitprescolaire@csdm.qc.ca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7f5bbd3a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7f5bbd3a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Sonya, Natalie et autres à confirmer </a:t>
            </a:r>
            <a:r>
              <a:rPr lang="en">
                <a:highlight>
                  <a:srgbClr val="FFFF00"/>
                </a:highlight>
              </a:rPr>
              <a:t>page à changer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de la présentation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https://monurl.ca/jne4nov2022</a:t>
            </a:r>
            <a:r>
              <a:rPr lang="en">
                <a:solidFill>
                  <a:schemeClr val="dk1"/>
                </a:solidFill>
              </a:rPr>
              <a:t> ou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https://monurl.ca/mst4nov2022</a:t>
            </a:r>
            <a:r>
              <a:rPr lang="en">
                <a:solidFill>
                  <a:schemeClr val="dk1"/>
                </a:solidFill>
              </a:rPr>
              <a:t> 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a73dfc1f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5a73dfc1f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0a84d9e3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40a84d9e3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SF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a73dfc1f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a73dfc1f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http://www.education.gouv.qc.ca/dossiers-thematiques/plan-daction-numerique/cadre-de-reference-de-la-competence-numerique/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bb38f09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bb38f09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https://www.scratchjr.org/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0a84d9e3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40a84d9e3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Padlet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https://padlet.com/sonya_fiset/progCSC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bb38f098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bb38f098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background">
  <p:cSld name="BLANK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 rot="5400000">
            <a:off x="163900" y="2091300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5">
  <p:cSld name="TITLE_7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08000" y="1620450"/>
            <a:ext cx="72735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youtu.be/qFChDE7sKf4" TargetMode="External"/><Relationship Id="rId7" Type="http://schemas.openxmlformats.org/officeDocument/2006/relationships/hyperlink" Target="https://youtu.be/FwqddZjDF3A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E7Ur-WyqZDI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youtu.be/u0bBeXQqDww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youtu.be/UECBiRelnEk" TargetMode="Externa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campus.recit.qc.ca/course/view.php?id=16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t.ly/mstactivitescreatives" TargetMode="External"/><Relationship Id="rId5" Type="http://schemas.openxmlformats.org/officeDocument/2006/relationships/hyperlink" Target="https://recitpresco.qc.ca/fr/scratch-junior" TargetMode="External"/><Relationship Id="rId4" Type="http://schemas.openxmlformats.org/officeDocument/2006/relationships/hyperlink" Target="https://padlet.com/sonya_fiset/scratchjr" TargetMode="Externa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hyperlink" Target="http://www.recitmst.qc.ca/ecv" TargetMode="External"/><Relationship Id="rId4" Type="http://schemas.openxmlformats.org/officeDocument/2006/relationships/hyperlink" Target="http://recitmst.qc.ca/ecv-zo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reocode.c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recitmst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facebook.com/RECITMST202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recitprescolaire@csdm.qc.ca" TargetMode="External"/><Relationship Id="rId11" Type="http://schemas.openxmlformats.org/officeDocument/2006/relationships/image" Target="../media/image25.png"/><Relationship Id="rId5" Type="http://schemas.openxmlformats.org/officeDocument/2006/relationships/hyperlink" Target="mailto:equipe@recitmst.qc.ca" TargetMode="External"/><Relationship Id="rId10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www.youtube.com/channel/UC7IcadI_rZFwso9N81PYqF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mailto:equipe@recitmst.qc.ca" TargetMode="External"/><Relationship Id="rId4" Type="http://schemas.openxmlformats.org/officeDocument/2006/relationships/hyperlink" Target="https://monurl.ca/jne4nov202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quipe@recitmst.qc.ca" TargetMode="External"/><Relationship Id="rId5" Type="http://schemas.openxmlformats.org/officeDocument/2006/relationships/hyperlink" Target="https://monurl.ca/mst4nov2022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education.gouv.qc.ca/dossiers-thematiques/plan-daction-numerique/cadre-de-reference-de-la-competence-numeriqu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atchjr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sonya_fiset/scratchj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659000" y="894875"/>
            <a:ext cx="5810100" cy="4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" sz="1800" b="0">
                <a:latin typeface="Ubuntu"/>
                <a:ea typeface="Ubuntu"/>
                <a:cs typeface="Ubuntu"/>
                <a:sym typeface="Ubuntu"/>
              </a:rPr>
              <a:t>Parler avec </a:t>
            </a:r>
            <a:r>
              <a:rPr lang="en" sz="1800" b="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modification de la taille</a:t>
            </a:r>
            <a:r>
              <a:rPr lang="en" sz="1800" b="0">
                <a:latin typeface="Ubuntu"/>
                <a:ea typeface="Ubuntu"/>
                <a:cs typeface="Ubuntu"/>
                <a:sym typeface="Ubuntu"/>
              </a:rPr>
              <a:t> d’un lutin  </a:t>
            </a:r>
            <a:endParaRPr sz="1800" b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" sz="1800" b="0">
                <a:latin typeface="Ubuntu"/>
                <a:ea typeface="Ubuntu"/>
                <a:cs typeface="Ubuntu"/>
                <a:sym typeface="Ubuntu"/>
              </a:rPr>
              <a:t>Faire </a:t>
            </a:r>
            <a:r>
              <a:rPr lang="en" sz="1800" b="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apparaître </a:t>
            </a:r>
            <a:r>
              <a:rPr lang="en" sz="1800" b="0">
                <a:latin typeface="Ubuntu"/>
                <a:ea typeface="Ubuntu"/>
                <a:cs typeface="Ubuntu"/>
                <a:sym typeface="Ubuntu"/>
              </a:rPr>
              <a:t>et/ou disparaître le lutin et modifier l’arrière-plan </a:t>
            </a:r>
            <a:endParaRPr sz="1800" b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" sz="1800" b="0">
                <a:latin typeface="Ubuntu"/>
                <a:ea typeface="Ubuntu"/>
                <a:cs typeface="Ubuntu"/>
                <a:sym typeface="Ubuntu"/>
              </a:rPr>
              <a:t>Parler à l’aide d’un </a:t>
            </a:r>
            <a:r>
              <a:rPr lang="en" sz="1800" b="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message</a:t>
            </a:r>
            <a:r>
              <a:rPr lang="en" sz="1800" b="0">
                <a:latin typeface="Ubuntu"/>
                <a:ea typeface="Ubuntu"/>
                <a:cs typeface="Ubuntu"/>
                <a:sym typeface="Ubuntu"/>
              </a:rPr>
              <a:t> pour animer deux lutins </a:t>
            </a:r>
            <a:endParaRPr sz="1800" b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" sz="1800" b="0">
                <a:latin typeface="Ubuntu"/>
                <a:ea typeface="Ubuntu"/>
                <a:cs typeface="Ubuntu"/>
                <a:sym typeface="Ubuntu"/>
              </a:rPr>
              <a:t>Commencer un programme en </a:t>
            </a:r>
            <a:r>
              <a:rPr lang="en" sz="1800" b="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touchant</a:t>
            </a:r>
            <a:r>
              <a:rPr lang="en" sz="1800" b="0">
                <a:latin typeface="Ubuntu"/>
                <a:ea typeface="Ubuntu"/>
                <a:cs typeface="Ubuntu"/>
                <a:sym typeface="Ubuntu"/>
              </a:rPr>
              <a:t> un lutin par exemple pour choisir une réponse </a:t>
            </a:r>
            <a:endParaRPr sz="1800" b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" sz="1800" b="0">
                <a:latin typeface="Ubuntu"/>
                <a:ea typeface="Ubuntu"/>
                <a:cs typeface="Ubuntu"/>
                <a:sym typeface="Ubuntu"/>
              </a:rPr>
              <a:t>Illustrer un </a:t>
            </a:r>
            <a:r>
              <a:rPr lang="en" sz="1800" b="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abécédaire</a:t>
            </a:r>
            <a:endParaRPr b="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02687" y="2109569"/>
            <a:ext cx="1118287" cy="81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86438" y="1434906"/>
            <a:ext cx="1118287" cy="8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86425" y="2645221"/>
            <a:ext cx="1118288" cy="80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86450" y="3983600"/>
            <a:ext cx="1118275" cy="76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89619" y="3490147"/>
            <a:ext cx="1144411" cy="8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/>
          <p:nvPr/>
        </p:nvSpPr>
        <p:spPr>
          <a:xfrm>
            <a:off x="-12950" y="0"/>
            <a:ext cx="9144000" cy="112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title" idx="4294967295"/>
          </p:nvPr>
        </p:nvSpPr>
        <p:spPr>
          <a:xfrm>
            <a:off x="170850" y="-34025"/>
            <a:ext cx="88023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📑 </a:t>
            </a:r>
            <a:r>
              <a:rPr lang="en" sz="26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Programmer pour raconter</a:t>
            </a:r>
            <a:endParaRPr sz="2600" b="1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370850" y="1127100"/>
            <a:ext cx="7473600" cy="4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Autoformation du Campus RÉCIT : </a:t>
            </a:r>
            <a:r>
              <a:rPr lang="en" sz="3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ScratchJr</a:t>
            </a:r>
            <a:endParaRPr sz="30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Padlet de ressources pour </a:t>
            </a:r>
            <a:endParaRPr sz="30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débuter avec </a:t>
            </a:r>
            <a:r>
              <a:rPr lang="en" sz="3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ScratchJr</a:t>
            </a:r>
            <a:endParaRPr sz="30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0" indent="-4191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Ressources du </a:t>
            </a:r>
            <a:r>
              <a:rPr lang="en" sz="3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RÉCIT du préscolaire</a:t>
            </a:r>
            <a:endParaRPr sz="30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Ubuntu"/>
              <a:buChar char="●"/>
            </a:pPr>
            <a:r>
              <a:rPr lang="en" sz="3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Activités créatives </a:t>
            </a:r>
            <a:endParaRPr sz="30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8325" y="1274125"/>
            <a:ext cx="1915099" cy="13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/>
          <p:nvPr/>
        </p:nvSpPr>
        <p:spPr>
          <a:xfrm>
            <a:off x="-12950" y="0"/>
            <a:ext cx="9144000" cy="112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170850" y="-34025"/>
            <a:ext cx="88023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📑 </a:t>
            </a:r>
            <a:r>
              <a:rPr lang="en" sz="26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Ressources</a:t>
            </a:r>
            <a:endParaRPr sz="2600" b="1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-12950" y="0"/>
            <a:ext cx="9144000" cy="757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6"/>
          <p:cNvSpPr txBox="1"/>
          <p:nvPr/>
        </p:nvSpPr>
        <p:spPr>
          <a:xfrm>
            <a:off x="483725" y="274100"/>
            <a:ext cx="464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6"/>
          <p:cNvSpPr txBox="1"/>
          <p:nvPr/>
        </p:nvSpPr>
        <p:spPr>
          <a:xfrm>
            <a:off x="170850" y="134075"/>
            <a:ext cx="8576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Obtenir votre badge de participation JNÉ 2022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7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4294967295"/>
          </p:nvPr>
        </p:nvSpPr>
        <p:spPr>
          <a:xfrm>
            <a:off x="290225" y="346650"/>
            <a:ext cx="6473700" cy="11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solidFill>
                <a:schemeClr val="accent5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Viga"/>
                <a:ea typeface="Viga"/>
                <a:cs typeface="Viga"/>
                <a:sym typeface="Viga"/>
              </a:rPr>
              <a:t>les mercredis matins de 9 h à 11 h 30. </a:t>
            </a:r>
            <a:endParaRPr sz="3000">
              <a:solidFill>
                <a:schemeClr val="accent5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1738448" y="1724603"/>
            <a:ext cx="3228699" cy="217328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571375" y="3976525"/>
            <a:ext cx="59265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4"/>
              </a:rPr>
              <a:t>http://recitmst.qc.ca/ecv-zoom</a:t>
            </a:r>
            <a:endParaRPr sz="2400">
              <a:highlight>
                <a:srgbClr val="FFFFFF"/>
              </a:highlight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Toutes les informations: </a:t>
            </a:r>
            <a:r>
              <a:rPr lang="en" sz="1200" i="1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recitmst.qc.ca/ecv</a:t>
            </a:r>
            <a:r>
              <a:rPr lang="en" sz="2400"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</a:rPr>
              <a:t> </a:t>
            </a:r>
            <a:endParaRPr sz="24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3550" y="1835825"/>
            <a:ext cx="2958601" cy="16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02" name="Google Shape;202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7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solidFill>
                  <a:schemeClr val="accent5"/>
                </a:solidFill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solidFill>
                <a:schemeClr val="accent5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498" y="178450"/>
            <a:ext cx="2940700" cy="84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equipe@recitmst.qc.ca 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ou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recitprescolaire@csdm.qc.ca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3" name="Google Shape;73;p17"/>
          <p:cNvSpPr txBox="1"/>
          <p:nvPr/>
        </p:nvSpPr>
        <p:spPr>
          <a:xfrm>
            <a:off x="1265725" y="4845200"/>
            <a:ext cx="7820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>
              <a:solidFill>
                <a:schemeClr val="accent5"/>
              </a:solidFill>
            </a:endParaRPr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28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5" y="3700"/>
            <a:ext cx="90922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3868350" y="1848775"/>
            <a:ext cx="4449600" cy="14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Viga"/>
                <a:ea typeface="Viga"/>
                <a:cs typeface="Viga"/>
                <a:sym typeface="Viga"/>
              </a:rPr>
              <a:t>Présentation :</a:t>
            </a:r>
            <a:endParaRPr sz="3000">
              <a:solidFill>
                <a:schemeClr val="accent5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monurl.ca/jne4nov2022</a:t>
            </a:r>
            <a:r>
              <a:rPr lang="en" sz="3000">
                <a:solidFill>
                  <a:schemeClr val="accent5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3000">
              <a:solidFill>
                <a:schemeClr val="accent5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5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5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919050" y="4780725"/>
            <a:ext cx="79134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monurl.ca/jne4nov2022</a:t>
            </a:r>
            <a:r>
              <a:rPr lang="en" sz="9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 du </a:t>
            </a:r>
            <a:r>
              <a:rPr lang="en" sz="9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RÉCITMST, </a:t>
            </a:r>
            <a:r>
              <a:rPr lang="en" sz="9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est mise à disposition, sauf exception, selon les termes de la </a:t>
            </a:r>
            <a:r>
              <a:rPr lang="en" sz="9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</a:t>
            </a:r>
            <a:r>
              <a:rPr lang="en" sz="9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075" y="4712275"/>
            <a:ext cx="834791" cy="2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6025" y="491775"/>
            <a:ext cx="3508725" cy="35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5" y="3700"/>
            <a:ext cx="90922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Viga"/>
                <a:ea typeface="Viga"/>
                <a:cs typeface="Viga"/>
                <a:sym typeface="Viga"/>
              </a:rPr>
              <a:t>Plan de l’atelier</a:t>
            </a:r>
            <a:endParaRPr sz="3000">
              <a:solidFill>
                <a:schemeClr val="accent5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747925" y="1302825"/>
            <a:ext cx="7199700" cy="2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Bienvenue!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●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Cadre de référence de la compétence numérique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L’</a:t>
            </a:r>
            <a:r>
              <a:rPr lang="en" sz="2300">
                <a:latin typeface="Ubuntu"/>
                <a:ea typeface="Ubuntu"/>
                <a:cs typeface="Ubuntu"/>
                <a:sym typeface="Ubuntu"/>
              </a:rPr>
              <a:t>application et des missions pour apprendre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●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Programmer pour raconter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Ressources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Badge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3875" y="411850"/>
            <a:ext cx="1383926" cy="9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919050" y="4780725"/>
            <a:ext cx="79134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9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monurl.ca/mst4nov2022</a:t>
            </a:r>
            <a:r>
              <a:rPr lang="en" sz="9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 du </a:t>
            </a:r>
            <a:r>
              <a:rPr lang="en" sz="9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RÉCITMST, </a:t>
            </a:r>
            <a:r>
              <a:rPr lang="en" sz="9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est mise à disposition, sauf exception, selon les termes de la </a:t>
            </a:r>
            <a:r>
              <a:rPr lang="en" sz="9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</a:t>
            </a:r>
            <a:r>
              <a:rPr lang="en" sz="9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7075" y="4712275"/>
            <a:ext cx="834791" cy="2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2479700" y="3285925"/>
            <a:ext cx="3722100" cy="15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47345" algn="l" rtl="0">
              <a:spcBef>
                <a:spcPts val="0"/>
              </a:spcBef>
              <a:spcAft>
                <a:spcPts val="0"/>
              </a:spcAft>
              <a:buSzPct val="100000"/>
              <a:buFont typeface="Ubuntu"/>
              <a:buAutoNum type="arabicPeriod"/>
            </a:pPr>
            <a:r>
              <a:rPr lang="en" sz="2200">
                <a:latin typeface="Ubuntu"/>
                <a:ea typeface="Ubuntu"/>
                <a:cs typeface="Ubuntu"/>
                <a:sym typeface="Ubuntu"/>
              </a:rPr>
              <a:t>Fermer votre micro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7345" algn="l" rtl="0">
              <a:spcBef>
                <a:spcPts val="0"/>
              </a:spcBef>
              <a:spcAft>
                <a:spcPts val="0"/>
              </a:spcAft>
              <a:buSzPct val="100000"/>
              <a:buFont typeface="Ubuntu"/>
              <a:buAutoNum type="arabicPeriod"/>
            </a:pPr>
            <a:r>
              <a:rPr lang="en" sz="2200">
                <a:latin typeface="Ubuntu"/>
                <a:ea typeface="Ubuntu"/>
                <a:cs typeface="Ubuntu"/>
                <a:sym typeface="Ubuntu"/>
              </a:rPr>
              <a:t>Ouvrir votre caméra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7345" algn="l" rtl="0">
              <a:spcBef>
                <a:spcPts val="0"/>
              </a:spcBef>
              <a:spcAft>
                <a:spcPts val="0"/>
              </a:spcAft>
              <a:buSzPct val="100000"/>
              <a:buFont typeface="Ubuntu"/>
              <a:buAutoNum type="arabicPeriod"/>
            </a:pPr>
            <a:r>
              <a:rPr lang="en" sz="2200">
                <a:latin typeface="Ubuntu"/>
                <a:ea typeface="Ubuntu"/>
                <a:cs typeface="Ubuntu"/>
                <a:sym typeface="Ubuntu"/>
              </a:rPr>
              <a:t>Utiliser le clavardage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7345" algn="l" rtl="0">
              <a:spcBef>
                <a:spcPts val="0"/>
              </a:spcBef>
              <a:spcAft>
                <a:spcPts val="0"/>
              </a:spcAft>
              <a:buSzPct val="100000"/>
              <a:buFont typeface="Ubuntu"/>
              <a:buAutoNum type="arabicPeriod"/>
            </a:pPr>
            <a:r>
              <a:rPr lang="en" sz="2200">
                <a:latin typeface="Ubuntu"/>
                <a:ea typeface="Ubuntu"/>
                <a:cs typeface="Ubuntu"/>
                <a:sym typeface="Ubuntu"/>
              </a:rPr>
              <a:t>Partager votre écran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7345" algn="l" rtl="0">
              <a:spcBef>
                <a:spcPts val="0"/>
              </a:spcBef>
              <a:spcAft>
                <a:spcPts val="0"/>
              </a:spcAft>
              <a:buSzPct val="100000"/>
              <a:buFont typeface="Ubuntu"/>
              <a:buAutoNum type="arabicPeriod"/>
            </a:pPr>
            <a:r>
              <a:rPr lang="en" sz="2200">
                <a:latin typeface="Ubuntu"/>
                <a:ea typeface="Ubuntu"/>
                <a:cs typeface="Ubuntu"/>
                <a:sym typeface="Ubuntu"/>
              </a:rPr>
              <a:t>Lever la main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-12950" y="0"/>
            <a:ext cx="9144000" cy="11271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13" y="27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💡 À distance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5400"/>
            <a:ext cx="8839198" cy="3422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0"/>
          <p:cNvCxnSpPr/>
          <p:nvPr/>
        </p:nvCxnSpPr>
        <p:spPr>
          <a:xfrm rot="10800000">
            <a:off x="377575" y="1739200"/>
            <a:ext cx="325500" cy="1272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" name="Google Shape;105;p20"/>
          <p:cNvCxnSpPr/>
          <p:nvPr/>
        </p:nvCxnSpPr>
        <p:spPr>
          <a:xfrm rot="10800000">
            <a:off x="1368175" y="1739200"/>
            <a:ext cx="325500" cy="1272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" name="Google Shape;106;p20"/>
          <p:cNvCxnSpPr/>
          <p:nvPr/>
        </p:nvCxnSpPr>
        <p:spPr>
          <a:xfrm rot="10800000">
            <a:off x="4622575" y="1739200"/>
            <a:ext cx="325500" cy="1272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20"/>
          <p:cNvCxnSpPr/>
          <p:nvPr/>
        </p:nvCxnSpPr>
        <p:spPr>
          <a:xfrm rot="10800000">
            <a:off x="5232175" y="1739200"/>
            <a:ext cx="325500" cy="1272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" name="Google Shape;108;p20"/>
          <p:cNvSpPr txBox="1"/>
          <p:nvPr/>
        </p:nvSpPr>
        <p:spPr>
          <a:xfrm>
            <a:off x="723975" y="2593950"/>
            <a:ext cx="37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1693675" y="2593950"/>
            <a:ext cx="37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4951075" y="2593950"/>
            <a:ext cx="42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5557675" y="2593950"/>
            <a:ext cx="54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/>
          </a:p>
        </p:txBody>
      </p:sp>
      <p:cxnSp>
        <p:nvCxnSpPr>
          <p:cNvPr id="112" name="Google Shape;112;p20"/>
          <p:cNvCxnSpPr/>
          <p:nvPr/>
        </p:nvCxnSpPr>
        <p:spPr>
          <a:xfrm rot="10800000">
            <a:off x="7137175" y="1739200"/>
            <a:ext cx="325500" cy="1272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" name="Google Shape;113;p20"/>
          <p:cNvSpPr txBox="1"/>
          <p:nvPr/>
        </p:nvSpPr>
        <p:spPr>
          <a:xfrm>
            <a:off x="7462675" y="2593950"/>
            <a:ext cx="54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-12950" y="0"/>
            <a:ext cx="9144000" cy="112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170850" y="270775"/>
            <a:ext cx="88023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📑 </a:t>
            </a:r>
            <a:r>
              <a:rPr lang="en" sz="26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Cadre de référence de la compétence numérique</a:t>
            </a:r>
            <a:endParaRPr sz="2600" b="1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07" y="1131775"/>
            <a:ext cx="4274061" cy="39373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21" name="Google Shape;121;p21"/>
          <p:cNvGrpSpPr/>
          <p:nvPr/>
        </p:nvGrpSpPr>
        <p:grpSpPr>
          <a:xfrm>
            <a:off x="5193100" y="1488250"/>
            <a:ext cx="3324300" cy="3213000"/>
            <a:chOff x="4742875" y="1166475"/>
            <a:chExt cx="3324300" cy="3213000"/>
          </a:xfrm>
        </p:grpSpPr>
        <p:sp>
          <p:nvSpPr>
            <p:cNvPr id="122" name="Google Shape;122;p21"/>
            <p:cNvSpPr/>
            <p:nvPr/>
          </p:nvSpPr>
          <p:spPr>
            <a:xfrm>
              <a:off x="4742875" y="1166475"/>
              <a:ext cx="3324300" cy="321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3" name="Google Shape;123;p21"/>
            <p:cNvPicPr preferRelativeResize="0"/>
            <p:nvPr/>
          </p:nvPicPr>
          <p:blipFill rotWithShape="1">
            <a:blip r:embed="rId4">
              <a:alphaModFix/>
            </a:blip>
            <a:srcRect r="24161" b="74378"/>
            <a:stretch/>
          </p:blipFill>
          <p:spPr>
            <a:xfrm>
              <a:off x="4864875" y="1220850"/>
              <a:ext cx="2583203" cy="708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1"/>
            <p:cNvPicPr preferRelativeResize="0"/>
            <p:nvPr/>
          </p:nvPicPr>
          <p:blipFill rotWithShape="1">
            <a:blip r:embed="rId5">
              <a:alphaModFix/>
            </a:blip>
            <a:srcRect r="6576" b="61836"/>
            <a:stretch/>
          </p:blipFill>
          <p:spPr>
            <a:xfrm>
              <a:off x="4864875" y="3478812"/>
              <a:ext cx="3023007" cy="659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1"/>
            <p:cNvPicPr preferRelativeResize="0"/>
            <p:nvPr/>
          </p:nvPicPr>
          <p:blipFill rotWithShape="1">
            <a:blip r:embed="rId6">
              <a:alphaModFix/>
            </a:blip>
            <a:srcRect t="1354" r="9624" b="58573"/>
            <a:stretch/>
          </p:blipFill>
          <p:spPr>
            <a:xfrm>
              <a:off x="4871738" y="2339342"/>
              <a:ext cx="3009278" cy="659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21"/>
          <p:cNvSpPr txBox="1"/>
          <p:nvPr/>
        </p:nvSpPr>
        <p:spPr>
          <a:xfrm>
            <a:off x="3527950" y="4693775"/>
            <a:ext cx="50658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🔗 </a:t>
            </a: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Cadre de référence de la compétence numérique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-12950" y="0"/>
            <a:ext cx="9144000" cy="112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241875" y="1402425"/>
            <a:ext cx="235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🔗 </a:t>
            </a: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ScratchJr</a:t>
            </a:r>
            <a:endParaRPr sz="3000">
              <a:solidFill>
                <a:schemeClr val="accent5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7193" y="533400"/>
            <a:ext cx="5860607" cy="461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4958075" y="1453575"/>
            <a:ext cx="133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2.Choisir a-plan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3410250" y="2554075"/>
            <a:ext cx="143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1.Choisir lutin.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4958075" y="4279325"/>
            <a:ext cx="242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3.Déplacer les blocs ici.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7425025" y="2255775"/>
            <a:ext cx="152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4.Démarrer le programme avec les drapeau vert.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rot="10800000">
            <a:off x="3789100" y="2167100"/>
            <a:ext cx="0" cy="44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22"/>
          <p:cNvCxnSpPr/>
          <p:nvPr/>
        </p:nvCxnSpPr>
        <p:spPr>
          <a:xfrm rot="10800000" flipH="1">
            <a:off x="5199925" y="1199575"/>
            <a:ext cx="741600" cy="20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22"/>
          <p:cNvCxnSpPr/>
          <p:nvPr/>
        </p:nvCxnSpPr>
        <p:spPr>
          <a:xfrm flipH="1">
            <a:off x="5812550" y="3908475"/>
            <a:ext cx="588600" cy="37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p22"/>
          <p:cNvCxnSpPr/>
          <p:nvPr/>
        </p:nvCxnSpPr>
        <p:spPr>
          <a:xfrm rot="10800000">
            <a:off x="7546025" y="1215725"/>
            <a:ext cx="362700" cy="109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" name="Google Shape;143;p22"/>
          <p:cNvSpPr txBox="1">
            <a:spLocks noGrp="1"/>
          </p:cNvSpPr>
          <p:nvPr>
            <p:ph type="title" idx="4294967295"/>
          </p:nvPr>
        </p:nvSpPr>
        <p:spPr>
          <a:xfrm>
            <a:off x="170850" y="-34025"/>
            <a:ext cx="88023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📑 </a:t>
            </a:r>
            <a:r>
              <a:rPr lang="en" sz="26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L’application</a:t>
            </a:r>
            <a:endParaRPr sz="2600" b="1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-12950" y="0"/>
            <a:ext cx="9144000" cy="112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247263" y="1446700"/>
            <a:ext cx="2278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Pour commencer : </a:t>
            </a:r>
            <a:r>
              <a:rPr lang="en" sz="16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🔗</a:t>
            </a:r>
            <a:r>
              <a:rPr lang="en" sz="24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Missions</a:t>
            </a:r>
            <a:endParaRPr sz="24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Vidéos et aide</a:t>
            </a:r>
            <a:endParaRPr sz="20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 idx="4294967295"/>
          </p:nvPr>
        </p:nvSpPr>
        <p:spPr>
          <a:xfrm>
            <a:off x="170850" y="-34025"/>
            <a:ext cx="88023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📑 </a:t>
            </a:r>
            <a:r>
              <a:rPr lang="en" sz="26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Missions</a:t>
            </a:r>
            <a:endParaRPr sz="2600" b="1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313" y="1263375"/>
            <a:ext cx="2119851" cy="371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409100" y="894875"/>
            <a:ext cx="3686400" cy="4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rabicPeriod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Choisir un personnage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rabicPeriod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Choisir un arrière-plan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rabicPeriod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Sélectionner les blocs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lphaLcPeriod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Déclencheur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lphaLcPeriod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Mouvement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lphaLcPeriod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Apparence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lphaLcPeriod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Son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lphaLcPeriod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Contrôle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lphaLcPeriod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Fin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rabicPeriod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Démarrer le programme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-12950" y="0"/>
            <a:ext cx="9144000" cy="112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title" idx="4294967295"/>
          </p:nvPr>
        </p:nvSpPr>
        <p:spPr>
          <a:xfrm>
            <a:off x="170850" y="-34025"/>
            <a:ext cx="88023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📑 </a:t>
            </a:r>
            <a:r>
              <a:rPr lang="en" sz="26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Programmer pour raconter</a:t>
            </a:r>
            <a:endParaRPr sz="2600" b="1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825" y="1194300"/>
            <a:ext cx="4923976" cy="387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Affichage à l'écran (16:9)</PresentationFormat>
  <Paragraphs>96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Dosis</vt:lpstr>
      <vt:lpstr>Viga</vt:lpstr>
      <vt:lpstr>Trebuchet MS</vt:lpstr>
      <vt:lpstr>Century Gothic</vt:lpstr>
      <vt:lpstr>Roboto</vt:lpstr>
      <vt:lpstr>Ubuntu</vt:lpstr>
      <vt:lpstr>Bangers</vt:lpstr>
      <vt:lpstr>Arial</vt:lpstr>
      <vt:lpstr>Simple Light</vt:lpstr>
      <vt:lpstr>Présentation PowerPoint</vt:lpstr>
      <vt:lpstr>Présentation PowerPoint</vt:lpstr>
      <vt:lpstr>Présentation : monurl.ca/jne4nov2022   </vt:lpstr>
      <vt:lpstr>Plan de l’atelier</vt:lpstr>
      <vt:lpstr>💡 À distance</vt:lpstr>
      <vt:lpstr>📑 Cadre de référence de la compétence numérique</vt:lpstr>
      <vt:lpstr>📑 L’application</vt:lpstr>
      <vt:lpstr>📑 Missions</vt:lpstr>
      <vt:lpstr>📑 Programmer pour raconter</vt:lpstr>
      <vt:lpstr>📑 Programmer pour raconter</vt:lpstr>
      <vt:lpstr>📑 Ressources</vt:lpstr>
      <vt:lpstr>L’équipe du RÉCIT MST est disponible  les mercredis matins de 9 h à 11 h 30. </vt:lpstr>
      <vt:lpstr>Présentation PowerPoint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Fiset Sonia</cp:lastModifiedBy>
  <cp:revision>1</cp:revision>
  <dcterms:modified xsi:type="dcterms:W3CDTF">2022-10-27T14:25:56Z</dcterms:modified>
</cp:coreProperties>
</file>