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Ubuntu"/>
      <p:regular r:id="rId30"/>
      <p:bold r:id="rId31"/>
      <p:italic r:id="rId32"/>
      <p:boldItalic r:id="rId33"/>
    </p:embeddedFont>
    <p:embeddedFont>
      <p:font typeface="Bangers"/>
      <p:regular r:id="rId34"/>
    </p:embeddedFont>
    <p:embeddedFont>
      <p:font typeface="Caveat"/>
      <p:regular r:id="rId35"/>
      <p:bold r:id="rId36"/>
    </p:embeddedFont>
    <p:embeddedFont>
      <p:font typeface="Nixie One"/>
      <p:regular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Cousine"/>
      <p:regular r:id="rId42"/>
      <p:bold r:id="rId43"/>
      <p:italic r:id="rId44"/>
      <p:boldItalic r:id="rId45"/>
    </p:embeddedFont>
    <p:embeddedFont>
      <p:font typeface="Viga"/>
      <p:regular r:id="rId46"/>
    </p:embeddedFont>
    <p:embeddedFont>
      <p:font typeface="Merriweather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B500E08-26EE-4642-BE15-9C4172BF0D55}">
  <a:tblStyle styleId="{4B500E08-26EE-4642-BE15-9C4172BF0D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42" Type="http://schemas.openxmlformats.org/officeDocument/2006/relationships/font" Target="fonts/Cousine-regular.fntdata"/><Relationship Id="rId41" Type="http://schemas.openxmlformats.org/officeDocument/2006/relationships/font" Target="fonts/Montserrat-boldItalic.fntdata"/><Relationship Id="rId44" Type="http://schemas.openxmlformats.org/officeDocument/2006/relationships/font" Target="fonts/Cousine-italic.fntdata"/><Relationship Id="rId43" Type="http://schemas.openxmlformats.org/officeDocument/2006/relationships/font" Target="fonts/Cousine-bold.fntdata"/><Relationship Id="rId46" Type="http://schemas.openxmlformats.org/officeDocument/2006/relationships/font" Target="fonts/Viga-regular.fntdata"/><Relationship Id="rId45" Type="http://schemas.openxmlformats.org/officeDocument/2006/relationships/font" Target="fonts/Cousine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erriweather-bold.fntdata"/><Relationship Id="rId47" Type="http://schemas.openxmlformats.org/officeDocument/2006/relationships/font" Target="fonts/Merriweather-regular.fntdata"/><Relationship Id="rId49" Type="http://schemas.openxmlformats.org/officeDocument/2006/relationships/font" Target="fonts/Merriweather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-bold.fntdata"/><Relationship Id="rId30" Type="http://schemas.openxmlformats.org/officeDocument/2006/relationships/font" Target="fonts/Ubuntu-regular.fntdata"/><Relationship Id="rId33" Type="http://schemas.openxmlformats.org/officeDocument/2006/relationships/font" Target="fonts/Ubuntu-boldItalic.fntdata"/><Relationship Id="rId32" Type="http://schemas.openxmlformats.org/officeDocument/2006/relationships/font" Target="fonts/Ubuntu-italic.fntdata"/><Relationship Id="rId35" Type="http://schemas.openxmlformats.org/officeDocument/2006/relationships/font" Target="fonts/Caveat-regular.fntdata"/><Relationship Id="rId34" Type="http://schemas.openxmlformats.org/officeDocument/2006/relationships/font" Target="fonts/Bangers-regular.fntdata"/><Relationship Id="rId37" Type="http://schemas.openxmlformats.org/officeDocument/2006/relationships/font" Target="fonts/NixieOne-regular.fntdata"/><Relationship Id="rId36" Type="http://schemas.openxmlformats.org/officeDocument/2006/relationships/font" Target="fonts/Caveat-bold.fntdata"/><Relationship Id="rId39" Type="http://schemas.openxmlformats.org/officeDocument/2006/relationships/font" Target="fonts/Montserrat-bold.fntdata"/><Relationship Id="rId38" Type="http://schemas.openxmlformats.org/officeDocument/2006/relationships/font" Target="fonts/Montserrat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Merriweather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equipe@recitmst.qc.ca" TargetMode="External"/><Relationship Id="rId3" Type="http://schemas.openxmlformats.org/officeDocument/2006/relationships/hyperlink" Target="http://www.recitmst.qc.ca" TargetMode="External"/><Relationship Id="rId4" Type="http://schemas.openxmlformats.org/officeDocument/2006/relationships/hyperlink" Target="http://recitmst.qc.ca/Offre-de-services-du-RECIT-MST-922" TargetMode="External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s://www.facebook.com/groups/704851039666407/?ref=bookmarks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stephanie.rioux@recitmst.qc.ca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d899af23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d899af23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0e7bcac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0e7bcac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d899af23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d899af23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23aeb2b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23aeb2b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817f0c2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817f0c2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c3d40def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c3d40def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d899af23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d899af23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d899af23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d899af23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817f0c2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817f0c2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0e7bca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0e7bca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3097411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309741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0e7bcac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0e7bcac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30974117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30974117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2"/>
              </a:rPr>
              <a:t>equipe@recitmst.qc.ca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www.recitmst.qc.ca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Notre offre de formations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Autoformations du Campus RÉCIT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Les maths autrement (Facebook)</a:t>
            </a:r>
            <a:endParaRPr sz="15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0974117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0974117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5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  <a:hlinkClick r:id="rId2"/>
              </a:rPr>
              <a:t>stephanie.rioux@recitmst.qc.ca</a:t>
            </a:r>
            <a:endParaRPr sz="15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dc9d19e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dc9d19e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30974117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30974117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3097411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3097411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23aeb2b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23aeb2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d899af2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d899af2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0974117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0974117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b0e395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b0e395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d899af23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d899af23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desmos.com/calculator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14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desmos.com/calculator/vbwn2fl0bs" TargetMode="External"/><Relationship Id="rId11" Type="http://schemas.openxmlformats.org/officeDocument/2006/relationships/hyperlink" Target="https://www.desmos.com/calculator/molcmv9af6" TargetMode="External"/><Relationship Id="rId10" Type="http://schemas.openxmlformats.org/officeDocument/2006/relationships/image" Target="../media/image17.png"/><Relationship Id="rId21" Type="http://schemas.openxmlformats.org/officeDocument/2006/relationships/image" Target="../media/image11.png"/><Relationship Id="rId13" Type="http://schemas.openxmlformats.org/officeDocument/2006/relationships/hyperlink" Target="https://www.desmos.com/calculator/0nc7zsf4id" TargetMode="External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desmos.com/art" TargetMode="External"/><Relationship Id="rId4" Type="http://schemas.openxmlformats.org/officeDocument/2006/relationships/hyperlink" Target="https://www.desmos.com/calculator/nabrtwbihs" TargetMode="External"/><Relationship Id="rId9" Type="http://schemas.openxmlformats.org/officeDocument/2006/relationships/hyperlink" Target="https://www.desmos.com/calculator/nabrtwbihs" TargetMode="External"/><Relationship Id="rId15" Type="http://schemas.openxmlformats.org/officeDocument/2006/relationships/hyperlink" Target="https://www.desmos.com/calculator/a0l4xl0pf5" TargetMode="External"/><Relationship Id="rId14" Type="http://schemas.openxmlformats.org/officeDocument/2006/relationships/image" Target="../media/image20.png"/><Relationship Id="rId17" Type="http://schemas.openxmlformats.org/officeDocument/2006/relationships/hyperlink" Target="https://www.desmos.com/calculator/molcmv9af6" TargetMode="External"/><Relationship Id="rId16" Type="http://schemas.openxmlformats.org/officeDocument/2006/relationships/hyperlink" Target="https://www.desmos.com/calculator/molcmv9af6" TargetMode="External"/><Relationship Id="rId5" Type="http://schemas.openxmlformats.org/officeDocument/2006/relationships/hyperlink" Target="https://www.desmos.com/calculator/a0l4xl0pf5" TargetMode="External"/><Relationship Id="rId19" Type="http://schemas.openxmlformats.org/officeDocument/2006/relationships/hyperlink" Target="https://www.desmos.com/calculator/vbwn2fl0bs" TargetMode="External"/><Relationship Id="rId6" Type="http://schemas.openxmlformats.org/officeDocument/2006/relationships/image" Target="../media/image15.png"/><Relationship Id="rId18" Type="http://schemas.openxmlformats.org/officeDocument/2006/relationships/hyperlink" Target="https://www.desmos.com/calculator/0nc7zsf4id" TargetMode="External"/><Relationship Id="rId7" Type="http://schemas.openxmlformats.org/officeDocument/2006/relationships/hyperlink" Target="https://www.desmos.com/calculator/vbwn2fl0bs" TargetMode="External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Relationship Id="rId6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n9avyuucml" TargetMode="External"/><Relationship Id="rId9" Type="http://schemas.openxmlformats.org/officeDocument/2006/relationships/image" Target="../media/image18.png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11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teacher.desmos.com/activitybuilder/custom/58ebe320b52e4e08377eae3f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eacher.desmos.com/activitybuilder/custom/59dbee961a15dc06122ec602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eacher.desmos.com/activitybuilder/custom/5a1c15793cf38c060ea13b83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eacher.desmos.com/polygraph/custom/5d9d0c10afd8d16558865843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acher.desmos.com/marbleslides-lines" TargetMode="External"/><Relationship Id="rId4" Type="http://schemas.openxmlformats.org/officeDocument/2006/relationships/hyperlink" Target="https://teacher.desmos.com/activitybuilder/custom/57dfe7992e6669e6055c6a85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4.gif"/><Relationship Id="rId7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desmos.s3.amazonaws.com/Desmos_User_Guide_FR.pdf" TargetMode="External"/><Relationship Id="rId10" Type="http://schemas.openxmlformats.org/officeDocument/2006/relationships/hyperlink" Target="https://desmos.s3.amazonaws.com/Desmos_User_Guide_FR.pdf" TargetMode="External"/><Relationship Id="rId13" Type="http://schemas.openxmlformats.org/officeDocument/2006/relationships/hyperlink" Target="https://www.youtube.com/playlist?list=PLm1b-gTU1hi0GlXla29uoASkElWejPB2_" TargetMode="External"/><Relationship Id="rId12" Type="http://schemas.openxmlformats.org/officeDocument/2006/relationships/hyperlink" Target="http://grms.qc.ca/wp-content/uploads/2016/12/revue_165-1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witter.com/Desmos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://desmosfr.ca/" TargetMode="External"/><Relationship Id="rId15" Type="http://schemas.openxmlformats.org/officeDocument/2006/relationships/hyperlink" Target="https://www.youtube.com/channel/UC_IR-dUP9trF4W8LS0_1EnA" TargetMode="External"/><Relationship Id="rId14" Type="http://schemas.openxmlformats.org/officeDocument/2006/relationships/hyperlink" Target="https://twitter.com/Desmos" TargetMode="External"/><Relationship Id="rId5" Type="http://schemas.openxmlformats.org/officeDocument/2006/relationships/image" Target="../media/image11.png"/><Relationship Id="rId6" Type="http://schemas.openxmlformats.org/officeDocument/2006/relationships/hyperlink" Target="https://www.desmos.com/" TargetMode="External"/><Relationship Id="rId7" Type="http://schemas.openxmlformats.org/officeDocument/2006/relationships/hyperlink" Target="https://teacher.desmos.com/" TargetMode="External"/><Relationship Id="rId8" Type="http://schemas.openxmlformats.org/officeDocument/2006/relationships/hyperlink" Target="https://student.desmos.com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campus.recit.qc.ca/" TargetMode="External"/><Relationship Id="rId8" Type="http://schemas.openxmlformats.org/officeDocument/2006/relationships/hyperlink" Target="https://www.facebook.com/groups/704851039666407/?ref=bookmarks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Relationship Id="rId4" Type="http://schemas.openxmlformats.org/officeDocument/2006/relationships/hyperlink" Target="mailto:stephanie.rioux@recitmst.qc.ca" TargetMode="External"/><Relationship Id="rId5" Type="http://schemas.openxmlformats.org/officeDocument/2006/relationships/hyperlink" Target="mailto:boucher.melanie@cscapitale.qc.ca" TargetMode="External"/><Relationship Id="rId6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teacher.desmos.com/" TargetMode="External"/><Relationship Id="rId10" Type="http://schemas.openxmlformats.org/officeDocument/2006/relationships/image" Target="../media/image3.png"/><Relationship Id="rId13" Type="http://schemas.openxmlformats.org/officeDocument/2006/relationships/image" Target="../media/image32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www.desmos.com/" TargetMode="External"/><Relationship Id="rId9" Type="http://schemas.openxmlformats.org/officeDocument/2006/relationships/hyperlink" Target="https://student.desmos.com/" TargetMode="External"/><Relationship Id="rId1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hyperlink" Target="https://teacher.desmos.com/" TargetMode="External"/><Relationship Id="rId7" Type="http://schemas.openxmlformats.org/officeDocument/2006/relationships/image" Target="../media/image10.png"/><Relationship Id="rId8" Type="http://schemas.openxmlformats.org/officeDocument/2006/relationships/hyperlink" Target="https://www.desmos.co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8.jp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0325"/>
            <a:ext cx="9143999" cy="220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/>
          <p:nvPr/>
        </p:nvSpPr>
        <p:spPr>
          <a:xfrm>
            <a:off x="0" y="2104150"/>
            <a:ext cx="9144000" cy="29835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253650" y="2430100"/>
            <a:ext cx="8636700" cy="233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8488" y="3442425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/>
          <p:nvPr/>
        </p:nvSpPr>
        <p:spPr>
          <a:xfrm>
            <a:off x="480600" y="2454838"/>
            <a:ext cx="81828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200">
                <a:latin typeface="Ubuntu"/>
                <a:ea typeface="Ubuntu"/>
                <a:cs typeface="Ubuntu"/>
                <a:sym typeface="Ubuntu"/>
              </a:rPr>
              <a:t>Stéphanie Rioux, Récit MST</a:t>
            </a:r>
            <a:endParaRPr b="1"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200">
                <a:latin typeface="Ubuntu"/>
                <a:ea typeface="Ubuntu"/>
                <a:cs typeface="Ubuntu"/>
                <a:sym typeface="Ubuntu"/>
              </a:rPr>
              <a:t>Mélanie Boucher, CS de la Capitale</a:t>
            </a:r>
            <a:endParaRPr b="1"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04" name="Google Shape;1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2250" y="3716000"/>
            <a:ext cx="2027875" cy="9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92" name="Google Shape;192;p34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3"/>
              </a:rPr>
              <a:t>Exemple 1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4"/>
              </a:rPr>
              <a:t>Exemple 2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5"/>
              </a:rPr>
              <a:t>Exemple 3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6"/>
              </a:rPr>
              <a:t>Exemple 4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7"/>
              </a:rPr>
              <a:t>Exemple 5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25239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4"/>
          <p:cNvSpPr txBox="1"/>
          <p:nvPr/>
        </p:nvSpPr>
        <p:spPr>
          <a:xfrm>
            <a:off x="3049775" y="43105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Certains se surpassent: “</a:t>
            </a:r>
            <a:r>
              <a:rPr lang="fr-CA" u="sng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Creative Art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”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6293250" y="1094025"/>
            <a:ext cx="2578500" cy="78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  <a:uFill>
                  <a:noFill/>
                </a:uFill>
                <a:hlinkClick r:id="rId4"/>
              </a:rPr>
              <a:t>Château de Cendrillon</a:t>
            </a:r>
            <a:r>
              <a:rPr lang="fr-CA">
                <a:solidFill>
                  <a:schemeClr val="dk1"/>
                </a:solidFill>
              </a:rPr>
              <a:t> 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3" name="Google Shape;203;p3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8625" y="2098677"/>
            <a:ext cx="1446769" cy="158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50" y="1514967"/>
            <a:ext cx="1933820" cy="103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6834" y="1513025"/>
            <a:ext cx="1324306" cy="10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925" y="3497626"/>
            <a:ext cx="1091662" cy="114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039" y="3535275"/>
            <a:ext cx="1670538" cy="11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5">
            <a:hlinkClick r:id="rId15"/>
          </p:cNvPr>
          <p:cNvSpPr txBox="1"/>
          <p:nvPr/>
        </p:nvSpPr>
        <p:spPr>
          <a:xfrm>
            <a:off x="3046513" y="1094013"/>
            <a:ext cx="30510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</a:rPr>
              <a:t>Sapin de Noël animé	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9" name="Google Shape;209;p35">
            <a:hlinkClick r:id="rId16"/>
          </p:cNvPr>
          <p:cNvSpPr txBox="1"/>
          <p:nvPr/>
        </p:nvSpPr>
        <p:spPr>
          <a:xfrm>
            <a:off x="6715925" y="2893375"/>
            <a:ext cx="20928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7"/>
              </a:rPr>
              <a:t>Transformer</a:t>
            </a:r>
            <a:r>
              <a:rPr lang="fr-CA" sz="1800">
                <a:solidFill>
                  <a:schemeClr val="dk1"/>
                </a:solidFill>
              </a:rPr>
              <a:t>	</a:t>
            </a:r>
            <a:endParaRPr/>
          </a:p>
        </p:txBody>
      </p:sp>
      <p:sp>
        <p:nvSpPr>
          <p:cNvPr id="210" name="Google Shape;210;p35"/>
          <p:cNvSpPr txBox="1"/>
          <p:nvPr/>
        </p:nvSpPr>
        <p:spPr>
          <a:xfrm>
            <a:off x="332000" y="3243338"/>
            <a:ext cx="25785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8"/>
              </a:rPr>
              <a:t>La reine des neiges</a:t>
            </a:r>
            <a:endParaRPr/>
          </a:p>
        </p:txBody>
      </p:sp>
      <p:sp>
        <p:nvSpPr>
          <p:cNvPr id="211" name="Google Shape;211;p35">
            <a:hlinkClick r:id="rId19"/>
          </p:cNvPr>
          <p:cNvSpPr txBox="1"/>
          <p:nvPr/>
        </p:nvSpPr>
        <p:spPr>
          <a:xfrm>
            <a:off x="178275" y="1136325"/>
            <a:ext cx="29595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20"/>
              </a:rPr>
              <a:t>La maison blanche animée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2" name="Google Shape;212;p3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237539" y="44250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62" y="15780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/>
        </p:nvSpPr>
        <p:spPr>
          <a:xfrm>
            <a:off x="1944263" y="1125000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/>
              <a:t>Les propriétés des fonctions</a:t>
            </a:r>
            <a:endParaRPr sz="1800"/>
          </a:p>
        </p:txBody>
      </p:sp>
      <p:sp>
        <p:nvSpPr>
          <p:cNvPr id="220" name="Google Shape;220;p36"/>
          <p:cNvSpPr txBox="1"/>
          <p:nvPr/>
        </p:nvSpPr>
        <p:spPr>
          <a:xfrm>
            <a:off x="757613" y="45799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rgbClr val="00B050"/>
                </a:solidFill>
                <a:hlinkClick r:id="rId4"/>
              </a:rPr>
              <a:t>Fichier de départ </a:t>
            </a:r>
            <a:r>
              <a:rPr lang="fr-CA" sz="2400"/>
              <a:t>et </a:t>
            </a:r>
            <a:r>
              <a:rPr lang="fr-CA" sz="2400" u="sng">
                <a:solidFill>
                  <a:srgbClr val="00B050"/>
                </a:solidFill>
                <a:hlinkClick r:id="rId5"/>
              </a:rPr>
              <a:t>Corrigé</a:t>
            </a:r>
            <a:endParaRPr sz="2400">
              <a:solidFill>
                <a:srgbClr val="00B050"/>
              </a:solidFill>
            </a:endParaRPr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27" name="Google Shape;227;p37"/>
          <p:cNvSpPr txBox="1"/>
          <p:nvPr/>
        </p:nvSpPr>
        <p:spPr>
          <a:xfrm>
            <a:off x="377750" y="306325"/>
            <a:ext cx="39360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Explorons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le grapheur Desmos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Aller à </a:t>
            </a:r>
            <a:r>
              <a:rPr lang="fr-CA" sz="2000" u="sng">
                <a:solidFill>
                  <a:srgbClr val="00B050"/>
                </a:solidFill>
                <a:hlinkClick r:id="rId3"/>
              </a:rPr>
              <a:t>www.desmos.com</a:t>
            </a:r>
            <a:endParaRPr sz="2000">
              <a:solidFill>
                <a:srgbClr val="00B05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Créer un compte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r>
              <a:rPr lang="fr-CA" sz="2000" u="sng">
                <a:solidFill>
                  <a:srgbClr val="00B050"/>
                </a:solidFill>
                <a:hlinkClick r:id="rId4"/>
              </a:rPr>
              <a:t>ce lien</a:t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u="sng">
                <a:solidFill>
                  <a:srgbClr val="00B050"/>
                </a:solidFill>
                <a:hlinkClick r:id="rId5"/>
              </a:rPr>
              <a:t>Pour améliorer vos compétences avec la calculatrice Desmos</a:t>
            </a:r>
            <a:endParaRPr sz="1200">
              <a:solidFill>
                <a:srgbClr val="00B050"/>
              </a:solidFill>
            </a:endParaRPr>
          </a:p>
        </p:txBody>
      </p:sp>
      <p:pic>
        <p:nvPicPr>
          <p:cNvPr descr="keep-calm-and-use-desmos.png" id="228" name="Google Shape;22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5271" y="0"/>
            <a:ext cx="440873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-1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99450" y="2916950"/>
            <a:ext cx="15621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5525" y="2314575"/>
            <a:ext cx="139996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Google Shape;236;p38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{4B500E08-26EE-4642-BE15-9C4172BF0D55}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Activity Builder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(Desmos teacher) 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b="1" lang="fr-CA" sz="1800"/>
                        <a:t>C</a:t>
                      </a:r>
                      <a:r>
                        <a:rPr b="1" lang="fr-CA" sz="1800"/>
                        <a:t>réer vos propres activités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 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teacher.desmos.com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b="1" lang="fr-CA" sz="1800"/>
                        <a:t>Code de classe pour que les élèves se rendent à l’activité</a:t>
                      </a:r>
                      <a:r>
                        <a:rPr b="1" lang="fr-CA" sz="1800"/>
                        <a:t>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4"/>
                        </a:rPr>
                        <a:t>student.desmos.com</a:t>
                      </a:r>
                      <a:endParaRPr b="1" sz="1800"/>
                    </a:p>
                    <a:p>
                      <a:pPr indent="-34290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Voir</a:t>
                      </a: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la progression de vos élèves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      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5"/>
                        </a:rPr>
                        <a:t>teacher.desmos.com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7" name="Google Shape;23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475" y="2840825"/>
            <a:ext cx="2862775" cy="2143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8" name="Google Shape;238;p38"/>
          <p:cNvSpPr/>
          <p:nvPr/>
        </p:nvSpPr>
        <p:spPr>
          <a:xfrm rot="1083240">
            <a:off x="4935569" y="3162034"/>
            <a:ext cx="1098694" cy="47928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5326" y="19778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Google Shape;244;p3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{4B500E08-26EE-4642-BE15-9C4172BF0D55}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Activity Builder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 prix des boîtes LEGO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CA" sz="1800">
                          <a:solidFill>
                            <a:schemeClr val="dk1"/>
                          </a:solidFill>
                        </a:rPr>
                        <a:t>             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45" name="Google Shape;24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51" y="43812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2199" y="1737400"/>
            <a:ext cx="4316150" cy="32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Google Shape;251;p40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{4B500E08-26EE-4642-BE15-9C4172BF0D55}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Card Sort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(cartes à associer)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</a:t>
                      </a:r>
                      <a:endParaRPr b="1" sz="1800"/>
                    </a:p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Les chaînes d’opérations</a:t>
                      </a:r>
                      <a:endParaRPr sz="1800">
                        <a:solidFill>
                          <a:srgbClr val="00B05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2" name="Google Shape;2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576" y="874774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463" y="1826900"/>
            <a:ext cx="6125076" cy="28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41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{4B500E08-26EE-4642-BE15-9C4172BF0D55}</a:tableStyleId>
              </a:tblPr>
              <a:tblGrid>
                <a:gridCol w="9144000"/>
              </a:tblGrid>
              <a:tr h="76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Card Sort </a:t>
                      </a:r>
                      <a:r>
                        <a:rPr b="1" lang="fr-CA" sz="2400">
                          <a:latin typeface="Viga"/>
                          <a:ea typeface="Viga"/>
                          <a:cs typeface="Viga"/>
                          <a:sym typeface="Viga"/>
                        </a:rPr>
                        <a:t>(cartes à associer)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7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</a:t>
                      </a:r>
                      <a:endParaRPr b="1" sz="1800"/>
                    </a:p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Les modes de représentation (situations de proportionnalité)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9" name="Google Shape;2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51" y="430709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650" y="1904300"/>
            <a:ext cx="6148676" cy="25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/>
        </p:nvSpPr>
        <p:spPr>
          <a:xfrm>
            <a:off x="0" y="0"/>
            <a:ext cx="9144000" cy="897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Polygraph </a:t>
            </a:r>
            <a:r>
              <a:rPr b="1" lang="fr-CA" sz="2400">
                <a:latin typeface="Viga"/>
                <a:ea typeface="Viga"/>
                <a:cs typeface="Viga"/>
                <a:sym typeface="Viga"/>
              </a:rPr>
              <a:t>(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Jeu du style Guess who?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)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66" name="Google Shape;266;p42"/>
          <p:cNvSpPr txBox="1"/>
          <p:nvPr/>
        </p:nvSpPr>
        <p:spPr>
          <a:xfrm>
            <a:off x="914200" y="1026150"/>
            <a:ext cx="7564200" cy="28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Jumelage des élèves 2 à 2 aléatoirement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Objectif: découvrir la carte choisie par son adversaire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Pour y arriver: poser des questions afin d’éliminer les autres cartes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Mettre en pratique le langage mathématique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Suivre l’évolution de leurs discussions</a:t>
            </a:r>
            <a:endParaRPr sz="1800"/>
          </a:p>
        </p:txBody>
      </p:sp>
      <p:sp>
        <p:nvSpPr>
          <p:cNvPr id="267" name="Google Shape;267;p42"/>
          <p:cNvSpPr txBox="1"/>
          <p:nvPr/>
        </p:nvSpPr>
        <p:spPr>
          <a:xfrm>
            <a:off x="474600" y="4117375"/>
            <a:ext cx="466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/>
              <a:t>Exemple: </a:t>
            </a:r>
            <a:r>
              <a:rPr b="1" lang="fr-CA" sz="1800" u="sng">
                <a:solidFill>
                  <a:srgbClr val="00B050"/>
                </a:solidFill>
                <a:hlinkClick r:id="rId3"/>
              </a:rPr>
              <a:t>Polygraph sur le plan cartésien</a:t>
            </a:r>
            <a:endParaRPr b="1" sz="1800">
              <a:solidFill>
                <a:srgbClr val="00B050"/>
              </a:solidFill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2076" y="10261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0" y="0"/>
            <a:ext cx="9144000" cy="12804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Marbleslides (les billes)</a:t>
            </a:r>
            <a:endParaRPr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Viga"/>
                <a:ea typeface="Viga"/>
                <a:cs typeface="Viga"/>
                <a:sym typeface="Viga"/>
              </a:rPr>
              <a:t>Travailler les paramètres des fonctions en s’amusant!!!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5478800" y="2812838"/>
            <a:ext cx="3424800" cy="15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00000"/>
                </a:solidFill>
                <a:uFill>
                  <a:noFill/>
                </a:uFill>
                <a:hlinkClick r:id="rId3"/>
              </a:rPr>
              <a:t>Fonctions linéaires</a:t>
            </a:r>
            <a:r>
              <a:rPr lang="fr-CA">
                <a:solidFill>
                  <a:srgbClr val="000000"/>
                </a:solidFill>
              </a:rPr>
              <a:t>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rgbClr val="00B050"/>
                </a:solidFill>
                <a:hlinkClick r:id="rId4"/>
              </a:rPr>
              <a:t>Lien de l’activité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75" name="Google Shape;27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3849" y="948524"/>
            <a:ext cx="1409750" cy="14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80400"/>
            <a:ext cx="5150800" cy="3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1301" y="43914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-18000" y="1427025"/>
            <a:ext cx="9144000" cy="37164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6"/>
          <p:cNvSpPr txBox="1"/>
          <p:nvPr/>
        </p:nvSpPr>
        <p:spPr>
          <a:xfrm>
            <a:off x="611300" y="304400"/>
            <a:ext cx="79542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3200">
                <a:latin typeface="Viga"/>
                <a:ea typeface="Viga"/>
                <a:cs typeface="Viga"/>
                <a:sym typeface="Viga"/>
              </a:rPr>
              <a:t>Plan de la formation</a:t>
            </a:r>
            <a:endParaRPr sz="45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1" name="Google Shape;111;p26"/>
          <p:cNvSpPr txBox="1"/>
          <p:nvPr/>
        </p:nvSpPr>
        <p:spPr>
          <a:xfrm>
            <a:off x="723300" y="1796700"/>
            <a:ext cx="7667100" cy="2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Le grapheur de Desmos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Le créateur d’activités de Desmos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iga"/>
              <a:buAutoNum type="arabicPeriod"/>
            </a:pPr>
            <a:r>
              <a:rPr lang="fr-CA" sz="2500">
                <a:latin typeface="Viga"/>
                <a:ea typeface="Viga"/>
                <a:cs typeface="Viga"/>
                <a:sym typeface="Viga"/>
              </a:rPr>
              <a:t>Temps d’exploration et d’expérimentation</a:t>
            </a:r>
            <a:endParaRPr sz="25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/>
          <p:nvPr/>
        </p:nvSpPr>
        <p:spPr>
          <a:xfrm>
            <a:off x="100175" y="331900"/>
            <a:ext cx="1792500" cy="31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LIENS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UTILES</a:t>
            </a:r>
            <a:endParaRPr sz="3000"/>
          </a:p>
        </p:txBody>
      </p:sp>
      <p:pic>
        <p:nvPicPr>
          <p:cNvPr id="283" name="Google Shape;283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6475" y="3948447"/>
            <a:ext cx="338700" cy="3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25" y="2934775"/>
            <a:ext cx="1129388" cy="112938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/>
        </p:nvSpPr>
        <p:spPr>
          <a:xfrm>
            <a:off x="1892675" y="5550"/>
            <a:ext cx="7251300" cy="513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Grapheur:           </a:t>
            </a:r>
            <a:r>
              <a:rPr lang="fr-CA" sz="2400" u="sng">
                <a:hlinkClick r:id="rId6"/>
              </a:rPr>
              <a:t>desmos.com</a:t>
            </a:r>
            <a:endParaRPr sz="2400"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Enseignant:        </a:t>
            </a:r>
            <a:r>
              <a:rPr lang="fr-CA" sz="2400" u="sng">
                <a:hlinkClick r:id="rId7"/>
              </a:rPr>
              <a:t>teacher.desmos.com</a:t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Élève:                 </a:t>
            </a:r>
            <a:r>
              <a:rPr lang="fr-CA" sz="2400" u="sng">
                <a:hlinkClick r:id="rId8"/>
              </a:rPr>
              <a:t>student.desmos.com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9"/>
              </a:rPr>
              <a:t>Desmosfr.ca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solidFill>
                  <a:schemeClr val="dk1"/>
                </a:solidFill>
                <a:hlinkClick r:id="rId10"/>
              </a:rPr>
              <a:t>G</a:t>
            </a:r>
            <a:r>
              <a:rPr lang="fr-CA" sz="2200" u="sng">
                <a:solidFill>
                  <a:schemeClr val="dk1"/>
                </a:solidFill>
                <a:hlinkClick r:id="rId11"/>
              </a:rPr>
              <a:t>uide de l’utilisateur Desmos</a:t>
            </a:r>
            <a:endParaRPr sz="22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2"/>
              </a:rPr>
              <a:t>Article Revue Envol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3"/>
              </a:rPr>
              <a:t>Tutoriels vidéo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4"/>
              </a:rPr>
              <a:t>@Desmos sur Twitter</a:t>
            </a:r>
            <a:r>
              <a:rPr lang="fr-CA" sz="2200"/>
              <a:t> </a:t>
            </a:r>
            <a:endParaRPr sz="22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 u="sng">
                <a:hlinkClick r:id="rId15"/>
              </a:rPr>
              <a:t>Chaîne Youtube</a:t>
            </a:r>
            <a:endParaRPr sz="2200"/>
          </a:p>
        </p:txBody>
      </p:sp>
      <p:sp>
        <p:nvSpPr>
          <p:cNvPr id="286" name="Google Shape;286;p44"/>
          <p:cNvSpPr/>
          <p:nvPr/>
        </p:nvSpPr>
        <p:spPr>
          <a:xfrm flipH="1">
            <a:off x="4070550" y="1804600"/>
            <a:ext cx="3156300" cy="1129500"/>
          </a:xfrm>
          <a:prstGeom prst="bentArrow">
            <a:avLst>
              <a:gd fmla="val 10356" name="adj1"/>
              <a:gd fmla="val 25000" name="adj2"/>
              <a:gd fmla="val 28459" name="adj3"/>
              <a:gd fmla="val 60810" name="adj4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4"/>
          <p:cNvSpPr txBox="1"/>
          <p:nvPr/>
        </p:nvSpPr>
        <p:spPr>
          <a:xfrm>
            <a:off x="6689250" y="2810750"/>
            <a:ext cx="9645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+++</a:t>
            </a:r>
            <a:endParaRPr b="1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688" y="35465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725550" y="339875"/>
            <a:ext cx="7692900" cy="4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7"/>
              </a:rPr>
              <a:t>Autoformations du Campus RÉCIT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latin typeface="Viga"/>
                <a:ea typeface="Viga"/>
                <a:cs typeface="Viga"/>
                <a:sym typeface="Viga"/>
                <a:hlinkClick r:id="rId8"/>
              </a:rPr>
              <a:t>Les maths autrement (Facebook)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latin typeface="Viga"/>
                <a:ea typeface="Viga"/>
                <a:cs typeface="Viga"/>
                <a:sym typeface="Viga"/>
              </a:rPr>
              <a:t>Liens utiles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3" y="32836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6"/>
          <p:cNvSpPr txBox="1"/>
          <p:nvPr/>
        </p:nvSpPr>
        <p:spPr>
          <a:xfrm>
            <a:off x="382200" y="1545225"/>
            <a:ext cx="83796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>
                <a:latin typeface="Viga"/>
                <a:ea typeface="Viga"/>
                <a:cs typeface="Viga"/>
                <a:sym typeface="Viga"/>
              </a:rPr>
              <a:t>Merci!</a:t>
            </a:r>
            <a:endParaRPr b="1" sz="3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2000" u="sng"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stephanie.rioux@recitmst.qc.ca</a:t>
            </a:r>
            <a:endParaRPr sz="3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2000" u="sng">
                <a:latin typeface="Merriweather"/>
                <a:ea typeface="Merriweather"/>
                <a:cs typeface="Merriweather"/>
                <a:sym typeface="Merriweather"/>
                <a:hlinkClick r:id="rId5"/>
              </a:rPr>
              <a:t>boucher.melanie@cscapitale.qc.ca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1" name="Google Shape;301;p46"/>
          <p:cNvSpPr txBox="1"/>
          <p:nvPr/>
        </p:nvSpPr>
        <p:spPr>
          <a:xfrm>
            <a:off x="0" y="-5400"/>
            <a:ext cx="9144000" cy="1677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Questions?  Commentaires?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Découvertes?  Coups de coeur?</a:t>
            </a:r>
            <a:r>
              <a:rPr b="1" lang="fr-CA" sz="3000">
                <a:latin typeface="Ubuntu"/>
                <a:ea typeface="Ubuntu"/>
                <a:cs typeface="Ubuntu"/>
                <a:sym typeface="Ubuntu"/>
              </a:rPr>
              <a:t>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2" name="Google Shape;302;p46"/>
          <p:cNvSpPr txBox="1"/>
          <p:nvPr/>
        </p:nvSpPr>
        <p:spPr>
          <a:xfrm>
            <a:off x="3171900" y="4659450"/>
            <a:ext cx="2800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CC by-nc-sa RÉCIT MST</a:t>
            </a:r>
            <a:endParaRPr b="1"/>
          </a:p>
        </p:txBody>
      </p:sp>
      <p:pic>
        <p:nvPicPr>
          <p:cNvPr id="303" name="Google Shape;30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8650" y="3595675"/>
            <a:ext cx="2027875" cy="9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" name="Google Shape;308;p47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{4B500E08-26EE-4642-BE15-9C4172BF0D55}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Rappels utiles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   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9" name="Google Shape;3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001" y="4144649"/>
            <a:ext cx="668925" cy="6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7"/>
          <p:cNvSpPr txBox="1"/>
          <p:nvPr/>
        </p:nvSpPr>
        <p:spPr>
          <a:xfrm>
            <a:off x="596650" y="1396975"/>
            <a:ext cx="33021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créer une activité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teacher.desmos.com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Custom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New activity</a:t>
            </a:r>
            <a:endParaRPr/>
          </a:p>
        </p:txBody>
      </p:sp>
      <p:sp>
        <p:nvSpPr>
          <p:cNvPr id="311" name="Google Shape;311;p47"/>
          <p:cNvSpPr txBox="1"/>
          <p:nvPr/>
        </p:nvSpPr>
        <p:spPr>
          <a:xfrm>
            <a:off x="4380800" y="1341425"/>
            <a:ext cx="37752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partager une activité aux élèves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teacher.desmos.com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Custom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Cliquer sur l’activité désirée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Créer un ou des Class Code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Donner le Class Code aux élèves</a:t>
            </a:r>
            <a:endParaRPr/>
          </a:p>
        </p:txBody>
      </p:sp>
      <p:sp>
        <p:nvSpPr>
          <p:cNvPr id="312" name="Google Shape;312;p47"/>
          <p:cNvSpPr txBox="1"/>
          <p:nvPr/>
        </p:nvSpPr>
        <p:spPr>
          <a:xfrm>
            <a:off x="4423425" y="3244500"/>
            <a:ext cx="37752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solidFill>
                  <a:schemeClr val="dk1"/>
                </a:solidFill>
              </a:rPr>
              <a:t>Pour que les élèves rejoignent l’activité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Aller sur student.desmos.com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fr-CA">
                <a:solidFill>
                  <a:schemeClr val="dk1"/>
                </a:solidFill>
              </a:rPr>
              <a:t>Entrer le code de classe</a:t>
            </a:r>
            <a:endParaRPr/>
          </a:p>
        </p:txBody>
      </p:sp>
      <p:sp>
        <p:nvSpPr>
          <p:cNvPr id="313" name="Google Shape;313;p47"/>
          <p:cNvSpPr txBox="1"/>
          <p:nvPr/>
        </p:nvSpPr>
        <p:spPr>
          <a:xfrm>
            <a:off x="452625" y="2991425"/>
            <a:ext cx="32199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*** Pour éditer (modifier) une activité existante, cliquer sur l’activité puis cliquer sur les 3 petits points.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/>
        </p:nvSpPr>
        <p:spPr>
          <a:xfrm rot="-5400000">
            <a:off x="-13971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1427075" y="695325"/>
            <a:ext cx="7609800" cy="4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Donne du sens aux apprentissages;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diversifier les approches;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la différenciation pédagogique;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Contribue à la mise en place d’un climat favorable aux apprentissages;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varier les modes d’expression, de représentation;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développer l’autonomie;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de développer les compétences utiles au 21e siècle;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d’explorer des situations plus complexes, de manipuler un grand nombre de données, de simuler et de faciliter des calculs fastidieux</a:t>
            </a:r>
            <a:r>
              <a:rPr lang="fr-CA" sz="1700"/>
              <a:t>;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fr-CA" sz="1700"/>
              <a:t>Permet d’évaluer autrement, de donner une rétroaction immédiate ou différente.</a:t>
            </a:r>
            <a:endParaRPr sz="1700"/>
          </a:p>
        </p:txBody>
      </p:sp>
      <p:sp>
        <p:nvSpPr>
          <p:cNvPr id="118" name="Google Shape;118;p27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L’utilisation pédagogique des technologies… </a:t>
            </a:r>
            <a:endParaRPr b="1" sz="2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une pratique d’enseignement jugée efficace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5" name="Google Shape;125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/>
          <p:nvPr/>
        </p:nvSpPr>
        <p:spPr>
          <a:xfrm>
            <a:off x="7092650" y="445135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/>
        </p:nvSpPr>
        <p:spPr>
          <a:xfrm>
            <a:off x="7014950" y="4000000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Student.desmos.com 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3000"/>
          </a:p>
        </p:txBody>
      </p:sp>
      <p:pic>
        <p:nvPicPr>
          <p:cNvPr id="132" name="Google Shape;132;p2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50" y="2137549"/>
            <a:ext cx="1711400" cy="157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8874" y="2128075"/>
            <a:ext cx="1637763" cy="165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 txBox="1"/>
          <p:nvPr/>
        </p:nvSpPr>
        <p:spPr>
          <a:xfrm>
            <a:off x="0" y="0"/>
            <a:ext cx="9144000" cy="11241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35" name="Google Shape;135;p29"/>
          <p:cNvSpPr txBox="1"/>
          <p:nvPr/>
        </p:nvSpPr>
        <p:spPr>
          <a:xfrm>
            <a:off x="-181000" y="4056250"/>
            <a:ext cx="2540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Desmos.com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136" name="Google Shape;136;p2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9998" y="2244206"/>
            <a:ext cx="1637750" cy="1368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 txBox="1"/>
          <p:nvPr/>
        </p:nvSpPr>
        <p:spPr>
          <a:xfrm>
            <a:off x="2877300" y="40562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Teacher.desmos.com</a:t>
            </a:r>
            <a:endParaRPr/>
          </a:p>
        </p:txBody>
      </p:sp>
      <p:pic>
        <p:nvPicPr>
          <p:cNvPr id="138" name="Google Shape;138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18000" y="1853450"/>
            <a:ext cx="911400" cy="112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48850" y="3130700"/>
            <a:ext cx="980550" cy="1146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9"/>
          <p:cNvCxnSpPr>
            <a:stCxn id="133" idx="3"/>
            <a:endCxn id="138" idx="1"/>
          </p:cNvCxnSpPr>
          <p:nvPr/>
        </p:nvCxnSpPr>
        <p:spPr>
          <a:xfrm flipH="1" rot="10800000">
            <a:off x="4806637" y="2415450"/>
            <a:ext cx="911400" cy="5394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9"/>
          <p:cNvCxnSpPr>
            <a:stCxn id="133" idx="3"/>
            <a:endCxn id="139" idx="1"/>
          </p:cNvCxnSpPr>
          <p:nvPr/>
        </p:nvCxnSpPr>
        <p:spPr>
          <a:xfrm>
            <a:off x="4806637" y="2954850"/>
            <a:ext cx="842100" cy="7491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9"/>
          <p:cNvCxnSpPr>
            <a:stCxn id="138" idx="3"/>
            <a:endCxn id="136" idx="1"/>
          </p:cNvCxnSpPr>
          <p:nvPr/>
        </p:nvCxnSpPr>
        <p:spPr>
          <a:xfrm>
            <a:off x="6629400" y="2415566"/>
            <a:ext cx="690600" cy="5127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29"/>
          <p:cNvCxnSpPr>
            <a:stCxn id="139" idx="3"/>
            <a:endCxn id="136" idx="1"/>
          </p:cNvCxnSpPr>
          <p:nvPr/>
        </p:nvCxnSpPr>
        <p:spPr>
          <a:xfrm flipH="1" rot="10800000">
            <a:off x="6629400" y="2928232"/>
            <a:ext cx="690600" cy="7758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29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633350" y="1334725"/>
            <a:ext cx="23322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400"/>
              <a:t>Grapheur</a:t>
            </a:r>
            <a:endParaRPr b="1" sz="2400"/>
          </a:p>
        </p:txBody>
      </p:sp>
      <p:sp>
        <p:nvSpPr>
          <p:cNvPr id="146" name="Google Shape;146;p29"/>
          <p:cNvSpPr txBox="1"/>
          <p:nvPr/>
        </p:nvSpPr>
        <p:spPr>
          <a:xfrm>
            <a:off x="2965550" y="14373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Enseignants</a:t>
            </a:r>
            <a:endParaRPr b="1" sz="2400"/>
          </a:p>
        </p:txBody>
      </p:sp>
      <p:sp>
        <p:nvSpPr>
          <p:cNvPr id="147" name="Google Shape;147;p29"/>
          <p:cNvSpPr txBox="1"/>
          <p:nvPr/>
        </p:nvSpPr>
        <p:spPr>
          <a:xfrm>
            <a:off x="7551350" y="1440513"/>
            <a:ext cx="1356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Élèves</a:t>
            </a:r>
            <a:endParaRPr b="1" sz="2400"/>
          </a:p>
        </p:txBody>
      </p:sp>
      <p:cxnSp>
        <p:nvCxnSpPr>
          <p:cNvPr id="148" name="Google Shape;148;p29"/>
          <p:cNvCxnSpPr/>
          <p:nvPr/>
        </p:nvCxnSpPr>
        <p:spPr>
          <a:xfrm>
            <a:off x="4998775" y="1734300"/>
            <a:ext cx="21822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9" name="Google Shape;149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" y="44723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4"/>
              </a:rPr>
              <a:t>Lien vers le sapin</a:t>
            </a:r>
            <a:endParaRPr sz="1800">
              <a:solidFill>
                <a:srgbClr val="00B050"/>
              </a:solidFill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65" name="Google Shape;165;p31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le grapheur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75" name="Google Shape;175;p32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La créativité et l’engagement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151" y="1017600"/>
            <a:ext cx="7371699" cy="41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5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