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72" r:id="rId3"/>
    <p:sldMasterId id="2147483673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</p:sldIdLst>
  <p:sldSz cy="6858000" cx="9144000"/>
  <p:notesSz cx="6858000" cy="9144000"/>
  <p:embeddedFontLst>
    <p:embeddedFont>
      <p:font typeface="Ubuntu"/>
      <p:regular r:id="rId36"/>
      <p:bold r:id="rId37"/>
      <p:italic r:id="rId38"/>
      <p:boldItalic r:id="rId39"/>
    </p:embeddedFont>
    <p:embeddedFont>
      <p:font typeface="Caveat"/>
      <p:regular r:id="rId40"/>
      <p:bold r:id="rId41"/>
    </p:embeddedFont>
    <p:embeddedFont>
      <p:font typeface="Cousine"/>
      <p:regular r:id="rId42"/>
      <p:bold r:id="rId43"/>
      <p:italic r:id="rId44"/>
      <p:boldItalic r:id="rId45"/>
    </p:embeddedFont>
    <p:embeddedFont>
      <p:font typeface="Viga"/>
      <p:regular r:id="rId46"/>
    </p:embeddedFont>
    <p:embeddedFont>
      <p:font typeface="Permanent Marker"/>
      <p:regular r:id="rId47"/>
    </p:embeddedFont>
    <p:embeddedFont>
      <p:font typeface="Montserrat Light"/>
      <p:regular r:id="rId48"/>
      <p:bold r:id="rId49"/>
      <p:italic r:id="rId50"/>
      <p:boldItalic r:id="rId51"/>
    </p:embeddedFont>
    <p:embeddedFont>
      <p:font typeface="Amatic SC"/>
      <p:regular r:id="rId52"/>
      <p:bold r:id="rId53"/>
    </p:embeddedFont>
    <p:embeddedFont>
      <p:font typeface="Montserrat"/>
      <p:regular r:id="rId54"/>
      <p:bold r:id="rId55"/>
      <p:italic r:id="rId56"/>
      <p:boldItalic r:id="rId57"/>
    </p:embeddedFont>
    <p:embeddedFont>
      <p:font typeface="Source Code Pro"/>
      <p:regular r:id="rId58"/>
      <p:bold r:id="rId59"/>
      <p:italic r:id="rId60"/>
      <p:boldItalic r:id="rId61"/>
    </p:embeddedFont>
    <p:embeddedFont>
      <p:font typeface="Varela Round"/>
      <p:regular r:id="rId62"/>
    </p:embeddedFont>
    <p:embeddedFont>
      <p:font typeface="Montserrat ExtraBold"/>
      <p:bold r:id="rId63"/>
      <p:boldItalic r:id="rId64"/>
    </p:embeddedFont>
    <p:embeddedFont>
      <p:font typeface="Merriweather"/>
      <p:regular r:id="rId65"/>
      <p:bold r:id="rId66"/>
      <p:italic r:id="rId67"/>
      <p:boldItalic r:id="rId6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Caveat-regular.fntdata"/><Relationship Id="rId42" Type="http://schemas.openxmlformats.org/officeDocument/2006/relationships/font" Target="fonts/Cousine-regular.fntdata"/><Relationship Id="rId41" Type="http://schemas.openxmlformats.org/officeDocument/2006/relationships/font" Target="fonts/Caveat-bold.fntdata"/><Relationship Id="rId44" Type="http://schemas.openxmlformats.org/officeDocument/2006/relationships/font" Target="fonts/Cousine-italic.fntdata"/><Relationship Id="rId43" Type="http://schemas.openxmlformats.org/officeDocument/2006/relationships/font" Target="fonts/Cousine-bold.fntdata"/><Relationship Id="rId46" Type="http://schemas.openxmlformats.org/officeDocument/2006/relationships/font" Target="fonts/Viga-regular.fntdata"/><Relationship Id="rId45" Type="http://schemas.openxmlformats.org/officeDocument/2006/relationships/font" Target="fonts/Cousine-boldItalic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48" Type="http://schemas.openxmlformats.org/officeDocument/2006/relationships/font" Target="fonts/MontserratLight-regular.fntdata"/><Relationship Id="rId47" Type="http://schemas.openxmlformats.org/officeDocument/2006/relationships/font" Target="fonts/PermanentMarker-regular.fntdata"/><Relationship Id="rId49" Type="http://schemas.openxmlformats.org/officeDocument/2006/relationships/font" Target="fonts/MontserratLight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font" Target="fonts/Ubuntu-bold.fntdata"/><Relationship Id="rId36" Type="http://schemas.openxmlformats.org/officeDocument/2006/relationships/font" Target="fonts/Ubuntu-regular.fntdata"/><Relationship Id="rId39" Type="http://schemas.openxmlformats.org/officeDocument/2006/relationships/font" Target="fonts/Ubuntu-boldItalic.fntdata"/><Relationship Id="rId38" Type="http://schemas.openxmlformats.org/officeDocument/2006/relationships/font" Target="fonts/Ubuntu-italic.fntdata"/><Relationship Id="rId62" Type="http://schemas.openxmlformats.org/officeDocument/2006/relationships/font" Target="fonts/VarelaRound-regular.fntdata"/><Relationship Id="rId61" Type="http://schemas.openxmlformats.org/officeDocument/2006/relationships/font" Target="fonts/SourceCodePro-boldItalic.fntdata"/><Relationship Id="rId20" Type="http://schemas.openxmlformats.org/officeDocument/2006/relationships/slide" Target="slides/slide15.xml"/><Relationship Id="rId64" Type="http://schemas.openxmlformats.org/officeDocument/2006/relationships/font" Target="fonts/MontserratExtraBold-boldItalic.fntdata"/><Relationship Id="rId63" Type="http://schemas.openxmlformats.org/officeDocument/2006/relationships/font" Target="fonts/MontserratExtraBold-bold.fntdata"/><Relationship Id="rId22" Type="http://schemas.openxmlformats.org/officeDocument/2006/relationships/slide" Target="slides/slide17.xml"/><Relationship Id="rId66" Type="http://schemas.openxmlformats.org/officeDocument/2006/relationships/font" Target="fonts/Merriweather-bold.fntdata"/><Relationship Id="rId21" Type="http://schemas.openxmlformats.org/officeDocument/2006/relationships/slide" Target="slides/slide16.xml"/><Relationship Id="rId65" Type="http://schemas.openxmlformats.org/officeDocument/2006/relationships/font" Target="fonts/Merriweather-regular.fntdata"/><Relationship Id="rId24" Type="http://schemas.openxmlformats.org/officeDocument/2006/relationships/slide" Target="slides/slide19.xml"/><Relationship Id="rId68" Type="http://schemas.openxmlformats.org/officeDocument/2006/relationships/font" Target="fonts/Merriweather-boldItalic.fntdata"/><Relationship Id="rId23" Type="http://schemas.openxmlformats.org/officeDocument/2006/relationships/slide" Target="slides/slide18.xml"/><Relationship Id="rId67" Type="http://schemas.openxmlformats.org/officeDocument/2006/relationships/font" Target="fonts/Merriweather-italic.fntdata"/><Relationship Id="rId60" Type="http://schemas.openxmlformats.org/officeDocument/2006/relationships/font" Target="fonts/SourceCodePro-italic.fntdata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MontserratLight-boldItalic.fntdata"/><Relationship Id="rId50" Type="http://schemas.openxmlformats.org/officeDocument/2006/relationships/font" Target="fonts/MontserratLight-italic.fntdata"/><Relationship Id="rId53" Type="http://schemas.openxmlformats.org/officeDocument/2006/relationships/font" Target="fonts/AmaticSC-bold.fntdata"/><Relationship Id="rId52" Type="http://schemas.openxmlformats.org/officeDocument/2006/relationships/font" Target="fonts/AmaticSC-regular.fntdata"/><Relationship Id="rId11" Type="http://schemas.openxmlformats.org/officeDocument/2006/relationships/slide" Target="slides/slide6.xml"/><Relationship Id="rId55" Type="http://schemas.openxmlformats.org/officeDocument/2006/relationships/font" Target="fonts/Montserrat-bold.fntdata"/><Relationship Id="rId10" Type="http://schemas.openxmlformats.org/officeDocument/2006/relationships/slide" Target="slides/slide5.xml"/><Relationship Id="rId54" Type="http://schemas.openxmlformats.org/officeDocument/2006/relationships/font" Target="fonts/Montserrat-regular.fntdata"/><Relationship Id="rId13" Type="http://schemas.openxmlformats.org/officeDocument/2006/relationships/slide" Target="slides/slide8.xml"/><Relationship Id="rId57" Type="http://schemas.openxmlformats.org/officeDocument/2006/relationships/font" Target="fonts/Montserrat-boldItalic.fntdata"/><Relationship Id="rId12" Type="http://schemas.openxmlformats.org/officeDocument/2006/relationships/slide" Target="slides/slide7.xml"/><Relationship Id="rId56" Type="http://schemas.openxmlformats.org/officeDocument/2006/relationships/font" Target="fonts/Montserrat-italic.fntdata"/><Relationship Id="rId15" Type="http://schemas.openxmlformats.org/officeDocument/2006/relationships/slide" Target="slides/slide10.xml"/><Relationship Id="rId59" Type="http://schemas.openxmlformats.org/officeDocument/2006/relationships/font" Target="fonts/SourceCodePro-bold.fntdata"/><Relationship Id="rId14" Type="http://schemas.openxmlformats.org/officeDocument/2006/relationships/slide" Target="slides/slide9.xml"/><Relationship Id="rId58" Type="http://schemas.openxmlformats.org/officeDocument/2006/relationships/font" Target="fonts/SourceCodePro-regular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5f391192_0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35f391192_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6b14f05e8e_0_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6b14f05e8e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4c31515e5e_0_1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4c31515e5e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59d4c9d48c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59d4c9d48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6b24207d19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6b24207d1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4ff4e8d9b1_0_8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4ff4e8d9b1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Mel Steph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35f391192_02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35f391192_0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Mel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35f391192_0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35f391192_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Mel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27caedc975_4_4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27caedc975_4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Mel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3286942a37_0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3286942a37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Mel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4ff4e8d9b1_0_10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4ff4e8d9b1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Mel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606f1c2d_3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606f1c2d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4e54d2af6a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4e54d2af6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Mel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6b14f05e8e_0_2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6b14f05e8e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Mel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6b14f05e8e_0_3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6b14f05e8e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Mel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6b14f05e8e_0_4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6b14f05e8e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Mel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6b14f05e8e_38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6b14f05e8e_38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Mel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3286942a37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3286942a3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4d8e3cf4e0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4d8e3cf4e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709b0e3d50_0_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709b0e3d50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Mel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709b0e3d50_0_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709b0e3d50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56d7c31444_0_181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56d7c31444_0_18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4ff4e8d9b1_0_3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4ff4e8d9b1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709b0e3d50_0_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709b0e3d50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4ff4e8d9b1_0_15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4ff4e8d9b1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4a8f56715d_0_13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4a8f56715d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6b14f05e8e_0_18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6b14f05e8e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5f391192_01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35f391192_0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Mel Steph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4ff4e8d9b1_0_7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4ff4e8d9b1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Mel Steph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6b14f05e8e_0_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6b14f05e8e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4202967"/>
            <a:ext cx="8520600" cy="173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">
  <p:cSld name="TITLE_1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ctrTitle"/>
          </p:nvPr>
        </p:nvSpPr>
        <p:spPr>
          <a:xfrm>
            <a:off x="914400" y="4279286"/>
            <a:ext cx="7212600" cy="1546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b="1"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b="1" sz="5000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b="1" sz="5000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b="1" sz="5000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b="1" sz="5000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b="1" sz="5000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b="1" sz="5000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b="1" sz="5000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b="1" sz="5000"/>
            </a:lvl9pPr>
          </a:lstStyle>
          <a:p/>
        </p:txBody>
      </p:sp>
      <p:sp>
        <p:nvSpPr>
          <p:cNvPr id="52" name="Google Shape;52;p13"/>
          <p:cNvSpPr/>
          <p:nvPr/>
        </p:nvSpPr>
        <p:spPr>
          <a:xfrm rot="5400000">
            <a:off x="4511746" y="2218169"/>
            <a:ext cx="123450" cy="7106862"/>
          </a:xfrm>
          <a:custGeom>
            <a:rect b="b" l="l" r="r" t="t"/>
            <a:pathLst>
              <a:path extrusionOk="0" h="91029" w="4938">
                <a:moveTo>
                  <a:pt x="0" y="0"/>
                </a:moveTo>
                <a:lnTo>
                  <a:pt x="4938" y="0"/>
                </a:lnTo>
                <a:lnTo>
                  <a:pt x="4938" y="91029"/>
                </a:lnTo>
                <a:lnTo>
                  <a:pt x="0" y="91029"/>
                </a:lnTo>
              </a:path>
            </a:pathLst>
          </a:custGeom>
          <a:noFill/>
          <a:ln cap="flat" cmpd="sng" w="9525">
            <a:solidFill>
              <a:srgbClr val="FFFFFF"/>
            </a:solidFill>
            <a:prstDash val="solid"/>
            <a:miter lim="8000"/>
            <a:headEnd len="med" w="med" type="none"/>
            <a:tailEnd len="med" w="med" type="none"/>
          </a:ln>
        </p:spPr>
      </p:sp>
      <p:sp>
        <p:nvSpPr>
          <p:cNvPr id="53" name="Google Shape;53;p13"/>
          <p:cNvSpPr/>
          <p:nvPr/>
        </p:nvSpPr>
        <p:spPr>
          <a:xfrm rot="10800000">
            <a:off x="671075" y="4860025"/>
            <a:ext cx="1326900" cy="1326900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9525">
            <a:solidFill>
              <a:srgbClr val="FFFFFF"/>
            </a:solidFill>
            <a:prstDash val="dash"/>
            <a:round/>
            <a:headEnd len="sm" w="sm" type="triangle"/>
            <a:tailEnd len="sm" w="sm" type="triangl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4" name="Google Shape;54;p13"/>
          <p:cNvCxnSpPr/>
          <p:nvPr/>
        </p:nvCxnSpPr>
        <p:spPr>
          <a:xfrm>
            <a:off x="8365300" y="3066475"/>
            <a:ext cx="0" cy="27669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triangle"/>
            <a:tailEnd len="sm" w="sm" type="triangle"/>
          </a:ln>
        </p:spPr>
      </p:cxnSp>
      <p:sp>
        <p:nvSpPr>
          <p:cNvPr id="55" name="Google Shape;55;p13"/>
          <p:cNvSpPr/>
          <p:nvPr/>
        </p:nvSpPr>
        <p:spPr>
          <a:xfrm rot="-5400000">
            <a:off x="4510271" y="-439081"/>
            <a:ext cx="123450" cy="7106862"/>
          </a:xfrm>
          <a:custGeom>
            <a:rect b="b" l="l" r="r" t="t"/>
            <a:pathLst>
              <a:path extrusionOk="0" h="91029" w="4938">
                <a:moveTo>
                  <a:pt x="0" y="0"/>
                </a:moveTo>
                <a:lnTo>
                  <a:pt x="4938" y="0"/>
                </a:lnTo>
                <a:lnTo>
                  <a:pt x="4938" y="91029"/>
                </a:lnTo>
                <a:lnTo>
                  <a:pt x="0" y="91029"/>
                </a:lnTo>
              </a:path>
            </a:pathLst>
          </a:custGeom>
          <a:noFill/>
          <a:ln cap="flat" cmpd="sng" w="9525">
            <a:solidFill>
              <a:srgbClr val="FFFFFF"/>
            </a:solidFill>
            <a:prstDash val="dashDot"/>
            <a:miter lim="8000"/>
            <a:headEnd len="med" w="med" type="none"/>
            <a:tailEnd len="med" w="med" type="none"/>
          </a:ln>
        </p:spPr>
      </p:sp>
      <p:sp>
        <p:nvSpPr>
          <p:cNvPr id="56" name="Google Shape;56;p13"/>
          <p:cNvSpPr/>
          <p:nvPr/>
        </p:nvSpPr>
        <p:spPr>
          <a:xfrm>
            <a:off x="7039675" y="2497866"/>
            <a:ext cx="1714200" cy="1714200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9525">
            <a:solidFill>
              <a:srgbClr val="FFFFFF"/>
            </a:solidFill>
            <a:prstDash val="dash"/>
            <a:round/>
            <a:headEnd len="sm" w="sm" type="triangle"/>
            <a:tailEnd len="sm" w="sm" type="triangl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ubtitle">
  <p:cSld name="TITLE_1_1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/>
          <p:nvPr/>
        </p:nvSpPr>
        <p:spPr>
          <a:xfrm rot="5400000">
            <a:off x="4511746" y="450463"/>
            <a:ext cx="123450" cy="7106862"/>
          </a:xfrm>
          <a:custGeom>
            <a:rect b="b" l="l" r="r" t="t"/>
            <a:pathLst>
              <a:path extrusionOk="0" h="91029" w="4938">
                <a:moveTo>
                  <a:pt x="0" y="0"/>
                </a:moveTo>
                <a:lnTo>
                  <a:pt x="4938" y="0"/>
                </a:lnTo>
                <a:lnTo>
                  <a:pt x="4938" y="91029"/>
                </a:lnTo>
                <a:lnTo>
                  <a:pt x="0" y="91029"/>
                </a:lnTo>
              </a:path>
            </a:pathLst>
          </a:custGeom>
          <a:noFill/>
          <a:ln cap="flat" cmpd="sng" w="9525">
            <a:solidFill>
              <a:srgbClr val="FFFFFF"/>
            </a:solidFill>
            <a:prstDash val="solid"/>
            <a:miter lim="8000"/>
            <a:headEnd len="med" w="med" type="none"/>
            <a:tailEnd len="med" w="med" type="none"/>
          </a:ln>
        </p:spPr>
      </p:sp>
      <p:sp>
        <p:nvSpPr>
          <p:cNvPr id="59" name="Google Shape;59;p14"/>
          <p:cNvSpPr/>
          <p:nvPr/>
        </p:nvSpPr>
        <p:spPr>
          <a:xfrm rot="-5400000">
            <a:off x="663525" y="1362719"/>
            <a:ext cx="1326900" cy="1326900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9525">
            <a:solidFill>
              <a:srgbClr val="FFFFFF"/>
            </a:solidFill>
            <a:prstDash val="dash"/>
            <a:round/>
            <a:headEnd len="sm" w="sm" type="triangle"/>
            <a:tailEnd len="sm" w="sm" type="triangl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0" name="Google Shape;60;p14"/>
          <p:cNvCxnSpPr/>
          <p:nvPr/>
        </p:nvCxnSpPr>
        <p:spPr>
          <a:xfrm>
            <a:off x="8365300" y="1793734"/>
            <a:ext cx="0" cy="22623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triangle"/>
            <a:tailEnd len="sm" w="sm" type="triangle"/>
          </a:ln>
        </p:spPr>
      </p:cxnSp>
      <p:sp>
        <p:nvSpPr>
          <p:cNvPr id="61" name="Google Shape;61;p14"/>
          <p:cNvSpPr/>
          <p:nvPr/>
        </p:nvSpPr>
        <p:spPr>
          <a:xfrm rot="-5400000">
            <a:off x="4510271" y="-1711822"/>
            <a:ext cx="123450" cy="7106862"/>
          </a:xfrm>
          <a:custGeom>
            <a:rect b="b" l="l" r="r" t="t"/>
            <a:pathLst>
              <a:path extrusionOk="0" h="91029" w="4938">
                <a:moveTo>
                  <a:pt x="0" y="0"/>
                </a:moveTo>
                <a:lnTo>
                  <a:pt x="4938" y="0"/>
                </a:lnTo>
                <a:lnTo>
                  <a:pt x="4938" y="91029"/>
                </a:lnTo>
                <a:lnTo>
                  <a:pt x="0" y="91029"/>
                </a:lnTo>
              </a:path>
            </a:pathLst>
          </a:custGeom>
          <a:noFill/>
          <a:ln cap="flat" cmpd="sng" w="9525">
            <a:solidFill>
              <a:srgbClr val="FFFFFF"/>
            </a:solidFill>
            <a:prstDash val="dashDot"/>
            <a:miter lim="8000"/>
            <a:headEnd len="med" w="med" type="none"/>
            <a:tailEnd len="med" w="med" type="none"/>
          </a:ln>
        </p:spPr>
      </p:sp>
      <p:sp>
        <p:nvSpPr>
          <p:cNvPr id="62" name="Google Shape;62;p14"/>
          <p:cNvSpPr/>
          <p:nvPr/>
        </p:nvSpPr>
        <p:spPr>
          <a:xfrm rot="5400000">
            <a:off x="6661378" y="3883740"/>
            <a:ext cx="1714200" cy="1714200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9525">
            <a:solidFill>
              <a:srgbClr val="FFFFFF"/>
            </a:solidFill>
            <a:prstDash val="dash"/>
            <a:round/>
            <a:headEnd len="sm" w="sm" type="triangle"/>
            <a:tailEnd len="sm" w="sm" type="triangl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p14"/>
          <p:cNvSpPr txBox="1"/>
          <p:nvPr>
            <p:ph type="ctrTitle"/>
          </p:nvPr>
        </p:nvSpPr>
        <p:spPr>
          <a:xfrm>
            <a:off x="921200" y="2012275"/>
            <a:ext cx="7205700" cy="154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1"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b="1"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b="1"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b="1"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b="1"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b="1"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b="1"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b="1"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b="1" sz="3600"/>
            </a:lvl9pPr>
          </a:lstStyle>
          <a:p/>
        </p:txBody>
      </p:sp>
      <p:sp>
        <p:nvSpPr>
          <p:cNvPr id="64" name="Google Shape;64;p14"/>
          <p:cNvSpPr txBox="1"/>
          <p:nvPr>
            <p:ph idx="1" type="subTitle"/>
          </p:nvPr>
        </p:nvSpPr>
        <p:spPr>
          <a:xfrm>
            <a:off x="4698564" y="4145091"/>
            <a:ext cx="3542400" cy="104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1pPr>
            <a:lvl2pPr lvl="1" rtl="0" algn="r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2pPr>
            <a:lvl3pPr lvl="2" rtl="0" algn="r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3pPr>
            <a:lvl4pPr lvl="3" rtl="0" algn="r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4pPr>
            <a:lvl5pPr lvl="4" rtl="0" algn="r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5pPr>
            <a:lvl6pPr lvl="5" rtl="0" algn="r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6pPr>
            <a:lvl7pPr lvl="6" rtl="0" algn="r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7pPr>
            <a:lvl8pPr lvl="7" rtl="0" algn="r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8pPr>
            <a:lvl9pPr lvl="8" rtl="0" algn="r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6"/>
          <p:cNvSpPr/>
          <p:nvPr/>
        </p:nvSpPr>
        <p:spPr>
          <a:xfrm>
            <a:off x="0" y="0"/>
            <a:ext cx="9144000" cy="4572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" name="Google Shape;71;p16"/>
          <p:cNvSpPr txBox="1"/>
          <p:nvPr>
            <p:ph type="ctrTitle"/>
          </p:nvPr>
        </p:nvSpPr>
        <p:spPr>
          <a:xfrm>
            <a:off x="311700" y="522867"/>
            <a:ext cx="8520600" cy="358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/>
        </p:txBody>
      </p:sp>
      <p:sp>
        <p:nvSpPr>
          <p:cNvPr id="72" name="Google Shape;72;p16"/>
          <p:cNvSpPr txBox="1"/>
          <p:nvPr>
            <p:ph idx="1" type="subTitle"/>
          </p:nvPr>
        </p:nvSpPr>
        <p:spPr>
          <a:xfrm>
            <a:off x="311700" y="5187200"/>
            <a:ext cx="8520600" cy="941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73" name="Google Shape;73;p16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/>
          <p:nvPr>
            <p:ph type="title"/>
          </p:nvPr>
        </p:nvSpPr>
        <p:spPr>
          <a:xfrm>
            <a:off x="2802750" y="1070000"/>
            <a:ext cx="3538500" cy="47181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76" name="Google Shape;76;p17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8"/>
          <p:cNvSpPr txBox="1"/>
          <p:nvPr>
            <p:ph type="title"/>
          </p:nvPr>
        </p:nvSpPr>
        <p:spPr>
          <a:xfrm>
            <a:off x="311700" y="390467"/>
            <a:ext cx="8520600" cy="10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79" name="Google Shape;79;p18"/>
          <p:cNvSpPr txBox="1"/>
          <p:nvPr>
            <p:ph idx="1" type="body"/>
          </p:nvPr>
        </p:nvSpPr>
        <p:spPr>
          <a:xfrm>
            <a:off x="311700" y="1638233"/>
            <a:ext cx="8520600" cy="445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0" name="Google Shape;80;p18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9"/>
          <p:cNvSpPr txBox="1"/>
          <p:nvPr>
            <p:ph type="title"/>
          </p:nvPr>
        </p:nvSpPr>
        <p:spPr>
          <a:xfrm>
            <a:off x="311700" y="390467"/>
            <a:ext cx="8520600" cy="10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83" name="Google Shape;83;p19"/>
          <p:cNvSpPr txBox="1"/>
          <p:nvPr>
            <p:ph idx="1" type="body"/>
          </p:nvPr>
        </p:nvSpPr>
        <p:spPr>
          <a:xfrm>
            <a:off x="311700" y="1638233"/>
            <a:ext cx="3999900" cy="445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84" name="Google Shape;84;p19"/>
          <p:cNvSpPr txBox="1"/>
          <p:nvPr>
            <p:ph idx="2" type="body"/>
          </p:nvPr>
        </p:nvSpPr>
        <p:spPr>
          <a:xfrm>
            <a:off x="4832400" y="1638233"/>
            <a:ext cx="3999900" cy="445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85" name="Google Shape;85;p19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0"/>
          <p:cNvSpPr txBox="1"/>
          <p:nvPr>
            <p:ph type="title"/>
          </p:nvPr>
        </p:nvSpPr>
        <p:spPr>
          <a:xfrm>
            <a:off x="304800" y="412467"/>
            <a:ext cx="8537700" cy="9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88" name="Google Shape;88;p20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1"/>
          <p:cNvSpPr txBox="1"/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91" name="Google Shape;91;p21"/>
          <p:cNvSpPr txBox="1"/>
          <p:nvPr>
            <p:ph idx="1" type="body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92" name="Google Shape;92;p21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2"/>
          <p:cNvSpPr txBox="1"/>
          <p:nvPr>
            <p:ph type="title"/>
          </p:nvPr>
        </p:nvSpPr>
        <p:spPr>
          <a:xfrm>
            <a:off x="490250" y="701800"/>
            <a:ext cx="5618700" cy="545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5" name="Google Shape;95;p22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3"/>
          <p:cNvSpPr/>
          <p:nvPr/>
        </p:nvSpPr>
        <p:spPr>
          <a:xfrm>
            <a:off x="4572000" y="-33"/>
            <a:ext cx="457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98" name="Google Shape;98;p23"/>
          <p:cNvCxnSpPr/>
          <p:nvPr/>
        </p:nvCxnSpPr>
        <p:spPr>
          <a:xfrm>
            <a:off x="5029675" y="5994000"/>
            <a:ext cx="468300" cy="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9" name="Google Shape;99;p23"/>
          <p:cNvSpPr txBox="1"/>
          <p:nvPr>
            <p:ph type="title"/>
          </p:nvPr>
        </p:nvSpPr>
        <p:spPr>
          <a:xfrm>
            <a:off x="265500" y="1441867"/>
            <a:ext cx="4045200" cy="228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  <p:sp>
        <p:nvSpPr>
          <p:cNvPr id="100" name="Google Shape;100;p23"/>
          <p:cNvSpPr txBox="1"/>
          <p:nvPr>
            <p:ph idx="1" type="subTitle"/>
          </p:nvPr>
        </p:nvSpPr>
        <p:spPr>
          <a:xfrm>
            <a:off x="265500" y="3793630"/>
            <a:ext cx="4045200" cy="179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01" name="Google Shape;101;p23"/>
          <p:cNvSpPr txBox="1"/>
          <p:nvPr>
            <p:ph idx="2" type="body"/>
          </p:nvPr>
        </p:nvSpPr>
        <p:spPr>
          <a:xfrm>
            <a:off x="4939500" y="965600"/>
            <a:ext cx="3837000" cy="492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9pPr>
          </a:lstStyle>
          <a:p/>
        </p:txBody>
      </p:sp>
      <p:sp>
        <p:nvSpPr>
          <p:cNvPr id="102" name="Google Shape;102;p23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4"/>
          <p:cNvSpPr txBox="1"/>
          <p:nvPr>
            <p:ph idx="1" type="body"/>
          </p:nvPr>
        </p:nvSpPr>
        <p:spPr>
          <a:xfrm>
            <a:off x="319500" y="5640767"/>
            <a:ext cx="5998800" cy="798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matic SC"/>
              <a:buNone/>
              <a:defRPr b="1" sz="24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/>
        </p:txBody>
      </p:sp>
      <p:sp>
        <p:nvSpPr>
          <p:cNvPr id="105" name="Google Shape;105;p24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5"/>
          <p:cNvSpPr txBox="1"/>
          <p:nvPr>
            <p:ph hasCustomPrompt="1" type="title"/>
          </p:nvPr>
        </p:nvSpPr>
        <p:spPr>
          <a:xfrm>
            <a:off x="311700" y="1653700"/>
            <a:ext cx="8520600" cy="264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9pPr>
          </a:lstStyle>
          <a:p>
            <a:r>
              <a:t>xx%</a:t>
            </a:r>
          </a:p>
        </p:txBody>
      </p:sp>
      <p:sp>
        <p:nvSpPr>
          <p:cNvPr id="108" name="Google Shape;108;p25"/>
          <p:cNvSpPr txBox="1"/>
          <p:nvPr>
            <p:ph idx="1" type="body"/>
          </p:nvPr>
        </p:nvSpPr>
        <p:spPr>
          <a:xfrm>
            <a:off x="311700" y="4406167"/>
            <a:ext cx="8520600" cy="173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109" name="Google Shape;109;p25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6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33"/>
            <a:ext cx="4572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965600"/>
            <a:ext cx="3837000" cy="492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dark-2">
    <p:bg>
      <p:bgPr>
        <a:solidFill>
          <a:srgbClr val="303030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lt2"/>
                </a:solidFill>
              </a:defRPr>
            </a:lvl1pPr>
            <a:lvl2pPr lvl="1" rtl="0" algn="r">
              <a:buNone/>
              <a:defRPr sz="1000">
                <a:solidFill>
                  <a:schemeClr val="lt2"/>
                </a:solidFill>
              </a:defRPr>
            </a:lvl2pPr>
            <a:lvl3pPr lvl="2" rtl="0" algn="r">
              <a:buNone/>
              <a:defRPr sz="1000">
                <a:solidFill>
                  <a:schemeClr val="lt2"/>
                </a:solidFill>
              </a:defRPr>
            </a:lvl3pPr>
            <a:lvl4pPr lvl="3" rtl="0" algn="r">
              <a:buNone/>
              <a:defRPr sz="1000">
                <a:solidFill>
                  <a:schemeClr val="lt2"/>
                </a:solidFill>
              </a:defRPr>
            </a:lvl4pPr>
            <a:lvl5pPr lvl="4" rtl="0" algn="r">
              <a:buNone/>
              <a:defRPr sz="1000">
                <a:solidFill>
                  <a:schemeClr val="lt2"/>
                </a:solidFill>
              </a:defRPr>
            </a:lvl5pPr>
            <a:lvl6pPr lvl="5" rtl="0" algn="r">
              <a:buNone/>
              <a:defRPr sz="1000">
                <a:solidFill>
                  <a:schemeClr val="lt2"/>
                </a:solidFill>
              </a:defRPr>
            </a:lvl6pPr>
            <a:lvl7pPr lvl="6" rtl="0" algn="r">
              <a:buNone/>
              <a:defRPr sz="1000">
                <a:solidFill>
                  <a:schemeClr val="lt2"/>
                </a:solidFill>
              </a:defRPr>
            </a:lvl7pPr>
            <a:lvl8pPr lvl="7" rtl="0" algn="r">
              <a:buNone/>
              <a:defRPr sz="1000">
                <a:solidFill>
                  <a:schemeClr val="lt2"/>
                </a:solidFill>
              </a:defRPr>
            </a:lvl8pPr>
            <a:lvl9pPr lvl="8" rtl="0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>
    <p:fade thruBlk="1"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beach-day">
    <p:bg>
      <p:bgPr>
        <a:solidFill>
          <a:srgbClr val="303030"/>
        </a:solid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/>
          <p:nvPr>
            <p:ph type="title"/>
          </p:nvPr>
        </p:nvSpPr>
        <p:spPr>
          <a:xfrm>
            <a:off x="311700" y="390467"/>
            <a:ext cx="8520600" cy="10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/>
        </p:txBody>
      </p:sp>
      <p:sp>
        <p:nvSpPr>
          <p:cNvPr id="67" name="Google Shape;67;p15"/>
          <p:cNvSpPr txBox="1"/>
          <p:nvPr>
            <p:ph idx="1" type="body"/>
          </p:nvPr>
        </p:nvSpPr>
        <p:spPr>
          <a:xfrm>
            <a:off x="311700" y="1638233"/>
            <a:ext cx="8520600" cy="445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/>
        </p:txBody>
      </p:sp>
      <p:sp>
        <p:nvSpPr>
          <p:cNvPr id="68" name="Google Shape;68;p15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 rt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 rt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 rt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 rt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 rt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 rt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 rt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 rt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hyperlink" Target="mailto:stephanie.rioux@recitmst.qc.ca" TargetMode="External"/><Relationship Id="rId4" Type="http://schemas.openxmlformats.org/officeDocument/2006/relationships/hyperlink" Target="http://recitmst.qc.ca/" TargetMode="External"/><Relationship Id="rId5" Type="http://schemas.openxmlformats.org/officeDocument/2006/relationships/image" Target="../media/image8.png"/><Relationship Id="rId6" Type="http://schemas.openxmlformats.org/officeDocument/2006/relationships/image" Target="../media/image1.png"/><Relationship Id="rId7" Type="http://schemas.openxmlformats.org/officeDocument/2006/relationships/hyperlink" Target="https://creativecommons.org/licenses/by-nc-sa/4.0/" TargetMode="External"/><Relationship Id="rId8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3.gif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gif"/><Relationship Id="rId4" Type="http://schemas.openxmlformats.org/officeDocument/2006/relationships/image" Target="../media/image16.jpg"/><Relationship Id="rId5" Type="http://schemas.openxmlformats.org/officeDocument/2006/relationships/image" Target="../media/image25.gif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0.gif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4.png"/><Relationship Id="rId4" Type="http://schemas.openxmlformats.org/officeDocument/2006/relationships/image" Target="../media/image9.png"/><Relationship Id="rId5" Type="http://schemas.openxmlformats.org/officeDocument/2006/relationships/hyperlink" Target="https://scratch.mit.edu/projects/334920618/editor" TargetMode="Externa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s://docs.google.com/presentation/d/1q1Eg2IJjndfhqL6mqyCsKnXGyjGTCm_l-C2zu3ccMUc/edit?usp=sharing" TargetMode="Externa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hyperlink" Target="https://docs.google.com/presentation/d/e/2PACX-1vTgt_Q8CXLh9SU32GH5DyWJQDCVd4TPioKVPqMQpggd2hBbhL9ZPM30yeuoOQg2j-Avbvoeq1ZC0sA8/pub?start=false&amp;loop=false&amp;delayms=3000" TargetMode="External"/><Relationship Id="rId4" Type="http://schemas.openxmlformats.org/officeDocument/2006/relationships/image" Target="../media/image17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5.xml"/><Relationship Id="rId3" Type="http://schemas.openxmlformats.org/officeDocument/2006/relationships/hyperlink" Target="https://docs.google.com/spreadsheets/d/e/2PACX-1vREeTrJjdVO9DEZKzFdjUnKaQpzHKHH0fP4Bvi2RVcuGHCkZskTDQGTT3AnrpNazAiW8Z69tD9PMp1j/pubhtml?gid=0&amp;single=true&amp;fbclid=IwAR2-FtfW6MLDW_PJT107k9aLdg-nrSkz79Ne774j9AP2fIlzQ-QgGQhh39o" TargetMode="External"/><Relationship Id="rId4" Type="http://schemas.openxmlformats.org/officeDocument/2006/relationships/hyperlink" Target="https://padlet.com/rioux_stephanie/scratch" TargetMode="External"/><Relationship Id="rId5" Type="http://schemas.openxmlformats.org/officeDocument/2006/relationships/hyperlink" Target="https://docs.google.com/document/d/1-QmJHwEwYUtF6mSwCSdpfnWAYC0g3DUcPyUUidUDJJ4/edit?usp=sharing" TargetMode="Externa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6.xml"/><Relationship Id="rId3" Type="http://schemas.openxmlformats.org/officeDocument/2006/relationships/hyperlink" Target="https://drive.google.com/open?id=1L7zrdZ7JrwKsScwQS7_gA1s2rK4qO5sQ" TargetMode="External"/><Relationship Id="rId4" Type="http://schemas.openxmlformats.org/officeDocument/2006/relationships/image" Target="../media/image2.png"/><Relationship Id="rId5" Type="http://schemas.openxmlformats.org/officeDocument/2006/relationships/image" Target="../media/image15.png"/><Relationship Id="rId6" Type="http://schemas.openxmlformats.org/officeDocument/2006/relationships/hyperlink" Target="https://drive.google.com/open?id=18NPQoTrxSrPiSFjEk3pGjsgWqupa4QWQ" TargetMode="Externa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hyperlink" Target="https://campus.recit.qc.ca/" TargetMode="External"/><Relationship Id="rId4" Type="http://schemas.openxmlformats.org/officeDocument/2006/relationships/image" Target="../media/image24.png"/><Relationship Id="rId5" Type="http://schemas.openxmlformats.org/officeDocument/2006/relationships/hyperlink" Target="https://campus.recit.qc.ca/course/view.php?id=177" TargetMode="External"/><Relationship Id="rId6" Type="http://schemas.openxmlformats.org/officeDocument/2006/relationships/hyperlink" Target="https://campus.recit.qc.ca/course/view.php?id=178" TargetMode="Externa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8.xml"/><Relationship Id="rId3" Type="http://schemas.openxmlformats.org/officeDocument/2006/relationships/hyperlink" Target="mailto:stephanie.rioux@recitmst.qc.ca" TargetMode="External"/><Relationship Id="rId4" Type="http://schemas.openxmlformats.org/officeDocument/2006/relationships/hyperlink" Target="mailto:equipe@recitmst.qc.ca" TargetMode="External"/><Relationship Id="rId5" Type="http://schemas.openxmlformats.org/officeDocument/2006/relationships/hyperlink" Target="http://www.recitmst.qc.ca" TargetMode="External"/><Relationship Id="rId6" Type="http://schemas.openxmlformats.org/officeDocument/2006/relationships/hyperlink" Target="http://recitmst.qc.ca/Offre-de-services-du-RECIT-MST-922" TargetMode="External"/><Relationship Id="rId7" Type="http://schemas.openxmlformats.org/officeDocument/2006/relationships/hyperlink" Target="https://www.facebook.com/groups/704851039666407/?ref=bookmarks" TargetMode="External"/><Relationship Id="rId8" Type="http://schemas.openxmlformats.org/officeDocument/2006/relationships/image" Target="../media/image1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0.png"/><Relationship Id="rId4" Type="http://schemas.openxmlformats.org/officeDocument/2006/relationships/hyperlink" Target="https://campus.recit.qc.ca/" TargetMode="External"/><Relationship Id="rId5" Type="http://schemas.openxmlformats.org/officeDocument/2006/relationships/hyperlink" Target="https://campus.recit.qc.ca/course/view.php?id=178" TargetMode="External"/><Relationship Id="rId6" Type="http://schemas.openxmlformats.org/officeDocument/2006/relationships/image" Target="../media/image2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.xml"/><Relationship Id="rId3" Type="http://schemas.openxmlformats.org/officeDocument/2006/relationships/hyperlink" Target="http://www.education.gouv.qc.ca/dossiers-thematiques/plan-daction-numerique/" TargetMode="External"/><Relationship Id="rId4" Type="http://schemas.openxmlformats.org/officeDocument/2006/relationships/image" Target="../media/image7.png"/><Relationship Id="rId5" Type="http://schemas.openxmlformats.org/officeDocument/2006/relationships/image" Target="../media/image6.png"/><Relationship Id="rId6" Type="http://schemas.openxmlformats.org/officeDocument/2006/relationships/image" Target="../media/image4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0.xml"/><Relationship Id="rId3" Type="http://schemas.openxmlformats.org/officeDocument/2006/relationships/hyperlink" Target="mailto:stephanie.rioux@recitmst.qc.ca" TargetMode="External"/><Relationship Id="rId4" Type="http://schemas.openxmlformats.org/officeDocument/2006/relationships/image" Target="../media/image11.png"/><Relationship Id="rId5" Type="http://schemas.openxmlformats.org/officeDocument/2006/relationships/image" Target="../media/image22.gif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.xml"/><Relationship Id="rId3" Type="http://schemas.openxmlformats.org/officeDocument/2006/relationships/hyperlink" Target="http://www.education.gouv.qc.ca/references/tx-solrtyperecherchepublicationtx-solrpublicationnouveaute/resultats-de-la-recherche/detail/article/cadre-de-reference-de-la-competence-numerique/?fbclid=IwAR02kujgADiHkBgtfqqTZLNz-eIPcYYDK7AN8Z1ZgOgdQuEJwUCmiDkqapg" TargetMode="External"/><Relationship Id="rId4" Type="http://schemas.openxmlformats.org/officeDocument/2006/relationships/image" Target="../media/image1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hyperlink" Target="http://www.scratch.mit.edu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7"/>
          <p:cNvSpPr txBox="1"/>
          <p:nvPr>
            <p:ph type="ctrTitle"/>
          </p:nvPr>
        </p:nvSpPr>
        <p:spPr>
          <a:xfrm>
            <a:off x="313500" y="853425"/>
            <a:ext cx="8517000" cy="205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Mathématique et programmation</a:t>
            </a:r>
            <a:r>
              <a:rPr lang="en" sz="48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 avec Scratch </a:t>
            </a:r>
            <a:endParaRPr sz="48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117" name="Google Shape;117;p27"/>
          <p:cNvSpPr txBox="1"/>
          <p:nvPr/>
        </p:nvSpPr>
        <p:spPr>
          <a:xfrm>
            <a:off x="1067125" y="3269075"/>
            <a:ext cx="6807900" cy="240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Stéphanie Rioux</a:t>
            </a:r>
            <a:endParaRPr b="1" sz="36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 u="sng">
                <a:solidFill>
                  <a:srgbClr val="0069BF"/>
                </a:solidFill>
                <a:latin typeface="Merriweather"/>
                <a:ea typeface="Merriweather"/>
                <a:cs typeface="Merriweather"/>
                <a:sym typeface="Merriweather"/>
                <a:hlinkClick r:id="rId3"/>
              </a:rPr>
              <a:t>stephanie.rioux@recitmst.qc.ca</a:t>
            </a:r>
            <a:endParaRPr b="1" sz="1800">
              <a:solidFill>
                <a:srgbClr val="0069B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69B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69B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ousine"/>
              <a:ea typeface="Cousine"/>
              <a:cs typeface="Cousine"/>
              <a:sym typeface="Cousin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Service national du </a:t>
            </a:r>
            <a:r>
              <a:rPr lang="en" sz="1800" u="sng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  <a:hlinkClick r:id="rId4"/>
              </a:rPr>
              <a:t>RÉCIT MST</a:t>
            </a:r>
            <a:r>
              <a:rPr lang="en" sz="1800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 </a:t>
            </a:r>
            <a:endParaRPr sz="1800">
              <a:solidFill>
                <a:srgbClr val="FFFFFF"/>
              </a:solidFill>
              <a:latin typeface="Cousine"/>
              <a:ea typeface="Cousine"/>
              <a:cs typeface="Cousine"/>
              <a:sym typeface="Cousine"/>
            </a:endParaRPr>
          </a:p>
        </p:txBody>
      </p:sp>
      <p:pic>
        <p:nvPicPr>
          <p:cNvPr id="118" name="Google Shape;118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98600" y="413550"/>
            <a:ext cx="1929300" cy="125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37038" y="4492975"/>
            <a:ext cx="914313" cy="147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7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875013" y="6331500"/>
            <a:ext cx="1076325" cy="381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7"/>
          <p:cNvSpPr txBox="1"/>
          <p:nvPr/>
        </p:nvSpPr>
        <p:spPr>
          <a:xfrm>
            <a:off x="6543475" y="6399300"/>
            <a:ext cx="1436400" cy="31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</a:rPr>
              <a:t>RÉCIT MST 2019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6"/>
          <p:cNvSpPr txBox="1"/>
          <p:nvPr>
            <p:ph idx="4294967295" type="ctrTitle"/>
          </p:nvPr>
        </p:nvSpPr>
        <p:spPr>
          <a:xfrm>
            <a:off x="481800" y="423375"/>
            <a:ext cx="8350500" cy="6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Plus loin avec l’étoile!</a:t>
            </a:r>
            <a:endParaRPr sz="30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191" name="Google Shape;191;p36"/>
          <p:cNvSpPr txBox="1"/>
          <p:nvPr/>
        </p:nvSpPr>
        <p:spPr>
          <a:xfrm>
            <a:off x="988050" y="882475"/>
            <a:ext cx="7338000" cy="65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92" name="Google Shape;19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49301" y="1884375"/>
            <a:ext cx="5416450" cy="4062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7"/>
          <p:cNvSpPr txBox="1"/>
          <p:nvPr>
            <p:ph idx="4294967295" type="ctrTitle"/>
          </p:nvPr>
        </p:nvSpPr>
        <p:spPr>
          <a:xfrm>
            <a:off x="481800" y="114450"/>
            <a:ext cx="8350500" cy="6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Votre défi</a:t>
            </a:r>
            <a:endParaRPr sz="30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198" name="Google Shape;198;p37"/>
          <p:cNvSpPr txBox="1"/>
          <p:nvPr/>
        </p:nvSpPr>
        <p:spPr>
          <a:xfrm>
            <a:off x="988050" y="882475"/>
            <a:ext cx="7338000" cy="65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Dessiner...</a:t>
            </a:r>
            <a:endParaRPr sz="24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99" name="Google Shape;199;p37"/>
          <p:cNvSpPr txBox="1"/>
          <p:nvPr/>
        </p:nvSpPr>
        <p:spPr>
          <a:xfrm>
            <a:off x="986700" y="1740875"/>
            <a:ext cx="7055100" cy="41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Merriweather"/>
              <a:buChar char="➔"/>
            </a:pPr>
            <a:r>
              <a:rPr lang="en" sz="30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Un rectangle</a:t>
            </a:r>
            <a:endParaRPr sz="30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Merriweather"/>
              <a:buChar char="➔"/>
            </a:pPr>
            <a:r>
              <a:rPr lang="en" sz="30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Un losange</a:t>
            </a:r>
            <a:endParaRPr sz="30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Merriweather"/>
              <a:buChar char="➔"/>
            </a:pPr>
            <a:r>
              <a:rPr lang="en" sz="30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Un triangle isocèle</a:t>
            </a:r>
            <a:endParaRPr sz="30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Merriweather"/>
              <a:buChar char="➔"/>
            </a:pPr>
            <a:r>
              <a:rPr lang="en" sz="30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Un parallélogramme</a:t>
            </a:r>
            <a:endParaRPr sz="30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Merriweather"/>
              <a:buChar char="➔"/>
            </a:pPr>
            <a:r>
              <a:rPr lang="en" sz="30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Un polygone régulier</a:t>
            </a:r>
            <a:endParaRPr sz="30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Merriweather"/>
              <a:buChar char="➔"/>
            </a:pPr>
            <a:r>
              <a:rPr lang="en" sz="30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Une étoile à 6 pointes</a:t>
            </a:r>
            <a:endParaRPr sz="30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Merriweather"/>
              <a:buChar char="➔"/>
            </a:pPr>
            <a:r>
              <a:rPr lang="en" sz="30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Autre figure au choix!</a:t>
            </a:r>
            <a:endParaRPr sz="30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8"/>
          <p:cNvSpPr txBox="1"/>
          <p:nvPr>
            <p:ph idx="4294967295" type="ctrTitle"/>
          </p:nvPr>
        </p:nvSpPr>
        <p:spPr>
          <a:xfrm>
            <a:off x="481800" y="114450"/>
            <a:ext cx="8350500" cy="6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Défis supplémentaires</a:t>
            </a:r>
            <a:endParaRPr sz="30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205" name="Google Shape;205;p38"/>
          <p:cNvSpPr txBox="1"/>
          <p:nvPr/>
        </p:nvSpPr>
        <p:spPr>
          <a:xfrm>
            <a:off x="988050" y="882475"/>
            <a:ext cx="7338000" cy="65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Dessiner… avec incrémentation</a:t>
            </a:r>
            <a:endParaRPr sz="24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206" name="Google Shape;206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67700" y="1608200"/>
            <a:ext cx="4114750" cy="308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4700" y="1540075"/>
            <a:ext cx="3130600" cy="267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88300" y="3942475"/>
            <a:ext cx="3778500" cy="2833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9"/>
          <p:cNvSpPr txBox="1"/>
          <p:nvPr>
            <p:ph idx="4294967295" type="ctrTitle"/>
          </p:nvPr>
        </p:nvSpPr>
        <p:spPr>
          <a:xfrm>
            <a:off x="481800" y="114450"/>
            <a:ext cx="8350500" cy="6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Créativité et mathématique</a:t>
            </a:r>
            <a:endParaRPr sz="30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214" name="Google Shape;214;p39"/>
          <p:cNvSpPr txBox="1"/>
          <p:nvPr/>
        </p:nvSpPr>
        <p:spPr>
          <a:xfrm>
            <a:off x="988050" y="882475"/>
            <a:ext cx="7338000" cy="65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215" name="Google Shape;215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4588" y="1460775"/>
            <a:ext cx="6004925" cy="450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40"/>
          <p:cNvSpPr txBox="1"/>
          <p:nvPr/>
        </p:nvSpPr>
        <p:spPr>
          <a:xfrm>
            <a:off x="1059525" y="364775"/>
            <a:ext cx="7187400" cy="6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9900"/>
                </a:solidFill>
                <a:latin typeface="Viga"/>
                <a:ea typeface="Viga"/>
                <a:cs typeface="Viga"/>
                <a:sym typeface="Viga"/>
              </a:rPr>
              <a:t>Généraliser un calcul</a:t>
            </a:r>
            <a:endParaRPr b="1" sz="3600">
              <a:solidFill>
                <a:srgbClr val="FF9900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221" name="Google Shape;221;p40"/>
          <p:cNvSpPr txBox="1"/>
          <p:nvPr/>
        </p:nvSpPr>
        <p:spPr>
          <a:xfrm>
            <a:off x="283950" y="1481500"/>
            <a:ext cx="8576100" cy="18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erriweather"/>
              <a:buAutoNum type="arabicPeriod"/>
            </a:pPr>
            <a:r>
              <a:rPr lang="en" sz="24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Créer un nouveau projet</a:t>
            </a:r>
            <a:endParaRPr sz="24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8100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erriweather"/>
              <a:buAutoNum type="arabicPeriod"/>
            </a:pPr>
            <a:r>
              <a:rPr lang="en" sz="24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Le nommer </a:t>
            </a:r>
            <a:r>
              <a:rPr lang="en" sz="24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“Somme de 2 nombres”</a:t>
            </a:r>
            <a:endParaRPr sz="24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8100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erriweather"/>
              <a:buAutoNum type="arabicPeriod"/>
            </a:pPr>
            <a:r>
              <a:rPr lang="en" sz="24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Suivez le guide!</a:t>
            </a:r>
            <a:endParaRPr sz="24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22" name="Google Shape;222;p40"/>
          <p:cNvSpPr txBox="1"/>
          <p:nvPr/>
        </p:nvSpPr>
        <p:spPr>
          <a:xfrm>
            <a:off x="4772025" y="3052775"/>
            <a:ext cx="3314700" cy="313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solidFill>
                  <a:srgbClr val="FFFFFF"/>
                </a:solidFill>
                <a:latin typeface="Caveat"/>
                <a:ea typeface="Caveat"/>
                <a:cs typeface="Caveat"/>
                <a:sym typeface="Caveat"/>
              </a:rPr>
              <a:t>12 + 5 = 17</a:t>
            </a:r>
            <a:endParaRPr sz="5000">
              <a:solidFill>
                <a:srgbClr val="FFFFFF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solidFill>
                  <a:srgbClr val="FFFFFF"/>
                </a:solidFill>
                <a:latin typeface="Caveat"/>
                <a:ea typeface="Caveat"/>
                <a:cs typeface="Caveat"/>
                <a:sym typeface="Caveat"/>
              </a:rPr>
              <a:t>6 + 9 = 15</a:t>
            </a:r>
            <a:endParaRPr sz="5000">
              <a:solidFill>
                <a:srgbClr val="FFFFFF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solidFill>
                  <a:srgbClr val="FFFFFF"/>
                </a:solidFill>
                <a:latin typeface="Caveat"/>
                <a:ea typeface="Caveat"/>
                <a:cs typeface="Caveat"/>
                <a:sym typeface="Caveat"/>
              </a:rPr>
              <a:t>2 + 20 = 22</a:t>
            </a:r>
            <a:endParaRPr sz="5000">
              <a:solidFill>
                <a:srgbClr val="FFFFFF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solidFill>
                  <a:srgbClr val="FFFFFF"/>
                </a:solidFill>
                <a:latin typeface="Caveat"/>
                <a:ea typeface="Caveat"/>
                <a:cs typeface="Caveat"/>
                <a:sym typeface="Caveat"/>
              </a:rPr>
              <a:t>...</a:t>
            </a:r>
            <a:endParaRPr sz="5000">
              <a:solidFill>
                <a:srgbClr val="FFFFFF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41"/>
          <p:cNvSpPr txBox="1"/>
          <p:nvPr/>
        </p:nvSpPr>
        <p:spPr>
          <a:xfrm>
            <a:off x="878925" y="509775"/>
            <a:ext cx="7611300" cy="97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Structure générale d’un programme</a:t>
            </a:r>
            <a:r>
              <a:rPr lang="en" sz="30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:</a:t>
            </a:r>
            <a:r>
              <a:rPr lang="en" sz="24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 </a:t>
            </a:r>
            <a:endParaRPr sz="24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</a:rPr>
              <a:t>une question d’ENTRÉES et de SORTIES.</a:t>
            </a:r>
            <a:endParaRPr sz="2400"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228" name="Google Shape;228;p41"/>
          <p:cNvSpPr/>
          <p:nvPr/>
        </p:nvSpPr>
        <p:spPr>
          <a:xfrm>
            <a:off x="564950" y="2875950"/>
            <a:ext cx="2383200" cy="1106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69B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41"/>
          <p:cNvSpPr txBox="1"/>
          <p:nvPr/>
        </p:nvSpPr>
        <p:spPr>
          <a:xfrm>
            <a:off x="658075" y="3209025"/>
            <a:ext cx="1883100" cy="2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Cousine"/>
                <a:ea typeface="Cousine"/>
                <a:cs typeface="Cousine"/>
                <a:sym typeface="Cousine"/>
              </a:rPr>
              <a:t>VARIABLES</a:t>
            </a:r>
            <a:endParaRPr b="1" sz="1600">
              <a:latin typeface="Cousine"/>
              <a:ea typeface="Cousine"/>
              <a:cs typeface="Cousine"/>
              <a:sym typeface="Cousine"/>
            </a:endParaRPr>
          </a:p>
        </p:txBody>
      </p:sp>
      <p:sp>
        <p:nvSpPr>
          <p:cNvPr id="230" name="Google Shape;230;p41"/>
          <p:cNvSpPr txBox="1"/>
          <p:nvPr/>
        </p:nvSpPr>
        <p:spPr>
          <a:xfrm>
            <a:off x="3311400" y="3209025"/>
            <a:ext cx="2481600" cy="2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Cousine"/>
                <a:ea typeface="Cousine"/>
                <a:cs typeface="Cousine"/>
                <a:sym typeface="Cousine"/>
              </a:rPr>
              <a:t>RAISONNEMENT</a:t>
            </a:r>
            <a:endParaRPr b="1" sz="1600">
              <a:latin typeface="Cousine"/>
              <a:ea typeface="Cousine"/>
              <a:cs typeface="Cousine"/>
              <a:sym typeface="Cousine"/>
            </a:endParaRPr>
          </a:p>
        </p:txBody>
      </p:sp>
      <p:sp>
        <p:nvSpPr>
          <p:cNvPr id="231" name="Google Shape;231;p41"/>
          <p:cNvSpPr txBox="1"/>
          <p:nvPr/>
        </p:nvSpPr>
        <p:spPr>
          <a:xfrm>
            <a:off x="6330675" y="3209025"/>
            <a:ext cx="1883100" cy="2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Cousine"/>
                <a:ea typeface="Cousine"/>
                <a:cs typeface="Cousine"/>
                <a:sym typeface="Cousine"/>
              </a:rPr>
              <a:t>RÉSULTAT</a:t>
            </a:r>
            <a:endParaRPr b="1" sz="1600">
              <a:latin typeface="Cousine"/>
              <a:ea typeface="Cousine"/>
              <a:cs typeface="Cousine"/>
              <a:sym typeface="Cousine"/>
            </a:endParaRPr>
          </a:p>
        </p:txBody>
      </p:sp>
      <p:grpSp>
        <p:nvGrpSpPr>
          <p:cNvPr id="232" name="Google Shape;232;p41"/>
          <p:cNvGrpSpPr/>
          <p:nvPr/>
        </p:nvGrpSpPr>
        <p:grpSpPr>
          <a:xfrm>
            <a:off x="839150" y="2035650"/>
            <a:ext cx="7792200" cy="2311350"/>
            <a:chOff x="839150" y="2035650"/>
            <a:chExt cx="7792200" cy="2311350"/>
          </a:xfrm>
        </p:grpSpPr>
        <p:sp>
          <p:nvSpPr>
            <p:cNvPr id="233" name="Google Shape;233;p41"/>
            <p:cNvSpPr/>
            <p:nvPr/>
          </p:nvSpPr>
          <p:spPr>
            <a:xfrm>
              <a:off x="6149750" y="2809200"/>
              <a:ext cx="2481600" cy="12396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0069B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" name="Google Shape;234;p41"/>
            <p:cNvSpPr/>
            <p:nvPr/>
          </p:nvSpPr>
          <p:spPr>
            <a:xfrm>
              <a:off x="2948138" y="2511000"/>
              <a:ext cx="3201600" cy="1836000"/>
            </a:xfrm>
            <a:prstGeom prst="rect">
              <a:avLst/>
            </a:prstGeom>
            <a:solidFill>
              <a:srgbClr val="0069B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" name="Google Shape;235;p41"/>
            <p:cNvSpPr txBox="1"/>
            <p:nvPr/>
          </p:nvSpPr>
          <p:spPr>
            <a:xfrm>
              <a:off x="839150" y="2318250"/>
              <a:ext cx="1834800" cy="28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FFFFFF"/>
                  </a:solidFill>
                  <a:latin typeface="Permanent Marker"/>
                  <a:ea typeface="Permanent Marker"/>
                  <a:cs typeface="Permanent Marker"/>
                  <a:sym typeface="Permanent Marker"/>
                </a:rPr>
                <a:t>ENTRÉES</a:t>
              </a:r>
              <a:endParaRPr sz="2000">
                <a:solidFill>
                  <a:srgbClr val="FFFFFF"/>
                </a:solidFill>
                <a:latin typeface="Permanent Marker"/>
                <a:ea typeface="Permanent Marker"/>
                <a:cs typeface="Permanent Marker"/>
                <a:sym typeface="Permanent Marker"/>
              </a:endParaRPr>
            </a:p>
          </p:txBody>
        </p:sp>
        <p:sp>
          <p:nvSpPr>
            <p:cNvPr id="236" name="Google Shape;236;p41"/>
            <p:cNvSpPr txBox="1"/>
            <p:nvPr/>
          </p:nvSpPr>
          <p:spPr>
            <a:xfrm>
              <a:off x="3654600" y="2035650"/>
              <a:ext cx="1834800" cy="28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FFFFFF"/>
                  </a:solidFill>
                  <a:latin typeface="Permanent Marker"/>
                  <a:ea typeface="Permanent Marker"/>
                  <a:cs typeface="Permanent Marker"/>
                  <a:sym typeface="Permanent Marker"/>
                </a:rPr>
                <a:t>CALCULS</a:t>
              </a:r>
              <a:endParaRPr sz="2000">
                <a:solidFill>
                  <a:srgbClr val="FFFFFF"/>
                </a:solidFill>
                <a:latin typeface="Permanent Marker"/>
                <a:ea typeface="Permanent Marker"/>
                <a:cs typeface="Permanent Marker"/>
                <a:sym typeface="Permanent Marker"/>
              </a:endParaRPr>
            </a:p>
          </p:txBody>
        </p:sp>
        <p:sp>
          <p:nvSpPr>
            <p:cNvPr id="237" name="Google Shape;237;p41"/>
            <p:cNvSpPr txBox="1"/>
            <p:nvPr/>
          </p:nvSpPr>
          <p:spPr>
            <a:xfrm>
              <a:off x="6378975" y="2318250"/>
              <a:ext cx="1834800" cy="28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FFFFFF"/>
                  </a:solidFill>
                  <a:latin typeface="Permanent Marker"/>
                  <a:ea typeface="Permanent Marker"/>
                  <a:cs typeface="Permanent Marker"/>
                  <a:sym typeface="Permanent Marker"/>
                </a:rPr>
                <a:t>SORTIES</a:t>
              </a:r>
              <a:endParaRPr sz="2000">
                <a:solidFill>
                  <a:srgbClr val="FFFFFF"/>
                </a:solidFill>
                <a:latin typeface="Permanent Marker"/>
                <a:ea typeface="Permanent Marker"/>
                <a:cs typeface="Permanent Marker"/>
                <a:sym typeface="Permanent Marker"/>
              </a:endParaRPr>
            </a:p>
          </p:txBody>
        </p:sp>
      </p:grpSp>
      <p:sp>
        <p:nvSpPr>
          <p:cNvPr id="238" name="Google Shape;238;p41"/>
          <p:cNvSpPr txBox="1"/>
          <p:nvPr/>
        </p:nvSpPr>
        <p:spPr>
          <a:xfrm>
            <a:off x="1020050" y="5092225"/>
            <a:ext cx="7611300" cy="97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000" u="sng">
                <a:solidFill>
                  <a:srgbClr val="FAA22A"/>
                </a:solidFill>
                <a:latin typeface="Merriweather"/>
                <a:ea typeface="Merriweather"/>
                <a:cs typeface="Merriweather"/>
                <a:sym typeface="Merriweather"/>
              </a:rPr>
              <a:t>Intention: </a:t>
            </a:r>
            <a:r>
              <a:rPr i="1" lang="en" sz="2000">
                <a:solidFill>
                  <a:srgbClr val="FAA22A"/>
                </a:solidFill>
                <a:latin typeface="Merriweather"/>
                <a:ea typeface="Merriweather"/>
                <a:cs typeface="Merriweather"/>
                <a:sym typeface="Merriweather"/>
              </a:rPr>
              <a:t>Transformer un raisonnement algébrique en raisonnement informatique en utilisant un langage  de notre choix (ici Scratch).</a:t>
            </a:r>
            <a:endParaRPr i="1" sz="2000">
              <a:solidFill>
                <a:srgbClr val="FAA22A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39" name="Google Shape;239;p41"/>
          <p:cNvSpPr txBox="1"/>
          <p:nvPr/>
        </p:nvSpPr>
        <p:spPr>
          <a:xfrm>
            <a:off x="3494375" y="3209025"/>
            <a:ext cx="2160900" cy="2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Merriweather"/>
                <a:ea typeface="Merriweather"/>
                <a:cs typeface="Merriweather"/>
                <a:sym typeface="Merriweather"/>
              </a:rPr>
              <a:t>RAISONNEMENT</a:t>
            </a:r>
            <a:endParaRPr b="1" sz="16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40" name="Google Shape;240;p41"/>
          <p:cNvSpPr txBox="1"/>
          <p:nvPr/>
        </p:nvSpPr>
        <p:spPr>
          <a:xfrm>
            <a:off x="6330675" y="3209025"/>
            <a:ext cx="1883100" cy="2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Merriweather"/>
                <a:ea typeface="Merriweather"/>
                <a:cs typeface="Merriweather"/>
                <a:sym typeface="Merriweather"/>
              </a:rPr>
              <a:t>RÉSULTAT</a:t>
            </a:r>
            <a:endParaRPr b="1" sz="1600"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2"/>
          <p:cNvSpPr txBox="1"/>
          <p:nvPr/>
        </p:nvSpPr>
        <p:spPr>
          <a:xfrm>
            <a:off x="922200" y="765238"/>
            <a:ext cx="7504500" cy="85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SOMME DE 2 NOMBRES</a:t>
            </a:r>
            <a:endParaRPr sz="36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246" name="Google Shape;246;p42"/>
          <p:cNvSpPr/>
          <p:nvPr/>
        </p:nvSpPr>
        <p:spPr>
          <a:xfrm>
            <a:off x="228225" y="2445663"/>
            <a:ext cx="2758800" cy="18918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69B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42"/>
          <p:cNvSpPr txBox="1"/>
          <p:nvPr/>
        </p:nvSpPr>
        <p:spPr>
          <a:xfrm>
            <a:off x="228225" y="3102738"/>
            <a:ext cx="2351700" cy="47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Merriweather"/>
                <a:ea typeface="Merriweather"/>
                <a:cs typeface="Merriweather"/>
                <a:sym typeface="Merriweather"/>
              </a:rPr>
              <a:t>NOMBRE1</a:t>
            </a:r>
            <a:endParaRPr b="1" sz="16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Merriweather"/>
                <a:ea typeface="Merriweather"/>
                <a:cs typeface="Merriweather"/>
                <a:sym typeface="Merriweather"/>
              </a:rPr>
              <a:t>NOMBRE2</a:t>
            </a:r>
            <a:endParaRPr b="1" sz="16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48" name="Google Shape;248;p42"/>
          <p:cNvSpPr txBox="1"/>
          <p:nvPr/>
        </p:nvSpPr>
        <p:spPr>
          <a:xfrm>
            <a:off x="3350250" y="3976488"/>
            <a:ext cx="2481600" cy="2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Cousine"/>
                <a:ea typeface="Cousine"/>
                <a:cs typeface="Cousine"/>
                <a:sym typeface="Cousine"/>
              </a:rPr>
              <a:t>RAISONNEMENT</a:t>
            </a:r>
            <a:endParaRPr b="1" sz="1600">
              <a:latin typeface="Cousine"/>
              <a:ea typeface="Cousine"/>
              <a:cs typeface="Cousine"/>
              <a:sym typeface="Cousine"/>
            </a:endParaRPr>
          </a:p>
        </p:txBody>
      </p:sp>
      <p:grpSp>
        <p:nvGrpSpPr>
          <p:cNvPr id="249" name="Google Shape;249;p42"/>
          <p:cNvGrpSpPr/>
          <p:nvPr/>
        </p:nvGrpSpPr>
        <p:grpSpPr>
          <a:xfrm>
            <a:off x="578475" y="2030613"/>
            <a:ext cx="8337275" cy="2311500"/>
            <a:chOff x="586925" y="2035650"/>
            <a:chExt cx="8337275" cy="2311500"/>
          </a:xfrm>
        </p:grpSpPr>
        <p:sp>
          <p:nvSpPr>
            <p:cNvPr id="250" name="Google Shape;250;p42"/>
            <p:cNvSpPr/>
            <p:nvPr/>
          </p:nvSpPr>
          <p:spPr>
            <a:xfrm>
              <a:off x="6046300" y="2600850"/>
              <a:ext cx="2877900" cy="17463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0069B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" name="Google Shape;251;p42"/>
            <p:cNvSpPr/>
            <p:nvPr/>
          </p:nvSpPr>
          <p:spPr>
            <a:xfrm>
              <a:off x="2948138" y="2511000"/>
              <a:ext cx="3201600" cy="1836000"/>
            </a:xfrm>
            <a:prstGeom prst="rect">
              <a:avLst/>
            </a:prstGeom>
            <a:solidFill>
              <a:srgbClr val="0069B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" name="Google Shape;252;p42"/>
            <p:cNvSpPr txBox="1"/>
            <p:nvPr/>
          </p:nvSpPr>
          <p:spPr>
            <a:xfrm>
              <a:off x="586925" y="2318250"/>
              <a:ext cx="1834800" cy="28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FFFFFF"/>
                  </a:solidFill>
                  <a:latin typeface="Permanent Marker"/>
                  <a:ea typeface="Permanent Marker"/>
                  <a:cs typeface="Permanent Marker"/>
                  <a:sym typeface="Permanent Marker"/>
                </a:rPr>
                <a:t>ENTRÉES</a:t>
              </a:r>
              <a:endParaRPr sz="2000">
                <a:solidFill>
                  <a:srgbClr val="FFFFFF"/>
                </a:solidFill>
                <a:latin typeface="Permanent Marker"/>
                <a:ea typeface="Permanent Marker"/>
                <a:cs typeface="Permanent Marker"/>
                <a:sym typeface="Permanent Marker"/>
              </a:endParaRPr>
            </a:p>
          </p:txBody>
        </p:sp>
        <p:sp>
          <p:nvSpPr>
            <p:cNvPr id="253" name="Google Shape;253;p42"/>
            <p:cNvSpPr txBox="1"/>
            <p:nvPr/>
          </p:nvSpPr>
          <p:spPr>
            <a:xfrm>
              <a:off x="3654600" y="2035650"/>
              <a:ext cx="1834800" cy="28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FFFFFF"/>
                  </a:solidFill>
                  <a:latin typeface="Permanent Marker"/>
                  <a:ea typeface="Permanent Marker"/>
                  <a:cs typeface="Permanent Marker"/>
                  <a:sym typeface="Permanent Marker"/>
                </a:rPr>
                <a:t>CALCULS</a:t>
              </a:r>
              <a:endParaRPr sz="2000">
                <a:solidFill>
                  <a:srgbClr val="FFFFFF"/>
                </a:solidFill>
                <a:latin typeface="Permanent Marker"/>
                <a:ea typeface="Permanent Marker"/>
                <a:cs typeface="Permanent Marker"/>
                <a:sym typeface="Permanent Marker"/>
              </a:endParaRPr>
            </a:p>
          </p:txBody>
        </p:sp>
        <p:sp>
          <p:nvSpPr>
            <p:cNvPr id="254" name="Google Shape;254;p42"/>
            <p:cNvSpPr txBox="1"/>
            <p:nvPr/>
          </p:nvSpPr>
          <p:spPr>
            <a:xfrm>
              <a:off x="6378975" y="2318250"/>
              <a:ext cx="1834800" cy="28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FFFFFF"/>
                  </a:solidFill>
                  <a:latin typeface="Permanent Marker"/>
                  <a:ea typeface="Permanent Marker"/>
                  <a:cs typeface="Permanent Marker"/>
                  <a:sym typeface="Permanent Marker"/>
                </a:rPr>
                <a:t>SORTIES</a:t>
              </a:r>
              <a:endParaRPr sz="2000">
                <a:solidFill>
                  <a:srgbClr val="FFFFFF"/>
                </a:solidFill>
                <a:latin typeface="Permanent Marker"/>
                <a:ea typeface="Permanent Marker"/>
                <a:cs typeface="Permanent Marker"/>
                <a:sym typeface="Permanent Marker"/>
              </a:endParaRPr>
            </a:p>
          </p:txBody>
        </p:sp>
      </p:grpSp>
      <p:sp>
        <p:nvSpPr>
          <p:cNvPr id="255" name="Google Shape;255;p42"/>
          <p:cNvSpPr txBox="1"/>
          <p:nvPr/>
        </p:nvSpPr>
        <p:spPr>
          <a:xfrm>
            <a:off x="3140050" y="2793075"/>
            <a:ext cx="2956500" cy="10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latin typeface="Merriweather"/>
                <a:ea typeface="Merriweather"/>
                <a:cs typeface="Merriweather"/>
                <a:sym typeface="Merriweather"/>
              </a:rPr>
              <a:t>SOMME= </a:t>
            </a:r>
            <a:endParaRPr b="1" sz="18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latin typeface="Merriweather"/>
                <a:ea typeface="Merriweather"/>
                <a:cs typeface="Merriweather"/>
                <a:sym typeface="Merriweather"/>
              </a:rPr>
              <a:t>NOMBRE1 + NOMBRE2</a:t>
            </a:r>
            <a:endParaRPr b="1" sz="18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latin typeface="Cousine"/>
              <a:ea typeface="Cousine"/>
              <a:cs typeface="Cousine"/>
              <a:sym typeface="Cousine"/>
            </a:endParaRPr>
          </a:p>
        </p:txBody>
      </p:sp>
      <p:sp>
        <p:nvSpPr>
          <p:cNvPr id="256" name="Google Shape;256;p42"/>
          <p:cNvSpPr txBox="1"/>
          <p:nvPr/>
        </p:nvSpPr>
        <p:spPr>
          <a:xfrm>
            <a:off x="6274925" y="3250263"/>
            <a:ext cx="1883100" cy="2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Merriweather"/>
                <a:ea typeface="Merriweather"/>
                <a:cs typeface="Merriweather"/>
                <a:sym typeface="Merriweather"/>
              </a:rPr>
              <a:t>SOMME</a:t>
            </a:r>
            <a:endParaRPr b="1" sz="1600">
              <a:latin typeface="Cousine"/>
              <a:ea typeface="Cousine"/>
              <a:cs typeface="Cousine"/>
              <a:sym typeface="Cousine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1" name="Google Shape;261;p43"/>
          <p:cNvGrpSpPr/>
          <p:nvPr/>
        </p:nvGrpSpPr>
        <p:grpSpPr>
          <a:xfrm>
            <a:off x="524175" y="2035650"/>
            <a:ext cx="8450075" cy="2311350"/>
            <a:chOff x="524175" y="2035650"/>
            <a:chExt cx="8450075" cy="2311350"/>
          </a:xfrm>
        </p:grpSpPr>
        <p:sp>
          <p:nvSpPr>
            <p:cNvPr id="262" name="Google Shape;262;p43"/>
            <p:cNvSpPr/>
            <p:nvPr/>
          </p:nvSpPr>
          <p:spPr>
            <a:xfrm>
              <a:off x="6149750" y="2510850"/>
              <a:ext cx="2824500" cy="18360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0069B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" name="Google Shape;263;p43"/>
            <p:cNvSpPr/>
            <p:nvPr/>
          </p:nvSpPr>
          <p:spPr>
            <a:xfrm>
              <a:off x="2948138" y="2511000"/>
              <a:ext cx="3201600" cy="1836000"/>
            </a:xfrm>
            <a:prstGeom prst="rect">
              <a:avLst/>
            </a:prstGeom>
            <a:solidFill>
              <a:srgbClr val="0069B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" name="Google Shape;264;p43"/>
            <p:cNvSpPr txBox="1"/>
            <p:nvPr/>
          </p:nvSpPr>
          <p:spPr>
            <a:xfrm>
              <a:off x="524175" y="2228400"/>
              <a:ext cx="1834800" cy="28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FFFFFF"/>
                  </a:solidFill>
                  <a:latin typeface="Permanent Marker"/>
                  <a:ea typeface="Permanent Marker"/>
                  <a:cs typeface="Permanent Marker"/>
                  <a:sym typeface="Permanent Marker"/>
                </a:rPr>
                <a:t>ENTRÉES</a:t>
              </a:r>
              <a:endParaRPr sz="2000">
                <a:solidFill>
                  <a:srgbClr val="FFFFFF"/>
                </a:solidFill>
                <a:latin typeface="Permanent Marker"/>
                <a:ea typeface="Permanent Marker"/>
                <a:cs typeface="Permanent Marker"/>
                <a:sym typeface="Permanent Marker"/>
              </a:endParaRPr>
            </a:p>
          </p:txBody>
        </p:sp>
        <p:sp>
          <p:nvSpPr>
            <p:cNvPr id="265" name="Google Shape;265;p43"/>
            <p:cNvSpPr txBox="1"/>
            <p:nvPr/>
          </p:nvSpPr>
          <p:spPr>
            <a:xfrm>
              <a:off x="3631550" y="2035650"/>
              <a:ext cx="1834800" cy="28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FFFFFF"/>
                  </a:solidFill>
                  <a:latin typeface="Permanent Marker"/>
                  <a:ea typeface="Permanent Marker"/>
                  <a:cs typeface="Permanent Marker"/>
                  <a:sym typeface="Permanent Marker"/>
                </a:rPr>
                <a:t>CALCULS</a:t>
              </a:r>
              <a:endParaRPr sz="2000">
                <a:solidFill>
                  <a:srgbClr val="FFFFFF"/>
                </a:solidFill>
                <a:latin typeface="Permanent Marker"/>
                <a:ea typeface="Permanent Marker"/>
                <a:cs typeface="Permanent Marker"/>
                <a:sym typeface="Permanent Marker"/>
              </a:endParaRPr>
            </a:p>
          </p:txBody>
        </p:sp>
        <p:sp>
          <p:nvSpPr>
            <p:cNvPr id="266" name="Google Shape;266;p43"/>
            <p:cNvSpPr txBox="1"/>
            <p:nvPr/>
          </p:nvSpPr>
          <p:spPr>
            <a:xfrm>
              <a:off x="6431100" y="2228400"/>
              <a:ext cx="1834800" cy="28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FFFFFF"/>
                  </a:solidFill>
                  <a:latin typeface="Permanent Marker"/>
                  <a:ea typeface="Permanent Marker"/>
                  <a:cs typeface="Permanent Marker"/>
                  <a:sym typeface="Permanent Marker"/>
                </a:rPr>
                <a:t>SORTIES</a:t>
              </a:r>
              <a:endParaRPr sz="2000">
                <a:solidFill>
                  <a:srgbClr val="FFFFFF"/>
                </a:solidFill>
                <a:latin typeface="Permanent Marker"/>
                <a:ea typeface="Permanent Marker"/>
                <a:cs typeface="Permanent Marker"/>
                <a:sym typeface="Permanent Marker"/>
              </a:endParaRPr>
            </a:p>
          </p:txBody>
        </p:sp>
      </p:grpSp>
      <p:sp>
        <p:nvSpPr>
          <p:cNvPr id="267" name="Google Shape;267;p43"/>
          <p:cNvSpPr/>
          <p:nvPr/>
        </p:nvSpPr>
        <p:spPr>
          <a:xfrm>
            <a:off x="175075" y="2483100"/>
            <a:ext cx="2758800" cy="18918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69B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43"/>
          <p:cNvSpPr txBox="1"/>
          <p:nvPr/>
        </p:nvSpPr>
        <p:spPr>
          <a:xfrm>
            <a:off x="297963" y="415200"/>
            <a:ext cx="86763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9900"/>
                </a:solidFill>
                <a:latin typeface="Viga"/>
                <a:ea typeface="Viga"/>
                <a:cs typeface="Viga"/>
                <a:sym typeface="Viga"/>
              </a:rPr>
              <a:t>Moyenne de 4 nombres</a:t>
            </a:r>
            <a:endParaRPr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269" name="Google Shape;269;p43"/>
          <p:cNvSpPr txBox="1"/>
          <p:nvPr/>
        </p:nvSpPr>
        <p:spPr>
          <a:xfrm>
            <a:off x="297975" y="3180488"/>
            <a:ext cx="2183100" cy="6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Merriweather"/>
                <a:ea typeface="Merriweather"/>
                <a:cs typeface="Merriweather"/>
                <a:sym typeface="Merriweather"/>
              </a:rPr>
              <a:t>N1, N2, N3, N4</a:t>
            </a:r>
            <a:endParaRPr b="1" sz="18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70" name="Google Shape;270;p43"/>
          <p:cNvSpPr txBox="1"/>
          <p:nvPr/>
        </p:nvSpPr>
        <p:spPr>
          <a:xfrm>
            <a:off x="2933875" y="2770350"/>
            <a:ext cx="3166800" cy="131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Merriweather"/>
                <a:ea typeface="Merriweather"/>
                <a:cs typeface="Merriweather"/>
                <a:sym typeface="Merriweather"/>
              </a:rPr>
              <a:t>MOYENNE = </a:t>
            </a:r>
            <a:endParaRPr b="1" sz="18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Merriweather"/>
                <a:ea typeface="Merriweather"/>
                <a:cs typeface="Merriweather"/>
                <a:sym typeface="Merriweather"/>
              </a:rPr>
              <a:t>(N1+N2+N3+N4)/4</a:t>
            </a:r>
            <a:endParaRPr b="1" sz="18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71" name="Google Shape;271;p43"/>
          <p:cNvSpPr txBox="1"/>
          <p:nvPr/>
        </p:nvSpPr>
        <p:spPr>
          <a:xfrm>
            <a:off x="6281400" y="2958450"/>
            <a:ext cx="2183100" cy="94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Merriweather"/>
                <a:ea typeface="Merriweather"/>
                <a:cs typeface="Merriweather"/>
                <a:sym typeface="Merriweather"/>
              </a:rPr>
              <a:t>MOYENNE</a:t>
            </a:r>
            <a:endParaRPr b="1" sz="1800"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4"/>
          <p:cNvSpPr txBox="1"/>
          <p:nvPr/>
        </p:nvSpPr>
        <p:spPr>
          <a:xfrm>
            <a:off x="922200" y="765238"/>
            <a:ext cx="7504500" cy="85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Aire d’un rectangle</a:t>
            </a:r>
            <a:endParaRPr sz="36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277" name="Google Shape;277;p44"/>
          <p:cNvSpPr/>
          <p:nvPr/>
        </p:nvSpPr>
        <p:spPr>
          <a:xfrm>
            <a:off x="228225" y="2445663"/>
            <a:ext cx="2758800" cy="18918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69B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44"/>
          <p:cNvSpPr txBox="1"/>
          <p:nvPr/>
        </p:nvSpPr>
        <p:spPr>
          <a:xfrm>
            <a:off x="228225" y="3060963"/>
            <a:ext cx="2351700" cy="47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Merriweather"/>
                <a:ea typeface="Merriweather"/>
                <a:cs typeface="Merriweather"/>
                <a:sym typeface="Merriweather"/>
              </a:rPr>
              <a:t>LONGUEUR</a:t>
            </a:r>
            <a:endParaRPr b="1" sz="16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Merriweather"/>
                <a:ea typeface="Merriweather"/>
                <a:cs typeface="Merriweather"/>
                <a:sym typeface="Merriweather"/>
              </a:rPr>
              <a:t>LARGEUR</a:t>
            </a:r>
            <a:endParaRPr b="1" sz="16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79" name="Google Shape;279;p44"/>
          <p:cNvSpPr txBox="1"/>
          <p:nvPr/>
        </p:nvSpPr>
        <p:spPr>
          <a:xfrm>
            <a:off x="3350250" y="3976488"/>
            <a:ext cx="2481600" cy="2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Cousine"/>
                <a:ea typeface="Cousine"/>
                <a:cs typeface="Cousine"/>
                <a:sym typeface="Cousine"/>
              </a:rPr>
              <a:t>RAISONNEMENT</a:t>
            </a:r>
            <a:endParaRPr b="1" sz="1600">
              <a:latin typeface="Cousine"/>
              <a:ea typeface="Cousine"/>
              <a:cs typeface="Cousine"/>
              <a:sym typeface="Cousine"/>
            </a:endParaRPr>
          </a:p>
        </p:txBody>
      </p:sp>
      <p:grpSp>
        <p:nvGrpSpPr>
          <p:cNvPr id="280" name="Google Shape;280;p44"/>
          <p:cNvGrpSpPr/>
          <p:nvPr/>
        </p:nvGrpSpPr>
        <p:grpSpPr>
          <a:xfrm>
            <a:off x="578475" y="2030613"/>
            <a:ext cx="8337275" cy="2311500"/>
            <a:chOff x="586925" y="2035650"/>
            <a:chExt cx="8337275" cy="2311500"/>
          </a:xfrm>
        </p:grpSpPr>
        <p:sp>
          <p:nvSpPr>
            <p:cNvPr id="281" name="Google Shape;281;p44"/>
            <p:cNvSpPr/>
            <p:nvPr/>
          </p:nvSpPr>
          <p:spPr>
            <a:xfrm>
              <a:off x="6046300" y="2600850"/>
              <a:ext cx="2877900" cy="17463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0069B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" name="Google Shape;282;p44"/>
            <p:cNvSpPr/>
            <p:nvPr/>
          </p:nvSpPr>
          <p:spPr>
            <a:xfrm>
              <a:off x="2948138" y="2511000"/>
              <a:ext cx="3201600" cy="1836000"/>
            </a:xfrm>
            <a:prstGeom prst="rect">
              <a:avLst/>
            </a:prstGeom>
            <a:solidFill>
              <a:srgbClr val="0069B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" name="Google Shape;283;p44"/>
            <p:cNvSpPr txBox="1"/>
            <p:nvPr/>
          </p:nvSpPr>
          <p:spPr>
            <a:xfrm>
              <a:off x="586925" y="2318250"/>
              <a:ext cx="1834800" cy="28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FFFFFF"/>
                  </a:solidFill>
                  <a:latin typeface="Permanent Marker"/>
                  <a:ea typeface="Permanent Marker"/>
                  <a:cs typeface="Permanent Marker"/>
                  <a:sym typeface="Permanent Marker"/>
                </a:rPr>
                <a:t>ENTRÉES</a:t>
              </a:r>
              <a:endParaRPr sz="2000">
                <a:solidFill>
                  <a:srgbClr val="FFFFFF"/>
                </a:solidFill>
                <a:latin typeface="Permanent Marker"/>
                <a:ea typeface="Permanent Marker"/>
                <a:cs typeface="Permanent Marker"/>
                <a:sym typeface="Permanent Marker"/>
              </a:endParaRPr>
            </a:p>
          </p:txBody>
        </p:sp>
        <p:sp>
          <p:nvSpPr>
            <p:cNvPr id="284" name="Google Shape;284;p44"/>
            <p:cNvSpPr txBox="1"/>
            <p:nvPr/>
          </p:nvSpPr>
          <p:spPr>
            <a:xfrm>
              <a:off x="3654600" y="2035650"/>
              <a:ext cx="1834800" cy="28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FFFFFF"/>
                  </a:solidFill>
                  <a:latin typeface="Permanent Marker"/>
                  <a:ea typeface="Permanent Marker"/>
                  <a:cs typeface="Permanent Marker"/>
                  <a:sym typeface="Permanent Marker"/>
                </a:rPr>
                <a:t>CALCULS</a:t>
              </a:r>
              <a:endParaRPr sz="2000">
                <a:solidFill>
                  <a:srgbClr val="FFFFFF"/>
                </a:solidFill>
                <a:latin typeface="Permanent Marker"/>
                <a:ea typeface="Permanent Marker"/>
                <a:cs typeface="Permanent Marker"/>
                <a:sym typeface="Permanent Marker"/>
              </a:endParaRPr>
            </a:p>
          </p:txBody>
        </p:sp>
        <p:sp>
          <p:nvSpPr>
            <p:cNvPr id="285" name="Google Shape;285;p44"/>
            <p:cNvSpPr txBox="1"/>
            <p:nvPr/>
          </p:nvSpPr>
          <p:spPr>
            <a:xfrm>
              <a:off x="6378975" y="2318250"/>
              <a:ext cx="1834800" cy="28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FFFFFF"/>
                  </a:solidFill>
                  <a:latin typeface="Permanent Marker"/>
                  <a:ea typeface="Permanent Marker"/>
                  <a:cs typeface="Permanent Marker"/>
                  <a:sym typeface="Permanent Marker"/>
                </a:rPr>
                <a:t>SORTIES</a:t>
              </a:r>
              <a:endParaRPr sz="2000">
                <a:solidFill>
                  <a:srgbClr val="FFFFFF"/>
                </a:solidFill>
                <a:latin typeface="Permanent Marker"/>
                <a:ea typeface="Permanent Marker"/>
                <a:cs typeface="Permanent Marker"/>
                <a:sym typeface="Permanent Marker"/>
              </a:endParaRPr>
            </a:p>
          </p:txBody>
        </p:sp>
      </p:grpSp>
      <p:sp>
        <p:nvSpPr>
          <p:cNvPr id="286" name="Google Shape;286;p44"/>
          <p:cNvSpPr txBox="1"/>
          <p:nvPr/>
        </p:nvSpPr>
        <p:spPr>
          <a:xfrm>
            <a:off x="3140050" y="2713188"/>
            <a:ext cx="2758800" cy="154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latin typeface="Merriweather"/>
                <a:ea typeface="Merriweather"/>
                <a:cs typeface="Merriweather"/>
                <a:sym typeface="Merriweather"/>
              </a:rPr>
              <a:t>AIRE= </a:t>
            </a:r>
            <a:endParaRPr b="1" sz="18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latin typeface="Merriweather"/>
                <a:ea typeface="Merriweather"/>
                <a:cs typeface="Merriweather"/>
                <a:sym typeface="Merriweather"/>
              </a:rPr>
              <a:t>LONGUEUR x LARGEUR</a:t>
            </a:r>
            <a:endParaRPr b="1" sz="18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latin typeface="Cousine"/>
              <a:ea typeface="Cousine"/>
              <a:cs typeface="Cousine"/>
              <a:sym typeface="Cousine"/>
            </a:endParaRPr>
          </a:p>
        </p:txBody>
      </p:sp>
      <p:sp>
        <p:nvSpPr>
          <p:cNvPr id="287" name="Google Shape;287;p44"/>
          <p:cNvSpPr txBox="1"/>
          <p:nvPr/>
        </p:nvSpPr>
        <p:spPr>
          <a:xfrm>
            <a:off x="6274925" y="3250263"/>
            <a:ext cx="1883100" cy="2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Merriweather"/>
                <a:ea typeface="Merriweather"/>
                <a:cs typeface="Merriweather"/>
                <a:sym typeface="Merriweather"/>
              </a:rPr>
              <a:t>AIRE</a:t>
            </a:r>
            <a:endParaRPr b="1" sz="1600">
              <a:latin typeface="Cousine"/>
              <a:ea typeface="Cousine"/>
              <a:cs typeface="Cousine"/>
              <a:sym typeface="Cousine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5"/>
          <p:cNvSpPr txBox="1"/>
          <p:nvPr/>
        </p:nvSpPr>
        <p:spPr>
          <a:xfrm>
            <a:off x="922200" y="765238"/>
            <a:ext cx="7504500" cy="85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Périmètre</a:t>
            </a:r>
            <a:r>
              <a:rPr lang="en" sz="36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 d’un rectangle</a:t>
            </a:r>
            <a:endParaRPr sz="36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293" name="Google Shape;293;p45"/>
          <p:cNvSpPr/>
          <p:nvPr/>
        </p:nvSpPr>
        <p:spPr>
          <a:xfrm>
            <a:off x="228225" y="2445663"/>
            <a:ext cx="2758800" cy="18918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69B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p45"/>
          <p:cNvSpPr txBox="1"/>
          <p:nvPr/>
        </p:nvSpPr>
        <p:spPr>
          <a:xfrm>
            <a:off x="228225" y="3060963"/>
            <a:ext cx="2351700" cy="47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Merriweather"/>
                <a:ea typeface="Merriweather"/>
                <a:cs typeface="Merriweather"/>
                <a:sym typeface="Merriweather"/>
              </a:rPr>
              <a:t>LONGUEUR</a:t>
            </a:r>
            <a:endParaRPr b="1" sz="16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Merriweather"/>
                <a:ea typeface="Merriweather"/>
                <a:cs typeface="Merriweather"/>
                <a:sym typeface="Merriweather"/>
              </a:rPr>
              <a:t>LARGEUR</a:t>
            </a:r>
            <a:endParaRPr b="1" sz="16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95" name="Google Shape;295;p45"/>
          <p:cNvSpPr txBox="1"/>
          <p:nvPr/>
        </p:nvSpPr>
        <p:spPr>
          <a:xfrm>
            <a:off x="3350250" y="3976488"/>
            <a:ext cx="2481600" cy="2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Cousine"/>
                <a:ea typeface="Cousine"/>
                <a:cs typeface="Cousine"/>
                <a:sym typeface="Cousine"/>
              </a:rPr>
              <a:t>RAISONNEMENT</a:t>
            </a:r>
            <a:endParaRPr b="1" sz="1600">
              <a:latin typeface="Cousine"/>
              <a:ea typeface="Cousine"/>
              <a:cs typeface="Cousine"/>
              <a:sym typeface="Cousine"/>
            </a:endParaRPr>
          </a:p>
        </p:txBody>
      </p:sp>
      <p:grpSp>
        <p:nvGrpSpPr>
          <p:cNvPr id="296" name="Google Shape;296;p45"/>
          <p:cNvGrpSpPr/>
          <p:nvPr/>
        </p:nvGrpSpPr>
        <p:grpSpPr>
          <a:xfrm>
            <a:off x="578475" y="2030613"/>
            <a:ext cx="8337275" cy="2311500"/>
            <a:chOff x="586925" y="2035650"/>
            <a:chExt cx="8337275" cy="2311500"/>
          </a:xfrm>
        </p:grpSpPr>
        <p:sp>
          <p:nvSpPr>
            <p:cNvPr id="297" name="Google Shape;297;p45"/>
            <p:cNvSpPr/>
            <p:nvPr/>
          </p:nvSpPr>
          <p:spPr>
            <a:xfrm>
              <a:off x="6046300" y="2600850"/>
              <a:ext cx="2877900" cy="17463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0069B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" name="Google Shape;298;p45"/>
            <p:cNvSpPr/>
            <p:nvPr/>
          </p:nvSpPr>
          <p:spPr>
            <a:xfrm>
              <a:off x="2948138" y="2511000"/>
              <a:ext cx="3201600" cy="1836000"/>
            </a:xfrm>
            <a:prstGeom prst="rect">
              <a:avLst/>
            </a:prstGeom>
            <a:solidFill>
              <a:srgbClr val="0069B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" name="Google Shape;299;p45"/>
            <p:cNvSpPr txBox="1"/>
            <p:nvPr/>
          </p:nvSpPr>
          <p:spPr>
            <a:xfrm>
              <a:off x="586925" y="2318250"/>
              <a:ext cx="1834800" cy="28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FFFFFF"/>
                  </a:solidFill>
                  <a:latin typeface="Permanent Marker"/>
                  <a:ea typeface="Permanent Marker"/>
                  <a:cs typeface="Permanent Marker"/>
                  <a:sym typeface="Permanent Marker"/>
                </a:rPr>
                <a:t>ENTRÉES</a:t>
              </a:r>
              <a:endParaRPr sz="2000">
                <a:solidFill>
                  <a:srgbClr val="FFFFFF"/>
                </a:solidFill>
                <a:latin typeface="Permanent Marker"/>
                <a:ea typeface="Permanent Marker"/>
                <a:cs typeface="Permanent Marker"/>
                <a:sym typeface="Permanent Marker"/>
              </a:endParaRPr>
            </a:p>
          </p:txBody>
        </p:sp>
        <p:sp>
          <p:nvSpPr>
            <p:cNvPr id="300" name="Google Shape;300;p45"/>
            <p:cNvSpPr txBox="1"/>
            <p:nvPr/>
          </p:nvSpPr>
          <p:spPr>
            <a:xfrm>
              <a:off x="3654600" y="2035650"/>
              <a:ext cx="1834800" cy="28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FFFFFF"/>
                  </a:solidFill>
                  <a:latin typeface="Permanent Marker"/>
                  <a:ea typeface="Permanent Marker"/>
                  <a:cs typeface="Permanent Marker"/>
                  <a:sym typeface="Permanent Marker"/>
                </a:rPr>
                <a:t>CALCULS</a:t>
              </a:r>
              <a:endParaRPr sz="2000">
                <a:solidFill>
                  <a:srgbClr val="FFFFFF"/>
                </a:solidFill>
                <a:latin typeface="Permanent Marker"/>
                <a:ea typeface="Permanent Marker"/>
                <a:cs typeface="Permanent Marker"/>
                <a:sym typeface="Permanent Marker"/>
              </a:endParaRPr>
            </a:p>
          </p:txBody>
        </p:sp>
        <p:sp>
          <p:nvSpPr>
            <p:cNvPr id="301" name="Google Shape;301;p45"/>
            <p:cNvSpPr txBox="1"/>
            <p:nvPr/>
          </p:nvSpPr>
          <p:spPr>
            <a:xfrm>
              <a:off x="6378975" y="2318250"/>
              <a:ext cx="1834800" cy="28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FFFFFF"/>
                  </a:solidFill>
                  <a:latin typeface="Permanent Marker"/>
                  <a:ea typeface="Permanent Marker"/>
                  <a:cs typeface="Permanent Marker"/>
                  <a:sym typeface="Permanent Marker"/>
                </a:rPr>
                <a:t>SORTIES</a:t>
              </a:r>
              <a:endParaRPr sz="2000">
                <a:solidFill>
                  <a:srgbClr val="FFFFFF"/>
                </a:solidFill>
                <a:latin typeface="Permanent Marker"/>
                <a:ea typeface="Permanent Marker"/>
                <a:cs typeface="Permanent Marker"/>
                <a:sym typeface="Permanent Marker"/>
              </a:endParaRPr>
            </a:p>
          </p:txBody>
        </p:sp>
      </p:grpSp>
      <p:sp>
        <p:nvSpPr>
          <p:cNvPr id="302" name="Google Shape;302;p45"/>
          <p:cNvSpPr txBox="1"/>
          <p:nvPr/>
        </p:nvSpPr>
        <p:spPr>
          <a:xfrm>
            <a:off x="3140050" y="2713188"/>
            <a:ext cx="2758800" cy="154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latin typeface="Merriweather"/>
                <a:ea typeface="Merriweather"/>
                <a:cs typeface="Merriweather"/>
                <a:sym typeface="Merriweather"/>
              </a:rPr>
              <a:t>PÉRIMÈTRE= </a:t>
            </a:r>
            <a:endParaRPr b="1" sz="18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latin typeface="Merriweather"/>
                <a:ea typeface="Merriweather"/>
                <a:cs typeface="Merriweather"/>
                <a:sym typeface="Merriweather"/>
              </a:rPr>
              <a:t>2 x LONGUEUR +   </a:t>
            </a:r>
            <a:endParaRPr b="1" sz="18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latin typeface="Merriweather"/>
                <a:ea typeface="Merriweather"/>
                <a:cs typeface="Merriweather"/>
                <a:sym typeface="Merriweather"/>
              </a:rPr>
              <a:t>2 x LARGEUR</a:t>
            </a:r>
            <a:endParaRPr b="1" sz="18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latin typeface="Cousine"/>
              <a:ea typeface="Cousine"/>
              <a:cs typeface="Cousine"/>
              <a:sym typeface="Cousine"/>
            </a:endParaRPr>
          </a:p>
        </p:txBody>
      </p:sp>
      <p:sp>
        <p:nvSpPr>
          <p:cNvPr id="303" name="Google Shape;303;p45"/>
          <p:cNvSpPr txBox="1"/>
          <p:nvPr/>
        </p:nvSpPr>
        <p:spPr>
          <a:xfrm>
            <a:off x="6274925" y="3250263"/>
            <a:ext cx="1883100" cy="2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Merriweather"/>
                <a:ea typeface="Merriweather"/>
                <a:cs typeface="Merriweather"/>
                <a:sym typeface="Merriweather"/>
              </a:rPr>
              <a:t>PÉRIMÈTRE</a:t>
            </a:r>
            <a:endParaRPr b="1" sz="1600">
              <a:latin typeface="Cousine"/>
              <a:ea typeface="Cousine"/>
              <a:cs typeface="Cousine"/>
              <a:sym typeface="Cousine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8"/>
          <p:cNvSpPr txBox="1"/>
          <p:nvPr>
            <p:ph type="ctrTitle"/>
          </p:nvPr>
        </p:nvSpPr>
        <p:spPr>
          <a:xfrm>
            <a:off x="969150" y="555225"/>
            <a:ext cx="7205700" cy="154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u="sng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Plan </a:t>
            </a:r>
            <a:r>
              <a:rPr lang="en" sz="3500" u="sng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de la journée</a:t>
            </a:r>
            <a:endParaRPr sz="3500" u="sng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127" name="Google Shape;127;p28"/>
          <p:cNvSpPr txBox="1"/>
          <p:nvPr/>
        </p:nvSpPr>
        <p:spPr>
          <a:xfrm>
            <a:off x="564125" y="1323100"/>
            <a:ext cx="8475900" cy="5262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erriweather"/>
              <a:buChar char="★"/>
            </a:pPr>
            <a:r>
              <a:rPr lang="en" sz="24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Pourquoi enseigner la programmation?</a:t>
            </a:r>
            <a:endParaRPr sz="24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erriweather"/>
              <a:buChar char="★"/>
            </a:pPr>
            <a:r>
              <a:rPr lang="en" sz="24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Premiers pas avec Scratch </a:t>
            </a:r>
            <a:endParaRPr sz="24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erriweather"/>
              <a:buChar char="★"/>
            </a:pPr>
            <a:r>
              <a:rPr lang="en" sz="24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Dessin géométrique + défi</a:t>
            </a:r>
            <a:endParaRPr sz="24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erriweather"/>
              <a:buChar char="★"/>
            </a:pPr>
            <a:r>
              <a:rPr lang="en" sz="24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Généraliser un calcul</a:t>
            </a:r>
            <a:r>
              <a:rPr lang="en" sz="24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 + défi</a:t>
            </a:r>
            <a:endParaRPr sz="24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erriweather"/>
              <a:buChar char="★"/>
            </a:pPr>
            <a:r>
              <a:rPr lang="en" sz="24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Réflexion commune</a:t>
            </a:r>
            <a:endParaRPr sz="24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erriweather"/>
              <a:buChar char="★"/>
            </a:pPr>
            <a:r>
              <a:rPr lang="en" sz="24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Programmation et différenciation </a:t>
            </a:r>
            <a:endParaRPr sz="24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erriweather"/>
              <a:buChar char="★"/>
            </a:pPr>
            <a:r>
              <a:rPr lang="en" sz="24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Survol des possibilités et ressources</a:t>
            </a:r>
            <a:endParaRPr sz="24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Cousine"/>
              <a:ea typeface="Cousine"/>
              <a:cs typeface="Cousine"/>
              <a:sym typeface="Cousine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46"/>
          <p:cNvSpPr txBox="1"/>
          <p:nvPr/>
        </p:nvSpPr>
        <p:spPr>
          <a:xfrm>
            <a:off x="297963" y="110400"/>
            <a:ext cx="86763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9900"/>
                </a:solidFill>
                <a:latin typeface="Viga"/>
                <a:ea typeface="Viga"/>
                <a:cs typeface="Viga"/>
                <a:sym typeface="Viga"/>
              </a:rPr>
              <a:t>Votre défi</a:t>
            </a:r>
            <a:endParaRPr sz="3600"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309" name="Google Shape;309;p46"/>
          <p:cNvSpPr txBox="1"/>
          <p:nvPr/>
        </p:nvSpPr>
        <p:spPr>
          <a:xfrm>
            <a:off x="1122525" y="1133700"/>
            <a:ext cx="7027200" cy="474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73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Merriweather"/>
              <a:buChar char="★"/>
            </a:pPr>
            <a:r>
              <a:rPr lang="en" sz="25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Produit de 3 nombres</a:t>
            </a:r>
            <a:endParaRPr sz="25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873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Merriweather"/>
              <a:buChar char="★"/>
            </a:pPr>
            <a:r>
              <a:rPr lang="en" sz="25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Rabais et taxes sur un article</a:t>
            </a:r>
            <a:endParaRPr sz="25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873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Merriweather"/>
              <a:buChar char="★"/>
            </a:pPr>
            <a:r>
              <a:rPr lang="en" sz="25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Aire et périmètre d’un rectangle</a:t>
            </a:r>
            <a:endParaRPr sz="25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873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Merriweather"/>
              <a:buChar char="★"/>
            </a:pPr>
            <a:r>
              <a:rPr lang="en" sz="25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Aire d’un trapèze</a:t>
            </a:r>
            <a:endParaRPr sz="25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873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Merriweather"/>
              <a:buChar char="★"/>
            </a:pPr>
            <a:r>
              <a:rPr lang="en" sz="25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Relation de Pythagore</a:t>
            </a:r>
            <a:endParaRPr sz="25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873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Merriweather"/>
              <a:buChar char="★"/>
            </a:pPr>
            <a:r>
              <a:rPr lang="en" sz="25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Équation de la droite</a:t>
            </a:r>
            <a:endParaRPr sz="25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873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Merriweather"/>
              <a:buChar char="★"/>
            </a:pPr>
            <a:r>
              <a:rPr lang="en" sz="25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Distance entre 2 points</a:t>
            </a:r>
            <a:endParaRPr sz="25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873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Merriweather"/>
              <a:buChar char="★"/>
            </a:pPr>
            <a:r>
              <a:rPr lang="en" sz="25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Point milieu</a:t>
            </a:r>
            <a:endParaRPr sz="25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873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Merriweather"/>
              <a:buChar char="★"/>
            </a:pPr>
            <a:r>
              <a:rPr lang="en" sz="25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Autre défi au choix!</a:t>
            </a:r>
            <a:endParaRPr sz="25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47"/>
          <p:cNvSpPr txBox="1"/>
          <p:nvPr/>
        </p:nvSpPr>
        <p:spPr>
          <a:xfrm>
            <a:off x="297963" y="415200"/>
            <a:ext cx="86763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9900"/>
                </a:solidFill>
                <a:latin typeface="Viga"/>
                <a:ea typeface="Viga"/>
                <a:cs typeface="Viga"/>
                <a:sym typeface="Viga"/>
              </a:rPr>
              <a:t>Réflexion : mise en situation</a:t>
            </a:r>
            <a:endParaRPr sz="3600"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315" name="Google Shape;315;p47"/>
          <p:cNvSpPr txBox="1"/>
          <p:nvPr/>
        </p:nvSpPr>
        <p:spPr>
          <a:xfrm>
            <a:off x="2563725" y="2085025"/>
            <a:ext cx="4144800" cy="1159800"/>
          </a:xfrm>
          <a:prstGeom prst="rect">
            <a:avLst/>
          </a:prstGeom>
          <a:noFill/>
          <a:ln>
            <a:noFill/>
          </a:ln>
          <a:effectLst>
            <a:outerShdw blurRad="42863" rotWithShape="0" algn="bl" dir="5400000" dist="9525">
              <a:srgbClr val="000000">
                <a:alpha val="200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Facture avec </a:t>
            </a:r>
            <a:endParaRPr sz="4000">
              <a:solidFill>
                <a:srgbClr val="FFFFFF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rabais et taxes</a:t>
            </a:r>
            <a:endParaRPr sz="4000">
              <a:solidFill>
                <a:srgbClr val="FFFFFF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316" name="Google Shape;316;p47"/>
          <p:cNvSpPr txBox="1"/>
          <p:nvPr/>
        </p:nvSpPr>
        <p:spPr>
          <a:xfrm>
            <a:off x="2710275" y="3755400"/>
            <a:ext cx="3851700" cy="24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FFF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 article à 21$</a:t>
            </a:r>
            <a:endParaRPr b="1" sz="25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 articles à 6,50$</a:t>
            </a:r>
            <a:endParaRPr b="1" sz="25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Rabais de 20%</a:t>
            </a:r>
            <a:endParaRPr b="1" sz="25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Taxes de 15%</a:t>
            </a:r>
            <a:endParaRPr b="1" sz="25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2200">
              <a:solidFill>
                <a:srgbClr val="FFFFF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8"/>
          <p:cNvSpPr txBox="1"/>
          <p:nvPr/>
        </p:nvSpPr>
        <p:spPr>
          <a:xfrm>
            <a:off x="297963" y="415200"/>
            <a:ext cx="86763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9900"/>
                </a:solidFill>
                <a:latin typeface="Viga"/>
                <a:ea typeface="Viga"/>
                <a:cs typeface="Viga"/>
                <a:sym typeface="Viga"/>
              </a:rPr>
              <a:t>Réflexion : 2 solutions</a:t>
            </a:r>
            <a:endParaRPr sz="3600"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322" name="Google Shape;322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17123" y="1438500"/>
            <a:ext cx="4838013" cy="1766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59975" y="3485850"/>
            <a:ext cx="4224048" cy="2954225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48"/>
          <p:cNvSpPr txBox="1"/>
          <p:nvPr/>
        </p:nvSpPr>
        <p:spPr>
          <a:xfrm>
            <a:off x="3070726" y="6440075"/>
            <a:ext cx="3130800" cy="25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u="sng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  <a:hlinkClick r:id="rId5"/>
              </a:rPr>
              <a:t>Lien vers le programme</a:t>
            </a:r>
            <a:endParaRPr sz="1600">
              <a:solidFill>
                <a:srgbClr val="FFFFF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325" name="Google Shape;325;p48"/>
          <p:cNvSpPr txBox="1"/>
          <p:nvPr/>
        </p:nvSpPr>
        <p:spPr>
          <a:xfrm>
            <a:off x="843900" y="2314425"/>
            <a:ext cx="1575600" cy="54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</a:rPr>
              <a:t>Élève 1: </a:t>
            </a:r>
            <a:endParaRPr sz="2000"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326" name="Google Shape;326;p48"/>
          <p:cNvSpPr txBox="1"/>
          <p:nvPr/>
        </p:nvSpPr>
        <p:spPr>
          <a:xfrm>
            <a:off x="843900" y="4083500"/>
            <a:ext cx="1575600" cy="54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</a:rPr>
              <a:t>Élève 2: </a:t>
            </a:r>
            <a:endParaRPr sz="2000"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49"/>
          <p:cNvSpPr txBox="1"/>
          <p:nvPr/>
        </p:nvSpPr>
        <p:spPr>
          <a:xfrm>
            <a:off x="297963" y="415200"/>
            <a:ext cx="86763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9900"/>
                </a:solidFill>
                <a:latin typeface="Viga"/>
                <a:ea typeface="Viga"/>
                <a:cs typeface="Viga"/>
                <a:sym typeface="Viga"/>
              </a:rPr>
              <a:t>Réflexion : comparaison</a:t>
            </a:r>
            <a:endParaRPr sz="3600"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332" name="Google Shape;332;p49"/>
          <p:cNvSpPr txBox="1"/>
          <p:nvPr/>
        </p:nvSpPr>
        <p:spPr>
          <a:xfrm>
            <a:off x="2072175" y="3000900"/>
            <a:ext cx="5127900" cy="8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u="sng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  <a:hlinkClick r:id="rId3"/>
              </a:rPr>
              <a:t>10 Questions</a:t>
            </a:r>
            <a:endParaRPr sz="6000"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50"/>
          <p:cNvSpPr txBox="1"/>
          <p:nvPr/>
        </p:nvSpPr>
        <p:spPr>
          <a:xfrm>
            <a:off x="297963" y="415200"/>
            <a:ext cx="86763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9900"/>
                </a:solidFill>
                <a:latin typeface="Viga"/>
                <a:ea typeface="Viga"/>
                <a:cs typeface="Viga"/>
                <a:sym typeface="Viga"/>
              </a:rPr>
              <a:t>Programmation et différenciation</a:t>
            </a:r>
            <a:endParaRPr sz="3600"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338" name="Google Shape;338;p50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47625" y="1899849"/>
            <a:ext cx="6448725" cy="3625201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50"/>
          <p:cNvSpPr txBox="1"/>
          <p:nvPr/>
        </p:nvSpPr>
        <p:spPr>
          <a:xfrm>
            <a:off x="3668388" y="5699550"/>
            <a:ext cx="1807200" cy="4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</a:rPr>
              <a:t>Cliquez sur l’image</a:t>
            </a:r>
            <a:endParaRPr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51"/>
          <p:cNvSpPr txBox="1"/>
          <p:nvPr>
            <p:ph idx="4294967295" type="ctrTitle"/>
          </p:nvPr>
        </p:nvSpPr>
        <p:spPr>
          <a:xfrm>
            <a:off x="481800" y="724050"/>
            <a:ext cx="8350500" cy="254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SURVOL DES POSSIBILITÉS</a:t>
            </a:r>
            <a:endParaRPr sz="36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(En lien avec les contenus mathématiques)</a:t>
            </a:r>
            <a:endParaRPr sz="30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345" name="Google Shape;345;p51"/>
          <p:cNvSpPr txBox="1"/>
          <p:nvPr>
            <p:ph idx="4294967295" type="body"/>
          </p:nvPr>
        </p:nvSpPr>
        <p:spPr>
          <a:xfrm>
            <a:off x="311700" y="3576339"/>
            <a:ext cx="8520600" cy="254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</a:pPr>
            <a:r>
              <a:rPr lang="en" sz="2400" u="sng">
                <a:solidFill>
                  <a:srgbClr val="FFFFFF"/>
                </a:solidFill>
                <a:hlinkClick r:id="rId3"/>
              </a:rPr>
              <a:t>Continuum de leçons de programmation</a:t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l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</a:pPr>
            <a:r>
              <a:rPr lang="en" sz="2400" u="sng">
                <a:solidFill>
                  <a:srgbClr val="FFFFFF"/>
                </a:solidFill>
                <a:hlinkClick r:id="rId4"/>
              </a:rPr>
              <a:t>Padlet d’idées</a:t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l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</a:pPr>
            <a:r>
              <a:rPr lang="en" sz="2400" u="sng">
                <a:solidFill>
                  <a:srgbClr val="FFFFFF"/>
                </a:solidFill>
                <a:hlinkClick r:id="rId5"/>
              </a:rPr>
              <a:t>Exemple de planification annuelle Scratch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30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52"/>
          <p:cNvSpPr txBox="1"/>
          <p:nvPr>
            <p:ph idx="4294967295" type="ctrTitle"/>
          </p:nvPr>
        </p:nvSpPr>
        <p:spPr>
          <a:xfrm>
            <a:off x="481800" y="495450"/>
            <a:ext cx="8350500" cy="241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u="sng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  <a:hlinkClick r:id="rId3"/>
              </a:rPr>
              <a:t>Les blocs de Scratch 3.0</a:t>
            </a:r>
            <a:endParaRPr sz="3600" u="sng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 u="sng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À imprimer ou à afficher sur les murs de votre classe</a:t>
            </a:r>
            <a:endParaRPr sz="24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351" name="Google Shape;351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6650" y="2518675"/>
            <a:ext cx="3867600" cy="258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70956" y="2487737"/>
            <a:ext cx="4083793" cy="2645749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52"/>
          <p:cNvSpPr txBox="1"/>
          <p:nvPr>
            <p:ph idx="4294967295" type="ctrTitle"/>
          </p:nvPr>
        </p:nvSpPr>
        <p:spPr>
          <a:xfrm>
            <a:off x="147425" y="5102550"/>
            <a:ext cx="8350500" cy="120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u="sng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  <a:hlinkClick r:id="rId6"/>
              </a:rPr>
              <a:t>Tutoriel pour débuter</a:t>
            </a:r>
            <a:endParaRPr sz="30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53"/>
          <p:cNvSpPr txBox="1"/>
          <p:nvPr/>
        </p:nvSpPr>
        <p:spPr>
          <a:xfrm>
            <a:off x="6651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‹#›</a:t>
            </a:fld>
            <a:endParaRPr sz="1200">
              <a:solidFill>
                <a:srgbClr val="B7B7B7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359" name="Google Shape;359;p53"/>
          <p:cNvSpPr txBox="1"/>
          <p:nvPr/>
        </p:nvSpPr>
        <p:spPr>
          <a:xfrm>
            <a:off x="2867975" y="1360275"/>
            <a:ext cx="7332600" cy="8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 u="sng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  <a:hlinkClick r:id="rId3"/>
              </a:rPr>
              <a:t>https://campus.recit.qc.ca/</a:t>
            </a:r>
            <a:endParaRPr b="1" sz="2000"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360" name="Google Shape;360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09200" y="1973478"/>
            <a:ext cx="6193081" cy="3081176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53"/>
          <p:cNvSpPr txBox="1"/>
          <p:nvPr/>
        </p:nvSpPr>
        <p:spPr>
          <a:xfrm>
            <a:off x="2257125" y="5146100"/>
            <a:ext cx="7332600" cy="8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 u="sng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  <a:hlinkClick r:id="rId5"/>
              </a:rPr>
              <a:t>Premiers pas avec Scratch</a:t>
            </a:r>
            <a:endParaRPr b="1" sz="2400"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 u="sng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  <a:hlinkClick r:id="rId6"/>
              </a:rPr>
              <a:t>Scratch en mathématique</a:t>
            </a:r>
            <a:endParaRPr b="1" sz="2400"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362" name="Google Shape;362;p53"/>
          <p:cNvSpPr txBox="1"/>
          <p:nvPr/>
        </p:nvSpPr>
        <p:spPr>
          <a:xfrm>
            <a:off x="391413" y="383650"/>
            <a:ext cx="86763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9900"/>
                </a:solidFill>
                <a:latin typeface="Viga"/>
                <a:ea typeface="Viga"/>
                <a:cs typeface="Viga"/>
                <a:sym typeface="Viga"/>
              </a:rPr>
              <a:t>Autoformations du Campus Récit</a:t>
            </a:r>
            <a:endParaRPr sz="3600">
              <a:latin typeface="Viga"/>
              <a:ea typeface="Viga"/>
              <a:cs typeface="Viga"/>
              <a:sym typeface="Viga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54"/>
          <p:cNvSpPr txBox="1"/>
          <p:nvPr>
            <p:ph idx="4294967295" type="ctrTitle"/>
          </p:nvPr>
        </p:nvSpPr>
        <p:spPr>
          <a:xfrm>
            <a:off x="382200" y="169950"/>
            <a:ext cx="8379600" cy="651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0069BF"/>
              </a:solidFill>
              <a:latin typeface="Viga"/>
              <a:ea typeface="Viga"/>
              <a:cs typeface="Viga"/>
              <a:sym typeface="Viga"/>
            </a:endParaRPr>
          </a:p>
          <a:p>
            <a:pPr indent="-4191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AA22A"/>
              </a:buClr>
              <a:buSzPts val="3000"/>
              <a:buFont typeface="Permanent Marker"/>
              <a:buChar char="★"/>
            </a:pPr>
            <a:r>
              <a:rPr lang="en" sz="30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Liens utiles:</a:t>
            </a:r>
            <a:br>
              <a:rPr lang="en" sz="30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</a:br>
            <a:r>
              <a:rPr lang="en" sz="3000" u="sng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  <a:hlinkClick r:id="rId3"/>
              </a:rPr>
              <a:t>stephanie.rioux@recitmst.qc.ca</a:t>
            </a:r>
            <a:endParaRPr sz="3000"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u="sng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  <a:hlinkClick r:id="rId4"/>
              </a:rPr>
              <a:t>equipe@recitmst.qc.ca</a:t>
            </a:r>
            <a:endParaRPr sz="3000"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u="sng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  <a:hlinkClick r:id="rId5"/>
              </a:rPr>
              <a:t>www.recitmst.qc.ca</a:t>
            </a:r>
            <a:endParaRPr sz="3000"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u="sng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  <a:hlinkClick r:id="rId6"/>
              </a:rPr>
              <a:t>Notre offre de formations</a:t>
            </a:r>
            <a:endParaRPr sz="3000"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u="sng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  <a:hlinkClick r:id="rId7"/>
              </a:rPr>
              <a:t>Les maths autrement (Facebook)</a:t>
            </a:r>
            <a:endParaRPr sz="3000"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368" name="Google Shape;368;p5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499738" y="5093725"/>
            <a:ext cx="914313" cy="147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55"/>
          <p:cNvSpPr txBox="1"/>
          <p:nvPr>
            <p:ph idx="4294967295" type="ctrTitle"/>
          </p:nvPr>
        </p:nvSpPr>
        <p:spPr>
          <a:xfrm>
            <a:off x="452750" y="190650"/>
            <a:ext cx="8379600" cy="651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374" name="Google Shape;374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6288" y="190650"/>
            <a:ext cx="914313" cy="1475575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55"/>
          <p:cNvSpPr txBox="1"/>
          <p:nvPr/>
        </p:nvSpPr>
        <p:spPr>
          <a:xfrm>
            <a:off x="5135275" y="3420825"/>
            <a:ext cx="3697800" cy="27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L</a:t>
            </a:r>
            <a:r>
              <a:rPr lang="en" sz="24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ien sur </a:t>
            </a:r>
            <a:r>
              <a:rPr lang="en" sz="2400" u="sng">
                <a:solidFill>
                  <a:srgbClr val="0069BF"/>
                </a:solidFill>
                <a:latin typeface="Varela Round"/>
                <a:ea typeface="Varela Round"/>
                <a:cs typeface="Varela Round"/>
                <a:sym typeface="Varela Round"/>
                <a:hlinkClick r:id="rId4"/>
              </a:rPr>
              <a:t>Campus Récit</a:t>
            </a:r>
            <a:endParaRPr sz="2400">
              <a:solidFill>
                <a:srgbClr val="0069BF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indent="-381000" lvl="0" marL="457200" rtl="0" algn="l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Char char="-"/>
            </a:pPr>
            <a:r>
              <a:rPr lang="en" sz="24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Se créer un compte </a:t>
            </a:r>
            <a:endParaRPr sz="240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Char char="-"/>
            </a:pPr>
            <a:r>
              <a:rPr lang="en" sz="24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S’inscrire </a:t>
            </a:r>
            <a:r>
              <a:rPr lang="en" sz="2400" u="sng">
                <a:solidFill>
                  <a:srgbClr val="0069BF"/>
                </a:solidFill>
                <a:latin typeface="Varela Round"/>
                <a:ea typeface="Varela Round"/>
                <a:cs typeface="Varela Round"/>
                <a:sym typeface="Varela Round"/>
                <a:hlinkClick r:id="rId5"/>
              </a:rPr>
              <a:t>au cours</a:t>
            </a:r>
            <a:endParaRPr sz="2400">
              <a:solidFill>
                <a:srgbClr val="0069BF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Char char="-"/>
            </a:pPr>
            <a:r>
              <a:rPr lang="en" sz="24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Remplir la demande au bas de la page avec les informations demandées</a:t>
            </a:r>
            <a:endParaRPr sz="240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617A86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376" name="Google Shape;376;p55"/>
          <p:cNvSpPr/>
          <p:nvPr/>
        </p:nvSpPr>
        <p:spPr>
          <a:xfrm>
            <a:off x="542525" y="1049225"/>
            <a:ext cx="4284900" cy="4521000"/>
          </a:xfrm>
          <a:prstGeom prst="ellipse">
            <a:avLst/>
          </a:prstGeom>
          <a:solidFill>
            <a:srgbClr val="0069B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p55"/>
          <p:cNvSpPr txBox="1"/>
          <p:nvPr>
            <p:ph idx="4294967295" type="title"/>
          </p:nvPr>
        </p:nvSpPr>
        <p:spPr>
          <a:xfrm>
            <a:off x="836075" y="1847250"/>
            <a:ext cx="3697800" cy="244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Demande d’un badge de participation en programmation</a:t>
            </a:r>
            <a:endParaRPr b="1" sz="480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378" name="Google Shape;378;p5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51377" y="593575"/>
            <a:ext cx="2701180" cy="2442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AA22A"/>
        </a:solid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9"/>
          <p:cNvSpPr txBox="1"/>
          <p:nvPr>
            <p:ph type="title"/>
          </p:nvPr>
        </p:nvSpPr>
        <p:spPr>
          <a:xfrm>
            <a:off x="311700" y="136474"/>
            <a:ext cx="8520600" cy="94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000000"/>
                </a:solidFill>
                <a:latin typeface="Viga"/>
                <a:ea typeface="Viga"/>
                <a:cs typeface="Viga"/>
                <a:sym typeface="Viga"/>
              </a:rPr>
              <a:t>Enseigner la programmation… Pourquoi?</a:t>
            </a:r>
            <a:endParaRPr sz="3500">
              <a:solidFill>
                <a:srgbClr val="000000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133" name="Google Shape;133;p29"/>
          <p:cNvSpPr/>
          <p:nvPr/>
        </p:nvSpPr>
        <p:spPr>
          <a:xfrm>
            <a:off x="0" y="1157375"/>
            <a:ext cx="9144000" cy="57006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29"/>
          <p:cNvSpPr txBox="1"/>
          <p:nvPr/>
        </p:nvSpPr>
        <p:spPr>
          <a:xfrm>
            <a:off x="228600" y="1414475"/>
            <a:ext cx="8792100" cy="104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u="sng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  <a:hlinkClick r:id="rId3"/>
              </a:rPr>
              <a:t>PAN: Plan d’action numérique du MEES</a:t>
            </a:r>
            <a:r>
              <a:rPr lang="en" sz="3000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</a:rPr>
              <a:t> </a:t>
            </a:r>
            <a:endParaRPr sz="3000"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</a:rPr>
              <a:t>(Orientation 1, mesure 02, pages 27-28)</a:t>
            </a:r>
            <a:endParaRPr sz="2000"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135" name="Google Shape;135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771477"/>
            <a:ext cx="9143998" cy="1638896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9"/>
          <p:cNvSpPr/>
          <p:nvPr/>
        </p:nvSpPr>
        <p:spPr>
          <a:xfrm>
            <a:off x="828675" y="4271975"/>
            <a:ext cx="314400" cy="7335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29"/>
          <p:cNvSpPr/>
          <p:nvPr/>
        </p:nvSpPr>
        <p:spPr>
          <a:xfrm>
            <a:off x="8166675" y="4271975"/>
            <a:ext cx="314400" cy="7335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8" name="Google Shape;138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7186" y="4992161"/>
            <a:ext cx="3896584" cy="85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35724" y="4992149"/>
            <a:ext cx="3896600" cy="691586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9"/>
          <p:cNvSpPr txBox="1"/>
          <p:nvPr/>
        </p:nvSpPr>
        <p:spPr>
          <a:xfrm>
            <a:off x="2559450" y="6265500"/>
            <a:ext cx="4130400" cy="4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</a:rPr>
              <a:t>Extrait du tableau synoptique du  PAN, p.2</a:t>
            </a:r>
            <a:endParaRPr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56"/>
          <p:cNvSpPr txBox="1"/>
          <p:nvPr>
            <p:ph idx="4294967295" type="ctrTitle"/>
          </p:nvPr>
        </p:nvSpPr>
        <p:spPr>
          <a:xfrm>
            <a:off x="452750" y="190650"/>
            <a:ext cx="8379600" cy="651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3500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</a:rPr>
              <a:t>Découvertes? Coups de coeur? </a:t>
            </a:r>
            <a:endParaRPr b="1" sz="3500">
              <a:solidFill>
                <a:srgbClr val="FAA22A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3500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</a:rPr>
              <a:t>Questions? Commentaires?</a:t>
            </a:r>
            <a:endParaRPr b="1" sz="3500">
              <a:solidFill>
                <a:srgbClr val="FAA22A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Merci et bon Scratch! </a:t>
            </a:r>
            <a:endParaRPr sz="36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Stéphanie Rioux</a:t>
            </a:r>
            <a:endParaRPr b="1" sz="25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 u="sng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  <a:hlinkClick r:id="rId3"/>
              </a:rPr>
              <a:t>stephanie.rioux@recitmst.qc.ca</a:t>
            </a:r>
            <a:endParaRPr b="1" sz="20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000000"/>
              </a:solidFill>
              <a:latin typeface="Cousine"/>
              <a:ea typeface="Cousine"/>
              <a:cs typeface="Cousine"/>
              <a:sym typeface="Cousin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384" name="Google Shape;384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99738" y="5093725"/>
            <a:ext cx="914313" cy="147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83425" y="3430825"/>
            <a:ext cx="3480500" cy="142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AA22A"/>
        </a:solid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30"/>
          <p:cNvSpPr txBox="1"/>
          <p:nvPr>
            <p:ph type="title"/>
          </p:nvPr>
        </p:nvSpPr>
        <p:spPr>
          <a:xfrm>
            <a:off x="311700" y="136474"/>
            <a:ext cx="8520600" cy="94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000000"/>
                </a:solidFill>
                <a:latin typeface="Viga"/>
                <a:ea typeface="Viga"/>
                <a:cs typeface="Viga"/>
                <a:sym typeface="Viga"/>
              </a:rPr>
              <a:t>Enseigner la programmation… Pourquoi?</a:t>
            </a:r>
            <a:endParaRPr sz="3500">
              <a:solidFill>
                <a:srgbClr val="000000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146" name="Google Shape;146;p30"/>
          <p:cNvSpPr/>
          <p:nvPr/>
        </p:nvSpPr>
        <p:spPr>
          <a:xfrm>
            <a:off x="0" y="1157375"/>
            <a:ext cx="9144000" cy="57006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30"/>
          <p:cNvSpPr txBox="1"/>
          <p:nvPr/>
        </p:nvSpPr>
        <p:spPr>
          <a:xfrm>
            <a:off x="228600" y="1185875"/>
            <a:ext cx="8792100" cy="104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u="sng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  <a:hlinkClick r:id="rId3"/>
              </a:rPr>
              <a:t>Cadre de référence de la compétence numérique</a:t>
            </a:r>
            <a:endParaRPr sz="2500"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148" name="Google Shape;148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71927" y="1786025"/>
            <a:ext cx="5169024" cy="4843376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30"/>
          <p:cNvSpPr txBox="1"/>
          <p:nvPr/>
        </p:nvSpPr>
        <p:spPr>
          <a:xfrm>
            <a:off x="7363575" y="6262800"/>
            <a:ext cx="1644000" cy="4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</a:rPr>
              <a:t>MEES - Avril 2019</a:t>
            </a:r>
            <a:endParaRPr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AA22A"/>
        </a:solidFill>
      </p:bgPr>
    </p:bg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1"/>
          <p:cNvSpPr txBox="1"/>
          <p:nvPr>
            <p:ph type="title"/>
          </p:nvPr>
        </p:nvSpPr>
        <p:spPr>
          <a:xfrm>
            <a:off x="311700" y="212674"/>
            <a:ext cx="8520600" cy="87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000000"/>
                </a:solidFill>
                <a:latin typeface="Viga"/>
                <a:ea typeface="Viga"/>
                <a:cs typeface="Viga"/>
                <a:sym typeface="Viga"/>
              </a:rPr>
              <a:t>Enseigner l</a:t>
            </a:r>
            <a:r>
              <a:rPr lang="en" sz="3500">
                <a:solidFill>
                  <a:srgbClr val="000000"/>
                </a:solidFill>
                <a:latin typeface="Viga"/>
                <a:ea typeface="Viga"/>
                <a:cs typeface="Viga"/>
                <a:sym typeface="Viga"/>
              </a:rPr>
              <a:t>a programmation…Pourquoi?</a:t>
            </a:r>
            <a:endParaRPr sz="3500">
              <a:solidFill>
                <a:srgbClr val="000000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155" name="Google Shape;155;p31"/>
          <p:cNvSpPr/>
          <p:nvPr/>
        </p:nvSpPr>
        <p:spPr>
          <a:xfrm>
            <a:off x="0" y="1157300"/>
            <a:ext cx="9144000" cy="57006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31"/>
          <p:cNvSpPr txBox="1"/>
          <p:nvPr/>
        </p:nvSpPr>
        <p:spPr>
          <a:xfrm>
            <a:off x="0" y="1402300"/>
            <a:ext cx="9144300" cy="50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La pensée algorithmique (Simon Modeste - 2013)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</a:rPr>
              <a:t>Une façon d’aborder un problème en essayant de systématiser sa résolution, de se questionner sur la façon dont des algorithmes pourraient ou non le résoudre. (Modeste, 2012)</a:t>
            </a:r>
            <a:endParaRPr sz="16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FFFFF"/>
                </a:solidFill>
              </a:rPr>
              <a:t>QUESTION : Est-ce que la pensée algorithmique peut favoriser le développement de </a:t>
            </a:r>
            <a:r>
              <a:rPr b="1" lang="en" sz="2400" u="sng">
                <a:solidFill>
                  <a:srgbClr val="FFFFFF"/>
                </a:solidFill>
              </a:rPr>
              <a:t>la capacité à généraliser</a:t>
            </a:r>
            <a:r>
              <a:rPr lang="en" sz="2400">
                <a:solidFill>
                  <a:srgbClr val="FFFFFF"/>
                </a:solidFill>
              </a:rPr>
              <a:t> chez les élèves ?</a:t>
            </a:r>
            <a:r>
              <a:rPr lang="en" sz="1800">
                <a:solidFill>
                  <a:srgbClr val="FFFFFF"/>
                </a:solidFill>
              </a:rPr>
              <a:t> (Peut-elle constituer une porte d’entrée au développement de la pensée algébrique ?)</a:t>
            </a:r>
            <a:endParaRPr sz="1800">
              <a:solidFill>
                <a:srgbClr val="FFFFFF"/>
              </a:solidFill>
            </a:endParaRPr>
          </a:p>
          <a:p>
            <a:pPr indent="-342900" lvl="0" marL="22860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i="1" lang="en" sz="1800">
                <a:solidFill>
                  <a:srgbClr val="FFFFFF"/>
                </a:solidFill>
              </a:rPr>
              <a:t>une compréhension accrue du concept de variable</a:t>
            </a:r>
            <a:endParaRPr i="1" sz="1800">
              <a:solidFill>
                <a:srgbClr val="FFFFFF"/>
              </a:solidFill>
            </a:endParaRPr>
          </a:p>
          <a:p>
            <a:pPr indent="-342900" lvl="0" marL="22860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i="1" lang="en" sz="1800">
                <a:solidFill>
                  <a:srgbClr val="FFFFFF"/>
                </a:solidFill>
              </a:rPr>
              <a:t>l’aptitude à produire une démarche mathématique structurée et complète</a:t>
            </a:r>
            <a:endParaRPr i="1" sz="1800">
              <a:solidFill>
                <a:srgbClr val="FFFFFF"/>
              </a:solidFill>
            </a:endParaRPr>
          </a:p>
          <a:p>
            <a:pPr indent="-342900" lvl="0" marL="22860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i="1" lang="en" sz="1800">
                <a:solidFill>
                  <a:srgbClr val="FFFFFF"/>
                </a:solidFill>
              </a:rPr>
              <a:t>l’habileté à valider une démarche mathématique</a:t>
            </a:r>
            <a:endParaRPr i="1" sz="1800">
              <a:solidFill>
                <a:srgbClr val="FFFFFF"/>
              </a:solidFill>
            </a:endParaRPr>
          </a:p>
          <a:p>
            <a:pPr indent="-342900" lvl="0" marL="22860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i="1" lang="en" sz="1800">
                <a:solidFill>
                  <a:srgbClr val="FFFFFF"/>
                </a:solidFill>
              </a:rPr>
              <a:t>une compréhension accrue du sens d’un concept ou d’un processus mathématique</a:t>
            </a:r>
            <a:endParaRPr sz="18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>
                <a:solidFill>
                  <a:srgbClr val="FFFFFF"/>
                </a:solidFill>
              </a:rPr>
              <a:t>Collaborateurs didacticiens : Fabienne Venant, département de mathématiques, UQAM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>
                <a:solidFill>
                  <a:srgbClr val="FFFFFF"/>
                </a:solidFill>
              </a:rPr>
              <a:t>                                              Hassane Squalli, faculté d’éducation, université de Sherbrooke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>
                <a:solidFill>
                  <a:srgbClr val="FFFFFF"/>
                </a:solidFill>
              </a:rPr>
              <a:t>					Ridha Najar et Houria Hamzaoui, université du Québec en Abitibi-Témiscamingue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AA22A"/>
        </a:solidFill>
      </p:bgPr>
    </p:bg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2"/>
          <p:cNvSpPr txBox="1"/>
          <p:nvPr>
            <p:ph type="title"/>
          </p:nvPr>
        </p:nvSpPr>
        <p:spPr>
          <a:xfrm>
            <a:off x="311700" y="212674"/>
            <a:ext cx="8520600" cy="87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000000"/>
                </a:solidFill>
                <a:latin typeface="Viga"/>
                <a:ea typeface="Viga"/>
                <a:cs typeface="Viga"/>
                <a:sym typeface="Viga"/>
              </a:rPr>
              <a:t>Enseigner la programmation…Pourquoi?</a:t>
            </a:r>
            <a:endParaRPr sz="3500">
              <a:solidFill>
                <a:srgbClr val="000000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162" name="Google Shape;162;p32"/>
          <p:cNvSpPr/>
          <p:nvPr/>
        </p:nvSpPr>
        <p:spPr>
          <a:xfrm>
            <a:off x="0" y="1157300"/>
            <a:ext cx="9144000" cy="57006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3" name="Google Shape;16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8790" y="1157300"/>
            <a:ext cx="5686434" cy="5700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3"/>
          <p:cNvSpPr txBox="1"/>
          <p:nvPr/>
        </p:nvSpPr>
        <p:spPr>
          <a:xfrm>
            <a:off x="1059525" y="364775"/>
            <a:ext cx="7187400" cy="6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9900"/>
                </a:solidFill>
                <a:latin typeface="Viga"/>
                <a:ea typeface="Viga"/>
                <a:cs typeface="Viga"/>
                <a:sym typeface="Viga"/>
              </a:rPr>
              <a:t>Premiers pas</a:t>
            </a:r>
            <a:endParaRPr b="1" sz="3600">
              <a:solidFill>
                <a:srgbClr val="FF9900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169" name="Google Shape;169;p33"/>
          <p:cNvSpPr txBox="1"/>
          <p:nvPr/>
        </p:nvSpPr>
        <p:spPr>
          <a:xfrm>
            <a:off x="283950" y="1481500"/>
            <a:ext cx="8576100" cy="80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erriweather"/>
              <a:buAutoNum type="arabicPeriod"/>
            </a:pPr>
            <a:r>
              <a:rPr lang="en" sz="2400" u="sng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  <a:hlinkClick r:id="rId3"/>
              </a:rPr>
              <a:t>www.scratch.mit.edu</a:t>
            </a:r>
            <a:endParaRPr sz="24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erriweather"/>
              <a:buAutoNum type="arabicPeriod"/>
            </a:pPr>
            <a:r>
              <a:rPr lang="en" sz="24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“Rejoindre Scratch” en haut à droite et suivre les indications pour se créer un compte.</a:t>
            </a:r>
            <a:endParaRPr sz="24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3.	“Créer” en haut à gauche</a:t>
            </a:r>
            <a:endParaRPr sz="24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4.	Effacez “Untitled” pour “Premiers pas”</a:t>
            </a:r>
            <a:endParaRPr sz="24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5.	Suivez le guide!</a:t>
            </a:r>
            <a:endParaRPr sz="24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4"/>
          <p:cNvSpPr txBox="1"/>
          <p:nvPr/>
        </p:nvSpPr>
        <p:spPr>
          <a:xfrm>
            <a:off x="1059525" y="364775"/>
            <a:ext cx="7187400" cy="6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9900"/>
                </a:solidFill>
                <a:latin typeface="Viga"/>
                <a:ea typeface="Viga"/>
                <a:cs typeface="Viga"/>
                <a:sym typeface="Viga"/>
              </a:rPr>
              <a:t>La géométrie avec Scratch</a:t>
            </a:r>
            <a:endParaRPr b="1" sz="3600">
              <a:solidFill>
                <a:srgbClr val="FF9900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175" name="Google Shape;175;p34"/>
          <p:cNvSpPr txBox="1"/>
          <p:nvPr/>
        </p:nvSpPr>
        <p:spPr>
          <a:xfrm>
            <a:off x="283950" y="1435150"/>
            <a:ext cx="8576100" cy="45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76" name="Google Shape;176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32775" y="2332625"/>
            <a:ext cx="4141750" cy="275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4297" y="1637272"/>
            <a:ext cx="2892300" cy="4641124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34"/>
          <p:cNvSpPr txBox="1"/>
          <p:nvPr/>
        </p:nvSpPr>
        <p:spPr>
          <a:xfrm>
            <a:off x="1485900" y="1312900"/>
            <a:ext cx="1529100" cy="4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</a:rPr>
              <a:t>Extension Stylo</a:t>
            </a:r>
            <a:endParaRPr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5"/>
          <p:cNvSpPr txBox="1"/>
          <p:nvPr>
            <p:ph idx="4294967295" type="ctrTitle"/>
          </p:nvPr>
        </p:nvSpPr>
        <p:spPr>
          <a:xfrm>
            <a:off x="481800" y="423375"/>
            <a:ext cx="8350500" cy="6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Un peu plus de maths!</a:t>
            </a:r>
            <a:endParaRPr sz="30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184" name="Google Shape;184;p35"/>
          <p:cNvSpPr txBox="1"/>
          <p:nvPr/>
        </p:nvSpPr>
        <p:spPr>
          <a:xfrm>
            <a:off x="988050" y="882475"/>
            <a:ext cx="7338000" cy="65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85" name="Google Shape;18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63437" y="1999975"/>
            <a:ext cx="4787224" cy="402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Beach Day">
  <a:themeElements>
    <a:clrScheme name="Beach Day">
      <a:dk1>
        <a:srgbClr val="00FDC8"/>
      </a:dk1>
      <a:lt1>
        <a:srgbClr val="FFFFFF"/>
      </a:lt1>
      <a:dk2>
        <a:srgbClr val="666666"/>
      </a:dk2>
      <a:lt2>
        <a:srgbClr val="EEEEEE"/>
      </a:lt2>
      <a:accent1>
        <a:srgbClr val="212121"/>
      </a:accent1>
      <a:accent2>
        <a:srgbClr val="455A64"/>
      </a:accent2>
      <a:accent3>
        <a:srgbClr val="78909C"/>
      </a:accent3>
      <a:accent4>
        <a:srgbClr val="7C7CE0"/>
      </a:accent4>
      <a:accent5>
        <a:srgbClr val="DB4437"/>
      </a:accent5>
      <a:accent6>
        <a:srgbClr val="F6CD4C"/>
      </a:accent6>
      <a:hlink>
        <a:srgbClr val="DB4437"/>
      </a:hlink>
      <a:folHlink>
        <a:srgbClr val="DB44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