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Ubuntu"/>
      <p:regular r:id="rId32"/>
      <p:bold r:id="rId33"/>
      <p:italic r:id="rId34"/>
      <p:boldItalic r:id="rId35"/>
    </p:embeddedFont>
    <p:embeddedFont>
      <p:font typeface="Bangers"/>
      <p:regular r:id="rId36"/>
    </p:embeddedFont>
    <p:embeddedFont>
      <p:font typeface="Caveat"/>
      <p:regular r:id="rId37"/>
      <p:bold r:id="rId38"/>
    </p:embeddedFont>
    <p:embeddedFont>
      <p:font typeface="Nixie One"/>
      <p:regular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Cousine"/>
      <p:regular r:id="rId44"/>
      <p:bold r:id="rId45"/>
      <p:italic r:id="rId46"/>
      <p:boldItalic r:id="rId47"/>
    </p:embeddedFont>
    <p:embeddedFont>
      <p:font typeface="Viga"/>
      <p:regular r:id="rId48"/>
    </p:embeddedFont>
    <p:embeddedFont>
      <p:font typeface="Merriweather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E91998D-BB06-4A12-B9CD-D8774D1C74C8}">
  <a:tblStyle styleId="{0E91998D-BB06-4A12-B9CD-D8774D1C7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44" Type="http://schemas.openxmlformats.org/officeDocument/2006/relationships/font" Target="fonts/Cousine-regular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Cousine-italic.fntdata"/><Relationship Id="rId45" Type="http://schemas.openxmlformats.org/officeDocument/2006/relationships/font" Target="fonts/Cousin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Viga-regular.fntdata"/><Relationship Id="rId47" Type="http://schemas.openxmlformats.org/officeDocument/2006/relationships/font" Target="fonts/Cousine-boldItalic.fntdata"/><Relationship Id="rId49" Type="http://schemas.openxmlformats.org/officeDocument/2006/relationships/font" Target="fonts/Merriweather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Ubuntu-bold.fntdata"/><Relationship Id="rId32" Type="http://schemas.openxmlformats.org/officeDocument/2006/relationships/font" Target="fonts/Ubuntu-regular.fntdata"/><Relationship Id="rId35" Type="http://schemas.openxmlformats.org/officeDocument/2006/relationships/font" Target="fonts/Ubuntu-boldItalic.fntdata"/><Relationship Id="rId34" Type="http://schemas.openxmlformats.org/officeDocument/2006/relationships/font" Target="fonts/Ubuntu-italic.fntdata"/><Relationship Id="rId37" Type="http://schemas.openxmlformats.org/officeDocument/2006/relationships/font" Target="fonts/Caveat-regular.fntdata"/><Relationship Id="rId36" Type="http://schemas.openxmlformats.org/officeDocument/2006/relationships/font" Target="fonts/Bangers-regular.fntdata"/><Relationship Id="rId39" Type="http://schemas.openxmlformats.org/officeDocument/2006/relationships/font" Target="fonts/NixieOne-regular.fntdata"/><Relationship Id="rId38" Type="http://schemas.openxmlformats.org/officeDocument/2006/relationships/font" Target="fonts/Caveat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erriweather-italic.fntdata"/><Relationship Id="rId50" Type="http://schemas.openxmlformats.org/officeDocument/2006/relationships/font" Target="fonts/Merriweather-bold.fntdata"/><Relationship Id="rId52" Type="http://schemas.openxmlformats.org/officeDocument/2006/relationships/font" Target="fonts/Merriweather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equipe@recitmst.qc.ca" TargetMode="External"/><Relationship Id="rId3" Type="http://schemas.openxmlformats.org/officeDocument/2006/relationships/hyperlink" Target="http://www.recitmst.qc.ca" TargetMode="External"/><Relationship Id="rId4" Type="http://schemas.openxmlformats.org/officeDocument/2006/relationships/hyperlink" Target="http://recitmst.qc.ca/Offre-de-services-du-RECIT-MST-922" TargetMode="External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s://www.facebook.com/groups/704851039666407/?ref=bookmarks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stephanie.rioux@recitmst.qc.ca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30974117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30974117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5b0e39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5b0e39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899af2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899af2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d899af23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d899af23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0e7bcac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0e7bcac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23aeb2b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23aeb2b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817f0c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817f0c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c3d40def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c3d40def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d899af23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d899af23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d899af23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d899af23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3097411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3097411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5459a914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5459a914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817f0c2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817f0c2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0e7bca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0e7bca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0e7bca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0e7bca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30974117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30974117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2"/>
              </a:rPr>
              <a:t>equipe@recitmst.qc.ca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www.recitmst.qc.ca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Notre offre de formations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Autoformations du Campus RÉCIT</a:t>
            </a:r>
            <a:endParaRPr sz="15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500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Les maths autrement (Facebook)</a:t>
            </a:r>
            <a:endParaRPr sz="15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30974117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30974117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5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  <a:hlinkClick r:id="rId2"/>
              </a:rPr>
              <a:t>stephanie.rioux@recitmst.qc.ca</a:t>
            </a:r>
            <a:endParaRPr sz="15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3097411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3097411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fr-CA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fr-CA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3097411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3097411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14fc146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14fc146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14fc146b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14fc146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23aeb2b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23aeb2b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d899af2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d899af2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5459a914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5459a914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desmos.com/calculator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15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esmos.com/calculator/vbwn2fl0bs" TargetMode="External"/><Relationship Id="rId11" Type="http://schemas.openxmlformats.org/officeDocument/2006/relationships/hyperlink" Target="https://www.desmos.com/calculator/molcmv9af6" TargetMode="External"/><Relationship Id="rId10" Type="http://schemas.openxmlformats.org/officeDocument/2006/relationships/image" Target="../media/image19.png"/><Relationship Id="rId21" Type="http://schemas.openxmlformats.org/officeDocument/2006/relationships/image" Target="../media/image7.png"/><Relationship Id="rId13" Type="http://schemas.openxmlformats.org/officeDocument/2006/relationships/hyperlink" Target="https://www.desmos.com/calculator/0nc7zsf4id" TargetMode="External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desmos.com/art" TargetMode="External"/><Relationship Id="rId4" Type="http://schemas.openxmlformats.org/officeDocument/2006/relationships/hyperlink" Target="https://www.desmos.com/calculator/nabrtwbihs" TargetMode="External"/><Relationship Id="rId9" Type="http://schemas.openxmlformats.org/officeDocument/2006/relationships/hyperlink" Target="https://www.desmos.com/calculator/nabrtwbihs" TargetMode="External"/><Relationship Id="rId15" Type="http://schemas.openxmlformats.org/officeDocument/2006/relationships/hyperlink" Target="https://www.desmos.com/calculator/a0l4xl0pf5" TargetMode="External"/><Relationship Id="rId14" Type="http://schemas.openxmlformats.org/officeDocument/2006/relationships/image" Target="../media/image31.png"/><Relationship Id="rId17" Type="http://schemas.openxmlformats.org/officeDocument/2006/relationships/hyperlink" Target="https://www.desmos.com/calculator/molcmv9af6" TargetMode="External"/><Relationship Id="rId16" Type="http://schemas.openxmlformats.org/officeDocument/2006/relationships/hyperlink" Target="https://www.desmos.com/calculator/molcmv9af6" TargetMode="External"/><Relationship Id="rId5" Type="http://schemas.openxmlformats.org/officeDocument/2006/relationships/hyperlink" Target="https://www.desmos.com/calculator/a0l4xl0pf5" TargetMode="External"/><Relationship Id="rId19" Type="http://schemas.openxmlformats.org/officeDocument/2006/relationships/hyperlink" Target="https://www.desmos.com/calculator/vbwn2fl0bs" TargetMode="External"/><Relationship Id="rId6" Type="http://schemas.openxmlformats.org/officeDocument/2006/relationships/image" Target="../media/image36.png"/><Relationship Id="rId18" Type="http://schemas.openxmlformats.org/officeDocument/2006/relationships/hyperlink" Target="https://www.desmos.com/calculator/0nc7zsf4id" TargetMode="External"/><Relationship Id="rId7" Type="http://schemas.openxmlformats.org/officeDocument/2006/relationships/hyperlink" Target="https://www.desmos.com/calculator/vbwn2fl0bs" TargetMode="External"/><Relationship Id="rId8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ewvsnbku9e" TargetMode="External"/><Relationship Id="rId9" Type="http://schemas.openxmlformats.org/officeDocument/2006/relationships/image" Target="../media/image28.png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7.png"/><Relationship Id="rId8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hyperlink" Target="https://teacher.desmos.com/" TargetMode="External"/><Relationship Id="rId5" Type="http://schemas.openxmlformats.org/officeDocument/2006/relationships/hyperlink" Target="https://student.desmos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acher.desmos.com/activitybuilder/custom/58ebe320b52e4e08377eae3f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acher.desmos.com/activitybuilder/custom/59dccb74bcc85c06151f8760?lang=fr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activitybuilder/custom/5a1c15793cf38c060ea13b83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desmosfr.ca" TargetMode="External"/><Relationship Id="rId4" Type="http://schemas.openxmlformats.org/officeDocument/2006/relationships/hyperlink" Target="https://campus.recit.qc.ca/math%c3%a9matique-science-et-technologie/desmos101" TargetMode="External"/><Relationship Id="rId5" Type="http://schemas.openxmlformats.org/officeDocument/2006/relationships/hyperlink" Target="https://campus.recit.qc.ca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teacher.desmos.com/polygraph/custom/5d9d0c10afd8d16558865843" TargetMode="External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teacher.desmos.com/marbleslides-lines" TargetMode="External"/><Relationship Id="rId4" Type="http://schemas.openxmlformats.org/officeDocument/2006/relationships/hyperlink" Target="https://teacher.desmos.com/activitybuilder/custom/57dfe7992e6669e6055c6a85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38.gif"/><Relationship Id="rId7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hyperlink" Target="https://desmos.s3.amazonaws.com/Desmos_User_Guide_FR.pdf" TargetMode="External"/><Relationship Id="rId10" Type="http://schemas.openxmlformats.org/officeDocument/2006/relationships/hyperlink" Target="https://desmos.s3.amazonaws.com/Desmos_User_Guide_FR.pdf" TargetMode="External"/><Relationship Id="rId13" Type="http://schemas.openxmlformats.org/officeDocument/2006/relationships/hyperlink" Target="https://drive.google.com/file/d/1jS5SFul3g4cTOjFPvMqKaXTwHPsF2awH/view?usp=sharing" TargetMode="External"/><Relationship Id="rId12" Type="http://schemas.openxmlformats.org/officeDocument/2006/relationships/hyperlink" Target="https://www.youtube.com/playlist?list=PLbE85KlaADWl9w9d71xFo8AME6LZUfAjR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twitter.com/Desmos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://desmosfr.ca/" TargetMode="External"/><Relationship Id="rId14" Type="http://schemas.openxmlformats.org/officeDocument/2006/relationships/hyperlink" Target="https://campus.recit.qc.ca/math%c3%a9matique-science-et-technologie/desmos101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www.desmos.com/" TargetMode="External"/><Relationship Id="rId7" Type="http://schemas.openxmlformats.org/officeDocument/2006/relationships/hyperlink" Target="https://teacher.desmos.com/" TargetMode="External"/><Relationship Id="rId8" Type="http://schemas.openxmlformats.org/officeDocument/2006/relationships/hyperlink" Target="https://student.desmos.com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campus.recit.qc.ca/c/math%c3%a9matique-science-et-technologie" TargetMode="External"/><Relationship Id="rId8" Type="http://schemas.openxmlformats.org/officeDocument/2006/relationships/hyperlink" Target="https://www.facebook.com/groups/704851039666407/?ref=bookmarks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hyperlink" Target="mailto:stephanie.rioux@recitmst.qc.ca" TargetMode="External"/><Relationship Id="rId5" Type="http://schemas.openxmlformats.org/officeDocument/2006/relationships/hyperlink" Target="mailto:equipe@recitmst.qc.ca" TargetMode="External"/><Relationship Id="rId6" Type="http://schemas.openxmlformats.org/officeDocument/2006/relationships/hyperlink" Target="https://creativecommons.org/licenses/by-nc-sa/4.0/" TargetMode="External"/><Relationship Id="rId7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Relationship Id="rId4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teacher.desmos.com/" TargetMode="External"/><Relationship Id="rId10" Type="http://schemas.openxmlformats.org/officeDocument/2006/relationships/image" Target="../media/image11.png"/><Relationship Id="rId13" Type="http://schemas.openxmlformats.org/officeDocument/2006/relationships/image" Target="../media/image10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www.desmos.com/" TargetMode="External"/><Relationship Id="rId9" Type="http://schemas.openxmlformats.org/officeDocument/2006/relationships/hyperlink" Target="https://student.desmos.com/" TargetMode="External"/><Relationship Id="rId1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hyperlink" Target="https://teacher.desmos.com/" TargetMode="External"/><Relationship Id="rId7" Type="http://schemas.openxmlformats.org/officeDocument/2006/relationships/image" Target="../media/image12.png"/><Relationship Id="rId8" Type="http://schemas.openxmlformats.org/officeDocument/2006/relationships/hyperlink" Target="https://www.desmos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hyperlink" Target="https://www.desmos.com/calculator/nbuaiiwpyq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0325"/>
            <a:ext cx="9143999" cy="2202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/>
          <p:nvPr/>
        </p:nvSpPr>
        <p:spPr>
          <a:xfrm>
            <a:off x="0" y="2104150"/>
            <a:ext cx="9144000" cy="29835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253650" y="2430100"/>
            <a:ext cx="8636700" cy="233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5"/>
          <p:cNvSpPr txBox="1"/>
          <p:nvPr/>
        </p:nvSpPr>
        <p:spPr>
          <a:xfrm>
            <a:off x="480600" y="2454838"/>
            <a:ext cx="81828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8600" y="3405400"/>
            <a:ext cx="3083075" cy="8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 txBox="1"/>
          <p:nvPr/>
        </p:nvSpPr>
        <p:spPr>
          <a:xfrm>
            <a:off x="5755175" y="1506150"/>
            <a:ext cx="14073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… </a:t>
            </a:r>
            <a:r>
              <a:rPr b="1" lang="fr-CA">
                <a:latin typeface="Viga"/>
                <a:ea typeface="Viga"/>
                <a:cs typeface="Viga"/>
                <a:sym typeface="Viga"/>
              </a:rPr>
              <a:t>et à distance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90" name="Google Shape;190;p34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4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194" name="Google Shape;1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00" name="Google Shape;200;p35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62" y="15780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1944263" y="1125000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/>
              <a:t>Les propriétés des fonctions</a:t>
            </a:r>
            <a:endParaRPr sz="1800"/>
          </a:p>
        </p:txBody>
      </p:sp>
      <p:sp>
        <p:nvSpPr>
          <p:cNvPr id="212" name="Google Shape;212;p36"/>
          <p:cNvSpPr txBox="1"/>
          <p:nvPr/>
        </p:nvSpPr>
        <p:spPr>
          <a:xfrm>
            <a:off x="757613" y="45799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u="sng">
                <a:solidFill>
                  <a:srgbClr val="00B050"/>
                </a:solidFill>
                <a:hlinkClick r:id="rId4"/>
              </a:rPr>
              <a:t>Fichier de départ </a:t>
            </a:r>
            <a:r>
              <a:rPr lang="fr-CA" sz="2400"/>
              <a:t>et </a:t>
            </a:r>
            <a:r>
              <a:rPr lang="fr-CA" sz="2400" u="sng">
                <a:solidFill>
                  <a:srgbClr val="00B050"/>
                </a:solidFill>
                <a:hlinkClick r:id="rId5"/>
              </a:rPr>
              <a:t>Corrigé</a:t>
            </a:r>
            <a:endParaRPr sz="2400">
              <a:solidFill>
                <a:srgbClr val="00B050"/>
              </a:solidFill>
            </a:endParaRPr>
          </a:p>
        </p:txBody>
      </p:sp>
      <p:pic>
        <p:nvPicPr>
          <p:cNvPr id="213" name="Google Shape;21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19" name="Google Shape;219;p37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3"/>
              </a:rPr>
              <a:t>Exemple 1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Exemple 2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5"/>
              </a:rPr>
              <a:t>Exemple 3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6"/>
              </a:rPr>
              <a:t>Exemple 4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7"/>
              </a:rPr>
              <a:t>Exemple 5</a:t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25239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/>
          <p:cNvSpPr txBox="1"/>
          <p:nvPr/>
        </p:nvSpPr>
        <p:spPr>
          <a:xfrm>
            <a:off x="3049775" y="43105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‘’Les maths autrement’’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5076" y="11249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Certains se surpassent: “</a:t>
            </a:r>
            <a:r>
              <a:rPr lang="fr-CA" u="sng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Creative Art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”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6293250" y="1094025"/>
            <a:ext cx="2578500" cy="78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  <a:uFill>
                  <a:noFill/>
                </a:uFill>
                <a:hlinkClick r:id="rId4"/>
              </a:rPr>
              <a:t>Château de Cendrillon</a:t>
            </a:r>
            <a:r>
              <a:rPr lang="fr-CA">
                <a:solidFill>
                  <a:schemeClr val="dk1"/>
                </a:solidFill>
              </a:rPr>
              <a:t> 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0" name="Google Shape;230;p3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8625" y="2098677"/>
            <a:ext cx="1446769" cy="158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0" y="1514967"/>
            <a:ext cx="1933820" cy="103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6834" y="1513025"/>
            <a:ext cx="1324306" cy="1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25" y="3497626"/>
            <a:ext cx="1091662" cy="11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039" y="3535275"/>
            <a:ext cx="1670538" cy="11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>
            <a:hlinkClick r:id="rId15"/>
          </p:cNvPr>
          <p:cNvSpPr txBox="1"/>
          <p:nvPr/>
        </p:nvSpPr>
        <p:spPr>
          <a:xfrm>
            <a:off x="3046513" y="1094013"/>
            <a:ext cx="30510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</a:rPr>
              <a:t>Sapin de Noël animé	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6" name="Google Shape;236;p38">
            <a:hlinkClick r:id="rId16"/>
          </p:cNvPr>
          <p:cNvSpPr txBox="1"/>
          <p:nvPr/>
        </p:nvSpPr>
        <p:spPr>
          <a:xfrm>
            <a:off x="6715925" y="2893375"/>
            <a:ext cx="20928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7"/>
              </a:rPr>
              <a:t>Transformer</a:t>
            </a:r>
            <a:r>
              <a:rPr lang="fr-CA" sz="1800">
                <a:solidFill>
                  <a:schemeClr val="dk1"/>
                </a:solidFill>
              </a:rPr>
              <a:t>	</a:t>
            </a:r>
            <a:endParaRPr/>
          </a:p>
        </p:txBody>
      </p:sp>
      <p:sp>
        <p:nvSpPr>
          <p:cNvPr id="237" name="Google Shape;237;p38"/>
          <p:cNvSpPr txBox="1"/>
          <p:nvPr/>
        </p:nvSpPr>
        <p:spPr>
          <a:xfrm>
            <a:off x="332000" y="3243338"/>
            <a:ext cx="25785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18"/>
              </a:rPr>
              <a:t>La reine des neiges</a:t>
            </a:r>
            <a:endParaRPr/>
          </a:p>
        </p:txBody>
      </p:sp>
      <p:sp>
        <p:nvSpPr>
          <p:cNvPr id="238" name="Google Shape;238;p38">
            <a:hlinkClick r:id="rId19"/>
          </p:cNvPr>
          <p:cNvSpPr txBox="1"/>
          <p:nvPr/>
        </p:nvSpPr>
        <p:spPr>
          <a:xfrm>
            <a:off x="178275" y="1136325"/>
            <a:ext cx="29595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800">
                <a:solidFill>
                  <a:schemeClr val="dk1"/>
                </a:solidFill>
                <a:uFill>
                  <a:noFill/>
                </a:uFill>
                <a:hlinkClick r:id="rId20"/>
              </a:rPr>
              <a:t>La maison blanche animée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237539" y="442509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45" name="Google Shape;245;p39"/>
          <p:cNvSpPr txBox="1"/>
          <p:nvPr/>
        </p:nvSpPr>
        <p:spPr>
          <a:xfrm>
            <a:off x="377750" y="306325"/>
            <a:ext cx="39360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La calculatrice graphique de</a:t>
            </a:r>
            <a:r>
              <a:rPr lang="fr-CA" sz="3000"/>
              <a:t> Desmos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Aller à </a:t>
            </a:r>
            <a:r>
              <a:rPr lang="fr-CA" sz="2000" u="sng">
                <a:solidFill>
                  <a:srgbClr val="00B050"/>
                </a:solidFill>
                <a:hlinkClick r:id="rId3"/>
              </a:rPr>
              <a:t>www.desmos.com</a:t>
            </a:r>
            <a:endParaRPr sz="2000">
              <a:solidFill>
                <a:srgbClr val="00B05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Créer un compte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fr-CA" sz="2000"/>
              <a:t>Cliquer sur </a:t>
            </a:r>
            <a:r>
              <a:rPr lang="fr-CA" sz="2000" u="sng">
                <a:solidFill>
                  <a:srgbClr val="00B050"/>
                </a:solidFill>
                <a:hlinkClick r:id="rId4"/>
              </a:rPr>
              <a:t>ce lien</a:t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u="sng">
                <a:solidFill>
                  <a:srgbClr val="00B050"/>
                </a:solidFill>
                <a:hlinkClick r:id="rId5"/>
              </a:rPr>
              <a:t>Pour améliorer vos compétences avec la calculatrice Desmos</a:t>
            </a:r>
            <a:endParaRPr sz="1600">
              <a:solidFill>
                <a:srgbClr val="00B050"/>
              </a:solidFill>
            </a:endParaRPr>
          </a:p>
        </p:txBody>
      </p:sp>
      <p:pic>
        <p:nvPicPr>
          <p:cNvPr descr="keep-calm-and-use-desmos.png" id="246" name="Google Shape;24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271" y="0"/>
            <a:ext cx="440873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-1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99450" y="2916950"/>
            <a:ext cx="1562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5525" y="2314575"/>
            <a:ext cx="139996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Google Shape;254;p40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{0E91998D-BB06-4A12-B9CD-D8774D1C74C8}</a:tableStyleId>
              </a:tblPr>
              <a:tblGrid>
                <a:gridCol w="9144000"/>
              </a:tblGrid>
              <a:tr h="674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L’espace enseignant de Desmos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469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9144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0400" y="4063975"/>
            <a:ext cx="895800" cy="8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0"/>
          <p:cNvSpPr txBox="1"/>
          <p:nvPr/>
        </p:nvSpPr>
        <p:spPr>
          <a:xfrm>
            <a:off x="797075" y="1062675"/>
            <a:ext cx="7607700" cy="3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fr-CA" sz="1600">
                <a:solidFill>
                  <a:schemeClr val="dk1"/>
                </a:solidFill>
              </a:rPr>
              <a:t>Espace enseignant:  </a:t>
            </a:r>
            <a:r>
              <a:rPr b="1" lang="fr-CA" sz="1600" u="sng">
                <a:solidFill>
                  <a:srgbClr val="00B050"/>
                </a:solidFill>
                <a:hlinkClick r:id="rId4"/>
              </a:rPr>
              <a:t>teacher.desmos.com</a:t>
            </a:r>
            <a:r>
              <a:rPr b="1" lang="fr-CA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Le compte enseignant est le même que le compte Desmos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Pour la gestion et le suivi des activités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Pour suivre la progression de vos élèves et donner de la rétroaction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Pour créer et modifier des activités</a:t>
            </a:r>
            <a:r>
              <a:rPr b="1" lang="fr-CA" sz="1600">
                <a:solidFill>
                  <a:schemeClr val="dk1"/>
                </a:solidFill>
              </a:rPr>
              <a:t>      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600">
                <a:solidFill>
                  <a:schemeClr val="dk1"/>
                </a:solidFill>
              </a:rPr>
              <a:t>       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fr-CA" sz="1600">
                <a:solidFill>
                  <a:schemeClr val="dk1"/>
                </a:solidFill>
              </a:rPr>
              <a:t>Faire vivre une activité aux élèves: </a:t>
            </a:r>
            <a:r>
              <a:rPr b="1" lang="fr-CA" sz="1600" u="sng">
                <a:solidFill>
                  <a:srgbClr val="00B050"/>
                </a:solidFill>
                <a:hlinkClick r:id="rId5"/>
              </a:rPr>
              <a:t>student.desmos.com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Se connecter avec leur compte Desmos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Entrer le code d’activité fourni par l’enseignant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fr-CA" sz="1600">
                <a:solidFill>
                  <a:schemeClr val="dk1"/>
                </a:solidFill>
              </a:rPr>
              <a:t>Vivre l’activité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" name="Google Shape;261;p4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{0E91998D-BB06-4A12-B9CD-D8774D1C74C8}</a:tableStyleId>
              </a:tblPr>
              <a:tblGrid>
                <a:gridCol w="9144000"/>
              </a:tblGrid>
              <a:tr h="94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Exemple d’activité Desmos</a:t>
                      </a:r>
                      <a:endParaRPr b="1" sz="30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503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 prix des boîtes LEGO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1800">
                          <a:solidFill>
                            <a:schemeClr val="dk1"/>
                          </a:solidFill>
                        </a:rPr>
                        <a:t> 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CA" sz="1800">
                          <a:solidFill>
                            <a:schemeClr val="dk1"/>
                          </a:solidFill>
                        </a:rPr>
                        <a:t>             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2" name="Google Shape;2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51" y="43812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2199" y="1737400"/>
            <a:ext cx="4316150" cy="32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Google Shape;268;p42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{0E91998D-BB06-4A12-B9CD-D8774D1C74C8}</a:tableStyleId>
              </a:tblPr>
              <a:tblGrid>
                <a:gridCol w="9144000"/>
              </a:tblGrid>
              <a:tr h="76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latin typeface="Viga"/>
                          <a:ea typeface="Viga"/>
                          <a:cs typeface="Viga"/>
                          <a:sym typeface="Viga"/>
                        </a:rPr>
                        <a:t>Exemple d’arrangement de cartes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605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</a:t>
                      </a:r>
                      <a:r>
                        <a:rPr b="1" lang="fr-CA" sz="2200" u="sng">
                          <a:solidFill>
                            <a:srgbClr val="00B050"/>
                          </a:solidFill>
                          <a:hlinkClick r:id="rId3"/>
                        </a:rPr>
                        <a:t>Exponentiation</a:t>
                      </a:r>
                      <a:endParaRPr sz="2200">
                        <a:solidFill>
                          <a:srgbClr val="00B05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9" name="Google Shape;2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576" y="874774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0925" y="1375575"/>
            <a:ext cx="6864373" cy="35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Google Shape;275;p43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{0E91998D-BB06-4A12-B9CD-D8774D1C74C8}</a:tableStyleId>
              </a:tblPr>
              <a:tblGrid>
                <a:gridCol w="9144000"/>
              </a:tblGrid>
              <a:tr h="76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fr-CA" sz="3000">
                          <a:solidFill>
                            <a:schemeClr val="dk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Exemple d’arrangement de cartes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</a:t>
                      </a:r>
                      <a:endParaRPr b="1" sz="1800"/>
                    </a:p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b="1" lang="fr-CA" sz="1800" u="sng">
                          <a:solidFill>
                            <a:srgbClr val="00B050"/>
                          </a:solidFill>
                          <a:hlinkClick r:id="rId3"/>
                        </a:rPr>
                        <a:t>Les modes de représentation (situations de proportionnalité)</a:t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76" name="Google Shape;27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51" y="430709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7650" y="1904300"/>
            <a:ext cx="6148676" cy="255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0" y="1097300"/>
            <a:ext cx="9144000" cy="40461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6"/>
          <p:cNvSpPr txBox="1"/>
          <p:nvPr/>
        </p:nvSpPr>
        <p:spPr>
          <a:xfrm>
            <a:off x="594900" y="126850"/>
            <a:ext cx="79542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3200">
                <a:latin typeface="Viga"/>
                <a:ea typeface="Viga"/>
                <a:cs typeface="Viga"/>
                <a:sym typeface="Viga"/>
              </a:rPr>
              <a:t>Plan de la formation</a:t>
            </a:r>
            <a:endParaRPr sz="45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1" name="Google Shape;111;p26"/>
          <p:cNvSpPr txBox="1"/>
          <p:nvPr/>
        </p:nvSpPr>
        <p:spPr>
          <a:xfrm>
            <a:off x="856800" y="1551350"/>
            <a:ext cx="7430400" cy="31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>
                <a:latin typeface="Viga"/>
                <a:ea typeface="Viga"/>
                <a:cs typeface="Viga"/>
                <a:sym typeface="Viga"/>
              </a:rPr>
              <a:t>Première partie (1 h):</a:t>
            </a:r>
            <a:endParaRPr sz="2200">
              <a:latin typeface="Viga"/>
              <a:ea typeface="Viga"/>
              <a:cs typeface="Viga"/>
              <a:sym typeface="Viga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>
                <a:latin typeface="Viga"/>
                <a:ea typeface="Viga"/>
                <a:cs typeface="Viga"/>
                <a:sym typeface="Viga"/>
              </a:rPr>
              <a:t>La calculatrice graphique de Desmos</a:t>
            </a:r>
            <a:endParaRPr sz="22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Deuxième partie (1 h 30):</a:t>
            </a:r>
            <a:endParaRPr sz="2200">
              <a:latin typeface="Viga"/>
              <a:ea typeface="Viga"/>
              <a:cs typeface="Viga"/>
              <a:sym typeface="Viga"/>
            </a:endParaRPr>
          </a:p>
          <a:p>
            <a:pPr indent="-3683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Viga"/>
              <a:buAutoNum type="arabicPeriod"/>
            </a:pPr>
            <a:r>
              <a:rPr lang="fr-CA" sz="2200">
                <a:latin typeface="Viga"/>
                <a:ea typeface="Viga"/>
                <a:cs typeface="Viga"/>
                <a:sym typeface="Viga"/>
              </a:rPr>
              <a:t>Vivre une activité Desmos en classe ou à distance</a:t>
            </a:r>
            <a:endParaRPr sz="2200">
              <a:latin typeface="Viga"/>
              <a:ea typeface="Viga"/>
              <a:cs typeface="Viga"/>
              <a:sym typeface="Viga"/>
            </a:endParaRPr>
          </a:p>
          <a:p>
            <a:pPr indent="-3683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Viga"/>
              <a:buAutoNum type="arabicPeriod"/>
            </a:pPr>
            <a:r>
              <a:rPr lang="fr-CA" sz="2200">
                <a:latin typeface="Viga"/>
                <a:ea typeface="Viga"/>
                <a:cs typeface="Viga"/>
                <a:sym typeface="Viga"/>
              </a:rPr>
              <a:t>Concevoir ou modifier une activité Desmos</a:t>
            </a:r>
            <a:endParaRPr sz="2200"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Google Shape;282;p44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{0E91998D-BB06-4A12-B9CD-D8774D1C74C8}</a:tableStyleId>
              </a:tblPr>
              <a:tblGrid>
                <a:gridCol w="9144000"/>
              </a:tblGrid>
              <a:tr h="766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3000">
                          <a:solidFill>
                            <a:schemeClr val="dk1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Les activités Desmos</a:t>
                      </a:r>
                      <a:endParaRPr b="1" sz="2400"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T="91425" marB="91425" marR="91425" marL="91425" anchor="ctr">
                    <a:solidFill>
                      <a:srgbClr val="00B050"/>
                    </a:solidFill>
                  </a:tcPr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</a:t>
                      </a:r>
                      <a:endParaRPr sz="1800"/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B050"/>
                        </a:solidFill>
                      </a:endParaRPr>
                    </a:p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highlight>
                          <a:srgbClr val="FFFFFF"/>
                        </a:highlight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CA" sz="1800"/>
                        <a:t>      </a:t>
                      </a:r>
                      <a:endParaRPr b="1" sz="1800"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4376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3" name="Google Shape;283;p44"/>
          <p:cNvSpPr txBox="1"/>
          <p:nvPr/>
        </p:nvSpPr>
        <p:spPr>
          <a:xfrm>
            <a:off x="809000" y="1304375"/>
            <a:ext cx="7667400" cy="3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fr-CA" sz="1800">
                <a:solidFill>
                  <a:schemeClr val="dk1"/>
                </a:solidFill>
              </a:rPr>
              <a:t>Banque d’activités francophones existantes: </a:t>
            </a:r>
            <a:r>
              <a:rPr lang="fr-CA" sz="1800" u="sng">
                <a:solidFill>
                  <a:srgbClr val="00B050"/>
                </a:solidFill>
                <a:hlinkClick r:id="rId3"/>
              </a:rPr>
              <a:t>www.desmosfr.ca</a:t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fr-CA" sz="1800">
                <a:solidFill>
                  <a:schemeClr val="dk1"/>
                </a:solidFill>
              </a:rPr>
              <a:t>Intégrer et utiliser une activité dans son espace enseignant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fr-CA" sz="1800">
                <a:solidFill>
                  <a:schemeClr val="dk1"/>
                </a:solidFill>
              </a:rPr>
              <a:t>Classer ses activités dans les collections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fr-CA" sz="1800">
                <a:solidFill>
                  <a:schemeClr val="dk1"/>
                </a:solidFill>
              </a:rPr>
              <a:t>Concevoir une nouvelle activité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fr-CA" sz="1800">
                <a:solidFill>
                  <a:schemeClr val="dk1"/>
                </a:solidFill>
              </a:rPr>
              <a:t>Modifier une activité existante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</a:rPr>
              <a:t>Autoformation « </a:t>
            </a:r>
            <a:r>
              <a:rPr lang="fr-CA" sz="1800" u="sng">
                <a:solidFill>
                  <a:srgbClr val="00B050"/>
                </a:solidFill>
                <a:hlinkClick r:id="rId4"/>
              </a:rPr>
              <a:t>Premiers pas avec Desmos</a:t>
            </a:r>
            <a:r>
              <a:rPr lang="fr-CA" sz="1800">
                <a:solidFill>
                  <a:schemeClr val="dk1"/>
                </a:solidFill>
              </a:rPr>
              <a:t> » sur le </a:t>
            </a:r>
            <a:r>
              <a:rPr lang="fr-CA" sz="1800" u="sng">
                <a:solidFill>
                  <a:srgbClr val="00B050"/>
                </a:solidFill>
                <a:hlinkClick r:id="rId5"/>
              </a:rPr>
              <a:t>Campus RÉCIT</a:t>
            </a:r>
            <a:endParaRPr sz="18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Polygraph </a:t>
            </a:r>
            <a:r>
              <a:rPr b="1" lang="fr-CA" sz="2400">
                <a:latin typeface="Viga"/>
                <a:ea typeface="Viga"/>
                <a:cs typeface="Viga"/>
                <a:sym typeface="Viga"/>
              </a:rPr>
              <a:t>(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Jeu du style Guess who?</a:t>
            </a:r>
            <a:r>
              <a:rPr b="1" lang="fr-CA" sz="24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)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914200" y="1026150"/>
            <a:ext cx="7564200" cy="28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Jumelage des élèves 2 à 2 aléatoirement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Objectif: découvrir la carte choisie par son adversaire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Pour y arriver: poser des questions afin d’éliminer les autres cartes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Mettre en pratique le langage mathématique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 sz="1800"/>
              <a:t>Suivre l’évolution de leurs discussions</a:t>
            </a:r>
            <a:endParaRPr sz="1800"/>
          </a:p>
        </p:txBody>
      </p:sp>
      <p:sp>
        <p:nvSpPr>
          <p:cNvPr id="290" name="Google Shape;290;p45"/>
          <p:cNvSpPr txBox="1"/>
          <p:nvPr/>
        </p:nvSpPr>
        <p:spPr>
          <a:xfrm>
            <a:off x="474600" y="4117375"/>
            <a:ext cx="466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/>
              <a:t>Exemple: </a:t>
            </a:r>
            <a:r>
              <a:rPr b="1" lang="fr-CA" sz="1800" u="sng">
                <a:solidFill>
                  <a:srgbClr val="00B050"/>
                </a:solidFill>
                <a:hlinkClick r:id="rId3"/>
              </a:rPr>
              <a:t>Polygraph sur le plan cartésien</a:t>
            </a:r>
            <a:endParaRPr b="1" sz="1800">
              <a:solidFill>
                <a:srgbClr val="00B050"/>
              </a:solidFill>
            </a:endParaRPr>
          </a:p>
        </p:txBody>
      </p:sp>
      <p:pic>
        <p:nvPicPr>
          <p:cNvPr id="291" name="Google Shape;2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2076" y="10261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0" y="0"/>
            <a:ext cx="9144000" cy="1280400"/>
          </a:xfrm>
          <a:prstGeom prst="rect">
            <a:avLst/>
          </a:prstGeom>
          <a:solidFill>
            <a:srgbClr val="00B05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latin typeface="Viga"/>
                <a:ea typeface="Viga"/>
                <a:cs typeface="Viga"/>
                <a:sym typeface="Viga"/>
              </a:rPr>
              <a:t>Marbleslides (les billes)</a:t>
            </a:r>
            <a:endParaRPr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latin typeface="Viga"/>
                <a:ea typeface="Viga"/>
                <a:cs typeface="Viga"/>
                <a:sym typeface="Viga"/>
              </a:rPr>
              <a:t>Travailler les paramètres des fonctions en s’amusant!!!</a:t>
            </a:r>
            <a:r>
              <a:rPr lang="fr-CA">
                <a:latin typeface="Viga"/>
                <a:ea typeface="Viga"/>
                <a:cs typeface="Viga"/>
                <a:sym typeface="Viga"/>
              </a:rPr>
              <a:t> 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5478800" y="2812838"/>
            <a:ext cx="3424800" cy="15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0000"/>
                </a:solidFill>
                <a:uFill>
                  <a:noFill/>
                </a:uFill>
                <a:hlinkClick r:id="rId3"/>
              </a:rPr>
              <a:t>Fonctions linéaires</a:t>
            </a:r>
            <a:r>
              <a:rPr lang="fr-CA">
                <a:solidFill>
                  <a:srgbClr val="000000"/>
                </a:solidFill>
              </a:rPr>
              <a:t>	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rgbClr val="00B050"/>
                </a:solidFill>
                <a:hlinkClick r:id="rId4"/>
              </a:rPr>
              <a:t>Lien de l’activité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298" name="Google Shape;29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3849" y="948524"/>
            <a:ext cx="1409750" cy="14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80400"/>
            <a:ext cx="5150800" cy="3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1301" y="43914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/>
        </p:nvSpPr>
        <p:spPr>
          <a:xfrm>
            <a:off x="100175" y="331900"/>
            <a:ext cx="1792500" cy="31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LIENS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/>
              <a:t>UTILES</a:t>
            </a:r>
            <a:endParaRPr sz="3000"/>
          </a:p>
        </p:txBody>
      </p:sp>
      <p:pic>
        <p:nvPicPr>
          <p:cNvPr id="306" name="Google Shape;306;p4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6475" y="3948447"/>
            <a:ext cx="338700" cy="3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25" y="2934775"/>
            <a:ext cx="1129388" cy="112938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7"/>
          <p:cNvSpPr txBox="1"/>
          <p:nvPr/>
        </p:nvSpPr>
        <p:spPr>
          <a:xfrm>
            <a:off x="1892675" y="5550"/>
            <a:ext cx="7251300" cy="5132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Calculatrice graphique:		</a:t>
            </a:r>
            <a:r>
              <a:rPr lang="fr-CA" sz="2400" u="sng">
                <a:hlinkClick r:id="rId6"/>
              </a:rPr>
              <a:t>desmos.com</a:t>
            </a:r>
            <a:endParaRPr sz="2400" u="sng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Espace enseignant:       	</a:t>
            </a:r>
            <a:r>
              <a:rPr lang="fr-CA" sz="2400" u="sng">
                <a:hlinkClick r:id="rId7"/>
              </a:rPr>
              <a:t>teacher.desmos.com</a:t>
            </a:r>
            <a:endParaRPr sz="24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Élève + Code:         			</a:t>
            </a:r>
            <a:r>
              <a:rPr lang="fr-CA" sz="2400" u="sng">
                <a:hlinkClick r:id="rId8"/>
              </a:rPr>
              <a:t>student.desmos.com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fr-CA" sz="2200" u="sng">
                <a:hlinkClick r:id="rId9"/>
              </a:rPr>
              <a:t>Desmosfr.ca</a:t>
            </a:r>
            <a:r>
              <a:rPr lang="fr-CA" sz="2200"/>
              <a:t> (banque d’activités francophones)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fr-CA" sz="2200" u="sng">
                <a:solidFill>
                  <a:schemeClr val="dk1"/>
                </a:solidFill>
                <a:hlinkClick r:id="rId10"/>
              </a:rPr>
              <a:t>G</a:t>
            </a:r>
            <a:r>
              <a:rPr lang="fr-CA" sz="2200" u="sng">
                <a:solidFill>
                  <a:schemeClr val="dk1"/>
                </a:solidFill>
                <a:hlinkClick r:id="rId11"/>
              </a:rPr>
              <a:t>uide de l’utilisateur</a:t>
            </a:r>
            <a:r>
              <a:rPr lang="fr-CA" sz="2200">
                <a:solidFill>
                  <a:schemeClr val="dk1"/>
                </a:solidFill>
              </a:rPr>
              <a:t> (Par Desmos)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fr-CA" sz="2200" u="sng">
                <a:hlinkClick r:id="rId12"/>
              </a:rPr>
              <a:t>Tutoriels vidéo</a:t>
            </a:r>
            <a:r>
              <a:rPr lang="fr-CA"/>
              <a:t> </a:t>
            </a:r>
            <a:r>
              <a:rPr lang="fr-CA" sz="2200"/>
              <a:t>(RÉCIT MST)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fr-CA" sz="2200" u="sng">
                <a:hlinkClick r:id="rId13"/>
              </a:rPr>
              <a:t>Guide de l’enseignant</a:t>
            </a:r>
            <a:r>
              <a:rPr lang="fr-CA" sz="2200"/>
              <a:t> (CSDM)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fr-CA" sz="2200" u="sng">
                <a:hlinkClick r:id="rId14"/>
              </a:rPr>
              <a:t>Autoformation du Campus RÉCIT</a:t>
            </a:r>
            <a:r>
              <a:rPr lang="fr-CA" sz="2200"/>
              <a:t> </a:t>
            </a: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688" y="3546500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8"/>
          <p:cNvSpPr txBox="1"/>
          <p:nvPr/>
        </p:nvSpPr>
        <p:spPr>
          <a:xfrm>
            <a:off x="725550" y="339875"/>
            <a:ext cx="7692900" cy="4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    </a:t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hlinkClick r:id="rId4"/>
              </a:rPr>
              <a:t>equipe@recitmst.qc.ca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hlinkClick r:id="rId5"/>
              </a:rPr>
              <a:t>www.recitmst.qc.ca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hlinkClick r:id="rId6"/>
              </a:rPr>
              <a:t>Notre offre de formations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hlinkClick r:id="rId7"/>
              </a:rPr>
              <a:t>Autoformations MST du Campus RÉCIT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u="sng">
                <a:hlinkClick r:id="rId8"/>
              </a:rPr>
              <a:t>Les maths autrement (Facebook)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5" name="Google Shape;315;p48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000">
                <a:latin typeface="Viga"/>
                <a:ea typeface="Viga"/>
                <a:cs typeface="Viga"/>
                <a:sym typeface="Viga"/>
              </a:rPr>
              <a:t>Liens utiles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975" y="3106875"/>
            <a:ext cx="9620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9"/>
          <p:cNvSpPr txBox="1"/>
          <p:nvPr/>
        </p:nvSpPr>
        <p:spPr>
          <a:xfrm>
            <a:off x="382200" y="1274125"/>
            <a:ext cx="83796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00">
                <a:latin typeface="Viga"/>
                <a:ea typeface="Viga"/>
                <a:cs typeface="Viga"/>
                <a:sym typeface="Viga"/>
              </a:rPr>
              <a:t>Merci!</a:t>
            </a:r>
            <a:endParaRPr b="1" sz="3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20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stephanie.rioux@recitmst.qc.ca</a:t>
            </a:r>
            <a:endParaRPr sz="3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0" y="-5400"/>
            <a:ext cx="9144000" cy="1677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Questions?  Commentaires?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Découvertes?  Coups de coeur?</a:t>
            </a:r>
            <a:r>
              <a:rPr b="1" lang="fr-CA" sz="3000">
                <a:latin typeface="Ubuntu"/>
                <a:ea typeface="Ubuntu"/>
                <a:cs typeface="Ubuntu"/>
                <a:sym typeface="Ubuntu"/>
              </a:rPr>
              <a:t> 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49"/>
          <p:cNvSpPr txBox="1"/>
          <p:nvPr/>
        </p:nvSpPr>
        <p:spPr>
          <a:xfrm>
            <a:off x="3171900" y="4659450"/>
            <a:ext cx="2800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CC by-nc-sa</a:t>
            </a:r>
            <a:r>
              <a:rPr b="1" lang="fr-CA"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b="1" lang="fr-CA" u="sng">
                <a:latin typeface="Nixie One"/>
                <a:ea typeface="Nixie One"/>
                <a:cs typeface="Nixie One"/>
                <a:sym typeface="Nixie One"/>
                <a:hlinkClick r:id="rId5"/>
              </a:rPr>
              <a:t>RÉCIT MST</a:t>
            </a:r>
            <a:endParaRPr b="1"/>
          </a:p>
        </p:txBody>
      </p:sp>
      <p:pic>
        <p:nvPicPr>
          <p:cNvPr id="324" name="Google Shape;324;p4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6050" y="4725055"/>
            <a:ext cx="962025" cy="266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/>
        </p:nvSpPr>
        <p:spPr>
          <a:xfrm rot="-5400000">
            <a:off x="-13971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0" y="-540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L’utilisation pédagogique des technologies… </a:t>
            </a:r>
            <a:endParaRPr b="1" sz="2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>
                <a:latin typeface="Viga"/>
                <a:ea typeface="Viga"/>
                <a:cs typeface="Viga"/>
                <a:sym typeface="Viga"/>
              </a:rPr>
              <a:t>une pratique d’enseignement jugée efficace par la recherche</a:t>
            </a:r>
            <a:endParaRPr sz="4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112" y="1062450"/>
            <a:ext cx="5437574" cy="3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5" name="Google Shape;125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/>
        </p:nvSpPr>
        <p:spPr>
          <a:xfrm>
            <a:off x="7092650" y="445135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Référentiel d’intervention en mathématique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925" y="996925"/>
            <a:ext cx="5996074" cy="38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/>
        </p:nvSpPr>
        <p:spPr>
          <a:xfrm>
            <a:off x="6830625" y="4451350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/>
        </p:nvSpPr>
        <p:spPr>
          <a:xfrm rot="-5400000">
            <a:off x="-1168500" y="2144800"/>
            <a:ext cx="4234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202D36"/>
                </a:solidFill>
                <a:latin typeface="Bangers"/>
                <a:ea typeface="Bangers"/>
                <a:cs typeface="Bangers"/>
                <a:sym typeface="Bangers"/>
              </a:rPr>
              <a:t>Pourquoi?</a:t>
            </a:r>
            <a:endParaRPr sz="6000">
              <a:solidFill>
                <a:srgbClr val="202D36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CA" sz="2500" u="sng">
                <a:latin typeface="Viga"/>
                <a:ea typeface="Viga"/>
                <a:cs typeface="Viga"/>
                <a:sym typeface="Viga"/>
                <a:hlinkClick r:id="rId3"/>
              </a:rPr>
              <a:t>Référentiel d’intervention en mathématique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" name="Google Shape;141;p30"/>
          <p:cNvSpPr txBox="1"/>
          <p:nvPr/>
        </p:nvSpPr>
        <p:spPr>
          <a:xfrm>
            <a:off x="6830625" y="4451350"/>
            <a:ext cx="1905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Viga"/>
                <a:ea typeface="Viga"/>
                <a:cs typeface="Viga"/>
                <a:sym typeface="Viga"/>
              </a:rPr>
              <a:t>MEES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2" name="Google Shape;1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925" y="845050"/>
            <a:ext cx="4274146" cy="423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/>
        </p:nvSpPr>
        <p:spPr>
          <a:xfrm>
            <a:off x="7014950" y="4000000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Student.desmos.com 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3000"/>
          </a:p>
        </p:txBody>
      </p:sp>
      <p:pic>
        <p:nvPicPr>
          <p:cNvPr id="148" name="Google Shape;148;p3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50" y="2137549"/>
            <a:ext cx="1711400" cy="15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874" y="2128075"/>
            <a:ext cx="1637763" cy="165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 txBox="1"/>
          <p:nvPr/>
        </p:nvSpPr>
        <p:spPr>
          <a:xfrm>
            <a:off x="0" y="0"/>
            <a:ext cx="9144000" cy="11241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1" name="Google Shape;151;p31"/>
          <p:cNvSpPr txBox="1"/>
          <p:nvPr/>
        </p:nvSpPr>
        <p:spPr>
          <a:xfrm>
            <a:off x="-181000" y="4056250"/>
            <a:ext cx="25407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Desmos.com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152" name="Google Shape;152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9998" y="2244206"/>
            <a:ext cx="1637750" cy="136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 txBox="1"/>
          <p:nvPr/>
        </p:nvSpPr>
        <p:spPr>
          <a:xfrm>
            <a:off x="2877300" y="40562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Teacher.desmos.com</a:t>
            </a:r>
            <a:endParaRPr/>
          </a:p>
        </p:txBody>
      </p:sp>
      <p:pic>
        <p:nvPicPr>
          <p:cNvPr id="154" name="Google Shape;154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18000" y="1853450"/>
            <a:ext cx="911400" cy="112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8850" y="3130700"/>
            <a:ext cx="980550" cy="11466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31"/>
          <p:cNvCxnSpPr>
            <a:stCxn id="149" idx="3"/>
            <a:endCxn id="154" idx="1"/>
          </p:cNvCxnSpPr>
          <p:nvPr/>
        </p:nvCxnSpPr>
        <p:spPr>
          <a:xfrm flipH="1" rot="10800000">
            <a:off x="4806637" y="2415450"/>
            <a:ext cx="911400" cy="5394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31"/>
          <p:cNvCxnSpPr>
            <a:stCxn id="149" idx="3"/>
            <a:endCxn id="155" idx="1"/>
          </p:cNvCxnSpPr>
          <p:nvPr/>
        </p:nvCxnSpPr>
        <p:spPr>
          <a:xfrm>
            <a:off x="4806637" y="2954850"/>
            <a:ext cx="842100" cy="7491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31"/>
          <p:cNvCxnSpPr>
            <a:stCxn id="154" idx="3"/>
            <a:endCxn id="152" idx="1"/>
          </p:cNvCxnSpPr>
          <p:nvPr/>
        </p:nvCxnSpPr>
        <p:spPr>
          <a:xfrm>
            <a:off x="6629400" y="2415566"/>
            <a:ext cx="690600" cy="5127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31"/>
          <p:cNvCxnSpPr>
            <a:stCxn id="155" idx="3"/>
            <a:endCxn id="152" idx="1"/>
          </p:cNvCxnSpPr>
          <p:nvPr/>
        </p:nvCxnSpPr>
        <p:spPr>
          <a:xfrm flipH="1" rot="10800000">
            <a:off x="6629400" y="2928232"/>
            <a:ext cx="690600" cy="77580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" name="Google Shape;160;p31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1" name="Google Shape;161;p31"/>
          <p:cNvSpPr txBox="1"/>
          <p:nvPr/>
        </p:nvSpPr>
        <p:spPr>
          <a:xfrm>
            <a:off x="598100" y="1317200"/>
            <a:ext cx="17616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/>
              <a:t>Calculatrice</a:t>
            </a:r>
            <a:endParaRPr b="1" sz="2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fr-CA" sz="2000"/>
              <a:t>graphique</a:t>
            </a:r>
            <a:endParaRPr b="1" sz="2000"/>
          </a:p>
        </p:txBody>
      </p:sp>
      <p:sp>
        <p:nvSpPr>
          <p:cNvPr id="162" name="Google Shape;162;p31"/>
          <p:cNvSpPr txBox="1"/>
          <p:nvPr/>
        </p:nvSpPr>
        <p:spPr>
          <a:xfrm>
            <a:off x="2992000" y="1297725"/>
            <a:ext cx="22209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Espace e</a:t>
            </a:r>
            <a:r>
              <a:rPr b="1" lang="fr-CA" sz="2400"/>
              <a:t>nseignant</a:t>
            </a:r>
            <a:endParaRPr b="1" sz="2400"/>
          </a:p>
        </p:txBody>
      </p:sp>
      <p:sp>
        <p:nvSpPr>
          <p:cNvPr id="163" name="Google Shape;163;p31"/>
          <p:cNvSpPr txBox="1"/>
          <p:nvPr/>
        </p:nvSpPr>
        <p:spPr>
          <a:xfrm>
            <a:off x="7551350" y="1440513"/>
            <a:ext cx="1356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/>
              <a:t>Élèves</a:t>
            </a:r>
            <a:endParaRPr b="1" sz="2400"/>
          </a:p>
        </p:txBody>
      </p:sp>
      <p:cxnSp>
        <p:nvCxnSpPr>
          <p:cNvPr id="164" name="Google Shape;164;p31"/>
          <p:cNvCxnSpPr/>
          <p:nvPr/>
        </p:nvCxnSpPr>
        <p:spPr>
          <a:xfrm>
            <a:off x="4998775" y="1734300"/>
            <a:ext cx="2182200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5" name="Google Shape;165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4472349"/>
            <a:ext cx="668925" cy="6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2"/>
          <p:cNvSpPr txBox="1"/>
          <p:nvPr/>
        </p:nvSpPr>
        <p:spPr>
          <a:xfrm>
            <a:off x="3059250" y="447447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3"/>
              </a:rPr>
              <a:t>Lien vers l</a:t>
            </a:r>
            <a:r>
              <a:rPr lang="fr-CA" sz="1800" u="sng">
                <a:solidFill>
                  <a:srgbClr val="00B050"/>
                </a:solidFill>
                <a:hlinkClick r:id="rId4"/>
              </a:rPr>
              <a:t>’arc-en-ciel</a:t>
            </a:r>
            <a:endParaRPr sz="1800">
              <a:solidFill>
                <a:srgbClr val="00B050"/>
              </a:solidFill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26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5001" y="1277400"/>
            <a:ext cx="6743318" cy="31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3000"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fr-CA"/>
              <a:t>		</a:t>
            </a:r>
            <a:r>
              <a:rPr b="1" lang="fr-CA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80" name="Google Shape;180;p33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u="sng">
                <a:solidFill>
                  <a:srgbClr val="00B050"/>
                </a:solidFill>
                <a:hlinkClick r:id="rId4"/>
              </a:rPr>
              <a:t>Lien vers le sapin</a:t>
            </a:r>
            <a:endParaRPr sz="1800">
              <a:solidFill>
                <a:srgbClr val="00B050"/>
              </a:solidFill>
            </a:endParaRPr>
          </a:p>
        </p:txBody>
      </p:sp>
      <p:pic>
        <p:nvPicPr>
          <p:cNvPr id="183" name="Google Shape;1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487549"/>
            <a:ext cx="668925" cy="6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