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7776000" cx="10044000"/>
  <p:notesSz cx="6858000" cy="9144000"/>
  <p:embeddedFontLst>
    <p:embeddedFont>
      <p:font typeface="Dosis"/>
      <p:regular r:id="rId35"/>
      <p:bold r:id="rId36"/>
    </p:embeddedFont>
    <p:embeddedFont>
      <p:font typeface="Ubuntu"/>
      <p:regular r:id="rId37"/>
      <p:bold r:id="rId38"/>
      <p:italic r:id="rId39"/>
      <p:boldItalic r:id="rId40"/>
    </p:embeddedFont>
    <p:embeddedFont>
      <p:font typeface="Viga"/>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9">
          <p15:clr>
            <a:srgbClr val="A4A3A4"/>
          </p15:clr>
        </p15:guide>
        <p15:guide id="2" pos="31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64872AE-7E7A-4547-9B99-C9604D43A6CD}">
  <a:tblStyle styleId="{E64872AE-7E7A-4547-9B99-C9604D43A6C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9" orient="horz"/>
        <p:guide pos="316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buntu-boldItalic.fntdata"/><Relationship Id="rId20" Type="http://schemas.openxmlformats.org/officeDocument/2006/relationships/slide" Target="slides/slide14.xml"/><Relationship Id="rId41" Type="http://schemas.openxmlformats.org/officeDocument/2006/relationships/font" Target="fonts/Viga-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Dosi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Ubuntu-regular.fntdata"/><Relationship Id="rId14" Type="http://schemas.openxmlformats.org/officeDocument/2006/relationships/slide" Target="slides/slide8.xml"/><Relationship Id="rId36" Type="http://schemas.openxmlformats.org/officeDocument/2006/relationships/font" Target="fonts/Dosis-bold.fntdata"/><Relationship Id="rId17" Type="http://schemas.openxmlformats.org/officeDocument/2006/relationships/slide" Target="slides/slide11.xml"/><Relationship Id="rId39" Type="http://schemas.openxmlformats.org/officeDocument/2006/relationships/font" Target="fonts/Ubuntu-italic.fntdata"/><Relationship Id="rId16" Type="http://schemas.openxmlformats.org/officeDocument/2006/relationships/slide" Target="slides/slide10.xml"/><Relationship Id="rId38" Type="http://schemas.openxmlformats.org/officeDocument/2006/relationships/font" Target="fonts/Ubuntu-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4762"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1c496ff1d_0_5: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71c496ff1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2c0364cae_0_206: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82c0364cae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2843ab9f1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72843ab9f1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2d0439361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72d0439361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2d0439361_0_51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72d0439361_0_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72d0439361_0_1741: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72d0439361_0_17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30931d646_1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730931d646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734c925a46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734c925a46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34c925a46_0_51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734c925a46_0_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3a76bf20f_2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73a76bf20f_2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73a76bf20f_2_309: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73a76bf20f_2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1ea296cbb_0_309: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71ea296cbb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747777f76f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747777f76f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747777f76f_0_309: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747777f76f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747777f76f_0_515: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747777f76f_0_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747777f76f_0_721: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747777f76f_0_7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747777f76f_0_123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747777f76f_0_1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8428a054f0_0_106: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8428a054f0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8428a054f0_0_312: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8428a054f0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7fffe869c1_1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7fffe869c1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7fffe869c1_8_307: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7fffe869c1_8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1ea296cbb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71ea296cbb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1ea296cbb_8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71ea296cbb_8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1f1b51e71_0_104: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71f1b51e71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1f1b51e71_0_412: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71f1b51e71_0_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23c6cf7fa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723c6cf7fa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2647ffb6f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72647ffb6f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2c0364cae_0_103:notes"/>
          <p:cNvSpPr/>
          <p:nvPr>
            <p:ph idx="2" type="sldImg"/>
          </p:nvPr>
        </p:nvSpPr>
        <p:spPr>
          <a:xfrm>
            <a:off x="1214429" y="685800"/>
            <a:ext cx="442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82c0364cae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388" y="1125657"/>
            <a:ext cx="9359400" cy="3103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379" y="4284661"/>
            <a:ext cx="9359400" cy="119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379" y="1672252"/>
            <a:ext cx="9359400" cy="2968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379" y="4765569"/>
            <a:ext cx="9359400" cy="19665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50" name="Shape 50"/>
        <p:cNvGrpSpPr/>
        <p:nvPr/>
      </p:nvGrpSpPr>
      <p:grpSpPr>
        <a:xfrm>
          <a:off x="0" y="0"/>
          <a:ext cx="0" cy="0"/>
          <a:chOff x="0" y="0"/>
          <a:chExt cx="0" cy="0"/>
        </a:xfrm>
      </p:grpSpPr>
      <p:sp>
        <p:nvSpPr>
          <p:cNvPr id="51" name="Google Shape;51;p13"/>
          <p:cNvSpPr txBox="1"/>
          <p:nvPr>
            <p:ph idx="1" type="body"/>
          </p:nvPr>
        </p:nvSpPr>
        <p:spPr>
          <a:xfrm>
            <a:off x="2371857" y="3268233"/>
            <a:ext cx="5300700" cy="1239600"/>
          </a:xfrm>
          <a:prstGeom prst="rect">
            <a:avLst/>
          </a:prstGeom>
          <a:noFill/>
          <a:ln>
            <a:noFill/>
          </a:ln>
        </p:spPr>
        <p:txBody>
          <a:bodyPr anchorCtr="0" anchor="ctr" bIns="91425" lIns="91425" spcFirstLastPara="1" rIns="91425" wrap="square" tIns="91425">
            <a:noAutofit/>
          </a:bodyPr>
          <a:lstStyle>
            <a:lvl1pPr indent="-361950" lvl="0" marL="457200" marR="0" rtl="0" algn="ctr">
              <a:lnSpc>
                <a:spcPct val="100000"/>
              </a:lnSpc>
              <a:spcBef>
                <a:spcPts val="0"/>
              </a:spcBef>
              <a:spcAft>
                <a:spcPts val="0"/>
              </a:spcAft>
              <a:buClr>
                <a:srgbClr val="1C4587"/>
              </a:buClr>
              <a:buSzPts val="2100"/>
              <a:buFont typeface="Dosis"/>
              <a:buChar char="✘"/>
              <a:defRPr b="1" i="0" sz="2100" u="none" cap="none" strike="noStrike">
                <a:solidFill>
                  <a:srgbClr val="1C4587"/>
                </a:solidFill>
                <a:latin typeface="Dosis"/>
                <a:ea typeface="Dosis"/>
                <a:cs typeface="Dosis"/>
                <a:sym typeface="Dosis"/>
              </a:defRPr>
            </a:lvl1pPr>
            <a:lvl2pPr indent="-361950" lvl="1" marL="914400" marR="0" rtl="0" algn="ctr">
              <a:lnSpc>
                <a:spcPct val="100000"/>
              </a:lnSpc>
              <a:spcBef>
                <a:spcPts val="0"/>
              </a:spcBef>
              <a:spcAft>
                <a:spcPts val="0"/>
              </a:spcAft>
              <a:buClr>
                <a:srgbClr val="1C4587"/>
              </a:buClr>
              <a:buSzPts val="2100"/>
              <a:buFont typeface="Dosis"/>
              <a:buChar char="✗"/>
              <a:defRPr b="1" i="0" sz="2100" u="none" cap="none" strike="noStrike">
                <a:solidFill>
                  <a:srgbClr val="1C4587"/>
                </a:solidFill>
                <a:latin typeface="Dosis"/>
                <a:ea typeface="Dosis"/>
                <a:cs typeface="Dosis"/>
                <a:sym typeface="Dosis"/>
              </a:defRPr>
            </a:lvl2pPr>
            <a:lvl3pPr indent="-228600" lvl="2" marL="1371600" marR="0" rtl="0" algn="ctr">
              <a:lnSpc>
                <a:spcPct val="100000"/>
              </a:lnSpc>
              <a:spcBef>
                <a:spcPts val="0"/>
              </a:spcBef>
              <a:spcAft>
                <a:spcPts val="0"/>
              </a:spcAft>
              <a:buClr>
                <a:srgbClr val="1C4587"/>
              </a:buClr>
              <a:buSzPts val="1400"/>
              <a:buFont typeface="Dosis"/>
              <a:buNone/>
              <a:defRPr b="1" i="0" sz="2100" u="none" cap="none" strike="noStrike">
                <a:solidFill>
                  <a:srgbClr val="1C4587"/>
                </a:solidFill>
                <a:latin typeface="Dosis"/>
                <a:ea typeface="Dosis"/>
                <a:cs typeface="Dosis"/>
                <a:sym typeface="Dosis"/>
              </a:defRPr>
            </a:lvl3pPr>
            <a:lvl4pPr indent="-228600" lvl="3" marL="1828800" marR="0" rtl="0" algn="ctr">
              <a:lnSpc>
                <a:spcPct val="100000"/>
              </a:lnSpc>
              <a:spcBef>
                <a:spcPts val="0"/>
              </a:spcBef>
              <a:spcAft>
                <a:spcPts val="0"/>
              </a:spcAft>
              <a:buClr>
                <a:srgbClr val="1C4587"/>
              </a:buClr>
              <a:buSzPts val="1400"/>
              <a:buFont typeface="Dosis"/>
              <a:buNone/>
              <a:defRPr b="1" i="0" sz="2100" u="none" cap="none" strike="noStrike">
                <a:solidFill>
                  <a:srgbClr val="1C4587"/>
                </a:solidFill>
                <a:latin typeface="Dosis"/>
                <a:ea typeface="Dosis"/>
                <a:cs typeface="Dosis"/>
                <a:sym typeface="Dosis"/>
              </a:defRPr>
            </a:lvl4pPr>
            <a:lvl5pPr indent="-228600" lvl="4" marL="2286000" marR="0" rtl="0" algn="ctr">
              <a:lnSpc>
                <a:spcPct val="100000"/>
              </a:lnSpc>
              <a:spcBef>
                <a:spcPts val="0"/>
              </a:spcBef>
              <a:spcAft>
                <a:spcPts val="0"/>
              </a:spcAft>
              <a:buClr>
                <a:srgbClr val="1C4587"/>
              </a:buClr>
              <a:buSzPts val="1400"/>
              <a:buFont typeface="Dosis"/>
              <a:buNone/>
              <a:defRPr b="1" i="0" sz="2100" u="none" cap="none" strike="noStrike">
                <a:solidFill>
                  <a:srgbClr val="1C4587"/>
                </a:solidFill>
                <a:latin typeface="Dosis"/>
                <a:ea typeface="Dosis"/>
                <a:cs typeface="Dosis"/>
                <a:sym typeface="Dosis"/>
              </a:defRPr>
            </a:lvl5pPr>
            <a:lvl6pPr indent="-228600" lvl="5" marL="2743200" marR="0" rtl="0" algn="ctr">
              <a:lnSpc>
                <a:spcPct val="100000"/>
              </a:lnSpc>
              <a:spcBef>
                <a:spcPts val="0"/>
              </a:spcBef>
              <a:spcAft>
                <a:spcPts val="0"/>
              </a:spcAft>
              <a:buClr>
                <a:srgbClr val="1C4587"/>
              </a:buClr>
              <a:buSzPts val="1400"/>
              <a:buFont typeface="Dosis"/>
              <a:buNone/>
              <a:defRPr b="1" i="0" sz="2100" u="none" cap="none" strike="noStrike">
                <a:solidFill>
                  <a:srgbClr val="1C4587"/>
                </a:solidFill>
                <a:latin typeface="Dosis"/>
                <a:ea typeface="Dosis"/>
                <a:cs typeface="Dosis"/>
                <a:sym typeface="Dosis"/>
              </a:defRPr>
            </a:lvl6pPr>
            <a:lvl7pPr indent="-228600" lvl="6" marL="3200400" marR="0" rtl="0" algn="ctr">
              <a:lnSpc>
                <a:spcPct val="100000"/>
              </a:lnSpc>
              <a:spcBef>
                <a:spcPts val="0"/>
              </a:spcBef>
              <a:spcAft>
                <a:spcPts val="0"/>
              </a:spcAft>
              <a:buClr>
                <a:srgbClr val="1C4587"/>
              </a:buClr>
              <a:buSzPts val="1400"/>
              <a:buFont typeface="Dosis"/>
              <a:buNone/>
              <a:defRPr b="1" i="0" sz="2100" u="none" cap="none" strike="noStrike">
                <a:solidFill>
                  <a:srgbClr val="1C4587"/>
                </a:solidFill>
                <a:latin typeface="Dosis"/>
                <a:ea typeface="Dosis"/>
                <a:cs typeface="Dosis"/>
                <a:sym typeface="Dosis"/>
              </a:defRPr>
            </a:lvl7pPr>
            <a:lvl8pPr indent="-228600" lvl="7" marL="3657600" marR="0" rtl="0" algn="ctr">
              <a:lnSpc>
                <a:spcPct val="100000"/>
              </a:lnSpc>
              <a:spcBef>
                <a:spcPts val="0"/>
              </a:spcBef>
              <a:spcAft>
                <a:spcPts val="0"/>
              </a:spcAft>
              <a:buClr>
                <a:srgbClr val="1C4587"/>
              </a:buClr>
              <a:buSzPts val="1400"/>
              <a:buFont typeface="Dosis"/>
              <a:buNone/>
              <a:defRPr b="1" i="0" sz="2100" u="none" cap="none" strike="noStrike">
                <a:solidFill>
                  <a:srgbClr val="1C4587"/>
                </a:solidFill>
                <a:latin typeface="Dosis"/>
                <a:ea typeface="Dosis"/>
                <a:cs typeface="Dosis"/>
                <a:sym typeface="Dosis"/>
              </a:defRPr>
            </a:lvl8pPr>
            <a:lvl9pPr indent="-228600" lvl="8" marL="4114800" marR="0" rtl="0" algn="ctr">
              <a:lnSpc>
                <a:spcPct val="100000"/>
              </a:lnSpc>
              <a:spcBef>
                <a:spcPts val="0"/>
              </a:spcBef>
              <a:spcAft>
                <a:spcPts val="0"/>
              </a:spcAft>
              <a:buClr>
                <a:srgbClr val="1C4587"/>
              </a:buClr>
              <a:buSzPts val="1400"/>
              <a:buFont typeface="Dosis"/>
              <a:buNone/>
              <a:defRPr b="1" i="0" sz="2100" u="none" cap="none" strike="noStrike">
                <a:solidFill>
                  <a:srgbClr val="1C4587"/>
                </a:solidFill>
                <a:latin typeface="Dosis"/>
                <a:ea typeface="Dosis"/>
                <a:cs typeface="Dosis"/>
                <a:sym typeface="Dosis"/>
              </a:defRPr>
            </a:lvl9pPr>
          </a:lstStyle>
          <a:p/>
        </p:txBody>
      </p:sp>
      <p:sp>
        <p:nvSpPr>
          <p:cNvPr id="52" name="Google Shape;52;p13"/>
          <p:cNvSpPr/>
          <p:nvPr/>
        </p:nvSpPr>
        <p:spPr>
          <a:xfrm>
            <a:off x="8021667" y="-445018"/>
            <a:ext cx="495300" cy="8445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53" name="Google Shape;53;p13"/>
          <p:cNvSpPr/>
          <p:nvPr/>
        </p:nvSpPr>
        <p:spPr>
          <a:xfrm>
            <a:off x="-38856" y="5090210"/>
            <a:ext cx="486600" cy="762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54" name="Google Shape;54;p13"/>
          <p:cNvSpPr/>
          <p:nvPr/>
        </p:nvSpPr>
        <p:spPr>
          <a:xfrm>
            <a:off x="9685855" y="5200116"/>
            <a:ext cx="4548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55" name="Google Shape;55;p13"/>
          <p:cNvSpPr/>
          <p:nvPr/>
        </p:nvSpPr>
        <p:spPr>
          <a:xfrm>
            <a:off x="9603501" y="6299227"/>
            <a:ext cx="5442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56" name="Google Shape;56;p13"/>
          <p:cNvSpPr/>
          <p:nvPr/>
        </p:nvSpPr>
        <p:spPr>
          <a:xfrm>
            <a:off x="9183882" y="6813605"/>
            <a:ext cx="4095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57" name="Google Shape;57;p13"/>
          <p:cNvSpPr/>
          <p:nvPr/>
        </p:nvSpPr>
        <p:spPr>
          <a:xfrm>
            <a:off x="-84664" y="2249602"/>
            <a:ext cx="3732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58" name="Google Shape;58;p13"/>
          <p:cNvSpPr/>
          <p:nvPr/>
        </p:nvSpPr>
        <p:spPr>
          <a:xfrm>
            <a:off x="8845147" y="7294880"/>
            <a:ext cx="6483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59" name="Google Shape;59;p13"/>
          <p:cNvSpPr/>
          <p:nvPr/>
        </p:nvSpPr>
        <p:spPr>
          <a:xfrm>
            <a:off x="8845154" y="6247296"/>
            <a:ext cx="426600" cy="618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0" name="Google Shape;60;p13"/>
          <p:cNvSpPr/>
          <p:nvPr/>
        </p:nvSpPr>
        <p:spPr>
          <a:xfrm>
            <a:off x="8162285" y="7367312"/>
            <a:ext cx="327000" cy="3195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1" name="Google Shape;61;p13"/>
          <p:cNvSpPr/>
          <p:nvPr/>
        </p:nvSpPr>
        <p:spPr>
          <a:xfrm>
            <a:off x="9610918" y="7483654"/>
            <a:ext cx="3165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2" name="Google Shape;62;p13"/>
          <p:cNvSpPr/>
          <p:nvPr/>
        </p:nvSpPr>
        <p:spPr>
          <a:xfrm>
            <a:off x="9361266" y="6047666"/>
            <a:ext cx="3375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3" name="Google Shape;63;p13"/>
          <p:cNvSpPr/>
          <p:nvPr/>
        </p:nvSpPr>
        <p:spPr>
          <a:xfrm>
            <a:off x="9698439" y="6929942"/>
            <a:ext cx="4296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4" name="Google Shape;64;p13"/>
          <p:cNvSpPr/>
          <p:nvPr/>
        </p:nvSpPr>
        <p:spPr>
          <a:xfrm>
            <a:off x="9846259" y="2023889"/>
            <a:ext cx="1977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5" name="Google Shape;65;p13"/>
          <p:cNvSpPr/>
          <p:nvPr/>
        </p:nvSpPr>
        <p:spPr>
          <a:xfrm rot="-2973547">
            <a:off x="7783513" y="7401533"/>
            <a:ext cx="360280" cy="484603"/>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6" name="Google Shape;66;p13"/>
          <p:cNvSpPr/>
          <p:nvPr/>
        </p:nvSpPr>
        <p:spPr>
          <a:xfrm>
            <a:off x="8413549" y="6606911"/>
            <a:ext cx="414900" cy="6450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7" name="Google Shape;67;p13"/>
          <p:cNvSpPr/>
          <p:nvPr/>
        </p:nvSpPr>
        <p:spPr>
          <a:xfrm>
            <a:off x="9663491" y="4654461"/>
            <a:ext cx="4239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8" name="Google Shape;68;p13"/>
          <p:cNvSpPr/>
          <p:nvPr/>
        </p:nvSpPr>
        <p:spPr>
          <a:xfrm>
            <a:off x="8548407" y="7385396"/>
            <a:ext cx="192600" cy="2832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69" name="Google Shape;69;p13"/>
          <p:cNvSpPr/>
          <p:nvPr/>
        </p:nvSpPr>
        <p:spPr>
          <a:xfrm>
            <a:off x="381018" y="920109"/>
            <a:ext cx="231000" cy="6939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0" name="Google Shape;70;p13"/>
          <p:cNvSpPr/>
          <p:nvPr/>
        </p:nvSpPr>
        <p:spPr>
          <a:xfrm>
            <a:off x="708495" y="538146"/>
            <a:ext cx="4548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1" name="Google Shape;71;p13"/>
          <p:cNvSpPr/>
          <p:nvPr/>
        </p:nvSpPr>
        <p:spPr>
          <a:xfrm>
            <a:off x="9137591" y="-45085"/>
            <a:ext cx="502200" cy="6435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2" name="Google Shape;72;p13"/>
          <p:cNvSpPr/>
          <p:nvPr/>
        </p:nvSpPr>
        <p:spPr>
          <a:xfrm>
            <a:off x="-8" y="1532018"/>
            <a:ext cx="4095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3" name="Google Shape;73;p13"/>
          <p:cNvSpPr/>
          <p:nvPr/>
        </p:nvSpPr>
        <p:spPr>
          <a:xfrm>
            <a:off x="9555592" y="270782"/>
            <a:ext cx="572400" cy="8151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4" name="Google Shape;74;p13"/>
          <p:cNvSpPr/>
          <p:nvPr/>
        </p:nvSpPr>
        <p:spPr>
          <a:xfrm>
            <a:off x="769396" y="6890228"/>
            <a:ext cx="5544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5" name="Google Shape;75;p13"/>
          <p:cNvSpPr/>
          <p:nvPr/>
        </p:nvSpPr>
        <p:spPr>
          <a:xfrm>
            <a:off x="284455" y="-130395"/>
            <a:ext cx="516600" cy="6684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6" name="Google Shape;76;p13"/>
          <p:cNvSpPr/>
          <p:nvPr/>
        </p:nvSpPr>
        <p:spPr>
          <a:xfrm>
            <a:off x="-38461" y="6161526"/>
            <a:ext cx="3732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7" name="Google Shape;77;p13"/>
          <p:cNvSpPr/>
          <p:nvPr/>
        </p:nvSpPr>
        <p:spPr>
          <a:xfrm>
            <a:off x="792247" y="7556059"/>
            <a:ext cx="508800" cy="2691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8" name="Google Shape;78;p13"/>
          <p:cNvSpPr/>
          <p:nvPr/>
        </p:nvSpPr>
        <p:spPr>
          <a:xfrm>
            <a:off x="-267057" y="81954"/>
            <a:ext cx="6483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79" name="Google Shape;79;p13"/>
          <p:cNvSpPr/>
          <p:nvPr/>
        </p:nvSpPr>
        <p:spPr>
          <a:xfrm>
            <a:off x="8613908" y="-152501"/>
            <a:ext cx="426600" cy="618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0" name="Google Shape;80;p13"/>
          <p:cNvSpPr/>
          <p:nvPr/>
        </p:nvSpPr>
        <p:spPr>
          <a:xfrm>
            <a:off x="-42428" y="875407"/>
            <a:ext cx="327000" cy="3195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1" name="Google Shape;81;p13"/>
          <p:cNvSpPr/>
          <p:nvPr/>
        </p:nvSpPr>
        <p:spPr>
          <a:xfrm>
            <a:off x="1541942" y="17386"/>
            <a:ext cx="3165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2" name="Google Shape;82;p13"/>
          <p:cNvSpPr/>
          <p:nvPr/>
        </p:nvSpPr>
        <p:spPr>
          <a:xfrm>
            <a:off x="1050082" y="-86424"/>
            <a:ext cx="3558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3" name="Google Shape;83;p13"/>
          <p:cNvSpPr/>
          <p:nvPr/>
        </p:nvSpPr>
        <p:spPr>
          <a:xfrm>
            <a:off x="1464523" y="7072938"/>
            <a:ext cx="3375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4" name="Google Shape;84;p13"/>
          <p:cNvSpPr/>
          <p:nvPr/>
        </p:nvSpPr>
        <p:spPr>
          <a:xfrm>
            <a:off x="100642" y="6883165"/>
            <a:ext cx="456900" cy="6198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5" name="Google Shape;85;p13"/>
          <p:cNvSpPr/>
          <p:nvPr/>
        </p:nvSpPr>
        <p:spPr>
          <a:xfrm>
            <a:off x="1675843" y="7425022"/>
            <a:ext cx="4296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6" name="Google Shape;86;p13"/>
          <p:cNvSpPr/>
          <p:nvPr/>
        </p:nvSpPr>
        <p:spPr>
          <a:xfrm>
            <a:off x="2969" y="7408222"/>
            <a:ext cx="1977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7" name="Google Shape;87;p13"/>
          <p:cNvSpPr/>
          <p:nvPr/>
        </p:nvSpPr>
        <p:spPr>
          <a:xfrm rot="2442798">
            <a:off x="9002641" y="967357"/>
            <a:ext cx="615845" cy="599203"/>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8" name="Google Shape;88;p13"/>
          <p:cNvSpPr/>
          <p:nvPr/>
        </p:nvSpPr>
        <p:spPr>
          <a:xfrm>
            <a:off x="381007" y="6144215"/>
            <a:ext cx="527100" cy="5130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89" name="Google Shape;89;p13"/>
          <p:cNvSpPr/>
          <p:nvPr/>
        </p:nvSpPr>
        <p:spPr>
          <a:xfrm rot="-5400000">
            <a:off x="8725443" y="553007"/>
            <a:ext cx="423300" cy="3933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90" name="Google Shape;90;p13"/>
          <p:cNvSpPr/>
          <p:nvPr/>
        </p:nvSpPr>
        <p:spPr>
          <a:xfrm>
            <a:off x="9668075" y="1194739"/>
            <a:ext cx="414900" cy="6450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91" name="Google Shape;91;p13"/>
          <p:cNvSpPr/>
          <p:nvPr/>
        </p:nvSpPr>
        <p:spPr>
          <a:xfrm>
            <a:off x="284450" y="7495494"/>
            <a:ext cx="4239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92" name="Google Shape;92;p13"/>
          <p:cNvSpPr/>
          <p:nvPr/>
        </p:nvSpPr>
        <p:spPr>
          <a:xfrm>
            <a:off x="9555580" y="1740708"/>
            <a:ext cx="192600" cy="2832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75575" lIns="75575" spcFirstLastPara="1" rIns="75575" wrap="square" tIns="7557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A4C2F4"/>
              </a:solidFill>
              <a:latin typeface="Arial"/>
              <a:ea typeface="Arial"/>
              <a:cs typeface="Arial"/>
              <a:sym typeface="Arial"/>
            </a:endParaRPr>
          </a:p>
        </p:txBody>
      </p:sp>
      <p:sp>
        <p:nvSpPr>
          <p:cNvPr id="93" name="Google Shape;93;p13"/>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lvl1pPr lvl="0">
              <a:buNone/>
              <a:defRPr sz="1400">
                <a:solidFill>
                  <a:srgbClr val="1C4587"/>
                </a:solidFill>
                <a:latin typeface="Dosis"/>
                <a:ea typeface="Dosis"/>
                <a:cs typeface="Dosis"/>
                <a:sym typeface="Dosis"/>
              </a:defRPr>
            </a:lvl1pPr>
            <a:lvl2pPr lvl="1">
              <a:buNone/>
              <a:defRPr sz="1400">
                <a:solidFill>
                  <a:srgbClr val="1C4587"/>
                </a:solidFill>
                <a:latin typeface="Dosis"/>
                <a:ea typeface="Dosis"/>
                <a:cs typeface="Dosis"/>
                <a:sym typeface="Dosis"/>
              </a:defRPr>
            </a:lvl2pPr>
            <a:lvl3pPr lvl="2">
              <a:buNone/>
              <a:defRPr sz="1400">
                <a:solidFill>
                  <a:srgbClr val="1C4587"/>
                </a:solidFill>
                <a:latin typeface="Dosis"/>
                <a:ea typeface="Dosis"/>
                <a:cs typeface="Dosis"/>
                <a:sym typeface="Dosis"/>
              </a:defRPr>
            </a:lvl3pPr>
            <a:lvl4pPr lvl="3">
              <a:buNone/>
              <a:defRPr sz="1400">
                <a:solidFill>
                  <a:srgbClr val="1C4587"/>
                </a:solidFill>
                <a:latin typeface="Dosis"/>
                <a:ea typeface="Dosis"/>
                <a:cs typeface="Dosis"/>
                <a:sym typeface="Dosis"/>
              </a:defRPr>
            </a:lvl4pPr>
            <a:lvl5pPr lvl="4">
              <a:buNone/>
              <a:defRPr sz="1400">
                <a:solidFill>
                  <a:srgbClr val="1C4587"/>
                </a:solidFill>
                <a:latin typeface="Dosis"/>
                <a:ea typeface="Dosis"/>
                <a:cs typeface="Dosis"/>
                <a:sym typeface="Dosis"/>
              </a:defRPr>
            </a:lvl5pPr>
            <a:lvl6pPr lvl="5">
              <a:buNone/>
              <a:defRPr sz="1400">
                <a:solidFill>
                  <a:srgbClr val="1C4587"/>
                </a:solidFill>
                <a:latin typeface="Dosis"/>
                <a:ea typeface="Dosis"/>
                <a:cs typeface="Dosis"/>
                <a:sym typeface="Dosis"/>
              </a:defRPr>
            </a:lvl6pPr>
            <a:lvl7pPr lvl="6">
              <a:buNone/>
              <a:defRPr sz="1400">
                <a:solidFill>
                  <a:srgbClr val="1C4587"/>
                </a:solidFill>
                <a:latin typeface="Dosis"/>
                <a:ea typeface="Dosis"/>
                <a:cs typeface="Dosis"/>
                <a:sym typeface="Dosis"/>
              </a:defRPr>
            </a:lvl7pPr>
            <a:lvl8pPr lvl="7">
              <a:buNone/>
              <a:defRPr sz="1400">
                <a:solidFill>
                  <a:srgbClr val="1C4587"/>
                </a:solidFill>
                <a:latin typeface="Dosis"/>
                <a:ea typeface="Dosis"/>
                <a:cs typeface="Dosis"/>
                <a:sym typeface="Dosis"/>
              </a:defRPr>
            </a:lvl8pPr>
            <a:lvl9pPr lvl="8">
              <a:buNone/>
              <a:defRPr sz="1400">
                <a:solidFill>
                  <a:srgbClr val="1C4587"/>
                </a:solidFill>
                <a:latin typeface="Dosis"/>
                <a:ea typeface="Dosis"/>
                <a:cs typeface="Dosis"/>
                <a:sym typeface="Dosi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379" y="3251679"/>
            <a:ext cx="9359400" cy="12726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379" y="672794"/>
            <a:ext cx="9359400" cy="865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379" y="1742324"/>
            <a:ext cx="9359400" cy="5165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379" y="672794"/>
            <a:ext cx="9359400" cy="865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379" y="1742324"/>
            <a:ext cx="4393500" cy="5165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08030" y="1742324"/>
            <a:ext cx="4393500" cy="5165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379" y="672794"/>
            <a:ext cx="9359400" cy="865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379" y="839962"/>
            <a:ext cx="3084600" cy="1142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379" y="2100813"/>
            <a:ext cx="3084600" cy="4806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8503" y="680542"/>
            <a:ext cx="6994500" cy="6184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2000" y="-189"/>
            <a:ext cx="5022000" cy="777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1632" y="1864328"/>
            <a:ext cx="4443600" cy="2241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1632" y="4237720"/>
            <a:ext cx="4443600" cy="1867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25671" y="1094665"/>
            <a:ext cx="4214700" cy="55863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379" y="6395830"/>
            <a:ext cx="6588900" cy="915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06361" y="7049903"/>
            <a:ext cx="6027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379" y="672794"/>
            <a:ext cx="9359400" cy="865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379" y="1742324"/>
            <a:ext cx="9359400" cy="5165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06361" y="7049903"/>
            <a:ext cx="6027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hyperlink" Target="https://scratch.mit.edu/" TargetMode="External"/><Relationship Id="rId12"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hyperlink" Target="https://recitmst.qc.ca/" TargetMode="External"/><Relationship Id="rId9" Type="http://schemas.openxmlformats.org/officeDocument/2006/relationships/hyperlink" Target="https://jfo8000.github.io/ScratchJr-Desktop/"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35.png"/><Relationship Id="rId7" Type="http://schemas.openxmlformats.org/officeDocument/2006/relationships/hyperlink" Target="https://apps.apple.com/us/app/scratchjr/id895485086" TargetMode="External"/><Relationship Id="rId8" Type="http://schemas.openxmlformats.org/officeDocument/2006/relationships/hyperlink" Target="https://play.google.com/store/apps/details?id=org.scratchjr.android&amp;hl=fr_CA" TargetMode="External"/></Relationships>
</file>

<file path=ppt/slides/_rels/slide10.xml.rels><?xml version="1.0" encoding="UTF-8" standalone="yes"?><Relationships xmlns="http://schemas.openxmlformats.org/package/2006/relationships"><Relationship Id="rId11" Type="http://schemas.openxmlformats.org/officeDocument/2006/relationships/hyperlink" Target="http://www.takatrouver.net/blagues/" TargetMode="External"/><Relationship Id="rId10" Type="http://schemas.openxmlformats.org/officeDocument/2006/relationships/hyperlink" Target="https://scratch.mit.edu/" TargetMode="External"/><Relationship Id="rId13" Type="http://schemas.openxmlformats.org/officeDocument/2006/relationships/hyperlink" Target="https://tipirate.net/educatif/596-horloges-analogiques-et-numeriques" TargetMode="External"/><Relationship Id="rId12" Type="http://schemas.openxmlformats.org/officeDocument/2006/relationships/hyperlink" Target="https://youtu.be/MVTASwwxGi0"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8.png"/><Relationship Id="rId4" Type="http://schemas.openxmlformats.org/officeDocument/2006/relationships/hyperlink" Target="https://recitmst.qc.ca/" TargetMode="External"/><Relationship Id="rId9" Type="http://schemas.openxmlformats.org/officeDocument/2006/relationships/hyperlink" Target="https://youtu.be/Zci1wCtauIs" TargetMode="External"/><Relationship Id="rId15" Type="http://schemas.openxmlformats.org/officeDocument/2006/relationships/image" Target="../media/image27.jpg"/><Relationship Id="rId14" Type="http://schemas.openxmlformats.org/officeDocument/2006/relationships/hyperlink" Target="https://scratch.mit.edu/projects/381832338" TargetMode="External"/><Relationship Id="rId16" Type="http://schemas.openxmlformats.org/officeDocument/2006/relationships/image" Target="../media/image23.jpg"/><Relationship Id="rId5" Type="http://schemas.openxmlformats.org/officeDocument/2006/relationships/hyperlink" Target="https://creativecommons.org/licenses/by-nc-sa/4.0/" TargetMode="External"/><Relationship Id="rId6" Type="http://schemas.openxmlformats.org/officeDocument/2006/relationships/image" Target="../media/image22.png"/><Relationship Id="rId7" Type="http://schemas.openxmlformats.org/officeDocument/2006/relationships/hyperlink" Target="http://www.takatrouver.net/blagues/" TargetMode="External"/><Relationship Id="rId8" Type="http://schemas.openxmlformats.org/officeDocument/2006/relationships/hyperlink" Target="https://youtu.be/8SolJSCM2Hw"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www.rimessolides.com/rime.aspx?m=i" TargetMode="External"/><Relationship Id="rId10" Type="http://schemas.openxmlformats.org/officeDocument/2006/relationships/hyperlink" Target="https://scratch.mit.edu/" TargetMode="External"/><Relationship Id="rId13" Type="http://schemas.openxmlformats.org/officeDocument/2006/relationships/hyperlink" Target="https://youtu.be/Bz5q3sKGSXw" TargetMode="External"/><Relationship Id="rId12" Type="http://schemas.openxmlformats.org/officeDocument/2006/relationships/hyperlink" Target="https://youtu.be/7TqC8N0W2M4"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0.png"/><Relationship Id="rId4" Type="http://schemas.openxmlformats.org/officeDocument/2006/relationships/hyperlink" Target="https://recitmst.qc.ca/" TargetMode="External"/><Relationship Id="rId9" Type="http://schemas.openxmlformats.org/officeDocument/2006/relationships/hyperlink" Target="https://youtu.be/8a10mLkRuPY" TargetMode="External"/><Relationship Id="rId15" Type="http://schemas.openxmlformats.org/officeDocument/2006/relationships/image" Target="../media/image38.jpg"/><Relationship Id="rId14" Type="http://schemas.openxmlformats.org/officeDocument/2006/relationships/hyperlink" Target="https://scratch.mit.edu/projects/382090830" TargetMode="External"/><Relationship Id="rId16" Type="http://schemas.openxmlformats.org/officeDocument/2006/relationships/image" Target="../media/image30.jpg"/><Relationship Id="rId5" Type="http://schemas.openxmlformats.org/officeDocument/2006/relationships/hyperlink" Target="https://creativecommons.org/licenses/by-nc-sa/4.0/" TargetMode="External"/><Relationship Id="rId6" Type="http://schemas.openxmlformats.org/officeDocument/2006/relationships/image" Target="../media/image28.png"/><Relationship Id="rId7" Type="http://schemas.openxmlformats.org/officeDocument/2006/relationships/hyperlink" Target="https://www.youtube.com/watch?v=fCOvP9g9oH8" TargetMode="External"/><Relationship Id="rId8" Type="http://schemas.openxmlformats.org/officeDocument/2006/relationships/hyperlink" Target="https://youtu.be/qCBJ6U1Dwwg"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https://scratch.mit.edu/projects/382554721" TargetMode="External"/><Relationship Id="rId10" Type="http://schemas.openxmlformats.org/officeDocument/2006/relationships/hyperlink" Target="https://scratch.mit.edu/projects/382546657" TargetMode="External"/><Relationship Id="rId13" Type="http://schemas.openxmlformats.org/officeDocument/2006/relationships/image" Target="../media/image31.jpg"/><Relationship Id="rId12" Type="http://schemas.openxmlformats.org/officeDocument/2006/relationships/image" Target="../media/image39.jp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5.png"/><Relationship Id="rId4" Type="http://schemas.openxmlformats.org/officeDocument/2006/relationships/hyperlink" Target="https://recitmst.qc.ca/" TargetMode="External"/><Relationship Id="rId9" Type="http://schemas.openxmlformats.org/officeDocument/2006/relationships/hyperlink" Target="https://scratch.mit.edu/"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105.png"/><Relationship Id="rId7" Type="http://schemas.openxmlformats.org/officeDocument/2006/relationships/hyperlink" Target="https://youtu.be/W0cI1EKeQHY" TargetMode="External"/><Relationship Id="rId8" Type="http://schemas.openxmlformats.org/officeDocument/2006/relationships/hyperlink" Target="https://youtu.be/5HHWY65SRLE"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s://www.google.com/imgres?imgurl=https%3A%2F%2Fupload.wikimedia.org%2Fwikipedia%2Fcommons%2F6%2F6d%2FKiwi_%2528Actinidia_chinensis%2529_2_Luc_Viatour.jpg&amp;imgrefurl=https%3A%2F%2Fcommons.wikimedia.org%2Fwiki%2FFile%3AKiwi_(Actinidia_chinensis)_2_Luc_Viatour.jpg&amp;tbnid=ZbC4uPdNY_pIvM&amp;vet=12ahUKEwjMwKGnlNToAhXSIN8KHVzcDO0QMygCegUIARDsAQ..i&amp;docid=et3MC20EO4rhWM&amp;w=3664&amp;h=2738&amp;q=kiwi&amp;hl=fr&amp;ved=2ahUKEwjMwKGnlNToAhXSIN8KHVzcDO0QMygCegUIARDsAQ" TargetMode="External"/><Relationship Id="rId10" Type="http://schemas.openxmlformats.org/officeDocument/2006/relationships/hyperlink" Target="https://youtu.be/yMPD_urwRwM" TargetMode="External"/><Relationship Id="rId13" Type="http://schemas.openxmlformats.org/officeDocument/2006/relationships/hyperlink" Target="https://scratch.mit.edu/" TargetMode="External"/><Relationship Id="rId12" Type="http://schemas.openxmlformats.org/officeDocument/2006/relationships/hyperlink" Target="https://www.google.com/url?sa=i&amp;url=https%3A%2F%2Fpublicdomainvectors.org%2Ffr%2Fgratuitement-des-vecteurs%2FKangourou-Cartoon%2F71163.html&amp;psig=AOvVaw25zAdhbEsLgID9EGPMiQDb&amp;ust=1586274854506000&amp;source=images&amp;cd=vfe&amp;ved=0CAIQjRxqFwoTCMCr5seU1OgCFQAAAAAdAAAAABAD"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hyperlink" Target="https://recitmst.qc.ca/" TargetMode="External"/><Relationship Id="rId9" Type="http://schemas.openxmlformats.org/officeDocument/2006/relationships/hyperlink" Target="https://publicdomainvectors.org/fr/gratuitement-des-vecteurs/Kangourou-Cartoon/71163.html" TargetMode="External"/><Relationship Id="rId15" Type="http://schemas.openxmlformats.org/officeDocument/2006/relationships/hyperlink" Target="https://scratch.mit.edu/projects/383249175" TargetMode="External"/><Relationship Id="rId14" Type="http://schemas.openxmlformats.org/officeDocument/2006/relationships/hyperlink" Target="https://www.google.com/search?q=artiste%20kandinsky&amp;tbm=isch&amp;tbs=sur%3Afm&amp;rlz=1C1GCEA_enCA833CA833&amp;hl=fr&amp;ved=0CAMQpwVqFwoTCJCnibDIzOgCFQAAAAAdAAAAABAC&amp;biw=1663&amp;bih=858" TargetMode="External"/><Relationship Id="rId17" Type="http://schemas.openxmlformats.org/officeDocument/2006/relationships/image" Target="../media/image56.jpg"/><Relationship Id="rId16" Type="http://schemas.openxmlformats.org/officeDocument/2006/relationships/hyperlink" Target="https://scratch.mit.edu/projects/339015644"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33.png"/><Relationship Id="rId18" Type="http://schemas.openxmlformats.org/officeDocument/2006/relationships/image" Target="../media/image36.jpg"/><Relationship Id="rId7" Type="http://schemas.openxmlformats.org/officeDocument/2006/relationships/hyperlink" Target="https://youtu.be/SnrgoKTHZNI" TargetMode="External"/><Relationship Id="rId8" Type="http://schemas.openxmlformats.org/officeDocument/2006/relationships/hyperlink" Target="https://www.google.com/imgres?imgurl=https%3A%2F%2Fupload.wikimedia.org%2Fwikipedia%2Fcommons%2F6%2F6d%2FKiwi_%2528Actinidia_chinensis%2529_2_Luc_Viatour.jpg&amp;imgrefurl=https%3A%2F%2Fcommons.wikimedia.org%2Fwiki%2FFile%3AKiwi_(Actinidia_chinensis)_2_Luc_Viatour.jpg&amp;tbnid=ZbC4uPdNY_pIvM&amp;vet=12ahUKEwjMwKGnlNToAhXSIN8KHVzcDO0QMygCegUIARDsAQ..i&amp;docid=et3MC20EO4rhWM&amp;w=3664&amp;h=2738&amp;q=kiwi&amp;hl=fr&amp;ved=2ahUKEwjMwKGnlNToAhXSIN8KHVzcDO0QMygCegUIARDsAQ"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3492424" TargetMode="External"/><Relationship Id="rId12" Type="http://schemas.openxmlformats.org/officeDocument/2006/relationships/hyperlink" Target="https://scratch.mit.edu/projects/383494012"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2.png"/><Relationship Id="rId4" Type="http://schemas.openxmlformats.org/officeDocument/2006/relationships/hyperlink" Target="https://recitmst.qc.ca/" TargetMode="External"/><Relationship Id="rId9" Type="http://schemas.openxmlformats.org/officeDocument/2006/relationships/hyperlink" Target="https://youtu.be/xq4Ll_Z2o1w" TargetMode="External"/><Relationship Id="rId15" Type="http://schemas.openxmlformats.org/officeDocument/2006/relationships/image" Target="../media/image42.jpg"/><Relationship Id="rId14" Type="http://schemas.openxmlformats.org/officeDocument/2006/relationships/image" Target="../media/image111.jpg"/><Relationship Id="rId5" Type="http://schemas.openxmlformats.org/officeDocument/2006/relationships/hyperlink" Target="https://creativecommons.org/licenses/by-nc-sa/4.0/" TargetMode="External"/><Relationship Id="rId6" Type="http://schemas.openxmlformats.org/officeDocument/2006/relationships/image" Target="../media/image107.png"/><Relationship Id="rId7" Type="http://schemas.openxmlformats.org/officeDocument/2006/relationships/hyperlink" Target="https://japprendsdelamaison.recitmst.qc.ca/" TargetMode="External"/><Relationship Id="rId8" Type="http://schemas.openxmlformats.org/officeDocument/2006/relationships/hyperlink" Target="https://youtu.be/O3-_PRokkqQ"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youtu.be/hbjEcqw4GlE" TargetMode="External"/><Relationship Id="rId10" Type="http://schemas.openxmlformats.org/officeDocument/2006/relationships/hyperlink" Target="https://www.google.ca/url?sa=i&amp;url=https%3A%2F%2Fwww.japancentre.com%2Ffr%2Frecipes%2F1366-bol-facon-sushis-vegetariens&amp;psig=AOvVaw3l37cB_AILhJ2JQDqKdhiS&amp;ust=1586445186072000&amp;source=images&amp;cd=vfe&amp;ved=0CAIQjRxqFwoTCPCS24SP2egCFQAAAAAdAAAAABAV" TargetMode="External"/><Relationship Id="rId13" Type="http://schemas.openxmlformats.org/officeDocument/2006/relationships/hyperlink" Target="https://japprendsdelamaison.recitmst.qc.ca/" TargetMode="External"/><Relationship Id="rId12" Type="http://schemas.openxmlformats.org/officeDocument/2006/relationships/hyperlink" Target="https://scratch.mit.edu/"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9.png"/><Relationship Id="rId4" Type="http://schemas.openxmlformats.org/officeDocument/2006/relationships/hyperlink" Target="https://recitmst.qc.ca/" TargetMode="External"/><Relationship Id="rId9" Type="http://schemas.openxmlformats.org/officeDocument/2006/relationships/hyperlink" Target="https://www.google.ca/url?sa=i&amp;url=https%3A%2F%2Fwww.japancentre.com%2Ffr%2Frecipes%2F1366-bol-facon-sushis-vegetariens&amp;psig=AOvVaw3l37cB_AILhJ2JQDqKdhiS&amp;ust=1586445186072000&amp;source=images&amp;cd=vfe&amp;ved=0CAIQjRxqFwoTCPCS24SP2egCFQAAAAAdAAAAABAV" TargetMode="External"/><Relationship Id="rId15" Type="http://schemas.openxmlformats.org/officeDocument/2006/relationships/hyperlink" Target="https://youtu.be/LSNYU0y0uqU" TargetMode="External"/><Relationship Id="rId14" Type="http://schemas.openxmlformats.org/officeDocument/2006/relationships/hyperlink" Target="https://scratch.mit.edu/projects/383799134" TargetMode="External"/><Relationship Id="rId17" Type="http://schemas.openxmlformats.org/officeDocument/2006/relationships/image" Target="../media/image46.jpg"/><Relationship Id="rId16" Type="http://schemas.openxmlformats.org/officeDocument/2006/relationships/image" Target="../media/image53.jpg"/><Relationship Id="rId5" Type="http://schemas.openxmlformats.org/officeDocument/2006/relationships/hyperlink" Target="https://creativecommons.org/licenses/by-nc-sa/4.0/" TargetMode="External"/><Relationship Id="rId6" Type="http://schemas.openxmlformats.org/officeDocument/2006/relationships/image" Target="../media/image41.png"/><Relationship Id="rId7" Type="http://schemas.openxmlformats.org/officeDocument/2006/relationships/hyperlink" Target="https://japprendsdelamaison.recitmst.qc.ca/" TargetMode="External"/><Relationship Id="rId8" Type="http://schemas.openxmlformats.org/officeDocument/2006/relationships/hyperlink" Target="https://youtu.be/VLuzfM6mLDs"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5236582" TargetMode="External"/><Relationship Id="rId12" Type="http://schemas.openxmlformats.org/officeDocument/2006/relationships/hyperlink" Target="http://www.alloprof.qc.ca/BV/pages/f1142.aspx"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9.png"/><Relationship Id="rId4" Type="http://schemas.openxmlformats.org/officeDocument/2006/relationships/hyperlink" Target="https://recitmst.qc.ca/" TargetMode="External"/><Relationship Id="rId9" Type="http://schemas.openxmlformats.org/officeDocument/2006/relationships/hyperlink" Target="https://youtu.be/W9tpNXpPC5k" TargetMode="External"/><Relationship Id="rId15" Type="http://schemas.openxmlformats.org/officeDocument/2006/relationships/hyperlink" Target="https://youtu.be/U07tO-4cEv0" TargetMode="External"/><Relationship Id="rId14" Type="http://schemas.openxmlformats.org/officeDocument/2006/relationships/hyperlink" Target="http://www.alloprof.qc.ca/BV/pages/m1039.aspx#a4" TargetMode="External"/><Relationship Id="rId17" Type="http://schemas.openxmlformats.org/officeDocument/2006/relationships/image" Target="../media/image49.jpg"/><Relationship Id="rId16" Type="http://schemas.openxmlformats.org/officeDocument/2006/relationships/image" Target="../media/image52.jpg"/><Relationship Id="rId5" Type="http://schemas.openxmlformats.org/officeDocument/2006/relationships/hyperlink" Target="https://creativecommons.org/licenses/by-nc-sa/4.0/" TargetMode="External"/><Relationship Id="rId6" Type="http://schemas.openxmlformats.org/officeDocument/2006/relationships/image" Target="../media/image47.png"/><Relationship Id="rId7" Type="http://schemas.openxmlformats.org/officeDocument/2006/relationships/hyperlink" Target="https://japprendsdelamaison.recitmst.qc.ca/" TargetMode="External"/><Relationship Id="rId8" Type="http://schemas.openxmlformats.org/officeDocument/2006/relationships/hyperlink" Target="https://youtu.be/5PPZqaZrpQc"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5597801" TargetMode="External"/><Relationship Id="rId12" Type="http://schemas.openxmlformats.org/officeDocument/2006/relationships/hyperlink" Target="https://www.rimessolides.com/rime.aspx?m=o"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8.png"/><Relationship Id="rId4" Type="http://schemas.openxmlformats.org/officeDocument/2006/relationships/hyperlink" Target="https://recitmst.qc.ca/" TargetMode="External"/><Relationship Id="rId9" Type="http://schemas.openxmlformats.org/officeDocument/2006/relationships/hyperlink" Target="https://youtu.be/bk6qAT3aebg" TargetMode="External"/><Relationship Id="rId15" Type="http://schemas.openxmlformats.org/officeDocument/2006/relationships/image" Target="../media/image64.jpg"/><Relationship Id="rId14" Type="http://schemas.openxmlformats.org/officeDocument/2006/relationships/hyperlink" Target="https://scratch.mit.edu/projects/384174901" TargetMode="External"/><Relationship Id="rId16" Type="http://schemas.openxmlformats.org/officeDocument/2006/relationships/image" Target="../media/image54.jpg"/><Relationship Id="rId5" Type="http://schemas.openxmlformats.org/officeDocument/2006/relationships/hyperlink" Target="https://creativecommons.org/licenses/by-nc-sa/4.0/" TargetMode="External"/><Relationship Id="rId6" Type="http://schemas.openxmlformats.org/officeDocument/2006/relationships/image" Target="../media/image51.png"/><Relationship Id="rId7" Type="http://schemas.openxmlformats.org/officeDocument/2006/relationships/hyperlink" Target="https://japprendsdelamaison.recitmst.qc.ca/" TargetMode="External"/><Relationship Id="rId8" Type="http://schemas.openxmlformats.org/officeDocument/2006/relationships/hyperlink" Target="https://youtu.be/t4_B7FtOA4A"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youtu.be/EYzebbqnMfY" TargetMode="External"/><Relationship Id="rId10" Type="http://schemas.openxmlformats.org/officeDocument/2006/relationships/hyperlink" Target="https://www.google.ca/imgres?imgurl=https%3A%2F%2Fupload.wikimedia.org%2Fwikipedia%2Fcommons%2Fb%2Fb0%2FGoutelettes_de_pluie_sur_le_pare-brise.jpg&amp;imgrefurl=https%3A%2F%2Fcommons.wikimedia.org%2Fwiki%2FFile%3AGoutelettes_de_pluie_sur_le_pare-brise.jpg&amp;tbnid=BozhgOf6Ie8gGM&amp;vet=12ahUKEwjT5JuZ1-roAhUwSTABHUKtDcEQMygAegUIARDpAQ..i&amp;docid=MB2WUFqIMSHM5M&amp;w=2048&amp;h=1536&amp;q=pluie&amp;hl=fr&amp;authuser=0&amp;ved=2ahUKEwjT5JuZ1-roAhUwSTABHUKtDcEQMygAegUIARDpAQ" TargetMode="External"/><Relationship Id="rId13" Type="http://schemas.openxmlformats.org/officeDocument/2006/relationships/hyperlink" Target="https://japprendsdelamaison.recitmst.qc.ca/" TargetMode="External"/><Relationship Id="rId12" Type="http://schemas.openxmlformats.org/officeDocument/2006/relationships/hyperlink" Target="https://scratch.mit.edu/"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1.png"/><Relationship Id="rId4" Type="http://schemas.openxmlformats.org/officeDocument/2006/relationships/hyperlink" Target="https://recitmst.qc.ca/" TargetMode="External"/><Relationship Id="rId9" Type="http://schemas.openxmlformats.org/officeDocument/2006/relationships/hyperlink" Target="https://youtu.be/yfNV0rcP3lY" TargetMode="External"/><Relationship Id="rId15" Type="http://schemas.openxmlformats.org/officeDocument/2006/relationships/hyperlink" Target="https://scratch.mit.edu/projects/385628401" TargetMode="External"/><Relationship Id="rId14" Type="http://schemas.openxmlformats.org/officeDocument/2006/relationships/hyperlink" Target="https://www.proverbes-francais.fr/proverbes-explications/" TargetMode="External"/><Relationship Id="rId17" Type="http://schemas.openxmlformats.org/officeDocument/2006/relationships/hyperlink" Target="https://scratch.mit.edu/projects/385631981" TargetMode="External"/><Relationship Id="rId16" Type="http://schemas.openxmlformats.org/officeDocument/2006/relationships/hyperlink" Target="https://squat.telequebec.tv/videos/10860" TargetMode="External"/><Relationship Id="rId5" Type="http://schemas.openxmlformats.org/officeDocument/2006/relationships/hyperlink" Target="https://creativecommons.org/licenses/by-nc-sa/4.0/" TargetMode="External"/><Relationship Id="rId19" Type="http://schemas.openxmlformats.org/officeDocument/2006/relationships/image" Target="../media/image63.jpg"/><Relationship Id="rId6" Type="http://schemas.openxmlformats.org/officeDocument/2006/relationships/image" Target="../media/image60.png"/><Relationship Id="rId18" Type="http://schemas.openxmlformats.org/officeDocument/2006/relationships/image" Target="../media/image59.jpg"/><Relationship Id="rId7" Type="http://schemas.openxmlformats.org/officeDocument/2006/relationships/hyperlink" Target="https://japprendsdelamaison.recitmst.qc.ca/" TargetMode="External"/><Relationship Id="rId8" Type="http://schemas.openxmlformats.org/officeDocument/2006/relationships/hyperlink" Target="https://www.proverbes-francais.fr/proverbes-explications/"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6114127" TargetMode="External"/><Relationship Id="rId12" Type="http://schemas.openxmlformats.org/officeDocument/2006/relationships/hyperlink" Target="https://scratch.mit.edu/projects/386116568"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2.png"/><Relationship Id="rId4" Type="http://schemas.openxmlformats.org/officeDocument/2006/relationships/hyperlink" Target="https://recitmst.qc.ca/" TargetMode="External"/><Relationship Id="rId9" Type="http://schemas.openxmlformats.org/officeDocument/2006/relationships/hyperlink" Target="https://youtu.be/tV_yq0B3YlM" TargetMode="External"/><Relationship Id="rId15" Type="http://schemas.openxmlformats.org/officeDocument/2006/relationships/image" Target="../media/image66.jpg"/><Relationship Id="rId14" Type="http://schemas.openxmlformats.org/officeDocument/2006/relationships/hyperlink" Target="https://scratch.mit.edu/projects/386095112" TargetMode="External"/><Relationship Id="rId16" Type="http://schemas.openxmlformats.org/officeDocument/2006/relationships/image" Target="../media/image61.jpg"/><Relationship Id="rId5" Type="http://schemas.openxmlformats.org/officeDocument/2006/relationships/hyperlink" Target="https://creativecommons.org/licenses/by-nc-sa/4.0/" TargetMode="External"/><Relationship Id="rId6" Type="http://schemas.openxmlformats.org/officeDocument/2006/relationships/image" Target="../media/image58.png"/><Relationship Id="rId7" Type="http://schemas.openxmlformats.org/officeDocument/2006/relationships/hyperlink" Target="https://japprendsdelamaison.recitmst.qc.ca/" TargetMode="External"/><Relationship Id="rId8" Type="http://schemas.openxmlformats.org/officeDocument/2006/relationships/hyperlink" Target="https://youtu.be/tV_yq0B3YlM"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youtu.be/CKPSQoyiXNQ" TargetMode="External"/><Relationship Id="rId10" Type="http://schemas.openxmlformats.org/officeDocument/2006/relationships/hyperlink" Target="https://youtu.be/CKPSQoyiXNQ" TargetMode="External"/><Relationship Id="rId13" Type="http://schemas.openxmlformats.org/officeDocument/2006/relationships/hyperlink" Target="https://youtu.be/1QFzZS_VNF0" TargetMode="External"/><Relationship Id="rId12" Type="http://schemas.openxmlformats.org/officeDocument/2006/relationships/hyperlink" Target="https://scratch.mit.edu/"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hyperlink" Target="https://recitmst.qc.ca/" TargetMode="External"/><Relationship Id="rId9" Type="http://schemas.openxmlformats.org/officeDocument/2006/relationships/hyperlink" Target="https://jfo8000.github.io/ScratchJr-Desktop/" TargetMode="External"/><Relationship Id="rId15" Type="http://schemas.openxmlformats.org/officeDocument/2006/relationships/image" Target="../media/image8.jpg"/><Relationship Id="rId14" Type="http://schemas.openxmlformats.org/officeDocument/2006/relationships/hyperlink" Target="https://youtu.be/zvw12xcMCwg" TargetMode="External"/><Relationship Id="rId16" Type="http://schemas.openxmlformats.org/officeDocument/2006/relationships/image" Target="../media/image3.jpg"/><Relationship Id="rId5" Type="http://schemas.openxmlformats.org/officeDocument/2006/relationships/hyperlink" Target="https://creativecommons.org/licenses/by-nc-sa/4.0/" TargetMode="External"/><Relationship Id="rId6" Type="http://schemas.openxmlformats.org/officeDocument/2006/relationships/image" Target="../media/image104.png"/><Relationship Id="rId7" Type="http://schemas.openxmlformats.org/officeDocument/2006/relationships/hyperlink" Target="https://apps.apple.com/us/app/scratchjr/id895485086" TargetMode="External"/><Relationship Id="rId8" Type="http://schemas.openxmlformats.org/officeDocument/2006/relationships/hyperlink" Target="https://play.google.com/store/apps/details?id=org.scratchjr.android&amp;hl=fr_CA" TargetMode="External"/></Relationships>
</file>

<file path=ppt/slides/_rels/slide20.xml.rels><?xml version="1.0" encoding="UTF-8" standalone="yes"?><Relationships xmlns="http://schemas.openxmlformats.org/package/2006/relationships"><Relationship Id="rId11" Type="http://schemas.openxmlformats.org/officeDocument/2006/relationships/hyperlink" Target="https://scratch.mit.edu/" TargetMode="External"/><Relationship Id="rId10" Type="http://schemas.openxmlformats.org/officeDocument/2006/relationships/hyperlink" Target="https://youtu.be/RcdgIItADzI" TargetMode="External"/><Relationship Id="rId13" Type="http://schemas.openxmlformats.org/officeDocument/2006/relationships/hyperlink" Target="https://www.davidgoudreault.org/videos/" TargetMode="External"/><Relationship Id="rId12" Type="http://schemas.openxmlformats.org/officeDocument/2006/relationships/hyperlink" Target="https://japprendsdelamaison.recitmst.qc.ca/"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8.png"/><Relationship Id="rId4" Type="http://schemas.openxmlformats.org/officeDocument/2006/relationships/hyperlink" Target="https://recitmst.qc.ca/" TargetMode="External"/><Relationship Id="rId9" Type="http://schemas.openxmlformats.org/officeDocument/2006/relationships/hyperlink" Target="https://www.google.ca/imgres?imgurl=https%3A%2F%2Fget.pxhere.com%2Fphoto%2Ftime-dish-meal-food-salad-produce-vegetable-fish-cuisine-delicious-rice-noodle-asian-food-sushi-sashimi-japanese-dining-bob-salmon-salmon-times-food-photos-hoedeopbap-bibimbap-salmon-hoedeopbap-700136.jpg&amp;imgrefurl=https%3A%2F%2Fpxhere.com%2Ffr%2Fphoto%2F700136&amp;tbnid=Cbo1iJfgQWDrsM&amp;vet=12ahUKEwjX5Yb2ne3oAhWLG98KHePpAjYQMygnegQIARBT..i&amp;docid=DICz2--pQe0QHM&amp;w=3264&amp;h=2448&amp;q=bol%20de%20sushi&amp;hl=fr&amp;authuser=0&amp;ved=2ahUKEwjX5Yb2ne3oAhWLG98KHePpAjYQMygnegQIARBT" TargetMode="External"/><Relationship Id="rId15" Type="http://schemas.openxmlformats.org/officeDocument/2006/relationships/hyperlink" Target="https://scratch.mit.edu/projects/385974170" TargetMode="External"/><Relationship Id="rId14" Type="http://schemas.openxmlformats.org/officeDocument/2006/relationships/hyperlink" Target="https://scratch.mit.edu/projects/385994190" TargetMode="External"/><Relationship Id="rId17" Type="http://schemas.openxmlformats.org/officeDocument/2006/relationships/image" Target="../media/image67.jpg"/><Relationship Id="rId16" Type="http://schemas.openxmlformats.org/officeDocument/2006/relationships/image" Target="../media/image73.jpg"/><Relationship Id="rId5" Type="http://schemas.openxmlformats.org/officeDocument/2006/relationships/hyperlink" Target="https://creativecommons.org/licenses/by-nc-sa/4.0/" TargetMode="External"/><Relationship Id="rId6" Type="http://schemas.openxmlformats.org/officeDocument/2006/relationships/image" Target="../media/image65.png"/><Relationship Id="rId7" Type="http://schemas.openxmlformats.org/officeDocument/2006/relationships/hyperlink" Target="https://japprendsdelamaison.recitmst.qc.ca/" TargetMode="External"/><Relationship Id="rId8" Type="http://schemas.openxmlformats.org/officeDocument/2006/relationships/hyperlink" Target="https://youtu.be/es4B62rhjho"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7403600" TargetMode="External"/><Relationship Id="rId12" Type="http://schemas.openxmlformats.org/officeDocument/2006/relationships/hyperlink" Target="https://scratch.mit.edu/projects/387401925"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0.png"/><Relationship Id="rId4" Type="http://schemas.openxmlformats.org/officeDocument/2006/relationships/hyperlink" Target="https://recitmst.qc.ca/" TargetMode="External"/><Relationship Id="rId9" Type="http://schemas.openxmlformats.org/officeDocument/2006/relationships/hyperlink" Target="https://youtu.be/YbogQj5GVIU" TargetMode="External"/><Relationship Id="rId15" Type="http://schemas.openxmlformats.org/officeDocument/2006/relationships/image" Target="../media/image70.jpg"/><Relationship Id="rId14" Type="http://schemas.openxmlformats.org/officeDocument/2006/relationships/image" Target="../media/image74.jpg"/><Relationship Id="rId5" Type="http://schemas.openxmlformats.org/officeDocument/2006/relationships/hyperlink" Target="https://creativecommons.org/licenses/by-nc-sa/4.0/" TargetMode="External"/><Relationship Id="rId6" Type="http://schemas.openxmlformats.org/officeDocument/2006/relationships/image" Target="../media/image68.png"/><Relationship Id="rId7" Type="http://schemas.openxmlformats.org/officeDocument/2006/relationships/hyperlink" Target="https://japprendsdelamaison.recitmst.qc.ca/" TargetMode="External"/><Relationship Id="rId8" Type="http://schemas.openxmlformats.org/officeDocument/2006/relationships/hyperlink" Target="https://youtu.be/MZ4eisPkm88" TargetMode="External"/></Relationships>
</file>

<file path=ppt/slides/_rels/slide22.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7514541" TargetMode="External"/><Relationship Id="rId12" Type="http://schemas.openxmlformats.org/officeDocument/2006/relationships/hyperlink" Target="https://scratch.mit.edu/projects/387515931"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0.png"/><Relationship Id="rId4" Type="http://schemas.openxmlformats.org/officeDocument/2006/relationships/hyperlink" Target="https://recitmst.qc.ca/" TargetMode="External"/><Relationship Id="rId9" Type="http://schemas.openxmlformats.org/officeDocument/2006/relationships/hyperlink" Target="https://youtu.be/8Nlmhf7laUc" TargetMode="External"/><Relationship Id="rId15" Type="http://schemas.openxmlformats.org/officeDocument/2006/relationships/image" Target="../media/image75.jpg"/><Relationship Id="rId14" Type="http://schemas.openxmlformats.org/officeDocument/2006/relationships/hyperlink" Target="https://scratch.mit.edu/projects/387512321" TargetMode="External"/><Relationship Id="rId16" Type="http://schemas.openxmlformats.org/officeDocument/2006/relationships/image" Target="../media/image72.jpg"/><Relationship Id="rId5" Type="http://schemas.openxmlformats.org/officeDocument/2006/relationships/hyperlink" Target="https://creativecommons.org/licenses/by-nc-sa/4.0/" TargetMode="External"/><Relationship Id="rId6" Type="http://schemas.openxmlformats.org/officeDocument/2006/relationships/image" Target="../media/image71.png"/><Relationship Id="rId7" Type="http://schemas.openxmlformats.org/officeDocument/2006/relationships/hyperlink" Target="https://japprendsdelamaison.recitmst.qc.ca/" TargetMode="External"/><Relationship Id="rId8" Type="http://schemas.openxmlformats.org/officeDocument/2006/relationships/hyperlink" Target="https://youtu.be/CgfP_VEcgVs"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scratch.mit.edu/" TargetMode="External"/><Relationship Id="rId10" Type="http://schemas.openxmlformats.org/officeDocument/2006/relationships/hyperlink" Target="https://youtu.be/aVp--RbOASo" TargetMode="External"/><Relationship Id="rId13" Type="http://schemas.openxmlformats.org/officeDocument/2006/relationships/hyperlink" Target="https://scratch.mit.edu/projects/388000940" TargetMode="External"/><Relationship Id="rId12" Type="http://schemas.openxmlformats.org/officeDocument/2006/relationships/hyperlink" Target="https://japprendsdelamaison.recitmst.qc.ca/"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94.png"/><Relationship Id="rId4" Type="http://schemas.openxmlformats.org/officeDocument/2006/relationships/hyperlink" Target="https://recitmst.qc.ca/" TargetMode="External"/><Relationship Id="rId9" Type="http://schemas.openxmlformats.org/officeDocument/2006/relationships/hyperlink" Target="https://youtu.be/rGme47PVzEY" TargetMode="External"/><Relationship Id="rId15" Type="http://schemas.openxmlformats.org/officeDocument/2006/relationships/image" Target="../media/image79.jpg"/><Relationship Id="rId14" Type="http://schemas.openxmlformats.org/officeDocument/2006/relationships/hyperlink" Target="https://scratch.mit.edu/projects/387930787" TargetMode="External"/><Relationship Id="rId16" Type="http://schemas.openxmlformats.org/officeDocument/2006/relationships/image" Target="../media/image77.jpg"/><Relationship Id="rId5" Type="http://schemas.openxmlformats.org/officeDocument/2006/relationships/hyperlink" Target="https://creativecommons.org/licenses/by-nc-sa/4.0/" TargetMode="External"/><Relationship Id="rId6" Type="http://schemas.openxmlformats.org/officeDocument/2006/relationships/image" Target="../media/image76.png"/><Relationship Id="rId7" Type="http://schemas.openxmlformats.org/officeDocument/2006/relationships/hyperlink" Target="https://japprendsdelamaison.recitmst.qc.ca/" TargetMode="External"/><Relationship Id="rId8" Type="http://schemas.openxmlformats.org/officeDocument/2006/relationships/hyperlink" Target="http://www.education.gouv.qc.ca/fileadmin/site_web/documents/dpse/formation_jeunes/ListeOrthographique_Primaire.pdf"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scratch.mit.edu/projects/388016768" TargetMode="External"/><Relationship Id="rId10" Type="http://schemas.openxmlformats.org/officeDocument/2006/relationships/hyperlink" Target="https://scratch.mit.edu/projects/231060454" TargetMode="External"/><Relationship Id="rId13" Type="http://schemas.openxmlformats.org/officeDocument/2006/relationships/image" Target="../media/image87.jpg"/><Relationship Id="rId12" Type="http://schemas.openxmlformats.org/officeDocument/2006/relationships/hyperlink" Target="https://scratch.mit.edu/projects/388012850"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00.png"/><Relationship Id="rId4" Type="http://schemas.openxmlformats.org/officeDocument/2006/relationships/hyperlink" Target="https://recitmst.qc.ca/" TargetMode="External"/><Relationship Id="rId9" Type="http://schemas.openxmlformats.org/officeDocument/2006/relationships/hyperlink" Target="https://scratch.mit.edu/" TargetMode="External"/><Relationship Id="rId14" Type="http://schemas.openxmlformats.org/officeDocument/2006/relationships/image" Target="../media/image80.jpg"/><Relationship Id="rId5" Type="http://schemas.openxmlformats.org/officeDocument/2006/relationships/hyperlink" Target="https://creativecommons.org/licenses/by-nc-sa/4.0/" TargetMode="External"/><Relationship Id="rId6" Type="http://schemas.openxmlformats.org/officeDocument/2006/relationships/image" Target="../media/image83.png"/><Relationship Id="rId7" Type="http://schemas.openxmlformats.org/officeDocument/2006/relationships/hyperlink" Target="https://youtu.be/G5eg9X-WV60" TargetMode="External"/><Relationship Id="rId8" Type="http://schemas.openxmlformats.org/officeDocument/2006/relationships/hyperlink" Target="https://youtu.be/IBsezBdL5B0"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8249922" TargetMode="External"/><Relationship Id="rId12" Type="http://schemas.openxmlformats.org/officeDocument/2006/relationships/hyperlink" Target="https://scratch.mit.edu/projects/388248151"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01.png"/><Relationship Id="rId4" Type="http://schemas.openxmlformats.org/officeDocument/2006/relationships/hyperlink" Target="https://recitmst.qc.ca/" TargetMode="External"/><Relationship Id="rId9" Type="http://schemas.openxmlformats.org/officeDocument/2006/relationships/hyperlink" Target="https://youtu.be/w2Kh7Eb4AyM" TargetMode="External"/><Relationship Id="rId15" Type="http://schemas.openxmlformats.org/officeDocument/2006/relationships/image" Target="../media/image86.jpg"/><Relationship Id="rId14" Type="http://schemas.openxmlformats.org/officeDocument/2006/relationships/hyperlink" Target="https://scratch.mit.edu/projects/388243370" TargetMode="External"/><Relationship Id="rId16" Type="http://schemas.openxmlformats.org/officeDocument/2006/relationships/image" Target="../media/image85.jpg"/><Relationship Id="rId5" Type="http://schemas.openxmlformats.org/officeDocument/2006/relationships/hyperlink" Target="https://creativecommons.org/licenses/by-nc-sa/4.0/" TargetMode="External"/><Relationship Id="rId6" Type="http://schemas.openxmlformats.org/officeDocument/2006/relationships/image" Target="../media/image84.png"/><Relationship Id="rId7" Type="http://schemas.openxmlformats.org/officeDocument/2006/relationships/hyperlink" Target="https://japprendsdelamaison.recitmst.qc.ca/" TargetMode="External"/><Relationship Id="rId8" Type="http://schemas.openxmlformats.org/officeDocument/2006/relationships/hyperlink" Target="https://youtu.be/u_LhT75yiBo"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8276957" TargetMode="External"/><Relationship Id="rId12" Type="http://schemas.openxmlformats.org/officeDocument/2006/relationships/hyperlink" Target="https://scratch.mit.edu/projects/388280482"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02.png"/><Relationship Id="rId4" Type="http://schemas.openxmlformats.org/officeDocument/2006/relationships/hyperlink" Target="https://recitmst.qc.ca/" TargetMode="External"/><Relationship Id="rId9" Type="http://schemas.openxmlformats.org/officeDocument/2006/relationships/hyperlink" Target="https://youtu.be/zAz1IYmIt7k" TargetMode="External"/><Relationship Id="rId15" Type="http://schemas.openxmlformats.org/officeDocument/2006/relationships/image" Target="../media/image91.jpg"/><Relationship Id="rId14" Type="http://schemas.openxmlformats.org/officeDocument/2006/relationships/image" Target="../media/image92.jpg"/><Relationship Id="rId5" Type="http://schemas.openxmlformats.org/officeDocument/2006/relationships/hyperlink" Target="https://creativecommons.org/licenses/by-nc-sa/4.0/" TargetMode="External"/><Relationship Id="rId6" Type="http://schemas.openxmlformats.org/officeDocument/2006/relationships/image" Target="../media/image89.png"/><Relationship Id="rId7" Type="http://schemas.openxmlformats.org/officeDocument/2006/relationships/hyperlink" Target="https://japprendsdelamaison.recitmst.qc.ca/" TargetMode="External"/><Relationship Id="rId8" Type="http://schemas.openxmlformats.org/officeDocument/2006/relationships/hyperlink" Target="https://youtu.be/OuzEhUXEZEU" TargetMode="External"/></Relationships>
</file>

<file path=ppt/slides/_rels/slide27.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8282212" TargetMode="External"/><Relationship Id="rId12" Type="http://schemas.openxmlformats.org/officeDocument/2006/relationships/hyperlink" Target="https://scratch.mit.edu/projects/388295905"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12.png"/><Relationship Id="rId4" Type="http://schemas.openxmlformats.org/officeDocument/2006/relationships/hyperlink" Target="https://recitmst.qc.ca/" TargetMode="External"/><Relationship Id="rId9" Type="http://schemas.openxmlformats.org/officeDocument/2006/relationships/hyperlink" Target="https://youtu.be/lOHMx4Dzh2U" TargetMode="External"/><Relationship Id="rId15" Type="http://schemas.openxmlformats.org/officeDocument/2006/relationships/image" Target="../media/image95.jpg"/><Relationship Id="rId14" Type="http://schemas.openxmlformats.org/officeDocument/2006/relationships/image" Target="../media/image98.jpg"/><Relationship Id="rId5" Type="http://schemas.openxmlformats.org/officeDocument/2006/relationships/hyperlink" Target="https://creativecommons.org/licenses/by-nc-sa/4.0/" TargetMode="External"/><Relationship Id="rId6" Type="http://schemas.openxmlformats.org/officeDocument/2006/relationships/image" Target="../media/image96.png"/><Relationship Id="rId7" Type="http://schemas.openxmlformats.org/officeDocument/2006/relationships/hyperlink" Target="https://japprendsdelamaison.recitmst.qc.ca/" TargetMode="External"/><Relationship Id="rId8" Type="http://schemas.openxmlformats.org/officeDocument/2006/relationships/hyperlink" Target="https://youtu.be/ehjTNgp5rJo" TargetMode="External"/></Relationships>
</file>

<file path=ppt/slides/_rels/slide28.xml.rels><?xml version="1.0" encoding="UTF-8" standalone="yes"?><Relationships xmlns="http://schemas.openxmlformats.org/package/2006/relationships"><Relationship Id="rId11" Type="http://schemas.openxmlformats.org/officeDocument/2006/relationships/hyperlink" Target="https://japprendsdelamaison.recitmst.qc.ca/" TargetMode="External"/><Relationship Id="rId10" Type="http://schemas.openxmlformats.org/officeDocument/2006/relationships/hyperlink" Target="https://scratch.mit.edu/" TargetMode="External"/><Relationship Id="rId13" Type="http://schemas.openxmlformats.org/officeDocument/2006/relationships/hyperlink" Target="https://scratch.mit.edu/projects/389546900" TargetMode="External"/><Relationship Id="rId12" Type="http://schemas.openxmlformats.org/officeDocument/2006/relationships/hyperlink" Target="https://scratch.mit.edu/projects/389518830"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03.png"/><Relationship Id="rId4" Type="http://schemas.openxmlformats.org/officeDocument/2006/relationships/hyperlink" Target="https://recitmst.qc.ca/" TargetMode="External"/><Relationship Id="rId9" Type="http://schemas.openxmlformats.org/officeDocument/2006/relationships/hyperlink" Target="https://youtu.be/92PSI98ydbY" TargetMode="External"/><Relationship Id="rId15" Type="http://schemas.openxmlformats.org/officeDocument/2006/relationships/image" Target="../media/image97.jpg"/><Relationship Id="rId14" Type="http://schemas.openxmlformats.org/officeDocument/2006/relationships/image" Target="../media/image99.jpg"/><Relationship Id="rId5" Type="http://schemas.openxmlformats.org/officeDocument/2006/relationships/hyperlink" Target="https://creativecommons.org/licenses/by-nc-sa/4.0/" TargetMode="External"/><Relationship Id="rId6" Type="http://schemas.openxmlformats.org/officeDocument/2006/relationships/image" Target="../media/image93.png"/><Relationship Id="rId7" Type="http://schemas.openxmlformats.org/officeDocument/2006/relationships/hyperlink" Target="https://japprendsdelamaison.recitmst.qc.ca/" TargetMode="External"/><Relationship Id="rId8" Type="http://schemas.openxmlformats.org/officeDocument/2006/relationships/hyperlink" Target="https://youtu.be/hWk-vrc-638"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5.jpg"/><Relationship Id="rId10" Type="http://schemas.openxmlformats.org/officeDocument/2006/relationships/hyperlink" Target="https://youtu.be/g9uuMfiXnyY" TargetMode="External"/><Relationship Id="rId12" Type="http://schemas.openxmlformats.org/officeDocument/2006/relationships/image" Target="../media/image9.jp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hyperlink" Target="https://recitmst.qc.ca/" TargetMode="External"/><Relationship Id="rId9" Type="http://schemas.openxmlformats.org/officeDocument/2006/relationships/hyperlink" Target="https://youtu.be/4AfUc_dQ1VE" TargetMode="External"/><Relationship Id="rId5" Type="http://schemas.openxmlformats.org/officeDocument/2006/relationships/image" Target="../media/image12.png"/><Relationship Id="rId6" Type="http://schemas.openxmlformats.org/officeDocument/2006/relationships/hyperlink" Target="https://youtu.be/QLba1zN2ZzM" TargetMode="External"/><Relationship Id="rId7" Type="http://schemas.openxmlformats.org/officeDocument/2006/relationships/hyperlink" Target="https://youtu.be/Z2aMMBJnqjA" TargetMode="External"/><Relationship Id="rId8" Type="http://schemas.openxmlformats.org/officeDocument/2006/relationships/hyperlink" Target="https://scratch.mit.edu/"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scratch.mit.edu/projects/379145356" TargetMode="External"/><Relationship Id="rId10" Type="http://schemas.openxmlformats.org/officeDocument/2006/relationships/hyperlink" Target="https://scratch.mit.edu/" TargetMode="External"/><Relationship Id="rId13" Type="http://schemas.openxmlformats.org/officeDocument/2006/relationships/hyperlink" Target="https://youtu.be/sYjZKokQDEM" TargetMode="External"/><Relationship Id="rId12" Type="http://schemas.openxmlformats.org/officeDocument/2006/relationships/hyperlink" Target="https://youtu.be/0PC4Tj-NVnE"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hyperlink" Target="https://recitmst.qc.ca/" TargetMode="External"/><Relationship Id="rId9" Type="http://schemas.openxmlformats.org/officeDocument/2006/relationships/hyperlink" Target="https://youtu.be/93Dd4F6HIm0" TargetMode="External"/><Relationship Id="rId15" Type="http://schemas.openxmlformats.org/officeDocument/2006/relationships/image" Target="../media/image6.jpg"/><Relationship Id="rId14" Type="http://schemas.openxmlformats.org/officeDocument/2006/relationships/image" Target="../media/image13.jpg"/><Relationship Id="rId5" Type="http://schemas.openxmlformats.org/officeDocument/2006/relationships/hyperlink" Target="https://creativecommons.org/licenses/by-nc-sa/4.0/" TargetMode="External"/><Relationship Id="rId6" Type="http://schemas.openxmlformats.org/officeDocument/2006/relationships/image" Target="../media/image4.png"/><Relationship Id="rId7" Type="http://schemas.openxmlformats.org/officeDocument/2006/relationships/hyperlink" Target="https://youtu.be/ojvx5mhlHzU" TargetMode="External"/><Relationship Id="rId8" Type="http://schemas.openxmlformats.org/officeDocument/2006/relationships/hyperlink" Target="https://youtu.be/5HHWY65SRLE"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youtu.be/6ocsh0IaLPE" TargetMode="External"/><Relationship Id="rId10" Type="http://schemas.openxmlformats.org/officeDocument/2006/relationships/hyperlink" Target="https://conjf.cactus2000.de/adject.fr.php?begin=d&amp;end=e" TargetMode="External"/><Relationship Id="rId13" Type="http://schemas.openxmlformats.org/officeDocument/2006/relationships/image" Target="../media/image17.jpg"/><Relationship Id="rId12" Type="http://schemas.openxmlformats.org/officeDocument/2006/relationships/hyperlink" Target="https://scratch.mit.edu/projects/166851299/"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hyperlink" Target="https://recitmst.qc.ca/" TargetMode="External"/><Relationship Id="rId9" Type="http://schemas.openxmlformats.org/officeDocument/2006/relationships/hyperlink" Target="https://scratch.mit.edu/" TargetMode="External"/><Relationship Id="rId14" Type="http://schemas.openxmlformats.org/officeDocument/2006/relationships/image" Target="../media/image10.jpg"/><Relationship Id="rId5" Type="http://schemas.openxmlformats.org/officeDocument/2006/relationships/hyperlink" Target="https://creativecommons.org/licenses/by-nc-sa/4.0/" TargetMode="External"/><Relationship Id="rId6" Type="http://schemas.openxmlformats.org/officeDocument/2006/relationships/image" Target="../media/image7.png"/><Relationship Id="rId7" Type="http://schemas.openxmlformats.org/officeDocument/2006/relationships/hyperlink" Target="https://youtu.be/cOEXb-7i8nU" TargetMode="External"/><Relationship Id="rId8" Type="http://schemas.openxmlformats.org/officeDocument/2006/relationships/hyperlink" Target="https://youtu.be/cOEXb-7i8nU"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youtu.be/8iUE8pMbUMI" TargetMode="External"/><Relationship Id="rId10" Type="http://schemas.openxmlformats.org/officeDocument/2006/relationships/hyperlink" Target="https://fr.wikipedia.org/wiki/La_Disparition_(roman)" TargetMode="External"/><Relationship Id="rId13" Type="http://schemas.openxmlformats.org/officeDocument/2006/relationships/image" Target="../media/image34.jpg"/><Relationship Id="rId12" Type="http://schemas.openxmlformats.org/officeDocument/2006/relationships/hyperlink" Target="https://youtu.be/MJU9XUOex7U"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hyperlink" Target="https://recitmst.qc.ca/" TargetMode="External"/><Relationship Id="rId9" Type="http://schemas.openxmlformats.org/officeDocument/2006/relationships/hyperlink" Target="https://scratch.mit.edu/" TargetMode="External"/><Relationship Id="rId14" Type="http://schemas.openxmlformats.org/officeDocument/2006/relationships/image" Target="../media/image15.jpg"/><Relationship Id="rId5" Type="http://schemas.openxmlformats.org/officeDocument/2006/relationships/hyperlink" Target="https://creativecommons.org/licenses/by-nc-sa/4.0/" TargetMode="External"/><Relationship Id="rId6" Type="http://schemas.openxmlformats.org/officeDocument/2006/relationships/image" Target="../media/image11.png"/><Relationship Id="rId7" Type="http://schemas.openxmlformats.org/officeDocument/2006/relationships/hyperlink" Target="https://youtu.be/CnT-xPVttqQ" TargetMode="External"/><Relationship Id="rId8" Type="http://schemas.openxmlformats.org/officeDocument/2006/relationships/hyperlink" Target="https://youtu.be/VdAk_xr89FQ"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scratch.mit.edu/projects/380741743" TargetMode="External"/><Relationship Id="rId10" Type="http://schemas.openxmlformats.org/officeDocument/2006/relationships/hyperlink" Target="https://scratch.mit.edu/projects/379203482" TargetMode="External"/><Relationship Id="rId13" Type="http://schemas.openxmlformats.org/officeDocument/2006/relationships/image" Target="../media/image108.jpg"/><Relationship Id="rId12" Type="http://schemas.openxmlformats.org/officeDocument/2006/relationships/image" Target="../media/image18.jp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5.png"/><Relationship Id="rId4" Type="http://schemas.openxmlformats.org/officeDocument/2006/relationships/hyperlink" Target="https://recitmst.qc.ca/" TargetMode="External"/><Relationship Id="rId9" Type="http://schemas.openxmlformats.org/officeDocument/2006/relationships/hyperlink" Target="https://scratch.mit.edu/"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106.png"/><Relationship Id="rId7" Type="http://schemas.openxmlformats.org/officeDocument/2006/relationships/hyperlink" Target="https://youtu.be/QzkHFMBzEiM" TargetMode="External"/><Relationship Id="rId8" Type="http://schemas.openxmlformats.org/officeDocument/2006/relationships/hyperlink" Target="https://youtu.be/2tBWcemi2io"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s://scratch.mit.edu/projects/380743550" TargetMode="External"/><Relationship Id="rId10" Type="http://schemas.openxmlformats.org/officeDocument/2006/relationships/hyperlink" Target="https://fr.wikipedia.org/wiki/Liste_de_cris_d%27animaux" TargetMode="External"/><Relationship Id="rId13" Type="http://schemas.openxmlformats.org/officeDocument/2006/relationships/hyperlink" Target="https://scratch.mit.edu/projects/297849209" TargetMode="External"/><Relationship Id="rId12" Type="http://schemas.openxmlformats.org/officeDocument/2006/relationships/hyperlink" Target="https://youtu.be/oMv7Zakla5k"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hyperlink" Target="https://recitmst.qc.ca/" TargetMode="External"/><Relationship Id="rId9" Type="http://schemas.openxmlformats.org/officeDocument/2006/relationships/hyperlink" Target="https://scratch.mit.edu/" TargetMode="External"/><Relationship Id="rId15" Type="http://schemas.openxmlformats.org/officeDocument/2006/relationships/image" Target="../media/image21.jpg"/><Relationship Id="rId14" Type="http://schemas.openxmlformats.org/officeDocument/2006/relationships/hyperlink" Target="https://scratch.mit.edu/projects/381133210" TargetMode="External"/><Relationship Id="rId16" Type="http://schemas.openxmlformats.org/officeDocument/2006/relationships/image" Target="../media/image16.jpg"/><Relationship Id="rId5" Type="http://schemas.openxmlformats.org/officeDocument/2006/relationships/hyperlink" Target="https://creativecommons.org/licenses/by-nc-sa/4.0/" TargetMode="External"/><Relationship Id="rId6" Type="http://schemas.openxmlformats.org/officeDocument/2006/relationships/image" Target="../media/image14.png"/><Relationship Id="rId7" Type="http://schemas.openxmlformats.org/officeDocument/2006/relationships/hyperlink" Target="https://youtu.be/a0QtDoNrLwQ" TargetMode="External"/><Relationship Id="rId8" Type="http://schemas.openxmlformats.org/officeDocument/2006/relationships/hyperlink" Target="https://youtu.be/5HHWY65SRLE"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youtu.be/9NDNILTKt0w" TargetMode="External"/><Relationship Id="rId10" Type="http://schemas.openxmlformats.org/officeDocument/2006/relationships/hyperlink" Target="https://scratch.mit.edu/projects/381470204/" TargetMode="External"/><Relationship Id="rId13" Type="http://schemas.openxmlformats.org/officeDocument/2006/relationships/hyperlink" Target="https://youtu.be/sW77GayKM_Y" TargetMode="External"/><Relationship Id="rId12" Type="http://schemas.openxmlformats.org/officeDocument/2006/relationships/hyperlink" Target="https://scratch.mit.edu/projects/381506794"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hyperlink" Target="https://recitmst.qc.ca/" TargetMode="External"/><Relationship Id="rId9" Type="http://schemas.openxmlformats.org/officeDocument/2006/relationships/hyperlink" Target="https://scratch.mit.edu/" TargetMode="External"/><Relationship Id="rId15" Type="http://schemas.openxmlformats.org/officeDocument/2006/relationships/image" Target="../media/image19.jpg"/><Relationship Id="rId14" Type="http://schemas.openxmlformats.org/officeDocument/2006/relationships/image" Target="../media/image26.jpg"/><Relationship Id="rId5" Type="http://schemas.openxmlformats.org/officeDocument/2006/relationships/hyperlink" Target="https://creativecommons.org/licenses/by-nc-sa/4.0/" TargetMode="External"/><Relationship Id="rId6" Type="http://schemas.openxmlformats.org/officeDocument/2006/relationships/image" Target="../media/image20.png"/><Relationship Id="rId7" Type="http://schemas.openxmlformats.org/officeDocument/2006/relationships/hyperlink" Target="https://youtu.be/ZdOu4JoHobg" TargetMode="External"/><Relationship Id="rId8" Type="http://schemas.openxmlformats.org/officeDocument/2006/relationships/hyperlink" Target="https://youtu.be/RyLM7_RRPb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a:t>
            </a:r>
            <a:endParaRPr sz="2500">
              <a:solidFill>
                <a:srgbClr val="0069BF"/>
              </a:solidFill>
              <a:latin typeface="Viga"/>
              <a:ea typeface="Viga"/>
              <a:cs typeface="Viga"/>
              <a:sym typeface="Viga"/>
            </a:endParaRPr>
          </a:p>
        </p:txBody>
      </p:sp>
      <p:cxnSp>
        <p:nvCxnSpPr>
          <p:cNvPr id="99" name="Google Shape;99;p14"/>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100" name="Google Shape;100;p14"/>
          <p:cNvGrpSpPr/>
          <p:nvPr/>
        </p:nvGrpSpPr>
        <p:grpSpPr>
          <a:xfrm>
            <a:off x="2356921" y="6977435"/>
            <a:ext cx="5183932" cy="751427"/>
            <a:chOff x="2360225" y="6973948"/>
            <a:chExt cx="5191200" cy="751052"/>
          </a:xfrm>
        </p:grpSpPr>
        <p:pic>
          <p:nvPicPr>
            <p:cNvPr id="101" name="Google Shape;101;p14"/>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102" name="Google Shape;102;p14"/>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103" name="Google Shape;103;p14">
            <a:hlinkClick r:id="rId5"/>
          </p:cNvPr>
          <p:cNvPicPr preferRelativeResize="0"/>
          <p:nvPr/>
        </p:nvPicPr>
        <p:blipFill>
          <a:blip r:embed="rId6">
            <a:alphaModFix/>
          </a:blip>
          <a:stretch>
            <a:fillRect/>
          </a:stretch>
        </p:blipFill>
        <p:spPr>
          <a:xfrm>
            <a:off x="5482810" y="6977561"/>
            <a:ext cx="804625" cy="283100"/>
          </a:xfrm>
          <a:prstGeom prst="rect">
            <a:avLst/>
          </a:prstGeom>
          <a:noFill/>
          <a:ln>
            <a:noFill/>
          </a:ln>
        </p:spPr>
      </p:pic>
      <p:sp>
        <p:nvSpPr>
          <p:cNvPr id="104" name="Google Shape;104;p14"/>
          <p:cNvSpPr txBox="1"/>
          <p:nvPr/>
        </p:nvSpPr>
        <p:spPr>
          <a:xfrm>
            <a:off x="1555225" y="869288"/>
            <a:ext cx="6729000" cy="695400"/>
          </a:xfrm>
          <a:prstGeom prst="rect">
            <a:avLst/>
          </a:prstGeom>
          <a:noFill/>
          <a:ln>
            <a:noFill/>
          </a:ln>
        </p:spPr>
        <p:txBody>
          <a:bodyPr anchorCtr="0" anchor="t" bIns="75575" lIns="75575" spcFirstLastPara="1" rIns="75575" wrap="square" tIns="7557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La programmation informatique est incluse dans le programme de formation de plusieurs pays actuellement. Il y a des informations dans le plan d’action numérique du MEES qui indiquent qu’elle pourrait aussi s’intégrer éventuellement dans le PFEQ au Québec. </a:t>
            </a:r>
            <a:endParaRPr sz="1200">
              <a:latin typeface="Ubuntu"/>
              <a:ea typeface="Ubuntu"/>
              <a:cs typeface="Ubuntu"/>
              <a:sym typeface="Ubuntu"/>
            </a:endParaRPr>
          </a:p>
        </p:txBody>
      </p:sp>
      <p:graphicFrame>
        <p:nvGraphicFramePr>
          <p:cNvPr id="105" name="Google Shape;105;p14"/>
          <p:cNvGraphicFramePr/>
          <p:nvPr/>
        </p:nvGraphicFramePr>
        <p:xfrm>
          <a:off x="952500" y="1674085"/>
          <a:ext cx="3000000" cy="3000000"/>
        </p:xfrm>
        <a:graphic>
          <a:graphicData uri="http://schemas.openxmlformats.org/drawingml/2006/table">
            <a:tbl>
              <a:tblPr>
                <a:noFill/>
                <a:tableStyleId>{E64872AE-7E7A-4547-9B99-C9604D43A6CD}</a:tableStyleId>
              </a:tblPr>
              <a:tblGrid>
                <a:gridCol w="2182250"/>
                <a:gridCol w="3243750"/>
                <a:gridCol w="2713000"/>
              </a:tblGrid>
              <a:tr h="45832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0014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100" u="sng">
                          <a:solidFill>
                            <a:schemeClr val="accent5"/>
                          </a:solidFill>
                          <a:latin typeface="Ubuntu"/>
                          <a:ea typeface="Ubuntu"/>
                          <a:cs typeface="Ubuntu"/>
                          <a:sym typeface="Ubuntu"/>
                          <a:hlinkClick r:id="rId7"/>
                        </a:rPr>
                        <a:t>Lien App Store</a:t>
                      </a:r>
                      <a:endParaRPr sz="11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100" u="sng">
                          <a:solidFill>
                            <a:schemeClr val="accent5"/>
                          </a:solidFill>
                          <a:latin typeface="Ubuntu"/>
                          <a:ea typeface="Ubuntu"/>
                          <a:cs typeface="Ubuntu"/>
                          <a:sym typeface="Ubuntu"/>
                          <a:hlinkClick r:id="rId8"/>
                        </a:rPr>
                        <a:t>Lien Google Play</a:t>
                      </a:r>
                      <a:endParaRPr sz="11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100" u="sng">
                          <a:solidFill>
                            <a:schemeClr val="accent5"/>
                          </a:solidFill>
                          <a:latin typeface="Ubuntu"/>
                          <a:ea typeface="Ubuntu"/>
                          <a:cs typeface="Ubuntu"/>
                          <a:sym typeface="Ubuntu"/>
                          <a:hlinkClick r:id="rId9"/>
                        </a:rPr>
                        <a:t>Lien du programme à télécharger</a:t>
                      </a:r>
                      <a:endParaRPr b="1" sz="1100">
                        <a:solidFill>
                          <a:schemeClr val="dk1"/>
                        </a:solidFill>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Publication d’une activité par jour en lien avec les lettres de l’alphabet dans un but de construire un abécédaire animé. Elle peut être réalisée de façon très créative, artistique ou avec la programmation.</a:t>
                      </a:r>
                      <a:endParaRPr>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Publication d’une activité par jour en lien avec un concept mathématique. Elle peut être réalisée de façon très créative, artistique ou avec la programmation.</a:t>
                      </a:r>
                      <a:endParaRPr>
                        <a:solidFill>
                          <a:schemeClr val="dk1"/>
                        </a:solidFill>
                        <a:latin typeface="Ubuntu"/>
                        <a:ea typeface="Ubuntu"/>
                        <a:cs typeface="Ubuntu"/>
                        <a:sym typeface="Ubuntu"/>
                      </a:endParaRPr>
                    </a:p>
                  </a:txBody>
                  <a:tcPr marT="91425" marB="91425" marR="91425" marL="91425"/>
                </a:tc>
              </a:tr>
              <a:tr h="101112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*Disponible dans environ 60 langues</a:t>
                      </a:r>
                      <a:endParaRPr sz="1200">
                        <a:solidFill>
                          <a:schemeClr val="dk1"/>
                        </a:solidFill>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Publication d’une courte activité d’écriture par jour avec une contrainte liée aux lettres de l</a:t>
                      </a:r>
                      <a:r>
                        <a:rPr lang="fr-CA" sz="1300">
                          <a:solidFill>
                            <a:schemeClr val="dk1"/>
                          </a:solidFill>
                          <a:latin typeface="Ubuntu"/>
                          <a:ea typeface="Ubuntu"/>
                          <a:cs typeface="Ubuntu"/>
                          <a:sym typeface="Ubuntu"/>
                        </a:rPr>
                        <a:t>’alphabet dans un but d’écrire et de publier. </a:t>
                      </a:r>
                      <a:r>
                        <a:rPr lang="fr-CA">
                          <a:solidFill>
                            <a:schemeClr val="dk1"/>
                          </a:solidFill>
                          <a:latin typeface="Ubuntu"/>
                          <a:ea typeface="Ubuntu"/>
                          <a:cs typeface="Ubuntu"/>
                          <a:sym typeface="Ubuntu"/>
                        </a:rPr>
                        <a:t>Elle peut être réalisée de façon très créative, artistique ou avec la programmation.</a:t>
                      </a:r>
                      <a:endParaRPr sz="1300">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Publication d’une activité par jour en lien avec un concept mathématique. Elle peut être réalisée de façon très créative, artistique ou avec la programmation.</a:t>
                      </a:r>
                      <a:endParaRPr>
                        <a:latin typeface="Ubuntu"/>
                        <a:ea typeface="Ubuntu"/>
                        <a:cs typeface="Ubuntu"/>
                        <a:sym typeface="Ubuntu"/>
                      </a:endParaRPr>
                    </a:p>
                  </a:txBody>
                  <a:tcPr marT="91425" marB="91425" marR="91425" marL="91425"/>
                </a:tc>
              </a:tr>
            </a:tbl>
          </a:graphicData>
        </a:graphic>
      </p:graphicFrame>
      <p:sp>
        <p:nvSpPr>
          <p:cNvPr id="106" name="Google Shape;106;p14"/>
          <p:cNvSpPr txBox="1"/>
          <p:nvPr/>
        </p:nvSpPr>
        <p:spPr>
          <a:xfrm>
            <a:off x="952500" y="5616000"/>
            <a:ext cx="8139000" cy="125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100">
                <a:solidFill>
                  <a:schemeClr val="dk1"/>
                </a:solidFill>
                <a:latin typeface="Ubuntu"/>
                <a:ea typeface="Ubuntu"/>
                <a:cs typeface="Ubuntu"/>
                <a:sym typeface="Ubuntu"/>
              </a:rPr>
              <a:t>Pour accompagner les enfants dans cet apprentissage, dans les prochaines semaines, je proposerai des activités créatives qui nécessitent un peu de recherche de la part des enfants pour produire des oeuvres technologiques ou non. Ces défis auront un aspect créatif et ils pourront aussi être réalisés en programmant avec ScratchJr ou Scratch. Ces plateformes peuvent être un bon moyen pour impliquer aussi les parents dans la réalisation. Vous pourriez publier le nom de l’auteur en utilisant uniquement le prénom et la 1re lettre du nom de famille et si un parent à participer à la création de le mentionner, par exemple en indiquant : parent Marc-André et Thomas L.</a:t>
            </a:r>
            <a:endParaRPr>
              <a:latin typeface="Ubuntu"/>
              <a:ea typeface="Ubuntu"/>
              <a:cs typeface="Ubuntu"/>
              <a:sym typeface="Ubuntu"/>
            </a:endParaRPr>
          </a:p>
        </p:txBody>
      </p:sp>
      <p:sp>
        <p:nvSpPr>
          <p:cNvPr id="107" name="Google Shape;107;p14"/>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08" name="Google Shape;108;p14"/>
          <p:cNvPicPr preferRelativeResize="0"/>
          <p:nvPr/>
        </p:nvPicPr>
        <p:blipFill>
          <a:blip r:embed="rId11">
            <a:alphaModFix/>
          </a:blip>
          <a:stretch>
            <a:fillRect/>
          </a:stretch>
        </p:blipFill>
        <p:spPr>
          <a:xfrm>
            <a:off x="251375" y="181425"/>
            <a:ext cx="1118075" cy="931725"/>
          </a:xfrm>
          <a:prstGeom prst="rect">
            <a:avLst/>
          </a:prstGeom>
          <a:noFill/>
          <a:ln>
            <a:noFill/>
          </a:ln>
        </p:spPr>
      </p:pic>
      <p:pic>
        <p:nvPicPr>
          <p:cNvPr id="109" name="Google Shape;109;p14"/>
          <p:cNvPicPr preferRelativeResize="0"/>
          <p:nvPr/>
        </p:nvPicPr>
        <p:blipFill>
          <a:blip r:embed="rId12">
            <a:alphaModFix/>
          </a:blip>
          <a:stretch>
            <a:fillRect/>
          </a:stretch>
        </p:blipFill>
        <p:spPr>
          <a:xfrm>
            <a:off x="8556800" y="152400"/>
            <a:ext cx="1118075" cy="1118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3"/>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h</a:t>
            </a:r>
            <a:endParaRPr sz="2500">
              <a:solidFill>
                <a:srgbClr val="0069BF"/>
              </a:solidFill>
              <a:latin typeface="Viga"/>
              <a:ea typeface="Viga"/>
              <a:cs typeface="Viga"/>
              <a:sym typeface="Viga"/>
            </a:endParaRPr>
          </a:p>
        </p:txBody>
      </p:sp>
      <p:cxnSp>
        <p:nvCxnSpPr>
          <p:cNvPr id="235" name="Google Shape;235;p23"/>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236" name="Google Shape;236;p23"/>
          <p:cNvGrpSpPr/>
          <p:nvPr/>
        </p:nvGrpSpPr>
        <p:grpSpPr>
          <a:xfrm>
            <a:off x="2356921" y="6977435"/>
            <a:ext cx="5183932" cy="751427"/>
            <a:chOff x="2360225" y="6973948"/>
            <a:chExt cx="5191200" cy="751052"/>
          </a:xfrm>
        </p:grpSpPr>
        <p:pic>
          <p:nvPicPr>
            <p:cNvPr id="237" name="Google Shape;237;p23"/>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238" name="Google Shape;238;p23"/>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239" name="Google Shape;239;p23">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240" name="Google Shape;240;p23"/>
          <p:cNvSpPr txBox="1"/>
          <p:nvPr/>
        </p:nvSpPr>
        <p:spPr>
          <a:xfrm>
            <a:off x="2205825" y="796300"/>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latin typeface="Ubuntu"/>
                <a:ea typeface="Ubuntu"/>
                <a:cs typeface="Ubuntu"/>
                <a:sym typeface="Ubuntu"/>
              </a:rPr>
              <a:t>Humour - hauteur et heure</a:t>
            </a:r>
            <a:endParaRPr sz="2100">
              <a:latin typeface="Ubuntu"/>
              <a:ea typeface="Ubuntu"/>
              <a:cs typeface="Ubuntu"/>
              <a:sym typeface="Ubuntu"/>
            </a:endParaRPr>
          </a:p>
        </p:txBody>
      </p:sp>
      <p:graphicFrame>
        <p:nvGraphicFramePr>
          <p:cNvPr id="241" name="Google Shape;241;p23"/>
          <p:cNvGraphicFramePr/>
          <p:nvPr/>
        </p:nvGraphicFramePr>
        <p:xfrm>
          <a:off x="952500" y="1491710"/>
          <a:ext cx="3000000" cy="3000000"/>
        </p:xfrm>
        <a:graphic>
          <a:graphicData uri="http://schemas.openxmlformats.org/drawingml/2006/table">
            <a:tbl>
              <a:tblPr>
                <a:noFill/>
                <a:tableStyleId>{E64872AE-7E7A-4547-9B99-C9604D43A6CD}</a:tableStyleId>
              </a:tblPr>
              <a:tblGrid>
                <a:gridCol w="2120525"/>
                <a:gridCol w="3021600"/>
                <a:gridCol w="2996875"/>
              </a:tblGrid>
              <a:tr h="37635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1641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Raconte une blague pour faire de l’humour. Tu peux en trouver sur ce site : </a:t>
                      </a:r>
                      <a:r>
                        <a:rPr lang="fr-CA" sz="1100" u="sng">
                          <a:solidFill>
                            <a:schemeClr val="hlink"/>
                          </a:solidFill>
                          <a:hlinkClick r:id="rId7"/>
                        </a:rPr>
                        <a:t>http://www.takatrouver.net/blagues/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une blague.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https://youtu.be/8SolJSCM2Hw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 objet et mesure sa hauteur.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Utilise un personnage et identifie sa hauteur.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https://youtu.be/Zci1wCtauIs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58657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Raconte une blague pour faire de l’humour. Tu peux en trouver sur ce site : </a:t>
                      </a:r>
                      <a:r>
                        <a:rPr lang="fr-CA" sz="1100" u="sng">
                          <a:solidFill>
                            <a:schemeClr val="accent5"/>
                          </a:solidFill>
                          <a:hlinkClick r:id="rId11"/>
                        </a:rPr>
                        <a:t>http://www.takatrouver.net/blagues/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une blague.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https://youtu.be/MVTASwwxGi0</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Pratique-toi à lire l’heure sur une horloge avec des aiguilles. </a:t>
                      </a:r>
                      <a:r>
                        <a:rPr lang="fr-CA" sz="1100" u="sng">
                          <a:solidFill>
                            <a:schemeClr val="hlink"/>
                          </a:solidFill>
                          <a:hlinkClick r:id="rId13"/>
                        </a:rPr>
                        <a:t>https://tipirate.net/educatif/596-horloges-analogiques-et-numeriques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Utilise ce programme pour lire l’heure.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programme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4"/>
                        </a:rPr>
                        <a:t>https://scratch.mit.edu/projects/381832338</a:t>
                      </a:r>
                      <a:endParaRPr>
                        <a:solidFill>
                          <a:schemeClr val="dk1"/>
                        </a:solidFill>
                        <a:latin typeface="Ubuntu"/>
                        <a:ea typeface="Ubuntu"/>
                        <a:cs typeface="Ubuntu"/>
                        <a:sym typeface="Ubuntu"/>
                      </a:endParaRPr>
                    </a:p>
                  </a:txBody>
                  <a:tcPr marT="91425" marB="91425" marR="91425" marL="91425"/>
                </a:tc>
              </a:tr>
            </a:tbl>
          </a:graphicData>
        </a:graphic>
      </p:graphicFrame>
      <p:sp>
        <p:nvSpPr>
          <p:cNvPr id="242" name="Google Shape;242;p23"/>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43" name="Google Shape;243;p23"/>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244" name="Google Shape;244;p23"/>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4"/>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i</a:t>
            </a:r>
            <a:endParaRPr sz="2500">
              <a:solidFill>
                <a:srgbClr val="0069BF"/>
              </a:solidFill>
              <a:latin typeface="Viga"/>
              <a:ea typeface="Viga"/>
              <a:cs typeface="Viga"/>
              <a:sym typeface="Viga"/>
            </a:endParaRPr>
          </a:p>
        </p:txBody>
      </p:sp>
      <p:cxnSp>
        <p:nvCxnSpPr>
          <p:cNvPr id="250" name="Google Shape;250;p24"/>
          <p:cNvCxnSpPr/>
          <p:nvPr/>
        </p:nvCxnSpPr>
        <p:spPr>
          <a:xfrm>
            <a:off x="2925131" y="8291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251" name="Google Shape;251;p24"/>
          <p:cNvGrpSpPr/>
          <p:nvPr/>
        </p:nvGrpSpPr>
        <p:grpSpPr>
          <a:xfrm>
            <a:off x="2356921" y="6977435"/>
            <a:ext cx="5183932" cy="751427"/>
            <a:chOff x="2360225" y="6973948"/>
            <a:chExt cx="5191200" cy="751052"/>
          </a:xfrm>
        </p:grpSpPr>
        <p:pic>
          <p:nvPicPr>
            <p:cNvPr id="252" name="Google Shape;252;p24"/>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253" name="Google Shape;253;p24"/>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254" name="Google Shape;254;p24">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255" name="Google Shape;255;p24"/>
          <p:cNvSpPr txBox="1"/>
          <p:nvPr/>
        </p:nvSpPr>
        <p:spPr>
          <a:xfrm>
            <a:off x="1492825" y="898350"/>
            <a:ext cx="70641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Rime avec le son i - impair - symétrie - importer image</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256" name="Google Shape;256;p24"/>
          <p:cNvGraphicFramePr/>
          <p:nvPr/>
        </p:nvGraphicFramePr>
        <p:xfrm>
          <a:off x="952500" y="1433410"/>
          <a:ext cx="3000000" cy="3000000"/>
        </p:xfrm>
        <a:graphic>
          <a:graphicData uri="http://schemas.openxmlformats.org/drawingml/2006/table">
            <a:tbl>
              <a:tblPr>
                <a:noFill/>
                <a:tableStyleId>{E64872AE-7E7A-4547-9B99-C9604D43A6CD}</a:tableStyleId>
              </a:tblPr>
              <a:tblGrid>
                <a:gridCol w="2120525"/>
                <a:gridCol w="3021600"/>
                <a:gridCol w="2996875"/>
              </a:tblGrid>
              <a:tr h="39415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324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Compose une phrase qui </a:t>
                      </a:r>
                      <a:r>
                        <a:rPr b="1" lang="fr-CA">
                          <a:solidFill>
                            <a:schemeClr val="dk1"/>
                          </a:solidFill>
                          <a:latin typeface="Ubuntu"/>
                          <a:ea typeface="Ubuntu"/>
                          <a:cs typeface="Ubuntu"/>
                          <a:sym typeface="Ubuntu"/>
                        </a:rPr>
                        <a:t>rime</a:t>
                      </a:r>
                      <a:r>
                        <a:rPr lang="fr-CA">
                          <a:solidFill>
                            <a:schemeClr val="dk1"/>
                          </a:solidFill>
                          <a:latin typeface="Ubuntu"/>
                          <a:ea typeface="Ubuntu"/>
                          <a:cs typeface="Ubuntu"/>
                          <a:sym typeface="Ubuntu"/>
                        </a:rPr>
                        <a:t> avec des finales du </a:t>
                      </a:r>
                      <a:r>
                        <a:rPr b="1" lang="fr-CA">
                          <a:solidFill>
                            <a:schemeClr val="dk1"/>
                          </a:solidFill>
                          <a:latin typeface="Ubuntu"/>
                          <a:ea typeface="Ubuntu"/>
                          <a:cs typeface="Ubuntu"/>
                          <a:sym typeface="Ubuntu"/>
                        </a:rPr>
                        <a:t>son i</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supplémentaire en lien avec la  programmation : Anime la phrase.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Pour importer une image : </a:t>
                      </a:r>
                      <a:r>
                        <a:rPr lang="fr-CA" sz="1100" u="sng">
                          <a:solidFill>
                            <a:schemeClr val="hlink"/>
                          </a:solidFill>
                          <a:hlinkClick r:id="rId7"/>
                        </a:rPr>
                        <a:t>https://www.youtube.com/watch?v=fCOvP9g9oH8</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https://youtu.be/qCBJ6U1Dwwg</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Représente un nombre </a:t>
                      </a:r>
                      <a:r>
                        <a:rPr b="1" lang="fr-CA">
                          <a:solidFill>
                            <a:schemeClr val="dk1"/>
                          </a:solidFill>
                          <a:latin typeface="Ubuntu"/>
                          <a:ea typeface="Ubuntu"/>
                          <a:cs typeface="Ubuntu"/>
                          <a:sym typeface="Ubuntu"/>
                        </a:rPr>
                        <a:t>impair</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Représente un nombre </a:t>
                      </a:r>
                      <a:r>
                        <a:rPr b="1" lang="fr-CA">
                          <a:solidFill>
                            <a:schemeClr val="dk1"/>
                          </a:solidFill>
                          <a:latin typeface="Ubuntu"/>
                          <a:ea typeface="Ubuntu"/>
                          <a:cs typeface="Ubuntu"/>
                          <a:sym typeface="Ubuntu"/>
                        </a:rPr>
                        <a:t>impair</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https://youtu.be/8a10mLkRuPY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6801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un poème qui rime avec des finales du son i.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Pour t’inspirer : </a:t>
                      </a:r>
                      <a:r>
                        <a:rPr lang="fr-CA" sz="1100" u="sng">
                          <a:solidFill>
                            <a:schemeClr val="hlink"/>
                          </a:solidFill>
                          <a:hlinkClick r:id="rId11"/>
                        </a:rPr>
                        <a:t>https://www.rimessolides.com/rime.aspx?m=i</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ton poème.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https://youtu.be/7TqC8N0W2M4</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une symétrie.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Illustre une symétrie.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13"/>
                        </a:rPr>
                        <a:t>https://youtu.be/Bz5q3sKGSXw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Pour le plaisir de dessiner : </a:t>
                      </a:r>
                      <a:r>
                        <a:rPr lang="fr-CA" u="sng">
                          <a:solidFill>
                            <a:schemeClr val="hlink"/>
                          </a:solidFill>
                          <a:latin typeface="Ubuntu"/>
                          <a:ea typeface="Ubuntu"/>
                          <a:cs typeface="Ubuntu"/>
                          <a:sym typeface="Ubuntu"/>
                          <a:hlinkClick r:id="rId14"/>
                        </a:rPr>
                        <a:t>https://scratch.mit.edu/projects/382090830</a:t>
                      </a:r>
                      <a:endParaRPr>
                        <a:solidFill>
                          <a:schemeClr val="dk1"/>
                        </a:solidFill>
                        <a:latin typeface="Ubuntu"/>
                        <a:ea typeface="Ubuntu"/>
                        <a:cs typeface="Ubuntu"/>
                        <a:sym typeface="Ubuntu"/>
                      </a:endParaRPr>
                    </a:p>
                  </a:txBody>
                  <a:tcPr marT="91425" marB="91425" marR="91425" marL="91425"/>
                </a:tc>
              </a:tr>
            </a:tbl>
          </a:graphicData>
        </a:graphic>
      </p:graphicFrame>
      <p:sp>
        <p:nvSpPr>
          <p:cNvPr id="257" name="Google Shape;257;p24"/>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58" name="Google Shape;258;p24"/>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259" name="Google Shape;259;p24"/>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25"/>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j</a:t>
            </a:r>
            <a:endParaRPr sz="2500">
              <a:solidFill>
                <a:srgbClr val="0069BF"/>
              </a:solidFill>
              <a:latin typeface="Viga"/>
              <a:ea typeface="Viga"/>
              <a:cs typeface="Viga"/>
              <a:sym typeface="Viga"/>
            </a:endParaRPr>
          </a:p>
        </p:txBody>
      </p:sp>
      <p:cxnSp>
        <p:nvCxnSpPr>
          <p:cNvPr id="265" name="Google Shape;265;p25"/>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266" name="Google Shape;266;p25"/>
          <p:cNvGrpSpPr/>
          <p:nvPr/>
        </p:nvGrpSpPr>
        <p:grpSpPr>
          <a:xfrm>
            <a:off x="2356921" y="6977435"/>
            <a:ext cx="5183932" cy="751427"/>
            <a:chOff x="2360225" y="6973948"/>
            <a:chExt cx="5191200" cy="751052"/>
          </a:xfrm>
        </p:grpSpPr>
        <p:pic>
          <p:nvPicPr>
            <p:cNvPr id="267" name="Google Shape;267;p25"/>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268" name="Google Shape;268;p25"/>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269" name="Google Shape;269;p25">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270" name="Google Shape;270;p25"/>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Journal d’actualités - Joyeuses Pâques - jour   </a:t>
            </a:r>
            <a:endParaRPr sz="2100">
              <a:latin typeface="Ubuntu"/>
              <a:ea typeface="Ubuntu"/>
              <a:cs typeface="Ubuntu"/>
              <a:sym typeface="Ubuntu"/>
            </a:endParaRPr>
          </a:p>
        </p:txBody>
      </p:sp>
      <p:graphicFrame>
        <p:nvGraphicFramePr>
          <p:cNvPr id="271" name="Google Shape;271;p25"/>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Écris une nouvelle qui traite de l’actualité du</a:t>
                      </a:r>
                      <a:r>
                        <a:rPr b="1" lang="fr-CA">
                          <a:solidFill>
                            <a:schemeClr val="dk1"/>
                          </a:solidFill>
                          <a:latin typeface="Ubuntu"/>
                          <a:ea typeface="Ubuntu"/>
                          <a:cs typeface="Ubuntu"/>
                          <a:sym typeface="Ubuntu"/>
                        </a:rPr>
                        <a:t> jour</a:t>
                      </a:r>
                      <a:r>
                        <a:rPr lang="fr-CA">
                          <a:solidFill>
                            <a:schemeClr val="dk1"/>
                          </a:solidFill>
                          <a:latin typeface="Ubuntu"/>
                          <a:ea typeface="Ubuntu"/>
                          <a:cs typeface="Ubuntu"/>
                          <a:sym typeface="Ubuntu"/>
                        </a:rPr>
                        <a:t>. Exemple l’ arc-en-ciel.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une nouvelle qui traite de l’actualité.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7"/>
                        </a:rPr>
                        <a:t>https://youtu.be/W0cI1EKeQHY</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une représentation du </a:t>
                      </a:r>
                      <a:r>
                        <a:rPr b="1" lang="fr-CA">
                          <a:solidFill>
                            <a:schemeClr val="dk1"/>
                          </a:solidFill>
                          <a:latin typeface="Ubuntu"/>
                          <a:ea typeface="Ubuntu"/>
                          <a:cs typeface="Ubuntu"/>
                          <a:sym typeface="Ubuntu"/>
                        </a:rPr>
                        <a:t>jour</a:t>
                      </a:r>
                      <a:r>
                        <a:rPr lang="fr-CA">
                          <a:solidFill>
                            <a:schemeClr val="dk1"/>
                          </a:solidFill>
                          <a:latin typeface="Ubuntu"/>
                          <a:ea typeface="Ubuntu"/>
                          <a:cs typeface="Ubuntu"/>
                          <a:sym typeface="Ubuntu"/>
                        </a:rPr>
                        <a:t> et de la nuit.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Dessine une représentation du jour et de la nuit.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https://youtu.be/5HHWY65SRLE</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9"/>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fr-CA">
                          <a:solidFill>
                            <a:schemeClr val="dk1"/>
                          </a:solidFill>
                          <a:latin typeface="Ubuntu"/>
                          <a:ea typeface="Ubuntu"/>
                          <a:cs typeface="Ubuntu"/>
                          <a:sym typeface="Ubuntu"/>
                        </a:rPr>
                        <a:t>*Si tu commences en programmation, je te propose d’essayer les défis précédents qui ont été filmés.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une carte pour souhaiter de </a:t>
                      </a:r>
                      <a:r>
                        <a:rPr b="1" lang="fr-CA">
                          <a:solidFill>
                            <a:schemeClr val="dk1"/>
                          </a:solidFill>
                          <a:latin typeface="Ubuntu"/>
                          <a:ea typeface="Ubuntu"/>
                          <a:cs typeface="Ubuntu"/>
                          <a:sym typeface="Ubuntu"/>
                        </a:rPr>
                        <a:t>joyeuses Pâques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carte de Pâques que tu partager bientôt.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2 en programmation : Créé un jeu de Clicker. Voir le tutoriel.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10"/>
                        </a:rPr>
                        <a:t>https://scratch.mit.edu/projects/382546657</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Calcule le nombre de jours depuis ta naissance.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Calcule le nombre de jours depuis ta naissance.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https://scratch.mit.edu/projects/382554721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272" name="Google Shape;272;p25"/>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73" name="Google Shape;273;p25"/>
          <p:cNvPicPr preferRelativeResize="0"/>
          <p:nvPr/>
        </p:nvPicPr>
        <p:blipFill>
          <a:blip r:embed="rId12">
            <a:alphaModFix/>
          </a:blip>
          <a:stretch>
            <a:fillRect/>
          </a:stretch>
        </p:blipFill>
        <p:spPr>
          <a:xfrm>
            <a:off x="8556800" y="152400"/>
            <a:ext cx="1118075" cy="1118075"/>
          </a:xfrm>
          <a:prstGeom prst="rect">
            <a:avLst/>
          </a:prstGeom>
          <a:noFill/>
          <a:ln>
            <a:noFill/>
          </a:ln>
        </p:spPr>
      </p:pic>
      <p:pic>
        <p:nvPicPr>
          <p:cNvPr id="274" name="Google Shape;274;p25"/>
          <p:cNvPicPr preferRelativeResize="0"/>
          <p:nvPr/>
        </p:nvPicPr>
        <p:blipFill>
          <a:blip r:embed="rId13">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6"/>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k</a:t>
            </a:r>
            <a:endParaRPr sz="2500">
              <a:solidFill>
                <a:srgbClr val="0069BF"/>
              </a:solidFill>
              <a:latin typeface="Viga"/>
              <a:ea typeface="Viga"/>
              <a:cs typeface="Viga"/>
              <a:sym typeface="Viga"/>
            </a:endParaRPr>
          </a:p>
        </p:txBody>
      </p:sp>
      <p:cxnSp>
        <p:nvCxnSpPr>
          <p:cNvPr id="280" name="Google Shape;280;p26"/>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281" name="Google Shape;281;p26"/>
          <p:cNvGrpSpPr/>
          <p:nvPr/>
        </p:nvGrpSpPr>
        <p:grpSpPr>
          <a:xfrm>
            <a:off x="2356921" y="6977435"/>
            <a:ext cx="5183932" cy="751427"/>
            <a:chOff x="2360225" y="6973948"/>
            <a:chExt cx="5191200" cy="751052"/>
          </a:xfrm>
        </p:grpSpPr>
        <p:pic>
          <p:nvPicPr>
            <p:cNvPr id="282" name="Google Shape;282;p26"/>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283" name="Google Shape;283;p26"/>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284" name="Google Shape;284;p26">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285" name="Google Shape;285;p26"/>
          <p:cNvSpPr txBox="1"/>
          <p:nvPr/>
        </p:nvSpPr>
        <p:spPr>
          <a:xfrm>
            <a:off x="1552250" y="796300"/>
            <a:ext cx="7110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latin typeface="Ubuntu"/>
                <a:ea typeface="Ubuntu"/>
                <a:cs typeface="Ubuntu"/>
                <a:sym typeface="Ubuntu"/>
              </a:rPr>
              <a:t>À la manière de Kandinsky - kangourou ou kiwi - kg</a:t>
            </a:r>
            <a:endParaRPr sz="2100">
              <a:latin typeface="Ubuntu"/>
              <a:ea typeface="Ubuntu"/>
              <a:cs typeface="Ubuntu"/>
              <a:sym typeface="Ubuntu"/>
            </a:endParaRPr>
          </a:p>
        </p:txBody>
      </p:sp>
      <p:graphicFrame>
        <p:nvGraphicFramePr>
          <p:cNvPr id="286" name="Google Shape;286;p26"/>
          <p:cNvGraphicFramePr/>
          <p:nvPr/>
        </p:nvGraphicFramePr>
        <p:xfrm>
          <a:off x="952500" y="1491710"/>
          <a:ext cx="3000000" cy="3000000"/>
        </p:xfrm>
        <a:graphic>
          <a:graphicData uri="http://schemas.openxmlformats.org/drawingml/2006/table">
            <a:tbl>
              <a:tblPr>
                <a:noFill/>
                <a:tableStyleId>{E64872AE-7E7A-4547-9B99-C9604D43A6CD}</a:tableStyleId>
              </a:tblPr>
              <a:tblGrid>
                <a:gridCol w="2120525"/>
                <a:gridCol w="3021600"/>
                <a:gridCol w="2996875"/>
              </a:tblGrid>
              <a:tr h="37635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1641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Si un kangourou ou un kiwi pouvait parler, que dirait-il?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l’histoire du kangourou ou du kiwi.</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7"/>
                        </a:rPr>
                        <a:t>https://youtu.be/SnrgoKTHZNI</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100">
                          <a:solidFill>
                            <a:schemeClr val="dk1"/>
                          </a:solidFill>
                          <a:latin typeface="Ubuntu"/>
                          <a:ea typeface="Ubuntu"/>
                          <a:cs typeface="Ubuntu"/>
                          <a:sym typeface="Ubuntu"/>
                        </a:rPr>
                        <a:t>*</a:t>
                      </a:r>
                      <a:r>
                        <a:rPr lang="fr-CA" sz="1100" u="sng">
                          <a:solidFill>
                            <a:schemeClr val="accent5"/>
                          </a:solidFill>
                          <a:latin typeface="Ubuntu"/>
                          <a:ea typeface="Ubuntu"/>
                          <a:cs typeface="Ubuntu"/>
                          <a:sym typeface="Ubuntu"/>
                          <a:hlinkClick r:id="rId8"/>
                        </a:rPr>
                        <a:t>Source image kiwi</a:t>
                      </a:r>
                      <a:endParaRPr sz="11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100">
                          <a:solidFill>
                            <a:schemeClr val="dk1"/>
                          </a:solidFill>
                          <a:latin typeface="Ubuntu"/>
                          <a:ea typeface="Ubuntu"/>
                          <a:cs typeface="Ubuntu"/>
                          <a:sym typeface="Ubuntu"/>
                        </a:rPr>
                        <a:t>*</a:t>
                      </a:r>
                      <a:r>
                        <a:rPr lang="fr-CA" sz="1100" u="sng">
                          <a:solidFill>
                            <a:schemeClr val="accent5"/>
                          </a:solidFill>
                          <a:latin typeface="Ubuntu"/>
                          <a:ea typeface="Ubuntu"/>
                          <a:cs typeface="Ubuntu"/>
                          <a:sym typeface="Ubuntu"/>
                          <a:hlinkClick r:id="rId9"/>
                        </a:rPr>
                        <a:t>Source image kangourou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Fais une suite d’images qui commencent par la lettre k.</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t>
                      </a:r>
                      <a:r>
                        <a:rPr lang="fr-CA">
                          <a:solidFill>
                            <a:schemeClr val="dk1"/>
                          </a:solidFill>
                          <a:latin typeface="Ubuntu"/>
                          <a:ea typeface="Ubuntu"/>
                          <a:cs typeface="Ubuntu"/>
                          <a:sym typeface="Ubuntu"/>
                        </a:rPr>
                        <a:t>Fais une suite à partir d’un kiwi et d’un kangourou.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0"/>
                        </a:rPr>
                        <a:t>https://youtu.be/yMPD_urwRwM</a:t>
                      </a:r>
                      <a:endParaRPr>
                        <a:solidFill>
                          <a:schemeClr val="dk1"/>
                        </a:solidFill>
                        <a:latin typeface="Ubuntu"/>
                        <a:ea typeface="Ubuntu"/>
                        <a:cs typeface="Ubuntu"/>
                        <a:sym typeface="Ubuntu"/>
                      </a:endParaRPr>
                    </a:p>
                    <a:p>
                      <a:pPr indent="0" lvl="0" marL="0" rtl="0" algn="l">
                        <a:spcBef>
                          <a:spcPts val="0"/>
                        </a:spcBef>
                        <a:spcAft>
                          <a:spcPts val="0"/>
                        </a:spcAft>
                        <a:buNone/>
                      </a:pPr>
                      <a:r>
                        <a:rPr lang="fr-CA" sz="1100">
                          <a:solidFill>
                            <a:schemeClr val="dk1"/>
                          </a:solidFill>
                          <a:latin typeface="Ubuntu"/>
                          <a:ea typeface="Ubuntu"/>
                          <a:cs typeface="Ubuntu"/>
                          <a:sym typeface="Ubuntu"/>
                        </a:rPr>
                        <a:t>*</a:t>
                      </a:r>
                      <a:r>
                        <a:rPr lang="fr-CA" sz="1100" u="sng">
                          <a:solidFill>
                            <a:schemeClr val="hlink"/>
                          </a:solidFill>
                          <a:latin typeface="Ubuntu"/>
                          <a:ea typeface="Ubuntu"/>
                          <a:cs typeface="Ubuntu"/>
                          <a:sym typeface="Ubuntu"/>
                          <a:hlinkClick r:id="rId11"/>
                        </a:rPr>
                        <a:t>Source image kiwi</a:t>
                      </a:r>
                      <a:endParaRPr sz="1100">
                        <a:solidFill>
                          <a:schemeClr val="dk1"/>
                        </a:solidFill>
                        <a:latin typeface="Ubuntu"/>
                        <a:ea typeface="Ubuntu"/>
                        <a:cs typeface="Ubuntu"/>
                        <a:sym typeface="Ubuntu"/>
                      </a:endParaRPr>
                    </a:p>
                    <a:p>
                      <a:pPr indent="0" lvl="0" marL="0" rtl="0" algn="l">
                        <a:spcBef>
                          <a:spcPts val="0"/>
                        </a:spcBef>
                        <a:spcAft>
                          <a:spcPts val="0"/>
                        </a:spcAft>
                        <a:buNone/>
                      </a:pPr>
                      <a:r>
                        <a:rPr lang="fr-CA" sz="1100">
                          <a:solidFill>
                            <a:schemeClr val="dk1"/>
                          </a:solidFill>
                          <a:latin typeface="Ubuntu"/>
                          <a:ea typeface="Ubuntu"/>
                          <a:cs typeface="Ubuntu"/>
                          <a:sym typeface="Ubuntu"/>
                        </a:rPr>
                        <a:t>*</a:t>
                      </a:r>
                      <a:r>
                        <a:rPr lang="fr-CA" sz="1100" u="sng">
                          <a:solidFill>
                            <a:schemeClr val="hlink"/>
                          </a:solidFill>
                          <a:latin typeface="Ubuntu"/>
                          <a:ea typeface="Ubuntu"/>
                          <a:cs typeface="Ubuntu"/>
                          <a:sym typeface="Ubuntu"/>
                          <a:hlinkClick r:id="rId12"/>
                        </a:rPr>
                        <a:t>Source image kangourou</a:t>
                      </a:r>
                      <a:endParaRPr sz="1100">
                        <a:solidFill>
                          <a:schemeClr val="dk1"/>
                        </a:solidFill>
                        <a:latin typeface="Ubuntu"/>
                        <a:ea typeface="Ubuntu"/>
                        <a:cs typeface="Ubuntu"/>
                        <a:sym typeface="Ubuntu"/>
                      </a:endParaRPr>
                    </a:p>
                  </a:txBody>
                  <a:tcPr marT="91425" marB="91425" marR="91425" marL="91425"/>
                </a:tc>
              </a:tr>
              <a:tr h="258657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3"/>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une oeuvre à la manière de </a:t>
                      </a:r>
                      <a:r>
                        <a:rPr lang="fr-CA" u="sng">
                          <a:solidFill>
                            <a:schemeClr val="hlink"/>
                          </a:solidFill>
                          <a:latin typeface="Ubuntu"/>
                          <a:ea typeface="Ubuntu"/>
                          <a:cs typeface="Ubuntu"/>
                          <a:sym typeface="Ubuntu"/>
                          <a:hlinkClick r:id="rId14"/>
                        </a:rPr>
                        <a:t>Kandinsky</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Dessine ton oeuvre et enregistre au moins une ressemblance.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5"/>
                        </a:rPr>
                        <a:t>https://scratch.mit.edu/projects/383249175</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Trouve des objets qui a une masse semblable. Si tu as un balance dans la cuisine, tu peux aussi estimer la masse d’objets.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Calcule les équivalences de masse.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programme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6"/>
                        </a:rPr>
                        <a:t>https://scratch.mit.edu/projects/339015644</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287" name="Google Shape;287;p26"/>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88" name="Google Shape;288;p26"/>
          <p:cNvPicPr preferRelativeResize="0"/>
          <p:nvPr/>
        </p:nvPicPr>
        <p:blipFill>
          <a:blip r:embed="rId17">
            <a:alphaModFix/>
          </a:blip>
          <a:stretch>
            <a:fillRect/>
          </a:stretch>
        </p:blipFill>
        <p:spPr>
          <a:xfrm>
            <a:off x="8556800" y="152400"/>
            <a:ext cx="1118075" cy="1118075"/>
          </a:xfrm>
          <a:prstGeom prst="rect">
            <a:avLst/>
          </a:prstGeom>
          <a:noFill/>
          <a:ln>
            <a:noFill/>
          </a:ln>
        </p:spPr>
      </p:pic>
      <p:pic>
        <p:nvPicPr>
          <p:cNvPr id="289" name="Google Shape;289;p26"/>
          <p:cNvPicPr preferRelativeResize="0"/>
          <p:nvPr/>
        </p:nvPicPr>
        <p:blipFill>
          <a:blip r:embed="rId18">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27"/>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l</a:t>
            </a:r>
            <a:endParaRPr sz="2500">
              <a:solidFill>
                <a:srgbClr val="0069BF"/>
              </a:solidFill>
              <a:latin typeface="Viga"/>
              <a:ea typeface="Viga"/>
              <a:cs typeface="Viga"/>
              <a:sym typeface="Viga"/>
            </a:endParaRPr>
          </a:p>
        </p:txBody>
      </p:sp>
      <p:cxnSp>
        <p:nvCxnSpPr>
          <p:cNvPr id="295" name="Google Shape;295;p27"/>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296" name="Google Shape;296;p27"/>
          <p:cNvGrpSpPr/>
          <p:nvPr/>
        </p:nvGrpSpPr>
        <p:grpSpPr>
          <a:xfrm>
            <a:off x="2356921" y="6977435"/>
            <a:ext cx="5183932" cy="751427"/>
            <a:chOff x="2360225" y="6973948"/>
            <a:chExt cx="5191200" cy="751052"/>
          </a:xfrm>
        </p:grpSpPr>
        <p:pic>
          <p:nvPicPr>
            <p:cNvPr id="297" name="Google Shape;297;p27"/>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298" name="Google Shape;298;p27"/>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299" name="Google Shape;299;p27">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300" name="Google Shape;300;p27"/>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Lettre l - longueur - largeur - litre   </a:t>
            </a:r>
            <a:endParaRPr sz="2100">
              <a:latin typeface="Ubuntu"/>
              <a:ea typeface="Ubuntu"/>
              <a:cs typeface="Ubuntu"/>
              <a:sym typeface="Ubuntu"/>
            </a:endParaRPr>
          </a:p>
        </p:txBody>
      </p:sp>
      <p:graphicFrame>
        <p:nvGraphicFramePr>
          <p:cNvPr id="301" name="Google Shape;301;p27"/>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sz="12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Fais une liste de mots qui commencent par la </a:t>
                      </a:r>
                      <a:r>
                        <a:rPr b="1" lang="fr-CA">
                          <a:solidFill>
                            <a:schemeClr val="dk1"/>
                          </a:solidFill>
                          <a:latin typeface="Ubuntu"/>
                          <a:ea typeface="Ubuntu"/>
                          <a:cs typeface="Ubuntu"/>
                          <a:sym typeface="Ubuntu"/>
                        </a:rPr>
                        <a:t>lettre l</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Illustre quelques mots qui commencent par la lettre 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https://youtu.be/O3-_PRokkqQ</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Trouve des objets qui ont environ deux fois la </a:t>
                      </a:r>
                      <a:r>
                        <a:rPr b="1" lang="fr-CA">
                          <a:solidFill>
                            <a:schemeClr val="dk1"/>
                          </a:solidFill>
                          <a:latin typeface="Ubuntu"/>
                          <a:ea typeface="Ubuntu"/>
                          <a:cs typeface="Ubuntu"/>
                          <a:sym typeface="Ubuntu"/>
                        </a:rPr>
                        <a:t>largeur</a:t>
                      </a:r>
                      <a:r>
                        <a:rPr lang="fr-CA">
                          <a:solidFill>
                            <a:schemeClr val="dk1"/>
                          </a:solidFill>
                          <a:latin typeface="Ubuntu"/>
                          <a:ea typeface="Ubuntu"/>
                          <a:cs typeface="Ubuntu"/>
                          <a:sym typeface="Ubuntu"/>
                        </a:rPr>
                        <a:t> de ta main.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Représente un objet qui est environ deux fois plus </a:t>
                      </a:r>
                      <a:r>
                        <a:rPr b="1" lang="fr-CA">
                          <a:solidFill>
                            <a:schemeClr val="dk1"/>
                          </a:solidFill>
                          <a:latin typeface="Ubuntu"/>
                          <a:ea typeface="Ubuntu"/>
                          <a:cs typeface="Ubuntu"/>
                          <a:sym typeface="Ubuntu"/>
                        </a:rPr>
                        <a:t>long</a:t>
                      </a:r>
                      <a:r>
                        <a:rPr lang="fr-CA">
                          <a:solidFill>
                            <a:schemeClr val="dk1"/>
                          </a:solidFill>
                          <a:latin typeface="Ubuntu"/>
                          <a:ea typeface="Ubuntu"/>
                          <a:cs typeface="Ubuntu"/>
                          <a:sym typeface="Ubuntu"/>
                        </a:rPr>
                        <a:t> qu’un autre.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https://youtu.be/xq4Ll_Z2o1w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sz="1200">
                        <a:solidFill>
                          <a:schemeClr val="dk1"/>
                        </a:solidFill>
                        <a:latin typeface="Ubuntu"/>
                        <a:ea typeface="Ubuntu"/>
                        <a:cs typeface="Ubuntu"/>
                        <a:sym typeface="Ubuntu"/>
                      </a:endParaRPr>
                    </a:p>
                    <a:p>
                      <a:pPr indent="0" lvl="0" marL="0" rtl="0" algn="l">
                        <a:spcBef>
                          <a:spcPts val="0"/>
                        </a:spcBef>
                        <a:spcAft>
                          <a:spcPts val="0"/>
                        </a:spcAft>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hlink"/>
                          </a:solidFill>
                          <a:latin typeface="Ubuntu"/>
                          <a:ea typeface="Ubuntu"/>
                          <a:cs typeface="Ubuntu"/>
                          <a:sym typeface="Ubuntu"/>
                          <a:hlinkClick r:id="rId11"/>
                        </a:rPr>
                        <a:t>j’apprends de la maison</a:t>
                      </a:r>
                      <a:r>
                        <a:rPr i="1" lang="fr-CA" sz="1200">
                          <a:solidFill>
                            <a:schemeClr val="dk1"/>
                          </a:solidFill>
                          <a:latin typeface="Ubuntu"/>
                          <a:ea typeface="Ubuntu"/>
                          <a:cs typeface="Ubuntu"/>
                          <a:sym typeface="Ubuntu"/>
                        </a:rPr>
                        <a:t> pour voir les tutoriels.</a:t>
                      </a:r>
                      <a:endParaRPr i="1" sz="12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une phrase avec plusieurs mots qui contiennent deux fois la lettre l collées.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phrase avec plusieurs mots qui contiennent </a:t>
                      </a:r>
                      <a:r>
                        <a:rPr b="1" lang="fr-CA">
                          <a:solidFill>
                            <a:schemeClr val="dk1"/>
                          </a:solidFill>
                          <a:latin typeface="Ubuntu"/>
                          <a:ea typeface="Ubuntu"/>
                          <a:cs typeface="Ubuntu"/>
                          <a:sym typeface="Ubuntu"/>
                        </a:rPr>
                        <a:t>deux fois la lettre l collées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12"/>
                        </a:rPr>
                        <a:t>https://scratch.mit.edu/projects/383494012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Trouve des objets qui ont environ la capacité d’un </a:t>
                      </a:r>
                      <a:r>
                        <a:rPr b="1" lang="fr-CA">
                          <a:solidFill>
                            <a:schemeClr val="dk1"/>
                          </a:solidFill>
                          <a:latin typeface="Ubuntu"/>
                          <a:ea typeface="Ubuntu"/>
                          <a:cs typeface="Ubuntu"/>
                          <a:sym typeface="Ubuntu"/>
                        </a:rPr>
                        <a:t>litre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Transforme un nombre de ml en </a:t>
                      </a:r>
                      <a:r>
                        <a:rPr b="1" lang="fr-CA">
                          <a:solidFill>
                            <a:schemeClr val="dk1"/>
                          </a:solidFill>
                          <a:latin typeface="Ubuntu"/>
                          <a:ea typeface="Ubuntu"/>
                          <a:cs typeface="Ubuntu"/>
                          <a:sym typeface="Ubuntu"/>
                        </a:rPr>
                        <a:t>litre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3"/>
                        </a:rPr>
                        <a:t>https://scratch.mit.edu/projects/383492424</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302" name="Google Shape;302;p27"/>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303" name="Google Shape;303;p27"/>
          <p:cNvPicPr preferRelativeResize="0"/>
          <p:nvPr/>
        </p:nvPicPr>
        <p:blipFill>
          <a:blip r:embed="rId14">
            <a:alphaModFix/>
          </a:blip>
          <a:stretch>
            <a:fillRect/>
          </a:stretch>
        </p:blipFill>
        <p:spPr>
          <a:xfrm>
            <a:off x="8556800" y="152400"/>
            <a:ext cx="1118075" cy="1118075"/>
          </a:xfrm>
          <a:prstGeom prst="rect">
            <a:avLst/>
          </a:prstGeom>
          <a:noFill/>
          <a:ln>
            <a:noFill/>
          </a:ln>
        </p:spPr>
      </p:pic>
      <p:pic>
        <p:nvPicPr>
          <p:cNvPr id="304" name="Google Shape;304;p27"/>
          <p:cNvPicPr preferRelativeResize="0"/>
          <p:nvPr/>
        </p:nvPicPr>
        <p:blipFill>
          <a:blip r:embed="rId15">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28"/>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m</a:t>
            </a:r>
            <a:endParaRPr sz="2500">
              <a:solidFill>
                <a:srgbClr val="0069BF"/>
              </a:solidFill>
              <a:latin typeface="Viga"/>
              <a:ea typeface="Viga"/>
              <a:cs typeface="Viga"/>
              <a:sym typeface="Viga"/>
            </a:endParaRPr>
          </a:p>
        </p:txBody>
      </p:sp>
      <p:cxnSp>
        <p:nvCxnSpPr>
          <p:cNvPr id="310" name="Google Shape;310;p28"/>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311" name="Google Shape;311;p28"/>
          <p:cNvGrpSpPr/>
          <p:nvPr/>
        </p:nvGrpSpPr>
        <p:grpSpPr>
          <a:xfrm>
            <a:off x="2356921" y="6977435"/>
            <a:ext cx="5183932" cy="751427"/>
            <a:chOff x="2360225" y="6973948"/>
            <a:chExt cx="5191200" cy="751052"/>
          </a:xfrm>
        </p:grpSpPr>
        <p:pic>
          <p:nvPicPr>
            <p:cNvPr id="312" name="Google Shape;312;p28"/>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313" name="Google Shape;313;p28"/>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314" name="Google Shape;314;p28">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315" name="Google Shape;315;p28"/>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Menu - moins - mètre </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316" name="Google Shape;316;p28"/>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Écris le </a:t>
                      </a:r>
                      <a:r>
                        <a:rPr b="1" lang="fr-CA">
                          <a:solidFill>
                            <a:schemeClr val="dk1"/>
                          </a:solidFill>
                          <a:latin typeface="Ubuntu"/>
                          <a:ea typeface="Ubuntu"/>
                          <a:cs typeface="Ubuntu"/>
                          <a:sym typeface="Ubuntu"/>
                        </a:rPr>
                        <a:t>menu</a:t>
                      </a:r>
                      <a:r>
                        <a:rPr lang="fr-CA">
                          <a:solidFill>
                            <a:schemeClr val="dk1"/>
                          </a:solidFill>
                          <a:latin typeface="Ubuntu"/>
                          <a:ea typeface="Ubuntu"/>
                          <a:cs typeface="Ubuntu"/>
                          <a:sym typeface="Ubuntu"/>
                        </a:rPr>
                        <a:t> d’un repas.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Représente le </a:t>
                      </a:r>
                      <a:r>
                        <a:rPr b="1" lang="fr-CA">
                          <a:solidFill>
                            <a:schemeClr val="dk1"/>
                          </a:solidFill>
                          <a:latin typeface="Ubuntu"/>
                          <a:ea typeface="Ubuntu"/>
                          <a:cs typeface="Ubuntu"/>
                          <a:sym typeface="Ubuntu"/>
                        </a:rPr>
                        <a:t>menu</a:t>
                      </a:r>
                      <a:r>
                        <a:rPr lang="fr-CA">
                          <a:solidFill>
                            <a:schemeClr val="dk1"/>
                          </a:solidFill>
                          <a:latin typeface="Ubuntu"/>
                          <a:ea typeface="Ubuntu"/>
                          <a:cs typeface="Ubuntu"/>
                          <a:sym typeface="Ubuntu"/>
                        </a:rPr>
                        <a:t> d’un repas.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https://youtu.be/VLuzfM6mLDs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latin typeface="Ubuntu"/>
                          <a:ea typeface="Ubuntu"/>
                          <a:cs typeface="Ubuntu"/>
                          <a:sym typeface="Ubuntu"/>
                          <a:hlinkClick r:id="rId9"/>
                        </a:rPr>
                        <a:t>*Source image libre de droit</a:t>
                      </a:r>
                      <a:r>
                        <a:rPr lang="fr-CA" u="sng">
                          <a:solidFill>
                            <a:schemeClr val="hlink"/>
                          </a:solidFill>
                          <a:latin typeface="Ubuntu"/>
                          <a:ea typeface="Ubuntu"/>
                          <a:cs typeface="Ubuntu"/>
                          <a:sym typeface="Ubuntu"/>
                          <a:hlinkClick r:id="rId10"/>
                        </a:rPr>
                        <a:t>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Regroupe des objets en 2 ensembles et identifie celui qui en contient le </a:t>
                      </a:r>
                      <a:r>
                        <a:rPr b="1" lang="fr-CA">
                          <a:solidFill>
                            <a:schemeClr val="dk1"/>
                          </a:solidFill>
                          <a:latin typeface="Ubuntu"/>
                          <a:ea typeface="Ubuntu"/>
                          <a:cs typeface="Ubuntu"/>
                          <a:sym typeface="Ubuntu"/>
                        </a:rPr>
                        <a:t>moins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Regroupe des objets en 2 ensembles et identifie celui qui en contient le </a:t>
                      </a:r>
                      <a:r>
                        <a:rPr b="1" lang="fr-CA">
                          <a:solidFill>
                            <a:schemeClr val="dk1"/>
                          </a:solidFill>
                          <a:latin typeface="Ubuntu"/>
                          <a:ea typeface="Ubuntu"/>
                          <a:cs typeface="Ubuntu"/>
                          <a:sym typeface="Ubuntu"/>
                        </a:rPr>
                        <a:t>moins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https://youtu.be/hbjEcqw4GlE</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2"/>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3"/>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le </a:t>
                      </a:r>
                      <a:r>
                        <a:rPr b="1" lang="fr-CA">
                          <a:solidFill>
                            <a:schemeClr val="dk1"/>
                          </a:solidFill>
                          <a:latin typeface="Ubuntu"/>
                          <a:ea typeface="Ubuntu"/>
                          <a:cs typeface="Ubuntu"/>
                          <a:sym typeface="Ubuntu"/>
                        </a:rPr>
                        <a:t>menu</a:t>
                      </a:r>
                      <a:r>
                        <a:rPr lang="fr-CA">
                          <a:solidFill>
                            <a:schemeClr val="dk1"/>
                          </a:solidFill>
                          <a:latin typeface="Ubuntu"/>
                          <a:ea typeface="Ubuntu"/>
                          <a:cs typeface="Ubuntu"/>
                          <a:sym typeface="Ubuntu"/>
                        </a:rPr>
                        <a:t> d’un repas qui comprend au </a:t>
                      </a:r>
                      <a:r>
                        <a:rPr b="1" lang="fr-CA">
                          <a:solidFill>
                            <a:schemeClr val="dk1"/>
                          </a:solidFill>
                          <a:latin typeface="Ubuntu"/>
                          <a:ea typeface="Ubuntu"/>
                          <a:cs typeface="Ubuntu"/>
                          <a:sym typeface="Ubuntu"/>
                        </a:rPr>
                        <a:t>moins</a:t>
                      </a:r>
                      <a:r>
                        <a:rPr lang="fr-CA">
                          <a:solidFill>
                            <a:schemeClr val="dk1"/>
                          </a:solidFill>
                          <a:latin typeface="Ubuntu"/>
                          <a:ea typeface="Ubuntu"/>
                          <a:cs typeface="Ubuntu"/>
                          <a:sym typeface="Ubuntu"/>
                        </a:rPr>
                        <a:t> la </a:t>
                      </a:r>
                      <a:r>
                        <a:rPr b="1" lang="fr-CA">
                          <a:solidFill>
                            <a:schemeClr val="dk1"/>
                          </a:solidFill>
                          <a:latin typeface="Ubuntu"/>
                          <a:ea typeface="Ubuntu"/>
                          <a:cs typeface="Ubuntu"/>
                          <a:sym typeface="Ubuntu"/>
                        </a:rPr>
                        <a:t>moitié</a:t>
                      </a:r>
                      <a:r>
                        <a:rPr lang="fr-CA">
                          <a:solidFill>
                            <a:schemeClr val="dk1"/>
                          </a:solidFill>
                          <a:latin typeface="Ubuntu"/>
                          <a:ea typeface="Ubuntu"/>
                          <a:cs typeface="Ubuntu"/>
                          <a:sym typeface="Ubuntu"/>
                        </a:rPr>
                        <a:t> de l’assiette de fruits ou de  légumes.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Représente le </a:t>
                      </a:r>
                      <a:r>
                        <a:rPr b="1" lang="fr-CA">
                          <a:solidFill>
                            <a:schemeClr val="dk1"/>
                          </a:solidFill>
                          <a:latin typeface="Ubuntu"/>
                          <a:ea typeface="Ubuntu"/>
                          <a:cs typeface="Ubuntu"/>
                          <a:sym typeface="Ubuntu"/>
                        </a:rPr>
                        <a:t>menu</a:t>
                      </a:r>
                      <a:r>
                        <a:rPr lang="fr-CA">
                          <a:solidFill>
                            <a:schemeClr val="dk1"/>
                          </a:solidFill>
                          <a:latin typeface="Ubuntu"/>
                          <a:ea typeface="Ubuntu"/>
                          <a:cs typeface="Ubuntu"/>
                          <a:sym typeface="Ubuntu"/>
                        </a:rPr>
                        <a:t> d’un repas qui comprend au </a:t>
                      </a:r>
                      <a:r>
                        <a:rPr b="1" lang="fr-CA">
                          <a:solidFill>
                            <a:schemeClr val="dk1"/>
                          </a:solidFill>
                          <a:latin typeface="Ubuntu"/>
                          <a:ea typeface="Ubuntu"/>
                          <a:cs typeface="Ubuntu"/>
                          <a:sym typeface="Ubuntu"/>
                        </a:rPr>
                        <a:t>moins</a:t>
                      </a:r>
                      <a:r>
                        <a:rPr lang="fr-CA">
                          <a:solidFill>
                            <a:schemeClr val="dk1"/>
                          </a:solidFill>
                          <a:latin typeface="Ubuntu"/>
                          <a:ea typeface="Ubuntu"/>
                          <a:cs typeface="Ubuntu"/>
                          <a:sym typeface="Ubuntu"/>
                        </a:rPr>
                        <a:t> la </a:t>
                      </a:r>
                      <a:r>
                        <a:rPr b="1" lang="fr-CA">
                          <a:solidFill>
                            <a:schemeClr val="dk1"/>
                          </a:solidFill>
                          <a:latin typeface="Ubuntu"/>
                          <a:ea typeface="Ubuntu"/>
                          <a:cs typeface="Ubuntu"/>
                          <a:sym typeface="Ubuntu"/>
                        </a:rPr>
                        <a:t>moitié</a:t>
                      </a:r>
                      <a:r>
                        <a:rPr lang="fr-CA">
                          <a:solidFill>
                            <a:schemeClr val="dk1"/>
                          </a:solidFill>
                          <a:latin typeface="Ubuntu"/>
                          <a:ea typeface="Ubuntu"/>
                          <a:cs typeface="Ubuntu"/>
                          <a:sym typeface="Ubuntu"/>
                        </a:rPr>
                        <a:t> de l’assiette de fruits ou de  légumes.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4"/>
                        </a:rPr>
                        <a:t>https://scratch.mit.edu/projects/383799134</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Calcule la longueur d’objets en </a:t>
                      </a:r>
                      <a:r>
                        <a:rPr b="1" lang="fr-CA">
                          <a:solidFill>
                            <a:schemeClr val="dk1"/>
                          </a:solidFill>
                          <a:latin typeface="Ubuntu"/>
                          <a:ea typeface="Ubuntu"/>
                          <a:cs typeface="Ubuntu"/>
                          <a:sym typeface="Ubuntu"/>
                        </a:rPr>
                        <a:t>mètre</a:t>
                      </a:r>
                      <a:r>
                        <a:rPr lang="fr-CA">
                          <a:solidFill>
                            <a:schemeClr val="dk1"/>
                          </a:solidFill>
                          <a:latin typeface="Ubuntu"/>
                          <a:ea typeface="Ubuntu"/>
                          <a:cs typeface="Ubuntu"/>
                          <a:sym typeface="Ubuntu"/>
                        </a:rPr>
                        <a:t> et transforme la réponse en centimètre.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Le programme te donnera la longueur d’un objet en </a:t>
                      </a:r>
                      <a:r>
                        <a:rPr b="1" lang="fr-CA">
                          <a:solidFill>
                            <a:schemeClr val="dk1"/>
                          </a:solidFill>
                          <a:latin typeface="Ubuntu"/>
                          <a:ea typeface="Ubuntu"/>
                          <a:cs typeface="Ubuntu"/>
                          <a:sym typeface="Ubuntu"/>
                        </a:rPr>
                        <a:t>m</a:t>
                      </a:r>
                      <a:r>
                        <a:rPr lang="fr-CA">
                          <a:solidFill>
                            <a:schemeClr val="dk1"/>
                          </a:solidFill>
                          <a:latin typeface="Ubuntu"/>
                          <a:ea typeface="Ubuntu"/>
                          <a:cs typeface="Ubuntu"/>
                          <a:sym typeface="Ubuntu"/>
                        </a:rPr>
                        <a:t> et  transforme la réponse en centimètre. Essaie d’ajouter la transformation en mm ou en km.</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5"/>
                        </a:rPr>
                        <a:t>https://youtu.be/LSNYU0y0uqU</a:t>
                      </a:r>
                      <a:endParaRPr>
                        <a:solidFill>
                          <a:schemeClr val="dk1"/>
                        </a:solidFill>
                        <a:latin typeface="Ubuntu"/>
                        <a:ea typeface="Ubuntu"/>
                        <a:cs typeface="Ubuntu"/>
                        <a:sym typeface="Ubuntu"/>
                      </a:endParaRPr>
                    </a:p>
                  </a:txBody>
                  <a:tcPr marT="91425" marB="91425" marR="91425" marL="91425"/>
                </a:tc>
              </a:tr>
            </a:tbl>
          </a:graphicData>
        </a:graphic>
      </p:graphicFrame>
      <p:sp>
        <p:nvSpPr>
          <p:cNvPr id="317" name="Google Shape;317;p28"/>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318" name="Google Shape;318;p28"/>
          <p:cNvPicPr preferRelativeResize="0"/>
          <p:nvPr/>
        </p:nvPicPr>
        <p:blipFill>
          <a:blip r:embed="rId16">
            <a:alphaModFix/>
          </a:blip>
          <a:stretch>
            <a:fillRect/>
          </a:stretch>
        </p:blipFill>
        <p:spPr>
          <a:xfrm>
            <a:off x="8556800" y="152400"/>
            <a:ext cx="1118075" cy="1118075"/>
          </a:xfrm>
          <a:prstGeom prst="rect">
            <a:avLst/>
          </a:prstGeom>
          <a:noFill/>
          <a:ln>
            <a:noFill/>
          </a:ln>
        </p:spPr>
      </p:pic>
      <p:pic>
        <p:nvPicPr>
          <p:cNvPr id="319" name="Google Shape;319;p28"/>
          <p:cNvPicPr preferRelativeResize="0"/>
          <p:nvPr/>
        </p:nvPicPr>
        <p:blipFill>
          <a:blip r:embed="rId17">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29"/>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n</a:t>
            </a:r>
            <a:endParaRPr sz="2500">
              <a:solidFill>
                <a:srgbClr val="0069BF"/>
              </a:solidFill>
              <a:latin typeface="Viga"/>
              <a:ea typeface="Viga"/>
              <a:cs typeface="Viga"/>
              <a:sym typeface="Viga"/>
            </a:endParaRPr>
          </a:p>
        </p:txBody>
      </p:sp>
      <p:cxnSp>
        <p:nvCxnSpPr>
          <p:cNvPr id="325" name="Google Shape;325;p29"/>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326" name="Google Shape;326;p29"/>
          <p:cNvGrpSpPr/>
          <p:nvPr/>
        </p:nvGrpSpPr>
        <p:grpSpPr>
          <a:xfrm>
            <a:off x="2356921" y="6977435"/>
            <a:ext cx="5183932" cy="751427"/>
            <a:chOff x="2360225" y="6973948"/>
            <a:chExt cx="5191200" cy="751052"/>
          </a:xfrm>
        </p:grpSpPr>
        <p:pic>
          <p:nvPicPr>
            <p:cNvPr id="327" name="Google Shape;327;p29"/>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328" name="Google Shape;328;p29"/>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329" name="Google Shape;329;p29">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330" name="Google Shape;330;p29"/>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Bulletin de nouvelles- phrases négatives - nombres naturels - droite numérique  </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331" name="Google Shape;331;p29"/>
          <p:cNvGraphicFramePr/>
          <p:nvPr/>
        </p:nvGraphicFramePr>
        <p:xfrm>
          <a:off x="952500" y="1625535"/>
          <a:ext cx="3000000" cy="3000000"/>
        </p:xfrm>
        <a:graphic>
          <a:graphicData uri="http://schemas.openxmlformats.org/drawingml/2006/table">
            <a:tbl>
              <a:tblPr>
                <a:noFill/>
                <a:tableStyleId>{E64872AE-7E7A-4547-9B99-C9604D43A6CD}</a:tableStyleId>
              </a:tblPr>
              <a:tblGrid>
                <a:gridCol w="2120525"/>
                <a:gridCol w="3021600"/>
                <a:gridCol w="2996875"/>
              </a:tblGrid>
              <a:tr h="40465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042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une phrase qui décrit </a:t>
                      </a:r>
                      <a:r>
                        <a:rPr lang="fr-CA">
                          <a:solidFill>
                            <a:schemeClr val="dk1"/>
                          </a:solidFill>
                          <a:latin typeface="Ubuntu"/>
                          <a:ea typeface="Ubuntu"/>
                          <a:cs typeface="Ubuntu"/>
                          <a:sym typeface="Ubuntu"/>
                        </a:rPr>
                        <a:t>une </a:t>
                      </a:r>
                      <a:r>
                        <a:rPr b="1" lang="fr-CA">
                          <a:solidFill>
                            <a:schemeClr val="dk1"/>
                          </a:solidFill>
                          <a:latin typeface="Ubuntu"/>
                          <a:ea typeface="Ubuntu"/>
                          <a:cs typeface="Ubuntu"/>
                          <a:sym typeface="Ubuntu"/>
                        </a:rPr>
                        <a:t>nouvelle</a:t>
                      </a:r>
                      <a:r>
                        <a:rPr lang="fr-CA">
                          <a:solidFill>
                            <a:schemeClr val="dk1"/>
                          </a:solidFill>
                          <a:latin typeface="Ubuntu"/>
                          <a:ea typeface="Ubuntu"/>
                          <a:cs typeface="Ubuntu"/>
                          <a:sym typeface="Ubuntu"/>
                        </a:rPr>
                        <a:t> qui traite de l’actualité.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https://youtu.be/5PPZqaZrpQc</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une représentation d’un </a:t>
                      </a:r>
                      <a:r>
                        <a:rPr b="1" lang="fr-CA">
                          <a:solidFill>
                            <a:schemeClr val="dk1"/>
                          </a:solidFill>
                          <a:latin typeface="Ubuntu"/>
                          <a:ea typeface="Ubuntu"/>
                          <a:cs typeface="Ubuntu"/>
                          <a:sym typeface="Ubuntu"/>
                        </a:rPr>
                        <a:t>nombre</a:t>
                      </a:r>
                      <a:r>
                        <a:rPr lang="fr-CA">
                          <a:solidFill>
                            <a:schemeClr val="dk1"/>
                          </a:solidFill>
                          <a:latin typeface="Ubuntu"/>
                          <a:ea typeface="Ubuntu"/>
                          <a:cs typeface="Ubuntu"/>
                          <a:sym typeface="Ubuntu"/>
                        </a:rPr>
                        <a:t> plus petit que 100.</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Dessine une représentation d’un </a:t>
                      </a:r>
                      <a:r>
                        <a:rPr b="1" lang="fr-CA">
                          <a:solidFill>
                            <a:schemeClr val="dk1"/>
                          </a:solidFill>
                          <a:latin typeface="Ubuntu"/>
                          <a:ea typeface="Ubuntu"/>
                          <a:cs typeface="Ubuntu"/>
                          <a:sym typeface="Ubuntu"/>
                        </a:rPr>
                        <a:t>nombre</a:t>
                      </a:r>
                      <a:r>
                        <a:rPr lang="fr-CA">
                          <a:solidFill>
                            <a:schemeClr val="dk1"/>
                          </a:solidFill>
                          <a:latin typeface="Ubuntu"/>
                          <a:ea typeface="Ubuntu"/>
                          <a:cs typeface="Ubuntu"/>
                          <a:sym typeface="Ubuntu"/>
                        </a:rPr>
                        <a:t> plus petit que 100.</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https://youtu.be/W9tpNXpPC5k</a:t>
                      </a:r>
                      <a:endParaRPr>
                        <a:solidFill>
                          <a:schemeClr val="dk1"/>
                        </a:solidFill>
                        <a:latin typeface="Ubuntu"/>
                        <a:ea typeface="Ubuntu"/>
                        <a:cs typeface="Ubuntu"/>
                        <a:sym typeface="Ubuntu"/>
                      </a:endParaRPr>
                    </a:p>
                  </a:txBody>
                  <a:tcPr marT="91425" marB="91425" marR="91425" marL="91425"/>
                </a:tc>
              </a:tr>
              <a:tr h="27516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1"/>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des phrases </a:t>
                      </a:r>
                      <a:r>
                        <a:rPr b="1" lang="fr-CA">
                          <a:solidFill>
                            <a:schemeClr val="dk1"/>
                          </a:solidFill>
                          <a:latin typeface="Ubuntu"/>
                          <a:ea typeface="Ubuntu"/>
                          <a:cs typeface="Ubuntu"/>
                          <a:sym typeface="Ubuntu"/>
                        </a:rPr>
                        <a:t>négatives</a:t>
                      </a:r>
                      <a:r>
                        <a:rPr lang="fr-CA">
                          <a:solidFill>
                            <a:schemeClr val="dk1"/>
                          </a:solidFill>
                          <a:latin typeface="Ubuntu"/>
                          <a:ea typeface="Ubuntu"/>
                          <a:cs typeface="Ubuntu"/>
                          <a:sym typeface="Ubuntu"/>
                        </a:rPr>
                        <a:t> en utilisant des mots variés qui expriment la </a:t>
                      </a:r>
                      <a:r>
                        <a:rPr b="1" lang="fr-CA">
                          <a:solidFill>
                            <a:schemeClr val="dk1"/>
                          </a:solidFill>
                          <a:latin typeface="Ubuntu"/>
                          <a:ea typeface="Ubuntu"/>
                          <a:cs typeface="Ubuntu"/>
                          <a:sym typeface="Ubuntu"/>
                        </a:rPr>
                        <a:t>négation</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2"/>
                        </a:rPr>
                        <a:t>Pour t’inspirer</a:t>
                      </a: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phrase </a:t>
                      </a:r>
                      <a:r>
                        <a:rPr b="1" lang="fr-CA">
                          <a:solidFill>
                            <a:schemeClr val="dk1"/>
                          </a:solidFill>
                          <a:latin typeface="Ubuntu"/>
                          <a:ea typeface="Ubuntu"/>
                          <a:cs typeface="Ubuntu"/>
                          <a:sym typeface="Ubuntu"/>
                        </a:rPr>
                        <a:t>négative</a:t>
                      </a:r>
                      <a:r>
                        <a:rPr lang="fr-CA">
                          <a:solidFill>
                            <a:schemeClr val="dk1"/>
                          </a:solidFill>
                          <a:latin typeface="Ubuntu"/>
                          <a:ea typeface="Ubuntu"/>
                          <a:cs typeface="Ubuntu"/>
                          <a:sym typeface="Ubuntu"/>
                        </a:rPr>
                        <a:t> en affichant les mots usuels de </a:t>
                      </a:r>
                      <a:r>
                        <a:rPr b="1" lang="fr-CA">
                          <a:solidFill>
                            <a:schemeClr val="dk1"/>
                          </a:solidFill>
                          <a:latin typeface="Ubuntu"/>
                          <a:ea typeface="Ubuntu"/>
                          <a:cs typeface="Ubuntu"/>
                          <a:sym typeface="Ubuntu"/>
                        </a:rPr>
                        <a:t>négation</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3"/>
                        </a:rPr>
                        <a:t>https://scratch.mit.edu/projects/385236582</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Représente une droite </a:t>
                      </a:r>
                      <a:r>
                        <a:rPr b="1" lang="fr-CA">
                          <a:solidFill>
                            <a:schemeClr val="dk1"/>
                          </a:solidFill>
                          <a:latin typeface="Ubuntu"/>
                          <a:ea typeface="Ubuntu"/>
                          <a:cs typeface="Ubuntu"/>
                          <a:sym typeface="Ubuntu"/>
                        </a:rPr>
                        <a:t>numérique</a:t>
                      </a:r>
                      <a:r>
                        <a:rPr lang="fr-CA">
                          <a:solidFill>
                            <a:schemeClr val="dk1"/>
                          </a:solidFill>
                          <a:latin typeface="Ubuntu"/>
                          <a:ea typeface="Ubuntu"/>
                          <a:cs typeface="Ubuntu"/>
                          <a:sym typeface="Ubuntu"/>
                        </a:rPr>
                        <a:t> avec les </a:t>
                      </a:r>
                      <a:r>
                        <a:rPr b="1" lang="fr-CA">
                          <a:solidFill>
                            <a:schemeClr val="dk1"/>
                          </a:solidFill>
                          <a:latin typeface="Ubuntu"/>
                          <a:ea typeface="Ubuntu"/>
                          <a:cs typeface="Ubuntu"/>
                          <a:sym typeface="Ubuntu"/>
                        </a:rPr>
                        <a:t>nombres composés.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4"/>
                        </a:rPr>
                        <a:t>Aide sur Allô prof</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Représente une droite </a:t>
                      </a:r>
                      <a:r>
                        <a:rPr b="1" lang="fr-CA">
                          <a:solidFill>
                            <a:schemeClr val="dk1"/>
                          </a:solidFill>
                          <a:latin typeface="Ubuntu"/>
                          <a:ea typeface="Ubuntu"/>
                          <a:cs typeface="Ubuntu"/>
                          <a:sym typeface="Ubuntu"/>
                        </a:rPr>
                        <a:t>numérique</a:t>
                      </a:r>
                      <a:r>
                        <a:rPr lang="fr-CA">
                          <a:solidFill>
                            <a:schemeClr val="dk1"/>
                          </a:solidFill>
                          <a:latin typeface="Ubuntu"/>
                          <a:ea typeface="Ubuntu"/>
                          <a:cs typeface="Ubuntu"/>
                          <a:sym typeface="Ubuntu"/>
                        </a:rPr>
                        <a:t> avec les </a:t>
                      </a:r>
                      <a:r>
                        <a:rPr b="1" lang="fr-CA">
                          <a:solidFill>
                            <a:schemeClr val="dk1"/>
                          </a:solidFill>
                          <a:latin typeface="Ubuntu"/>
                          <a:ea typeface="Ubuntu"/>
                          <a:cs typeface="Ubuntu"/>
                          <a:sym typeface="Ubuntu"/>
                        </a:rPr>
                        <a:t>nombres composés.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5"/>
                        </a:rPr>
                        <a:t>https://youtu.be/U07tO-4cEv0</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332" name="Google Shape;332;p29"/>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333" name="Google Shape;333;p29"/>
          <p:cNvPicPr preferRelativeResize="0"/>
          <p:nvPr/>
        </p:nvPicPr>
        <p:blipFill>
          <a:blip r:embed="rId16">
            <a:alphaModFix/>
          </a:blip>
          <a:stretch>
            <a:fillRect/>
          </a:stretch>
        </p:blipFill>
        <p:spPr>
          <a:xfrm>
            <a:off x="8556800" y="152400"/>
            <a:ext cx="1118075" cy="1118075"/>
          </a:xfrm>
          <a:prstGeom prst="rect">
            <a:avLst/>
          </a:prstGeom>
          <a:noFill/>
          <a:ln>
            <a:noFill/>
          </a:ln>
        </p:spPr>
      </p:pic>
      <p:pic>
        <p:nvPicPr>
          <p:cNvPr id="334" name="Google Shape;334;p29"/>
          <p:cNvPicPr preferRelativeResize="0"/>
          <p:nvPr/>
        </p:nvPicPr>
        <p:blipFill>
          <a:blip r:embed="rId17">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0"/>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o</a:t>
            </a:r>
            <a:endParaRPr sz="2500">
              <a:solidFill>
                <a:srgbClr val="0069BF"/>
              </a:solidFill>
              <a:latin typeface="Viga"/>
              <a:ea typeface="Viga"/>
              <a:cs typeface="Viga"/>
              <a:sym typeface="Viga"/>
            </a:endParaRPr>
          </a:p>
        </p:txBody>
      </p:sp>
      <p:cxnSp>
        <p:nvCxnSpPr>
          <p:cNvPr id="340" name="Google Shape;340;p30"/>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341" name="Google Shape;341;p30"/>
          <p:cNvGrpSpPr/>
          <p:nvPr/>
        </p:nvGrpSpPr>
        <p:grpSpPr>
          <a:xfrm>
            <a:off x="2356921" y="6977435"/>
            <a:ext cx="5183932" cy="751427"/>
            <a:chOff x="2360225" y="6973948"/>
            <a:chExt cx="5191200" cy="751052"/>
          </a:xfrm>
        </p:grpSpPr>
        <p:pic>
          <p:nvPicPr>
            <p:cNvPr id="342" name="Google Shape;342;p30"/>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343" name="Google Shape;343;p30"/>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344" name="Google Shape;344;p30">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345" name="Google Shape;345;p30"/>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Rime en o - opérations   </a:t>
            </a:r>
            <a:endParaRPr sz="2100">
              <a:latin typeface="Ubuntu"/>
              <a:ea typeface="Ubuntu"/>
              <a:cs typeface="Ubuntu"/>
              <a:sym typeface="Ubuntu"/>
            </a:endParaRPr>
          </a:p>
        </p:txBody>
      </p:sp>
      <p:graphicFrame>
        <p:nvGraphicFramePr>
          <p:cNvPr id="346" name="Google Shape;346;p30"/>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une phrase qui </a:t>
                      </a:r>
                      <a:r>
                        <a:rPr b="1" lang="fr-CA">
                          <a:solidFill>
                            <a:schemeClr val="dk1"/>
                          </a:solidFill>
                          <a:latin typeface="Ubuntu"/>
                          <a:ea typeface="Ubuntu"/>
                          <a:cs typeface="Ubuntu"/>
                          <a:sym typeface="Ubuntu"/>
                        </a:rPr>
                        <a:t>rime</a:t>
                      </a:r>
                      <a:r>
                        <a:rPr lang="fr-CA">
                          <a:solidFill>
                            <a:schemeClr val="dk1"/>
                          </a:solidFill>
                          <a:latin typeface="Ubuntu"/>
                          <a:ea typeface="Ubuntu"/>
                          <a:cs typeface="Ubuntu"/>
                          <a:sym typeface="Ubuntu"/>
                        </a:rPr>
                        <a:t> avec des finales du </a:t>
                      </a:r>
                      <a:r>
                        <a:rPr b="1" lang="fr-CA">
                          <a:solidFill>
                            <a:schemeClr val="dk1"/>
                          </a:solidFill>
                          <a:latin typeface="Ubuntu"/>
                          <a:ea typeface="Ubuntu"/>
                          <a:cs typeface="Ubuntu"/>
                          <a:sym typeface="Ubuntu"/>
                        </a:rPr>
                        <a:t>son o</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la phrase.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https://youtu.be/t4_B7FtOA4A</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Pratique les </a:t>
                      </a:r>
                      <a:r>
                        <a:rPr b="1" lang="fr-CA">
                          <a:solidFill>
                            <a:schemeClr val="dk1"/>
                          </a:solidFill>
                          <a:latin typeface="Ubuntu"/>
                          <a:ea typeface="Ubuntu"/>
                          <a:cs typeface="Ubuntu"/>
                          <a:sym typeface="Ubuntu"/>
                        </a:rPr>
                        <a:t>opérations </a:t>
                      </a:r>
                      <a:r>
                        <a:rPr lang="fr-CA">
                          <a:solidFill>
                            <a:schemeClr val="dk1"/>
                          </a:solidFill>
                          <a:latin typeface="Ubuntu"/>
                          <a:ea typeface="Ubuntu"/>
                          <a:cs typeface="Ubuntu"/>
                          <a:sym typeface="Ubuntu"/>
                        </a:rPr>
                        <a:t>de l’addition ou de la soustraction.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Programme ta pratique d’addition d’un table de 0 à 9.</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https://youtu.be/bk6qAT3aebg</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1"/>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un poème qui rime avec des finales du </a:t>
                      </a:r>
                      <a:r>
                        <a:rPr b="1" lang="fr-CA">
                          <a:solidFill>
                            <a:schemeClr val="dk1"/>
                          </a:solidFill>
                          <a:latin typeface="Ubuntu"/>
                          <a:ea typeface="Ubuntu"/>
                          <a:cs typeface="Ubuntu"/>
                          <a:sym typeface="Ubuntu"/>
                        </a:rPr>
                        <a:t>son o</a:t>
                      </a: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Pour t’inspirer : </a:t>
                      </a:r>
                      <a:r>
                        <a:rPr lang="fr-CA" sz="1100" u="sng">
                          <a:solidFill>
                            <a:schemeClr val="hlink"/>
                          </a:solidFill>
                          <a:hlinkClick r:id="rId12"/>
                        </a:rPr>
                        <a:t>https://www.rimessolides.com/rime.aspx?m=o</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ton poème.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3"/>
                        </a:rPr>
                        <a:t>https://scratch.mit.edu/projects/385597801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Pratique les tables d’</a:t>
                      </a:r>
                      <a:r>
                        <a:rPr b="1" lang="fr-CA">
                          <a:solidFill>
                            <a:schemeClr val="dk1"/>
                          </a:solidFill>
                          <a:latin typeface="Ubuntu"/>
                          <a:ea typeface="Ubuntu"/>
                          <a:cs typeface="Ubuntu"/>
                          <a:sym typeface="Ubuntu"/>
                        </a:rPr>
                        <a:t>additions</a:t>
                      </a:r>
                      <a:r>
                        <a:rPr lang="fr-CA">
                          <a:solidFill>
                            <a:schemeClr val="dk1"/>
                          </a:solidFill>
                          <a:latin typeface="Ubuntu"/>
                          <a:ea typeface="Ubuntu"/>
                          <a:cs typeface="Ubuntu"/>
                          <a:sym typeface="Ubuntu"/>
                        </a:rPr>
                        <a:t> ou de </a:t>
                      </a:r>
                      <a:r>
                        <a:rPr b="1" lang="fr-CA">
                          <a:solidFill>
                            <a:schemeClr val="dk1"/>
                          </a:solidFill>
                          <a:latin typeface="Ubuntu"/>
                          <a:ea typeface="Ubuntu"/>
                          <a:cs typeface="Ubuntu"/>
                          <a:sym typeface="Ubuntu"/>
                        </a:rPr>
                        <a:t>multiplications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Programme ou amuse-toi avec ce jeu d’addition. Tu peux le remixer pour pratiquer les tables de multiplication.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accent5"/>
                          </a:solidFill>
                          <a:latin typeface="Ubuntu"/>
                          <a:ea typeface="Ubuntu"/>
                          <a:cs typeface="Ubuntu"/>
                          <a:sym typeface="Ubuntu"/>
                          <a:hlinkClick r:id="rId14"/>
                        </a:rPr>
                        <a:t>https://scratch.mit.edu/projects/384174901</a:t>
                      </a:r>
                      <a:endParaRPr>
                        <a:solidFill>
                          <a:schemeClr val="dk1"/>
                        </a:solidFill>
                        <a:latin typeface="Ubuntu"/>
                        <a:ea typeface="Ubuntu"/>
                        <a:cs typeface="Ubuntu"/>
                        <a:sym typeface="Ubuntu"/>
                      </a:endParaRPr>
                    </a:p>
                  </a:txBody>
                  <a:tcPr marT="91425" marB="91425" marR="91425" marL="91425"/>
                </a:tc>
              </a:tr>
            </a:tbl>
          </a:graphicData>
        </a:graphic>
      </p:graphicFrame>
      <p:sp>
        <p:nvSpPr>
          <p:cNvPr id="347" name="Google Shape;347;p30"/>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348" name="Google Shape;348;p30"/>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349" name="Google Shape;349;p30"/>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1"/>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p</a:t>
            </a:r>
            <a:endParaRPr sz="2500">
              <a:solidFill>
                <a:srgbClr val="0069BF"/>
              </a:solidFill>
              <a:latin typeface="Viga"/>
              <a:ea typeface="Viga"/>
              <a:cs typeface="Viga"/>
              <a:sym typeface="Viga"/>
            </a:endParaRPr>
          </a:p>
        </p:txBody>
      </p:sp>
      <p:cxnSp>
        <p:nvCxnSpPr>
          <p:cNvPr id="355" name="Google Shape;355;p31"/>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356" name="Google Shape;356;p31"/>
          <p:cNvGrpSpPr/>
          <p:nvPr/>
        </p:nvGrpSpPr>
        <p:grpSpPr>
          <a:xfrm>
            <a:off x="2356921" y="6977435"/>
            <a:ext cx="5183932" cy="751427"/>
            <a:chOff x="2360225" y="6973948"/>
            <a:chExt cx="5191200" cy="751052"/>
          </a:xfrm>
        </p:grpSpPr>
        <p:pic>
          <p:nvPicPr>
            <p:cNvPr id="357" name="Google Shape;357;p31"/>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358" name="Google Shape;358;p31"/>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359" name="Google Shape;359;p31">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360" name="Google Shape;360;p31"/>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Proverbes - plus - périmètre</a:t>
            </a:r>
            <a:endParaRPr sz="2100">
              <a:latin typeface="Ubuntu"/>
              <a:ea typeface="Ubuntu"/>
              <a:cs typeface="Ubuntu"/>
              <a:sym typeface="Ubuntu"/>
            </a:endParaRPr>
          </a:p>
        </p:txBody>
      </p:sp>
      <p:graphicFrame>
        <p:nvGraphicFramePr>
          <p:cNvPr id="361" name="Google Shape;361;p31"/>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 </a:t>
                      </a:r>
                      <a:r>
                        <a:rPr b="1" lang="fr-CA">
                          <a:solidFill>
                            <a:schemeClr val="dk1"/>
                          </a:solidFill>
                          <a:latin typeface="Ubuntu"/>
                          <a:ea typeface="Ubuntu"/>
                          <a:cs typeface="Ubuntu"/>
                          <a:sym typeface="Ubuntu"/>
                        </a:rPr>
                        <a:t>proverbe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le </a:t>
                      </a:r>
                      <a:r>
                        <a:rPr b="1" lang="fr-CA">
                          <a:solidFill>
                            <a:schemeClr val="dk1"/>
                          </a:solidFill>
                          <a:latin typeface="Ubuntu"/>
                          <a:ea typeface="Ubuntu"/>
                          <a:cs typeface="Ubuntu"/>
                          <a:sym typeface="Ubuntu"/>
                        </a:rPr>
                        <a:t>proverbe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Pour t’inspirer : </a:t>
                      </a:r>
                      <a:r>
                        <a:rPr lang="fr-CA" sz="1100" u="sng">
                          <a:solidFill>
                            <a:schemeClr val="accent5"/>
                          </a:solidFill>
                          <a:hlinkClick r:id="rId8"/>
                        </a:rPr>
                        <a:t>https://www.proverbes-francais.fr/proverbes-explications/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https://youtu.be/yfNV0rcP3lY</a:t>
                      </a:r>
                      <a:endParaRPr>
                        <a:solidFill>
                          <a:schemeClr val="dk1"/>
                        </a:solidFill>
                        <a:latin typeface="Ubuntu"/>
                        <a:ea typeface="Ubuntu"/>
                        <a:cs typeface="Ubuntu"/>
                        <a:sym typeface="Ubuntu"/>
                      </a:endParaRPr>
                    </a:p>
                    <a:p>
                      <a:pPr indent="0" lvl="0" marL="0" rtl="0" algn="l">
                        <a:spcBef>
                          <a:spcPts val="0"/>
                        </a:spcBef>
                        <a:spcAft>
                          <a:spcPts val="0"/>
                        </a:spcAft>
                        <a:buNone/>
                      </a:pPr>
                      <a:r>
                        <a:rPr lang="fr-CA" sz="900" u="sng">
                          <a:solidFill>
                            <a:schemeClr val="hlink"/>
                          </a:solidFill>
                          <a:latin typeface="Ubuntu"/>
                          <a:ea typeface="Ubuntu"/>
                          <a:cs typeface="Ubuntu"/>
                          <a:sym typeface="Ubuntu"/>
                          <a:hlinkClick r:id="rId10"/>
                        </a:rPr>
                        <a:t>Source image</a:t>
                      </a:r>
                      <a:endParaRPr sz="9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Regroupe des objets en 2 ensembles et identifie celui qui en contient le </a:t>
                      </a:r>
                      <a:r>
                        <a:rPr b="1" lang="fr-CA">
                          <a:solidFill>
                            <a:schemeClr val="dk1"/>
                          </a:solidFill>
                          <a:latin typeface="Ubuntu"/>
                          <a:ea typeface="Ubuntu"/>
                          <a:cs typeface="Ubuntu"/>
                          <a:sym typeface="Ubuntu"/>
                        </a:rPr>
                        <a:t>plus.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Regroupe des objets en 2 ensembles et identifie celui qui en contient le </a:t>
                      </a:r>
                      <a:r>
                        <a:rPr b="1" lang="fr-CA">
                          <a:solidFill>
                            <a:schemeClr val="dk1"/>
                          </a:solidFill>
                          <a:latin typeface="Ubuntu"/>
                          <a:ea typeface="Ubuntu"/>
                          <a:cs typeface="Ubuntu"/>
                          <a:sym typeface="Ubuntu"/>
                        </a:rPr>
                        <a:t>plus.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https://youtu.be/EYzebbqnMfY</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2"/>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3"/>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 </a:t>
                      </a:r>
                      <a:r>
                        <a:rPr b="1" lang="fr-CA">
                          <a:solidFill>
                            <a:schemeClr val="dk1"/>
                          </a:solidFill>
                          <a:latin typeface="Ubuntu"/>
                          <a:ea typeface="Ubuntu"/>
                          <a:cs typeface="Ubuntu"/>
                          <a:sym typeface="Ubuntu"/>
                        </a:rPr>
                        <a:t>proverbe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le </a:t>
                      </a:r>
                      <a:r>
                        <a:rPr b="1" lang="fr-CA">
                          <a:solidFill>
                            <a:schemeClr val="dk1"/>
                          </a:solidFill>
                          <a:latin typeface="Ubuntu"/>
                          <a:ea typeface="Ubuntu"/>
                          <a:cs typeface="Ubuntu"/>
                          <a:sym typeface="Ubuntu"/>
                        </a:rPr>
                        <a:t>proverbe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Pour t’inspirer : </a:t>
                      </a:r>
                      <a:r>
                        <a:rPr lang="fr-CA" sz="1100" u="sng">
                          <a:solidFill>
                            <a:schemeClr val="hlink"/>
                          </a:solidFill>
                          <a:hlinkClick r:id="rId14"/>
                        </a:rPr>
                        <a:t>https://www.proverbes-francais.fr/proverbes-explications/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5"/>
                        </a:rPr>
                        <a:t>https://scratch.mit.edu/projects/385628401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Calcule le </a:t>
                      </a:r>
                      <a:r>
                        <a:rPr b="1" lang="fr-CA">
                          <a:solidFill>
                            <a:schemeClr val="dk1"/>
                          </a:solidFill>
                          <a:latin typeface="Ubuntu"/>
                          <a:ea typeface="Ubuntu"/>
                          <a:cs typeface="Ubuntu"/>
                          <a:sym typeface="Ubuntu"/>
                        </a:rPr>
                        <a:t>périmètre</a:t>
                      </a:r>
                      <a:r>
                        <a:rPr lang="fr-CA">
                          <a:solidFill>
                            <a:schemeClr val="dk1"/>
                          </a:solidFill>
                          <a:latin typeface="Ubuntu"/>
                          <a:ea typeface="Ubuntu"/>
                          <a:cs typeface="Ubuntu"/>
                          <a:sym typeface="Ubuntu"/>
                        </a:rPr>
                        <a:t> d’objets rectangulaires de la maison.  </a:t>
                      </a:r>
                      <a:r>
                        <a:rPr lang="fr-CA" u="sng">
                          <a:solidFill>
                            <a:schemeClr val="hlink"/>
                          </a:solidFill>
                          <a:latin typeface="Ubuntu"/>
                          <a:ea typeface="Ubuntu"/>
                          <a:cs typeface="Ubuntu"/>
                          <a:sym typeface="Ubuntu"/>
                          <a:hlinkClick r:id="rId16"/>
                        </a:rPr>
                        <a:t>Télé-Québec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Amuse-toi avec ce programme pour calculer le </a:t>
                      </a:r>
                      <a:r>
                        <a:rPr b="1" lang="fr-CA">
                          <a:solidFill>
                            <a:schemeClr val="dk1"/>
                          </a:solidFill>
                          <a:latin typeface="Ubuntu"/>
                          <a:ea typeface="Ubuntu"/>
                          <a:cs typeface="Ubuntu"/>
                          <a:sym typeface="Ubuntu"/>
                        </a:rPr>
                        <a:t>périmètre</a:t>
                      </a:r>
                      <a:r>
                        <a:rPr lang="fr-CA">
                          <a:solidFill>
                            <a:schemeClr val="dk1"/>
                          </a:solidFill>
                          <a:latin typeface="Ubuntu"/>
                          <a:ea typeface="Ubuntu"/>
                          <a:cs typeface="Ubuntu"/>
                          <a:sym typeface="Ubuntu"/>
                        </a:rPr>
                        <a:t> et l’aire de rectangles.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7"/>
                        </a:rPr>
                        <a:t>https://scratch.mit.edu/projects/385631981</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362" name="Google Shape;362;p31"/>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363" name="Google Shape;363;p31"/>
          <p:cNvPicPr preferRelativeResize="0"/>
          <p:nvPr/>
        </p:nvPicPr>
        <p:blipFill>
          <a:blip r:embed="rId18">
            <a:alphaModFix/>
          </a:blip>
          <a:stretch>
            <a:fillRect/>
          </a:stretch>
        </p:blipFill>
        <p:spPr>
          <a:xfrm>
            <a:off x="8556800" y="152400"/>
            <a:ext cx="1118075" cy="1118075"/>
          </a:xfrm>
          <a:prstGeom prst="rect">
            <a:avLst/>
          </a:prstGeom>
          <a:noFill/>
          <a:ln>
            <a:noFill/>
          </a:ln>
        </p:spPr>
      </p:pic>
      <p:pic>
        <p:nvPicPr>
          <p:cNvPr id="364" name="Google Shape;364;p31"/>
          <p:cNvPicPr preferRelativeResize="0"/>
          <p:nvPr/>
        </p:nvPicPr>
        <p:blipFill>
          <a:blip r:embed="rId19">
            <a:alphaModFix/>
          </a:blip>
          <a:stretch>
            <a:fillRect/>
          </a:stretch>
        </p:blipFill>
        <p:spPr>
          <a:xfrm>
            <a:off x="251375" y="181425"/>
            <a:ext cx="1118075" cy="931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32"/>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q</a:t>
            </a:r>
            <a:endParaRPr sz="2500">
              <a:solidFill>
                <a:srgbClr val="0069BF"/>
              </a:solidFill>
              <a:latin typeface="Viga"/>
              <a:ea typeface="Viga"/>
              <a:cs typeface="Viga"/>
              <a:sym typeface="Viga"/>
            </a:endParaRPr>
          </a:p>
        </p:txBody>
      </p:sp>
      <p:cxnSp>
        <p:nvCxnSpPr>
          <p:cNvPr id="370" name="Google Shape;370;p32"/>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371" name="Google Shape;371;p32"/>
          <p:cNvGrpSpPr/>
          <p:nvPr/>
        </p:nvGrpSpPr>
        <p:grpSpPr>
          <a:xfrm>
            <a:off x="2356921" y="6977435"/>
            <a:ext cx="5183932" cy="751427"/>
            <a:chOff x="2360225" y="6973948"/>
            <a:chExt cx="5191200" cy="751052"/>
          </a:xfrm>
        </p:grpSpPr>
        <p:pic>
          <p:nvPicPr>
            <p:cNvPr id="372" name="Google Shape;372;p32"/>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373" name="Google Shape;373;p32"/>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374" name="Google Shape;374;p32">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375" name="Google Shape;375;p32"/>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Question - quotient  </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376" name="Google Shape;376;p32"/>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une </a:t>
                      </a:r>
                      <a:r>
                        <a:rPr b="1" lang="fr-CA">
                          <a:solidFill>
                            <a:schemeClr val="dk1"/>
                          </a:solidFill>
                          <a:latin typeface="Ubuntu"/>
                          <a:ea typeface="Ubuntu"/>
                          <a:cs typeface="Ubuntu"/>
                          <a:sym typeface="Ubuntu"/>
                        </a:rPr>
                        <a:t>question</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la </a:t>
                      </a:r>
                      <a:r>
                        <a:rPr b="1" lang="fr-CA">
                          <a:solidFill>
                            <a:schemeClr val="dk1"/>
                          </a:solidFill>
                          <a:latin typeface="Ubuntu"/>
                          <a:ea typeface="Ubuntu"/>
                          <a:cs typeface="Ubuntu"/>
                          <a:sym typeface="Ubuntu"/>
                        </a:rPr>
                        <a:t>question</a:t>
                      </a:r>
                      <a:r>
                        <a:rPr lang="fr-CA">
                          <a:solidFill>
                            <a:schemeClr val="dk1"/>
                          </a:solidFill>
                          <a:latin typeface="Ubuntu"/>
                          <a:ea typeface="Ubuntu"/>
                          <a:cs typeface="Ubuntu"/>
                          <a:sym typeface="Ubuntu"/>
                        </a:rPr>
                        <a:t> avec un choix de réponses.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https://youtu.be/tV_yq0B3YlM</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une </a:t>
                      </a:r>
                      <a:r>
                        <a:rPr b="1" lang="fr-CA">
                          <a:solidFill>
                            <a:schemeClr val="dk1"/>
                          </a:solidFill>
                          <a:latin typeface="Ubuntu"/>
                          <a:ea typeface="Ubuntu"/>
                          <a:cs typeface="Ubuntu"/>
                          <a:sym typeface="Ubuntu"/>
                        </a:rPr>
                        <a:t>question</a:t>
                      </a:r>
                      <a:r>
                        <a:rPr lang="fr-CA">
                          <a:solidFill>
                            <a:schemeClr val="dk1"/>
                          </a:solidFill>
                          <a:latin typeface="Ubuntu"/>
                          <a:ea typeface="Ubuntu"/>
                          <a:cs typeface="Ubuntu"/>
                          <a:sym typeface="Ubuntu"/>
                        </a:rPr>
                        <a:t> qui offre un choix de réponses.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a:t>
                      </a:r>
                      <a:r>
                        <a:rPr b="1" lang="fr-CA">
                          <a:solidFill>
                            <a:schemeClr val="dk1"/>
                          </a:solidFill>
                          <a:latin typeface="Ubuntu"/>
                          <a:ea typeface="Ubuntu"/>
                          <a:cs typeface="Ubuntu"/>
                          <a:sym typeface="Ubuntu"/>
                        </a:rPr>
                        <a:t>question</a:t>
                      </a:r>
                      <a:r>
                        <a:rPr lang="fr-CA">
                          <a:solidFill>
                            <a:schemeClr val="dk1"/>
                          </a:solidFill>
                          <a:latin typeface="Ubuntu"/>
                          <a:ea typeface="Ubuntu"/>
                          <a:cs typeface="Ubuntu"/>
                          <a:sym typeface="Ubuntu"/>
                        </a:rPr>
                        <a:t> qui offre un choix de réponses.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https://youtu.be/tV_yq0B3YlM</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1"/>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une </a:t>
                      </a:r>
                      <a:r>
                        <a:rPr b="1" lang="fr-CA">
                          <a:solidFill>
                            <a:schemeClr val="dk1"/>
                          </a:solidFill>
                          <a:latin typeface="Ubuntu"/>
                          <a:ea typeface="Ubuntu"/>
                          <a:cs typeface="Ubuntu"/>
                          <a:sym typeface="Ubuntu"/>
                        </a:rPr>
                        <a:t>question</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des </a:t>
                      </a:r>
                      <a:r>
                        <a:rPr b="1" lang="fr-CA">
                          <a:solidFill>
                            <a:schemeClr val="dk1"/>
                          </a:solidFill>
                          <a:latin typeface="Ubuntu"/>
                          <a:ea typeface="Ubuntu"/>
                          <a:cs typeface="Ubuntu"/>
                          <a:sym typeface="Ubuntu"/>
                        </a:rPr>
                        <a:t>questions</a:t>
                      </a:r>
                      <a:r>
                        <a:rPr lang="fr-CA">
                          <a:solidFill>
                            <a:schemeClr val="dk1"/>
                          </a:solidFill>
                          <a:latin typeface="Ubuntu"/>
                          <a:ea typeface="Ubuntu"/>
                          <a:cs typeface="Ubuntu"/>
                          <a:sym typeface="Ubuntu"/>
                        </a:rPr>
                        <a:t> avec un choix de réponses.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https://scratch.mit.edu/projects/386116568</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ou</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3"/>
                        </a:rPr>
                        <a:t>https://scratch.mit.edu/projects/386114127</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Trouve le </a:t>
                      </a:r>
                      <a:r>
                        <a:rPr b="1" lang="fr-CA">
                          <a:solidFill>
                            <a:schemeClr val="dk1"/>
                          </a:solidFill>
                          <a:latin typeface="Ubuntu"/>
                          <a:ea typeface="Ubuntu"/>
                          <a:cs typeface="Ubuntu"/>
                          <a:sym typeface="Ubuntu"/>
                        </a:rPr>
                        <a:t>quotient</a:t>
                      </a:r>
                      <a:r>
                        <a:rPr lang="fr-CA">
                          <a:solidFill>
                            <a:schemeClr val="dk1"/>
                          </a:solidFill>
                          <a:latin typeface="Ubuntu"/>
                          <a:ea typeface="Ubuntu"/>
                          <a:cs typeface="Ubuntu"/>
                          <a:sym typeface="Ubuntu"/>
                        </a:rPr>
                        <a:t> de quelques divisions.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Trouve le </a:t>
                      </a:r>
                      <a:r>
                        <a:rPr b="1" lang="fr-CA">
                          <a:solidFill>
                            <a:schemeClr val="dk1"/>
                          </a:solidFill>
                          <a:latin typeface="Ubuntu"/>
                          <a:ea typeface="Ubuntu"/>
                          <a:cs typeface="Ubuntu"/>
                          <a:sym typeface="Ubuntu"/>
                        </a:rPr>
                        <a:t>quotient</a:t>
                      </a:r>
                      <a:r>
                        <a:rPr lang="fr-CA">
                          <a:solidFill>
                            <a:schemeClr val="dk1"/>
                          </a:solidFill>
                          <a:latin typeface="Ubuntu"/>
                          <a:ea typeface="Ubuntu"/>
                          <a:cs typeface="Ubuntu"/>
                          <a:sym typeface="Ubuntu"/>
                        </a:rPr>
                        <a:t> de quelques divisions.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4"/>
                        </a:rPr>
                        <a:t>https://scratch.mit.edu/projects/386095112</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377" name="Google Shape;377;p32"/>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378" name="Google Shape;378;p32"/>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379" name="Google Shape;379;p32"/>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lettre a</a:t>
            </a:r>
            <a:endParaRPr sz="2500">
              <a:solidFill>
                <a:srgbClr val="0069BF"/>
              </a:solidFill>
              <a:latin typeface="Viga"/>
              <a:ea typeface="Viga"/>
              <a:cs typeface="Viga"/>
              <a:sym typeface="Viga"/>
            </a:endParaRPr>
          </a:p>
        </p:txBody>
      </p:sp>
      <p:cxnSp>
        <p:nvCxnSpPr>
          <p:cNvPr id="115" name="Google Shape;115;p15"/>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116" name="Google Shape;116;p15"/>
          <p:cNvGrpSpPr/>
          <p:nvPr/>
        </p:nvGrpSpPr>
        <p:grpSpPr>
          <a:xfrm>
            <a:off x="2356921" y="6977435"/>
            <a:ext cx="5183932" cy="751427"/>
            <a:chOff x="2360225" y="6973948"/>
            <a:chExt cx="5191200" cy="751052"/>
          </a:xfrm>
        </p:grpSpPr>
        <p:pic>
          <p:nvPicPr>
            <p:cNvPr id="117" name="Google Shape;117;p15"/>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118" name="Google Shape;118;p15"/>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119" name="Google Shape;119;p15">
            <a:hlinkClick r:id="rId5"/>
          </p:cNvPr>
          <p:cNvPicPr preferRelativeResize="0"/>
          <p:nvPr/>
        </p:nvPicPr>
        <p:blipFill>
          <a:blip r:embed="rId6">
            <a:alphaModFix/>
          </a:blip>
          <a:stretch>
            <a:fillRect/>
          </a:stretch>
        </p:blipFill>
        <p:spPr>
          <a:xfrm>
            <a:off x="5482805" y="6977555"/>
            <a:ext cx="602700" cy="212044"/>
          </a:xfrm>
          <a:prstGeom prst="rect">
            <a:avLst/>
          </a:prstGeom>
          <a:noFill/>
          <a:ln>
            <a:noFill/>
          </a:ln>
        </p:spPr>
      </p:pic>
      <p:sp>
        <p:nvSpPr>
          <p:cNvPr id="120" name="Google Shape;120;p15"/>
          <p:cNvSpPr txBox="1"/>
          <p:nvPr/>
        </p:nvSpPr>
        <p:spPr>
          <a:xfrm>
            <a:off x="2541825" y="903213"/>
            <a:ext cx="4842600" cy="4410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latin typeface="Ubuntu"/>
                <a:ea typeface="Ubuntu"/>
                <a:cs typeface="Ubuntu"/>
                <a:sym typeface="Ubuntu"/>
              </a:rPr>
              <a:t>Programmation : </a:t>
            </a:r>
            <a:r>
              <a:rPr lang="fr-CA" sz="2100">
                <a:latin typeface="Ubuntu"/>
                <a:ea typeface="Ubuntu"/>
                <a:cs typeface="Ubuntu"/>
                <a:sym typeface="Ubuntu"/>
              </a:rPr>
              <a:t>mouvement</a:t>
            </a:r>
            <a:endParaRPr sz="2100">
              <a:latin typeface="Ubuntu"/>
              <a:ea typeface="Ubuntu"/>
              <a:cs typeface="Ubuntu"/>
              <a:sym typeface="Ubuntu"/>
            </a:endParaRPr>
          </a:p>
        </p:txBody>
      </p:sp>
      <p:graphicFrame>
        <p:nvGraphicFramePr>
          <p:cNvPr id="121" name="Google Shape;121;p15"/>
          <p:cNvGraphicFramePr/>
          <p:nvPr/>
        </p:nvGraphicFramePr>
        <p:xfrm>
          <a:off x="955600" y="1494510"/>
          <a:ext cx="3000000" cy="3000000"/>
        </p:xfrm>
        <a:graphic>
          <a:graphicData uri="http://schemas.openxmlformats.org/drawingml/2006/table">
            <a:tbl>
              <a:tblPr>
                <a:noFill/>
                <a:tableStyleId>{E64872AE-7E7A-4547-9B99-C9604D43A6CD}</a:tableStyleId>
              </a:tblPr>
              <a:tblGrid>
                <a:gridCol w="1911525"/>
                <a:gridCol w="3108175"/>
                <a:gridCol w="3119300"/>
              </a:tblGrid>
              <a:tr h="45832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0014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fr-CA">
                          <a:solidFill>
                            <a:schemeClr val="dk1"/>
                          </a:solidFill>
                          <a:latin typeface="Ubuntu"/>
                          <a:ea typeface="Ubuntu"/>
                          <a:cs typeface="Ubuntu"/>
                          <a:sym typeface="Ubuntu"/>
                        </a:rPr>
                        <a:t>Scratch Jr</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u="sng">
                          <a:solidFill>
                            <a:schemeClr val="accent5"/>
                          </a:solidFill>
                          <a:latin typeface="Ubuntu"/>
                          <a:ea typeface="Ubuntu"/>
                          <a:cs typeface="Ubuntu"/>
                          <a:sym typeface="Ubuntu"/>
                          <a:hlinkClick r:id="rId7"/>
                        </a:rPr>
                        <a:t>Lien App Store</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u="sng">
                          <a:solidFill>
                            <a:schemeClr val="accent5"/>
                          </a:solidFill>
                          <a:latin typeface="Ubuntu"/>
                          <a:ea typeface="Ubuntu"/>
                          <a:cs typeface="Ubuntu"/>
                          <a:sym typeface="Ubuntu"/>
                          <a:hlinkClick r:id="rId8"/>
                        </a:rPr>
                        <a:t>Lien Google Play</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u="sng">
                          <a:solidFill>
                            <a:schemeClr val="accent5"/>
                          </a:solidFill>
                          <a:latin typeface="Ubuntu"/>
                          <a:ea typeface="Ubuntu"/>
                          <a:cs typeface="Ubuntu"/>
                          <a:sym typeface="Ubuntu"/>
                          <a:hlinkClick r:id="rId9"/>
                        </a:rPr>
                        <a:t>Lien du programme à télécharger</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sz="1200">
                          <a:solidFill>
                            <a:schemeClr val="dk1"/>
                          </a:solidFill>
                          <a:latin typeface="Ubuntu"/>
                          <a:ea typeface="Ubuntu"/>
                          <a:cs typeface="Ubuntu"/>
                          <a:sym typeface="Ubuntu"/>
                        </a:rPr>
                        <a:t>Dessine, peinture, fabrique un objet qui commence par la lettre a.</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Défi en lien avec la  programmation : Anime un lutin (ton objet) qui commence par la lettre a. Tu peux prendre une photo de ton oeuvre et nous la présenter.</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Exemple de production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u="sng">
                          <a:solidFill>
                            <a:schemeClr val="hlink"/>
                          </a:solidFill>
                          <a:latin typeface="Ubuntu"/>
                          <a:ea typeface="Ubuntu"/>
                          <a:cs typeface="Ubuntu"/>
                          <a:sym typeface="Ubuntu"/>
                          <a:hlinkClick r:id="rId10"/>
                        </a:rPr>
                        <a:t>https://youtu.be/CKPSQoyiXNQ</a:t>
                      </a:r>
                      <a:endParaRPr sz="1200">
                        <a:latin typeface="Ubuntu"/>
                        <a:ea typeface="Ubuntu"/>
                        <a:cs typeface="Ubuntu"/>
                        <a:sym typeface="Ubuntu"/>
                      </a:endParaRPr>
                    </a:p>
                    <a:p>
                      <a:pPr indent="0" lvl="0" marL="0" rtl="0" algn="l">
                        <a:spcBef>
                          <a:spcPts val="0"/>
                        </a:spcBef>
                        <a:spcAft>
                          <a:spcPts val="0"/>
                        </a:spcAft>
                        <a:buNone/>
                      </a:pPr>
                      <a:r>
                        <a:t/>
                      </a:r>
                      <a:endParaRPr sz="12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sz="1200">
                          <a:solidFill>
                            <a:schemeClr val="dk1"/>
                          </a:solidFill>
                          <a:latin typeface="Ubuntu"/>
                          <a:ea typeface="Ubuntu"/>
                          <a:cs typeface="Ubuntu"/>
                          <a:sym typeface="Ubuntu"/>
                        </a:rPr>
                        <a:t>Dessine, écris, illustre le déplacement d’un objet en utilisant différentes sortes de lignes brisées ou courbes.</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Défi en lien avec la  programmation : Anime un lutin (ton objet) qui se déplace en utilisant différentes sortes de lignes brisées ou courbes.</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Exemple de production : Faire voler un avion</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u="sng">
                          <a:solidFill>
                            <a:schemeClr val="accent5"/>
                          </a:solidFill>
                          <a:latin typeface="Ubuntu"/>
                          <a:ea typeface="Ubuntu"/>
                          <a:cs typeface="Ubuntu"/>
                          <a:sym typeface="Ubuntu"/>
                          <a:hlinkClick r:id="rId11"/>
                        </a:rPr>
                        <a:t>https://youtu.be/CKPSQoyiXNQ</a:t>
                      </a:r>
                      <a:endParaRPr sz="1200">
                        <a:solidFill>
                          <a:schemeClr val="dk1"/>
                        </a:solidFill>
                        <a:latin typeface="Ubuntu"/>
                        <a:ea typeface="Ubuntu"/>
                        <a:cs typeface="Ubuntu"/>
                        <a:sym typeface="Ubuntu"/>
                      </a:endParaRPr>
                    </a:p>
                  </a:txBody>
                  <a:tcPr marT="91425" marB="91425" marR="91425" marL="91425"/>
                </a:tc>
              </a:tr>
              <a:tr h="101112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2"/>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000">
                          <a:solidFill>
                            <a:schemeClr val="dk1"/>
                          </a:solidFill>
                          <a:latin typeface="Ubuntu"/>
                          <a:ea typeface="Ubuntu"/>
                          <a:cs typeface="Ubuntu"/>
                          <a:sym typeface="Ubuntu"/>
                        </a:rPr>
                        <a:t>*Disponible dans environ 60 langues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sz="1200">
                          <a:solidFill>
                            <a:schemeClr val="dk1"/>
                          </a:solidFill>
                          <a:latin typeface="Ubuntu"/>
                          <a:ea typeface="Ubuntu"/>
                          <a:cs typeface="Ubuntu"/>
                          <a:sym typeface="Ubuntu"/>
                        </a:rPr>
                        <a:t>Compose une phrase qui contient plusieurs fois la lettre a.</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Défi en programmation : Anime la phrase.</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E</a:t>
                      </a:r>
                      <a:r>
                        <a:rPr lang="fr-CA" sz="1200">
                          <a:solidFill>
                            <a:schemeClr val="dk1"/>
                          </a:solidFill>
                          <a:latin typeface="Ubuntu"/>
                          <a:ea typeface="Ubuntu"/>
                          <a:cs typeface="Ubuntu"/>
                          <a:sym typeface="Ubuntu"/>
                        </a:rPr>
                        <a:t>xemple de production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u="sng">
                          <a:solidFill>
                            <a:schemeClr val="hlink"/>
                          </a:solidFill>
                          <a:latin typeface="Ubuntu"/>
                          <a:ea typeface="Ubuntu"/>
                          <a:cs typeface="Ubuntu"/>
                          <a:sym typeface="Ubuntu"/>
                          <a:hlinkClick r:id="rId13"/>
                        </a:rPr>
                        <a:t>https://youtu.be/1QFzZS_VNF0</a:t>
                      </a:r>
                      <a:endParaRPr sz="1200">
                        <a:latin typeface="Ubuntu"/>
                        <a:ea typeface="Ubuntu"/>
                        <a:cs typeface="Ubuntu"/>
                        <a:sym typeface="Ubuntu"/>
                      </a:endParaRPr>
                    </a:p>
                    <a:p>
                      <a:pPr indent="0" lvl="0" marL="0" rtl="0" algn="l">
                        <a:spcBef>
                          <a:spcPts val="0"/>
                        </a:spcBef>
                        <a:spcAft>
                          <a:spcPts val="0"/>
                        </a:spcAft>
                        <a:buNone/>
                      </a:pPr>
                      <a:r>
                        <a:t/>
                      </a:r>
                      <a:endParaRPr sz="12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Dessine, écris, illustre le déplacement d’un objet afin de former un polygone convexe ou non convexe.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Défi en lien avec la  programmation : Anime un lutin (ton objet) qui se déplace en dessinant un polygone convexe ou non convexe.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Défi en programmation sur les angles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Exemple de production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u="sng">
                          <a:solidFill>
                            <a:schemeClr val="hlink"/>
                          </a:solidFill>
                          <a:latin typeface="Ubuntu"/>
                          <a:ea typeface="Ubuntu"/>
                          <a:cs typeface="Ubuntu"/>
                          <a:sym typeface="Ubuntu"/>
                          <a:hlinkClick r:id="rId14"/>
                        </a:rPr>
                        <a:t>https://youtu.be/zvw12xcMCwg</a:t>
                      </a:r>
                      <a:endParaRPr sz="1200">
                        <a:solidFill>
                          <a:schemeClr val="dk1"/>
                        </a:solidFill>
                        <a:latin typeface="Ubuntu"/>
                        <a:ea typeface="Ubuntu"/>
                        <a:cs typeface="Ubuntu"/>
                        <a:sym typeface="Ubuntu"/>
                      </a:endParaRPr>
                    </a:p>
                  </a:txBody>
                  <a:tcPr marT="91425" marB="91425" marR="91425" marL="91425"/>
                </a:tc>
              </a:tr>
            </a:tbl>
          </a:graphicData>
        </a:graphic>
      </p:graphicFrame>
      <p:sp>
        <p:nvSpPr>
          <p:cNvPr id="122" name="Google Shape;122;p15"/>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23" name="Google Shape;123;p15"/>
          <p:cNvPicPr preferRelativeResize="0"/>
          <p:nvPr/>
        </p:nvPicPr>
        <p:blipFill>
          <a:blip r:embed="rId15">
            <a:alphaModFix/>
          </a:blip>
          <a:stretch>
            <a:fillRect/>
          </a:stretch>
        </p:blipFill>
        <p:spPr>
          <a:xfrm>
            <a:off x="251375" y="181425"/>
            <a:ext cx="1118075" cy="931725"/>
          </a:xfrm>
          <a:prstGeom prst="rect">
            <a:avLst/>
          </a:prstGeom>
          <a:noFill/>
          <a:ln>
            <a:noFill/>
          </a:ln>
        </p:spPr>
      </p:pic>
      <p:pic>
        <p:nvPicPr>
          <p:cNvPr id="124" name="Google Shape;124;p15"/>
          <p:cNvPicPr preferRelativeResize="0"/>
          <p:nvPr/>
        </p:nvPicPr>
        <p:blipFill>
          <a:blip r:embed="rId16">
            <a:alphaModFix/>
          </a:blip>
          <a:stretch>
            <a:fillRect/>
          </a:stretch>
        </p:blipFill>
        <p:spPr>
          <a:xfrm>
            <a:off x="8556800" y="152400"/>
            <a:ext cx="1118075" cy="1118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33"/>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r</a:t>
            </a:r>
            <a:endParaRPr sz="2500">
              <a:solidFill>
                <a:srgbClr val="0069BF"/>
              </a:solidFill>
              <a:latin typeface="Viga"/>
              <a:ea typeface="Viga"/>
              <a:cs typeface="Viga"/>
              <a:sym typeface="Viga"/>
            </a:endParaRPr>
          </a:p>
        </p:txBody>
      </p:sp>
      <p:cxnSp>
        <p:nvCxnSpPr>
          <p:cNvPr id="385" name="Google Shape;385;p33"/>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386" name="Google Shape;386;p33"/>
          <p:cNvGrpSpPr/>
          <p:nvPr/>
        </p:nvGrpSpPr>
        <p:grpSpPr>
          <a:xfrm>
            <a:off x="2356921" y="6977435"/>
            <a:ext cx="5183932" cy="751427"/>
            <a:chOff x="2360225" y="6973948"/>
            <a:chExt cx="5191200" cy="751052"/>
          </a:xfrm>
        </p:grpSpPr>
        <p:pic>
          <p:nvPicPr>
            <p:cNvPr id="387" name="Google Shape;387;p33"/>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388" name="Google Shape;388;p33"/>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389" name="Google Shape;389;p33">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390" name="Google Shape;390;p33"/>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Recette - rap - rectangle - réflexion  </a:t>
            </a:r>
            <a:endParaRPr sz="2100">
              <a:latin typeface="Ubuntu"/>
              <a:ea typeface="Ubuntu"/>
              <a:cs typeface="Ubuntu"/>
              <a:sym typeface="Ubuntu"/>
            </a:endParaRPr>
          </a:p>
        </p:txBody>
      </p:sp>
      <p:graphicFrame>
        <p:nvGraphicFramePr>
          <p:cNvPr id="391" name="Google Shape;391;p33"/>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ou illustre ta </a:t>
                      </a:r>
                      <a:r>
                        <a:rPr b="1" lang="fr-CA">
                          <a:solidFill>
                            <a:schemeClr val="dk1"/>
                          </a:solidFill>
                          <a:latin typeface="Ubuntu"/>
                          <a:ea typeface="Ubuntu"/>
                          <a:cs typeface="Ubuntu"/>
                          <a:sym typeface="Ubuntu"/>
                        </a:rPr>
                        <a:t>recette</a:t>
                      </a:r>
                      <a:r>
                        <a:rPr lang="fr-CA">
                          <a:solidFill>
                            <a:schemeClr val="dk1"/>
                          </a:solidFill>
                          <a:latin typeface="Ubuntu"/>
                          <a:ea typeface="Ubuntu"/>
                          <a:cs typeface="Ubuntu"/>
                          <a:sym typeface="Ubuntu"/>
                        </a:rPr>
                        <a:t> préférée.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Décris ta </a:t>
                      </a:r>
                      <a:r>
                        <a:rPr b="1" lang="fr-CA">
                          <a:solidFill>
                            <a:schemeClr val="dk1"/>
                          </a:solidFill>
                          <a:latin typeface="Ubuntu"/>
                          <a:ea typeface="Ubuntu"/>
                          <a:cs typeface="Ubuntu"/>
                          <a:sym typeface="Ubuntu"/>
                        </a:rPr>
                        <a:t>recette</a:t>
                      </a:r>
                      <a:r>
                        <a:rPr lang="fr-CA">
                          <a:solidFill>
                            <a:schemeClr val="dk1"/>
                          </a:solidFill>
                          <a:latin typeface="Ubuntu"/>
                          <a:ea typeface="Ubuntu"/>
                          <a:cs typeface="Ubuntu"/>
                          <a:sym typeface="Ubuntu"/>
                        </a:rPr>
                        <a:t> préférée.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https://youtu.be/es4B62rhjho</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sz="1000" u="sng">
                          <a:solidFill>
                            <a:schemeClr val="hlink"/>
                          </a:solidFill>
                          <a:latin typeface="Ubuntu"/>
                          <a:ea typeface="Ubuntu"/>
                          <a:cs typeface="Ubuntu"/>
                          <a:sym typeface="Ubuntu"/>
                          <a:hlinkClick r:id="rId9"/>
                        </a:rPr>
                        <a:t>Source image</a:t>
                      </a:r>
                      <a:endParaRPr sz="10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Trouve des objets qui sont des </a:t>
                      </a:r>
                      <a:r>
                        <a:rPr b="1" lang="fr-CA">
                          <a:solidFill>
                            <a:schemeClr val="dk1"/>
                          </a:solidFill>
                          <a:latin typeface="Ubuntu"/>
                          <a:ea typeface="Ubuntu"/>
                          <a:cs typeface="Ubuntu"/>
                          <a:sym typeface="Ubuntu"/>
                        </a:rPr>
                        <a:t>rectangles</a:t>
                      </a:r>
                      <a:r>
                        <a:rPr lang="fr-CA">
                          <a:solidFill>
                            <a:schemeClr val="dk1"/>
                          </a:solidFill>
                          <a:latin typeface="Ubuntu"/>
                          <a:ea typeface="Ubuntu"/>
                          <a:cs typeface="Ubuntu"/>
                          <a:sym typeface="Ubuntu"/>
                        </a:rPr>
                        <a:t>, des carrés, des cercles et des triangles.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Dessine des objets qui se déplacent en forme de </a:t>
                      </a:r>
                      <a:r>
                        <a:rPr b="1" lang="fr-CA">
                          <a:solidFill>
                            <a:schemeClr val="dk1"/>
                          </a:solidFill>
                          <a:latin typeface="Ubuntu"/>
                          <a:ea typeface="Ubuntu"/>
                          <a:cs typeface="Ubuntu"/>
                          <a:sym typeface="Ubuntu"/>
                        </a:rPr>
                        <a:t>rectangle</a:t>
                      </a:r>
                      <a:r>
                        <a:rPr lang="fr-CA">
                          <a:solidFill>
                            <a:schemeClr val="dk1"/>
                          </a:solidFill>
                          <a:latin typeface="Ubuntu"/>
                          <a:ea typeface="Ubuntu"/>
                          <a:cs typeface="Ubuntu"/>
                          <a:sym typeface="Ubuntu"/>
                        </a:rPr>
                        <a:t> ou de carré.</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0"/>
                        </a:rPr>
                        <a:t>https://youtu.be/RcdgIItADzI</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1"/>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2"/>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une chanson à la façon d’un rappeur.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Pour t’inspirer : </a:t>
                      </a:r>
                      <a:r>
                        <a:rPr lang="fr-CA" sz="1100" u="sng">
                          <a:solidFill>
                            <a:schemeClr val="hlink"/>
                          </a:solidFill>
                          <a:hlinkClick r:id="rId13"/>
                        </a:rPr>
                        <a:t>https://www.davidgoudreault.org/videos/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Enregistre et anime une chanson à la façon d’un rappeur.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14"/>
                        </a:rPr>
                        <a:t>https://scratch.mit.edu/projects/385994190</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Trouve des images ou des objets qui démontrent une </a:t>
                      </a:r>
                      <a:r>
                        <a:rPr b="1" lang="fr-CA">
                          <a:solidFill>
                            <a:schemeClr val="dk1"/>
                          </a:solidFill>
                          <a:latin typeface="Ubuntu"/>
                          <a:ea typeface="Ubuntu"/>
                          <a:cs typeface="Ubuntu"/>
                          <a:sym typeface="Ubuntu"/>
                        </a:rPr>
                        <a:t>réflexion</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Dessine une forme et sa </a:t>
                      </a:r>
                      <a:r>
                        <a:rPr b="1" lang="fr-CA">
                          <a:solidFill>
                            <a:schemeClr val="dk1"/>
                          </a:solidFill>
                          <a:latin typeface="Ubuntu"/>
                          <a:ea typeface="Ubuntu"/>
                          <a:cs typeface="Ubuntu"/>
                          <a:sym typeface="Ubuntu"/>
                        </a:rPr>
                        <a:t>réflexion</a:t>
                      </a:r>
                      <a:r>
                        <a:rPr lang="fr-CA">
                          <a:solidFill>
                            <a:schemeClr val="dk1"/>
                          </a:solidFill>
                          <a:latin typeface="Ubuntu"/>
                          <a:ea typeface="Ubuntu"/>
                          <a:cs typeface="Ubuntu"/>
                          <a:sym typeface="Ubuntu"/>
                        </a:rPr>
                        <a:t> en traçant l’axe de réflexion.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5"/>
                        </a:rPr>
                        <a:t>https://scratch.mit.edu/projects/385974170</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392" name="Google Shape;392;p33"/>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393" name="Google Shape;393;p33"/>
          <p:cNvPicPr preferRelativeResize="0"/>
          <p:nvPr/>
        </p:nvPicPr>
        <p:blipFill>
          <a:blip r:embed="rId16">
            <a:alphaModFix/>
          </a:blip>
          <a:stretch>
            <a:fillRect/>
          </a:stretch>
        </p:blipFill>
        <p:spPr>
          <a:xfrm>
            <a:off x="8556800" y="152400"/>
            <a:ext cx="1118075" cy="1118075"/>
          </a:xfrm>
          <a:prstGeom prst="rect">
            <a:avLst/>
          </a:prstGeom>
          <a:noFill/>
          <a:ln>
            <a:noFill/>
          </a:ln>
        </p:spPr>
      </p:pic>
      <p:pic>
        <p:nvPicPr>
          <p:cNvPr id="394" name="Google Shape;394;p33"/>
          <p:cNvPicPr preferRelativeResize="0"/>
          <p:nvPr/>
        </p:nvPicPr>
        <p:blipFill>
          <a:blip r:embed="rId17">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34"/>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s</a:t>
            </a:r>
            <a:endParaRPr sz="2500">
              <a:solidFill>
                <a:srgbClr val="0069BF"/>
              </a:solidFill>
              <a:latin typeface="Viga"/>
              <a:ea typeface="Viga"/>
              <a:cs typeface="Viga"/>
              <a:sym typeface="Viga"/>
            </a:endParaRPr>
          </a:p>
        </p:txBody>
      </p:sp>
      <p:cxnSp>
        <p:nvCxnSpPr>
          <p:cNvPr id="400" name="Google Shape;400;p34"/>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401" name="Google Shape;401;p34"/>
          <p:cNvGrpSpPr/>
          <p:nvPr/>
        </p:nvGrpSpPr>
        <p:grpSpPr>
          <a:xfrm>
            <a:off x="2356921" y="6977435"/>
            <a:ext cx="5183932" cy="751427"/>
            <a:chOff x="2360225" y="6973948"/>
            <a:chExt cx="5191200" cy="751052"/>
          </a:xfrm>
        </p:grpSpPr>
        <p:pic>
          <p:nvPicPr>
            <p:cNvPr id="402" name="Google Shape;402;p34"/>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403" name="Google Shape;403;p34"/>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404" name="Google Shape;404;p34">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405" name="Google Shape;405;p34"/>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Sport - surface  </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406" name="Google Shape;406;p34"/>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ton </a:t>
                      </a:r>
                      <a:r>
                        <a:rPr b="1" lang="fr-CA">
                          <a:solidFill>
                            <a:schemeClr val="dk1"/>
                          </a:solidFill>
                          <a:latin typeface="Ubuntu"/>
                          <a:ea typeface="Ubuntu"/>
                          <a:cs typeface="Ubuntu"/>
                          <a:sym typeface="Ubuntu"/>
                        </a:rPr>
                        <a:t>sport</a:t>
                      </a:r>
                      <a:r>
                        <a:rPr lang="fr-CA">
                          <a:solidFill>
                            <a:schemeClr val="dk1"/>
                          </a:solidFill>
                          <a:latin typeface="Ubuntu"/>
                          <a:ea typeface="Ubuntu"/>
                          <a:cs typeface="Ubuntu"/>
                          <a:sym typeface="Ubuntu"/>
                        </a:rPr>
                        <a:t> préféré.</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t>
                      </a:r>
                      <a:r>
                        <a:rPr lang="fr-CA">
                          <a:solidFill>
                            <a:schemeClr val="dk1"/>
                          </a:solidFill>
                          <a:latin typeface="Ubuntu"/>
                          <a:ea typeface="Ubuntu"/>
                          <a:cs typeface="Ubuntu"/>
                          <a:sym typeface="Ubuntu"/>
                        </a:rPr>
                        <a:t>Illustre ton </a:t>
                      </a:r>
                      <a:r>
                        <a:rPr b="1" lang="fr-CA">
                          <a:solidFill>
                            <a:schemeClr val="dk1"/>
                          </a:solidFill>
                          <a:latin typeface="Ubuntu"/>
                          <a:ea typeface="Ubuntu"/>
                          <a:cs typeface="Ubuntu"/>
                          <a:sym typeface="Ubuntu"/>
                        </a:rPr>
                        <a:t>sport</a:t>
                      </a:r>
                      <a:r>
                        <a:rPr lang="fr-CA">
                          <a:solidFill>
                            <a:schemeClr val="dk1"/>
                          </a:solidFill>
                          <a:latin typeface="Ubuntu"/>
                          <a:ea typeface="Ubuntu"/>
                          <a:cs typeface="Ubuntu"/>
                          <a:sym typeface="Ubuntu"/>
                        </a:rPr>
                        <a:t> préféré.</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https://youtu.be/MZ4eisPkm88</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Trouve des </a:t>
                      </a:r>
                      <a:r>
                        <a:rPr b="1" lang="fr-CA">
                          <a:solidFill>
                            <a:schemeClr val="dk1"/>
                          </a:solidFill>
                          <a:latin typeface="Ubuntu"/>
                          <a:ea typeface="Ubuntu"/>
                          <a:cs typeface="Ubuntu"/>
                          <a:sym typeface="Ubuntu"/>
                        </a:rPr>
                        <a:t>surfaces</a:t>
                      </a:r>
                      <a:r>
                        <a:rPr lang="fr-CA">
                          <a:solidFill>
                            <a:schemeClr val="dk1"/>
                          </a:solidFill>
                          <a:latin typeface="Ubuntu"/>
                          <a:ea typeface="Ubuntu"/>
                          <a:cs typeface="Ubuntu"/>
                          <a:sym typeface="Ubuntu"/>
                        </a:rPr>
                        <a:t> planes et des surfaces courbes.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Illustre deux ensembles, </a:t>
                      </a:r>
                      <a:r>
                        <a:rPr b="1" lang="fr-CA">
                          <a:solidFill>
                            <a:schemeClr val="dk1"/>
                          </a:solidFill>
                          <a:latin typeface="Ubuntu"/>
                          <a:ea typeface="Ubuntu"/>
                          <a:cs typeface="Ubuntu"/>
                          <a:sym typeface="Ubuntu"/>
                        </a:rPr>
                        <a:t>surfaces</a:t>
                      </a:r>
                      <a:r>
                        <a:rPr lang="fr-CA">
                          <a:solidFill>
                            <a:schemeClr val="dk1"/>
                          </a:solidFill>
                          <a:latin typeface="Ubuntu"/>
                          <a:ea typeface="Ubuntu"/>
                          <a:cs typeface="Ubuntu"/>
                          <a:sym typeface="Ubuntu"/>
                        </a:rPr>
                        <a:t> planes et surfaces courbes.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https://youtu.be/YbogQj5GVIU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1"/>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ton </a:t>
                      </a:r>
                      <a:r>
                        <a:rPr b="1" lang="fr-CA">
                          <a:solidFill>
                            <a:schemeClr val="dk1"/>
                          </a:solidFill>
                          <a:latin typeface="Ubuntu"/>
                          <a:ea typeface="Ubuntu"/>
                          <a:cs typeface="Ubuntu"/>
                          <a:sym typeface="Ubuntu"/>
                        </a:rPr>
                        <a:t>sport</a:t>
                      </a:r>
                      <a:r>
                        <a:rPr lang="fr-CA">
                          <a:solidFill>
                            <a:schemeClr val="dk1"/>
                          </a:solidFill>
                          <a:latin typeface="Ubuntu"/>
                          <a:ea typeface="Ubuntu"/>
                          <a:cs typeface="Ubuntu"/>
                          <a:sym typeface="Ubuntu"/>
                        </a:rPr>
                        <a:t> préféré.</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t>
                      </a:r>
                      <a:r>
                        <a:rPr lang="fr-CA">
                          <a:solidFill>
                            <a:schemeClr val="dk1"/>
                          </a:solidFill>
                          <a:latin typeface="Ubuntu"/>
                          <a:ea typeface="Ubuntu"/>
                          <a:cs typeface="Ubuntu"/>
                          <a:sym typeface="Ubuntu"/>
                        </a:rPr>
                        <a:t>Illustre ton </a:t>
                      </a:r>
                      <a:r>
                        <a:rPr b="1" lang="fr-CA">
                          <a:solidFill>
                            <a:schemeClr val="dk1"/>
                          </a:solidFill>
                          <a:latin typeface="Ubuntu"/>
                          <a:ea typeface="Ubuntu"/>
                          <a:cs typeface="Ubuntu"/>
                          <a:sym typeface="Ubuntu"/>
                        </a:rPr>
                        <a:t>sport</a:t>
                      </a:r>
                      <a:r>
                        <a:rPr lang="fr-CA">
                          <a:solidFill>
                            <a:schemeClr val="dk1"/>
                          </a:solidFill>
                          <a:latin typeface="Ubuntu"/>
                          <a:ea typeface="Ubuntu"/>
                          <a:cs typeface="Ubuntu"/>
                          <a:sym typeface="Ubuntu"/>
                        </a:rPr>
                        <a:t> préféré.</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https://scratch.mit.edu/projects/387401925</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Calcule la </a:t>
                      </a:r>
                      <a:r>
                        <a:rPr b="1" lang="fr-CA">
                          <a:solidFill>
                            <a:schemeClr val="dk1"/>
                          </a:solidFill>
                          <a:latin typeface="Ubuntu"/>
                          <a:ea typeface="Ubuntu"/>
                          <a:cs typeface="Ubuntu"/>
                          <a:sym typeface="Ubuntu"/>
                        </a:rPr>
                        <a:t>surface</a:t>
                      </a:r>
                      <a:r>
                        <a:rPr lang="fr-CA">
                          <a:solidFill>
                            <a:schemeClr val="dk1"/>
                          </a:solidFill>
                          <a:latin typeface="Ubuntu"/>
                          <a:ea typeface="Ubuntu"/>
                          <a:cs typeface="Ubuntu"/>
                          <a:sym typeface="Ubuntu"/>
                        </a:rPr>
                        <a:t> plane d’un objet rectangulaire.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Calcule la </a:t>
                      </a:r>
                      <a:r>
                        <a:rPr b="1" lang="fr-CA">
                          <a:solidFill>
                            <a:schemeClr val="dk1"/>
                          </a:solidFill>
                          <a:latin typeface="Ubuntu"/>
                          <a:ea typeface="Ubuntu"/>
                          <a:cs typeface="Ubuntu"/>
                          <a:sym typeface="Ubuntu"/>
                        </a:rPr>
                        <a:t>surface</a:t>
                      </a:r>
                      <a:r>
                        <a:rPr lang="fr-CA">
                          <a:solidFill>
                            <a:schemeClr val="dk1"/>
                          </a:solidFill>
                          <a:latin typeface="Ubuntu"/>
                          <a:ea typeface="Ubuntu"/>
                          <a:cs typeface="Ubuntu"/>
                          <a:sym typeface="Ubuntu"/>
                        </a:rPr>
                        <a:t> plane d’un objet rectangulaire.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3"/>
                        </a:rPr>
                        <a:t>https://scratch.mit.edu/projects/387403600</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407" name="Google Shape;407;p34"/>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408" name="Google Shape;408;p34"/>
          <p:cNvPicPr preferRelativeResize="0"/>
          <p:nvPr/>
        </p:nvPicPr>
        <p:blipFill>
          <a:blip r:embed="rId14">
            <a:alphaModFix/>
          </a:blip>
          <a:stretch>
            <a:fillRect/>
          </a:stretch>
        </p:blipFill>
        <p:spPr>
          <a:xfrm>
            <a:off x="8556800" y="152400"/>
            <a:ext cx="1118075" cy="1118075"/>
          </a:xfrm>
          <a:prstGeom prst="rect">
            <a:avLst/>
          </a:prstGeom>
          <a:noFill/>
          <a:ln>
            <a:noFill/>
          </a:ln>
        </p:spPr>
      </p:pic>
      <p:pic>
        <p:nvPicPr>
          <p:cNvPr id="409" name="Google Shape;409;p34"/>
          <p:cNvPicPr preferRelativeResize="0"/>
          <p:nvPr/>
        </p:nvPicPr>
        <p:blipFill>
          <a:blip r:embed="rId15">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35"/>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t</a:t>
            </a:r>
            <a:endParaRPr sz="2500">
              <a:solidFill>
                <a:srgbClr val="0069BF"/>
              </a:solidFill>
              <a:latin typeface="Viga"/>
              <a:ea typeface="Viga"/>
              <a:cs typeface="Viga"/>
              <a:sym typeface="Viga"/>
            </a:endParaRPr>
          </a:p>
        </p:txBody>
      </p:sp>
      <p:cxnSp>
        <p:nvCxnSpPr>
          <p:cNvPr id="415" name="Google Shape;415;p35"/>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416" name="Google Shape;416;p35"/>
          <p:cNvGrpSpPr/>
          <p:nvPr/>
        </p:nvGrpSpPr>
        <p:grpSpPr>
          <a:xfrm>
            <a:off x="2356921" y="6977435"/>
            <a:ext cx="5183932" cy="751427"/>
            <a:chOff x="2360225" y="6973948"/>
            <a:chExt cx="5191200" cy="751052"/>
          </a:xfrm>
        </p:grpSpPr>
        <p:pic>
          <p:nvPicPr>
            <p:cNvPr id="417" name="Google Shape;417;p35"/>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418" name="Google Shape;418;p35"/>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419" name="Google Shape;419;p35">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420" name="Google Shape;420;p35"/>
          <p:cNvSpPr txBox="1"/>
          <p:nvPr/>
        </p:nvSpPr>
        <p:spPr>
          <a:xfrm>
            <a:off x="2162425" y="80887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Chasse aux trésors - ligne du temps    </a:t>
            </a:r>
            <a:endParaRPr sz="2100">
              <a:latin typeface="Ubuntu"/>
              <a:ea typeface="Ubuntu"/>
              <a:cs typeface="Ubuntu"/>
              <a:sym typeface="Ubuntu"/>
            </a:endParaRPr>
          </a:p>
        </p:txBody>
      </p:sp>
      <p:graphicFrame>
        <p:nvGraphicFramePr>
          <p:cNvPr id="421" name="Google Shape;421;p35"/>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Prépare une chasse aux </a:t>
                      </a:r>
                      <a:r>
                        <a:rPr b="1" lang="fr-CA">
                          <a:solidFill>
                            <a:schemeClr val="dk1"/>
                          </a:solidFill>
                          <a:latin typeface="Ubuntu"/>
                          <a:ea typeface="Ubuntu"/>
                          <a:cs typeface="Ubuntu"/>
                          <a:sym typeface="Ubuntu"/>
                        </a:rPr>
                        <a:t>trésors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chasse aux </a:t>
                      </a:r>
                      <a:r>
                        <a:rPr b="1" lang="fr-CA">
                          <a:solidFill>
                            <a:schemeClr val="dk1"/>
                          </a:solidFill>
                          <a:latin typeface="Ubuntu"/>
                          <a:ea typeface="Ubuntu"/>
                          <a:cs typeface="Ubuntu"/>
                          <a:sym typeface="Ubuntu"/>
                        </a:rPr>
                        <a:t>trésors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https://youtu.be/CgfP_VEcgVs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une ligne du temps pour te présenter.</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ligne du temps pour te présenter.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https://youtu.be/8Nlmhf7laUc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1"/>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Prépare une chasse aux </a:t>
                      </a:r>
                      <a:r>
                        <a:rPr b="1" lang="fr-CA">
                          <a:solidFill>
                            <a:schemeClr val="dk1"/>
                          </a:solidFill>
                          <a:latin typeface="Ubuntu"/>
                          <a:ea typeface="Ubuntu"/>
                          <a:cs typeface="Ubuntu"/>
                          <a:sym typeface="Ubuntu"/>
                        </a:rPr>
                        <a:t>trésors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chasse aux </a:t>
                      </a:r>
                      <a:r>
                        <a:rPr b="1" lang="fr-CA">
                          <a:solidFill>
                            <a:schemeClr val="dk1"/>
                          </a:solidFill>
                          <a:latin typeface="Ubuntu"/>
                          <a:ea typeface="Ubuntu"/>
                          <a:cs typeface="Ubuntu"/>
                          <a:sym typeface="Ubuntu"/>
                        </a:rPr>
                        <a:t>trésors</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https://scratch.mit.edu/projects/387515931</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et</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3"/>
                        </a:rPr>
                        <a:t>https://scratch.mit.edu/projects/387514541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Construis une ligne du temps pour te présenter.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une ligne du temps pour te présenter.</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4"/>
                        </a:rPr>
                        <a:t>https://scratch.mit.edu/projects/387512321</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422" name="Google Shape;422;p35"/>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423" name="Google Shape;423;p35"/>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424" name="Google Shape;424;p35"/>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36"/>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u</a:t>
            </a:r>
            <a:endParaRPr sz="2500">
              <a:solidFill>
                <a:srgbClr val="0069BF"/>
              </a:solidFill>
              <a:latin typeface="Viga"/>
              <a:ea typeface="Viga"/>
              <a:cs typeface="Viga"/>
              <a:sym typeface="Viga"/>
            </a:endParaRPr>
          </a:p>
        </p:txBody>
      </p:sp>
      <p:cxnSp>
        <p:nvCxnSpPr>
          <p:cNvPr id="430" name="Google Shape;430;p36"/>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431" name="Google Shape;431;p36"/>
          <p:cNvGrpSpPr/>
          <p:nvPr/>
        </p:nvGrpSpPr>
        <p:grpSpPr>
          <a:xfrm>
            <a:off x="2356921" y="6977435"/>
            <a:ext cx="5183932" cy="751427"/>
            <a:chOff x="2360225" y="6973948"/>
            <a:chExt cx="5191200" cy="751052"/>
          </a:xfrm>
        </p:grpSpPr>
        <p:pic>
          <p:nvPicPr>
            <p:cNvPr id="432" name="Google Shape;432;p36"/>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433" name="Google Shape;433;p36"/>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434" name="Google Shape;434;p36">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435" name="Google Shape;435;p36"/>
          <p:cNvSpPr txBox="1"/>
          <p:nvPr/>
        </p:nvSpPr>
        <p:spPr>
          <a:xfrm>
            <a:off x="2162425" y="808875"/>
            <a:ext cx="60867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Un et une sont des déterminants - unités </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436" name="Google Shape;436;p36"/>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7"/>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Détermine si tu mets </a:t>
                      </a:r>
                      <a:r>
                        <a:rPr b="1" lang="fr-CA">
                          <a:solidFill>
                            <a:schemeClr val="dk1"/>
                          </a:solidFill>
                          <a:latin typeface="Ubuntu"/>
                          <a:ea typeface="Ubuntu"/>
                          <a:cs typeface="Ubuntu"/>
                          <a:sym typeface="Ubuntu"/>
                        </a:rPr>
                        <a:t>un ou une</a:t>
                      </a:r>
                      <a:r>
                        <a:rPr lang="fr-CA">
                          <a:solidFill>
                            <a:schemeClr val="dk1"/>
                          </a:solidFill>
                          <a:latin typeface="Ubuntu"/>
                          <a:ea typeface="Ubuntu"/>
                          <a:cs typeface="Ubuntu"/>
                          <a:sym typeface="Ubuntu"/>
                        </a:rPr>
                        <a:t> devant un mot pour indiquer s’il est au masculin ou au féminin.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Identifie le genre de quelques mots.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100" u="sng">
                          <a:solidFill>
                            <a:schemeClr val="hlink"/>
                          </a:solidFill>
                          <a:latin typeface="Ubuntu"/>
                          <a:ea typeface="Ubuntu"/>
                          <a:cs typeface="Ubuntu"/>
                          <a:sym typeface="Ubuntu"/>
                          <a:hlinkClick r:id="rId8"/>
                        </a:rPr>
                        <a:t>Liste orthographique</a:t>
                      </a:r>
                      <a:r>
                        <a:rPr lang="fr-CA" sz="1100">
                          <a:solidFill>
                            <a:schemeClr val="dk1"/>
                          </a:solidFill>
                          <a:latin typeface="Ubuntu"/>
                          <a:ea typeface="Ubuntu"/>
                          <a:cs typeface="Ubuntu"/>
                          <a:sym typeface="Ubuntu"/>
                        </a:rPr>
                        <a:t> 1e année pages 34 à 36 et pour les élèves de 2e année, pages 37-39</a:t>
                      </a:r>
                      <a:endParaRPr sz="11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https://youtu.be/rGme47PVzEY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Mesure des objets et donne les dimensions avec l’</a:t>
                      </a:r>
                      <a:r>
                        <a:rPr b="1" lang="fr-CA">
                          <a:solidFill>
                            <a:schemeClr val="dk1"/>
                          </a:solidFill>
                          <a:latin typeface="Ubuntu"/>
                          <a:ea typeface="Ubuntu"/>
                          <a:cs typeface="Ubuntu"/>
                          <a:sym typeface="Ubuntu"/>
                        </a:rPr>
                        <a:t>unité</a:t>
                      </a:r>
                      <a:r>
                        <a:rPr lang="fr-CA">
                          <a:solidFill>
                            <a:schemeClr val="dk1"/>
                          </a:solidFill>
                          <a:latin typeface="Ubuntu"/>
                          <a:ea typeface="Ubuntu"/>
                          <a:cs typeface="Ubuntu"/>
                          <a:sym typeface="Ubuntu"/>
                        </a:rPr>
                        <a:t> de mesure du centimètre (cm).</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Mesure des déplacements et donne les dimensions avec l’</a:t>
                      </a:r>
                      <a:r>
                        <a:rPr b="1" lang="fr-CA">
                          <a:solidFill>
                            <a:schemeClr val="dk1"/>
                          </a:solidFill>
                          <a:latin typeface="Ubuntu"/>
                          <a:ea typeface="Ubuntu"/>
                          <a:cs typeface="Ubuntu"/>
                          <a:sym typeface="Ubuntu"/>
                        </a:rPr>
                        <a:t>unité</a:t>
                      </a:r>
                      <a:r>
                        <a:rPr lang="fr-CA">
                          <a:solidFill>
                            <a:schemeClr val="dk1"/>
                          </a:solidFill>
                          <a:latin typeface="Ubuntu"/>
                          <a:ea typeface="Ubuntu"/>
                          <a:cs typeface="Ubuntu"/>
                          <a:sym typeface="Ubuntu"/>
                        </a:rPr>
                        <a:t> de mesure du plan quadrillé.</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0"/>
                        </a:rPr>
                        <a:t>https://youtu.be/aVp--RbOASo</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1"/>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200">
                          <a:solidFill>
                            <a:schemeClr val="dk1"/>
                          </a:solidFill>
                          <a:latin typeface="Ubuntu"/>
                          <a:ea typeface="Ubuntu"/>
                          <a:cs typeface="Ubuntu"/>
                          <a:sym typeface="Ubuntu"/>
                        </a:rPr>
                        <a:t>*Si tu commences en programmation, tu peux aller sur le site </a:t>
                      </a:r>
                      <a:r>
                        <a:rPr i="1" lang="fr-CA" sz="1200" u="sng">
                          <a:solidFill>
                            <a:schemeClr val="accent5"/>
                          </a:solidFill>
                          <a:latin typeface="Ubuntu"/>
                          <a:ea typeface="Ubuntu"/>
                          <a:cs typeface="Ubuntu"/>
                          <a:sym typeface="Ubuntu"/>
                          <a:hlinkClick r:id="rId12"/>
                        </a:rPr>
                        <a:t>j’apprends de la maison</a:t>
                      </a:r>
                      <a:r>
                        <a:rPr i="1" lang="fr-CA" sz="1200">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Détermine si tu mets </a:t>
                      </a:r>
                      <a:r>
                        <a:rPr b="1" lang="fr-CA">
                          <a:solidFill>
                            <a:schemeClr val="dk1"/>
                          </a:solidFill>
                          <a:latin typeface="Ubuntu"/>
                          <a:ea typeface="Ubuntu"/>
                          <a:cs typeface="Ubuntu"/>
                          <a:sym typeface="Ubuntu"/>
                        </a:rPr>
                        <a:t>un ou une</a:t>
                      </a:r>
                      <a:r>
                        <a:rPr lang="fr-CA">
                          <a:solidFill>
                            <a:schemeClr val="dk1"/>
                          </a:solidFill>
                          <a:latin typeface="Ubuntu"/>
                          <a:ea typeface="Ubuntu"/>
                          <a:cs typeface="Ubuntu"/>
                          <a:sym typeface="Ubuntu"/>
                        </a:rPr>
                        <a:t> devant un mot qui commence par une voyelle pour indiquer s’il est au masculin ou au féminin.</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Identifie le genre de quelques mots.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3"/>
                        </a:rPr>
                        <a:t>https://scratch.mit.edu/projects/388000940</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Énumère quelques situations dont tu es capable d’identifier la température en utilisant l’</a:t>
                      </a:r>
                      <a:r>
                        <a:rPr b="1" lang="fr-CA">
                          <a:solidFill>
                            <a:schemeClr val="dk1"/>
                          </a:solidFill>
                          <a:latin typeface="Ubuntu"/>
                          <a:ea typeface="Ubuntu"/>
                          <a:cs typeface="Ubuntu"/>
                          <a:sym typeface="Ubuntu"/>
                        </a:rPr>
                        <a:t>unité</a:t>
                      </a:r>
                      <a:r>
                        <a:rPr lang="fr-CA">
                          <a:solidFill>
                            <a:schemeClr val="dk1"/>
                          </a:solidFill>
                          <a:latin typeface="Ubuntu"/>
                          <a:ea typeface="Ubuntu"/>
                          <a:cs typeface="Ubuntu"/>
                          <a:sym typeface="Ubuntu"/>
                        </a:rPr>
                        <a:t> du degré Celsius.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Représente une situation selon la température en utilisant l’unité du degré Celcius.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4"/>
                        </a:rPr>
                        <a:t>https://scratch.mit.edu/projects/387930787</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437" name="Google Shape;437;p36"/>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438" name="Google Shape;438;p36"/>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439" name="Google Shape;439;p36"/>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37"/>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v</a:t>
            </a:r>
            <a:endParaRPr sz="2500">
              <a:solidFill>
                <a:srgbClr val="0069BF"/>
              </a:solidFill>
              <a:latin typeface="Viga"/>
              <a:ea typeface="Viga"/>
              <a:cs typeface="Viga"/>
              <a:sym typeface="Viga"/>
            </a:endParaRPr>
          </a:p>
        </p:txBody>
      </p:sp>
      <p:cxnSp>
        <p:nvCxnSpPr>
          <p:cNvPr id="445" name="Google Shape;445;p37"/>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446" name="Google Shape;446;p37"/>
          <p:cNvGrpSpPr/>
          <p:nvPr/>
        </p:nvGrpSpPr>
        <p:grpSpPr>
          <a:xfrm>
            <a:off x="2356921" y="6977435"/>
            <a:ext cx="5183932" cy="751427"/>
            <a:chOff x="2360225" y="6973948"/>
            <a:chExt cx="5191200" cy="751052"/>
          </a:xfrm>
        </p:grpSpPr>
        <p:pic>
          <p:nvPicPr>
            <p:cNvPr id="447" name="Google Shape;447;p37"/>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448" name="Google Shape;448;p37"/>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449" name="Google Shape;449;p37">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450" name="Google Shape;450;p37"/>
          <p:cNvSpPr txBox="1"/>
          <p:nvPr/>
        </p:nvSpPr>
        <p:spPr>
          <a:xfrm>
            <a:off x="2205825" y="85162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Verbes - vingt et volume </a:t>
            </a:r>
            <a:endParaRPr sz="2100">
              <a:latin typeface="Ubuntu"/>
              <a:ea typeface="Ubuntu"/>
              <a:cs typeface="Ubuntu"/>
              <a:sym typeface="Ubuntu"/>
            </a:endParaRPr>
          </a:p>
        </p:txBody>
      </p:sp>
      <p:graphicFrame>
        <p:nvGraphicFramePr>
          <p:cNvPr id="451" name="Google Shape;451;p37"/>
          <p:cNvGraphicFramePr/>
          <p:nvPr/>
        </p:nvGraphicFramePr>
        <p:xfrm>
          <a:off x="952500" y="1433410"/>
          <a:ext cx="3000000" cy="3000000"/>
        </p:xfrm>
        <a:graphic>
          <a:graphicData uri="http://schemas.openxmlformats.org/drawingml/2006/table">
            <a:tbl>
              <a:tblPr>
                <a:noFill/>
                <a:tableStyleId>{E64872AE-7E7A-4547-9B99-C9604D43A6CD}</a:tableStyleId>
              </a:tblPr>
              <a:tblGrid>
                <a:gridCol w="2120525"/>
                <a:gridCol w="3021600"/>
                <a:gridCol w="2996875"/>
              </a:tblGrid>
              <a:tr h="390925">
                <a:tc>
                  <a:txBody>
                    <a:bodyPr/>
                    <a:lstStyle/>
                    <a:p>
                      <a:pPr indent="0" lvl="0" marL="0" rtl="0" algn="l">
                        <a:spcBef>
                          <a:spcPts val="0"/>
                        </a:spcBef>
                        <a:spcAft>
                          <a:spcPts val="0"/>
                        </a:spcAft>
                        <a:buNone/>
                      </a:pPr>
                      <a:r>
                        <a:t/>
                      </a:r>
                      <a:endParaRPr b="1" sz="1300">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sz="1300">
                          <a:latin typeface="Ubuntu"/>
                          <a:ea typeface="Ubuntu"/>
                          <a:cs typeface="Ubuntu"/>
                          <a:sym typeface="Ubuntu"/>
                        </a:rPr>
                        <a:t>Domaine des langues</a:t>
                      </a:r>
                      <a:endParaRPr b="1" sz="1300">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sz="1300">
                          <a:solidFill>
                            <a:schemeClr val="dk1"/>
                          </a:solidFill>
                          <a:latin typeface="Ubuntu"/>
                          <a:ea typeface="Ubuntu"/>
                          <a:cs typeface="Ubuntu"/>
                          <a:sym typeface="Ubuntu"/>
                        </a:rPr>
                        <a:t>Domaine de la mathématique</a:t>
                      </a:r>
                      <a:endParaRPr b="1" sz="1300">
                        <a:latin typeface="Ubuntu"/>
                        <a:ea typeface="Ubuntu"/>
                        <a:cs typeface="Ubuntu"/>
                        <a:sym typeface="Ubuntu"/>
                      </a:endParaRPr>
                    </a:p>
                  </a:txBody>
                  <a:tcPr marT="91425" marB="91425" marR="91425" marL="91425"/>
                </a:tc>
              </a:tr>
              <a:tr h="2251300">
                <a:tc>
                  <a:txBody>
                    <a:bodyPr/>
                    <a:lstStyle/>
                    <a:p>
                      <a:pPr indent="0" lvl="0" marL="0" rtl="0" algn="l">
                        <a:spcBef>
                          <a:spcPts val="0"/>
                        </a:spcBef>
                        <a:spcAft>
                          <a:spcPts val="0"/>
                        </a:spcAft>
                        <a:buNone/>
                      </a:pPr>
                      <a:r>
                        <a:rPr b="1" lang="fr-CA" sz="1300">
                          <a:solidFill>
                            <a:schemeClr val="dk1"/>
                          </a:solidFill>
                          <a:latin typeface="Ubuntu"/>
                          <a:ea typeface="Ubuntu"/>
                          <a:cs typeface="Ubuntu"/>
                          <a:sym typeface="Ubuntu"/>
                        </a:rPr>
                        <a:t>Maternelle et 1er cycle</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b="1"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En programmant avec le logiciel ou l’application</a:t>
                      </a:r>
                      <a:r>
                        <a:rPr b="1" lang="fr-CA" sz="1300">
                          <a:solidFill>
                            <a:schemeClr val="dk1"/>
                          </a:solidFill>
                          <a:latin typeface="Ubuntu"/>
                          <a:ea typeface="Ubuntu"/>
                          <a:cs typeface="Ubuntu"/>
                          <a:sym typeface="Ubuntu"/>
                        </a:rPr>
                        <a:t> Scratch Jr</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b="1" sz="13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sz="1300">
                          <a:solidFill>
                            <a:schemeClr val="dk1"/>
                          </a:solidFill>
                          <a:latin typeface="Ubuntu"/>
                          <a:ea typeface="Ubuntu"/>
                          <a:cs typeface="Ubuntu"/>
                          <a:sym typeface="Ubuntu"/>
                        </a:rPr>
                        <a:t>Illustre une phrase avec un mot qui commence par le son v.</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Défi en programmation : Illustre une phrase avec un mot qui commence par le son v.</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7"/>
                        </a:rPr>
                        <a:t>https://youtu.be/G5eg9X-WV60</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sz="1300">
                          <a:solidFill>
                            <a:schemeClr val="dk1"/>
                          </a:solidFill>
                          <a:latin typeface="Ubuntu"/>
                          <a:ea typeface="Ubuntu"/>
                          <a:cs typeface="Ubuntu"/>
                          <a:sym typeface="Ubuntu"/>
                        </a:rPr>
                        <a:t>Illustre le nombre</a:t>
                      </a:r>
                      <a:r>
                        <a:rPr b="1" lang="fr-CA" sz="1300">
                          <a:solidFill>
                            <a:schemeClr val="dk1"/>
                          </a:solidFill>
                          <a:latin typeface="Ubuntu"/>
                          <a:ea typeface="Ubuntu"/>
                          <a:cs typeface="Ubuntu"/>
                          <a:sym typeface="Ubuntu"/>
                        </a:rPr>
                        <a:t> vingt</a:t>
                      </a:r>
                      <a:r>
                        <a:rPr lang="fr-CA" sz="1300">
                          <a:solidFill>
                            <a:schemeClr val="dk1"/>
                          </a:solidFill>
                          <a:latin typeface="Ubuntu"/>
                          <a:ea typeface="Ubuntu"/>
                          <a:cs typeface="Ubuntu"/>
                          <a:sym typeface="Ubuntu"/>
                        </a:rPr>
                        <a:t> de plusieurs façons. Fais des groupes pour mieux compter les objets.</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Défi en programmation :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Illustre le nombre</a:t>
                      </a:r>
                      <a:r>
                        <a:rPr b="1" lang="fr-CA" sz="1300">
                          <a:solidFill>
                            <a:schemeClr val="dk1"/>
                          </a:solidFill>
                          <a:latin typeface="Ubuntu"/>
                          <a:ea typeface="Ubuntu"/>
                          <a:cs typeface="Ubuntu"/>
                          <a:sym typeface="Ubuntu"/>
                        </a:rPr>
                        <a:t> vingt</a:t>
                      </a:r>
                      <a:r>
                        <a:rPr lang="fr-CA" sz="1300">
                          <a:solidFill>
                            <a:schemeClr val="dk1"/>
                          </a:solidFill>
                          <a:latin typeface="Ubuntu"/>
                          <a:ea typeface="Ubuntu"/>
                          <a:cs typeface="Ubuntu"/>
                          <a:sym typeface="Ubuntu"/>
                        </a:rPr>
                        <a:t> de plusieurs façons. Fais des groupes pour mieux compter les objets.</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 </a:t>
                      </a:r>
                      <a:r>
                        <a:rPr lang="fr-CA" sz="1300" u="sng">
                          <a:solidFill>
                            <a:schemeClr val="hlink"/>
                          </a:solidFill>
                          <a:latin typeface="Ubuntu"/>
                          <a:ea typeface="Ubuntu"/>
                          <a:cs typeface="Ubuntu"/>
                          <a:sym typeface="Ubuntu"/>
                          <a:hlinkClick r:id="rId8"/>
                        </a:rPr>
                        <a:t>https://youtu.be/IBsezBdL5B0</a:t>
                      </a:r>
                      <a:endParaRPr sz="1300">
                        <a:solidFill>
                          <a:schemeClr val="dk1"/>
                        </a:solidFill>
                        <a:latin typeface="Ubuntu"/>
                        <a:ea typeface="Ubuntu"/>
                        <a:cs typeface="Ubuntu"/>
                        <a:sym typeface="Ubuntu"/>
                      </a:endParaRPr>
                    </a:p>
                  </a:txBody>
                  <a:tcPr marT="91425" marB="91425" marR="91425" marL="91425"/>
                </a:tc>
              </a:tr>
              <a:tr h="3389025">
                <a:tc>
                  <a:txBody>
                    <a:bodyPr/>
                    <a:lstStyle/>
                    <a:p>
                      <a:pPr indent="0" lvl="0" marL="0" rtl="0" algn="l">
                        <a:spcBef>
                          <a:spcPts val="0"/>
                        </a:spcBef>
                        <a:spcAft>
                          <a:spcPts val="0"/>
                        </a:spcAft>
                        <a:buNone/>
                      </a:pPr>
                      <a:r>
                        <a:rPr b="1" lang="fr-CA" sz="1300">
                          <a:solidFill>
                            <a:schemeClr val="dk1"/>
                          </a:solidFill>
                          <a:latin typeface="Ubuntu"/>
                          <a:ea typeface="Ubuntu"/>
                          <a:cs typeface="Ubuntu"/>
                          <a:sym typeface="Ubuntu"/>
                        </a:rPr>
                        <a:t>2e et 3e cycles</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b="1"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En programmant avec l’application en ligne de </a:t>
                      </a:r>
                      <a:r>
                        <a:rPr b="1" lang="fr-CA" sz="1300">
                          <a:solidFill>
                            <a:schemeClr val="dk1"/>
                          </a:solidFill>
                          <a:latin typeface="Ubuntu"/>
                          <a:ea typeface="Ubuntu"/>
                          <a:cs typeface="Ubuntu"/>
                          <a:sym typeface="Ubuntu"/>
                        </a:rPr>
                        <a:t>Scratch </a:t>
                      </a:r>
                      <a:endParaRPr b="1"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9"/>
                        </a:rPr>
                        <a:t>https://scratch.mit.edu/</a:t>
                      </a:r>
                      <a:endParaRPr b="1" sz="13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Conjugue un </a:t>
                      </a:r>
                      <a:r>
                        <a:rPr b="1" lang="fr-CA" sz="1300">
                          <a:solidFill>
                            <a:schemeClr val="dk1"/>
                          </a:solidFill>
                          <a:latin typeface="Ubuntu"/>
                          <a:ea typeface="Ubuntu"/>
                          <a:cs typeface="Ubuntu"/>
                          <a:sym typeface="Ubuntu"/>
                        </a:rPr>
                        <a:t>verbe</a:t>
                      </a:r>
                      <a:r>
                        <a:rPr lang="fr-CA" sz="1300">
                          <a:solidFill>
                            <a:schemeClr val="dk1"/>
                          </a:solidFill>
                          <a:latin typeface="Ubuntu"/>
                          <a:ea typeface="Ubuntu"/>
                          <a:cs typeface="Ubuntu"/>
                          <a:sym typeface="Ubuntu"/>
                        </a:rPr>
                        <a:t> aux temps de ton choix et trouve une façon originale de le dire avec ta belle </a:t>
                      </a:r>
                      <a:r>
                        <a:rPr b="1" lang="fr-CA" sz="1300">
                          <a:solidFill>
                            <a:schemeClr val="dk1"/>
                          </a:solidFill>
                          <a:latin typeface="Ubuntu"/>
                          <a:ea typeface="Ubuntu"/>
                          <a:cs typeface="Ubuntu"/>
                          <a:sym typeface="Ubuntu"/>
                        </a:rPr>
                        <a:t>voix</a:t>
                      </a:r>
                      <a:r>
                        <a:rPr lang="fr-CA" sz="1300">
                          <a:solidFill>
                            <a:schemeClr val="dk1"/>
                          </a:solidFill>
                          <a:latin typeface="Ubuntu"/>
                          <a:ea typeface="Ubuntu"/>
                          <a:cs typeface="Ubuntu"/>
                          <a:sym typeface="Ubuntu"/>
                        </a:rPr>
                        <a:t>.</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Défi en programmation : Écris un message de bonne fête et envoi ton programme à quelqu’un.</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 verbe</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10"/>
                        </a:rPr>
                        <a:t>https://scratch.mit.edu/projects/231060454</a:t>
                      </a:r>
                      <a:endParaRPr sz="1300">
                        <a:latin typeface="Ubuntu"/>
                        <a:ea typeface="Ubuntu"/>
                        <a:cs typeface="Ubuntu"/>
                        <a:sym typeface="Ubuntu"/>
                      </a:endParaRPr>
                    </a:p>
                    <a:p>
                      <a:pPr indent="0" lvl="0" marL="0" rtl="0" algn="l">
                        <a:spcBef>
                          <a:spcPts val="0"/>
                        </a:spcBef>
                        <a:spcAft>
                          <a:spcPts val="0"/>
                        </a:spcAft>
                        <a:buNone/>
                      </a:pPr>
                      <a:r>
                        <a:rPr lang="fr-CA" sz="1300">
                          <a:latin typeface="Ubuntu"/>
                          <a:ea typeface="Ubuntu"/>
                          <a:cs typeface="Ubuntu"/>
                          <a:sym typeface="Ubuntu"/>
                        </a:rPr>
                        <a:t>ou</a:t>
                      </a:r>
                      <a:endParaRPr sz="1300">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11"/>
                        </a:rPr>
                        <a:t>https://scratch.mit.edu/projects/388016768</a:t>
                      </a:r>
                      <a:endParaRPr sz="1300">
                        <a:latin typeface="Ubuntu"/>
                        <a:ea typeface="Ubuntu"/>
                        <a:cs typeface="Ubuntu"/>
                        <a:sym typeface="Ubuntu"/>
                      </a:endParaRPr>
                    </a:p>
                    <a:p>
                      <a:pPr indent="0" lvl="0" marL="0" rtl="0" algn="l">
                        <a:spcBef>
                          <a:spcPts val="0"/>
                        </a:spcBef>
                        <a:spcAft>
                          <a:spcPts val="0"/>
                        </a:spcAft>
                        <a:buNone/>
                      </a:pPr>
                      <a:r>
                        <a:t/>
                      </a:r>
                      <a:endParaRPr sz="1300">
                        <a:latin typeface="Ubuntu"/>
                        <a:ea typeface="Ubuntu"/>
                        <a:cs typeface="Ubuntu"/>
                        <a:sym typeface="Ubuntu"/>
                      </a:endParaRPr>
                    </a:p>
                    <a:p>
                      <a:pPr indent="0" lvl="0" marL="0" rtl="0" algn="l">
                        <a:spcBef>
                          <a:spcPts val="0"/>
                        </a:spcBef>
                        <a:spcAft>
                          <a:spcPts val="0"/>
                        </a:spcAft>
                        <a:buNone/>
                      </a:pPr>
                      <a:r>
                        <a:t/>
                      </a:r>
                      <a:endParaRPr sz="1300">
                        <a:latin typeface="Ubuntu"/>
                        <a:ea typeface="Ubuntu"/>
                        <a:cs typeface="Ubuntu"/>
                        <a:sym typeface="Ubuntu"/>
                      </a:endParaRPr>
                    </a:p>
                    <a:p>
                      <a:pPr indent="0" lvl="0" marL="0" rtl="0" algn="l">
                        <a:spcBef>
                          <a:spcPts val="0"/>
                        </a:spcBef>
                        <a:spcAft>
                          <a:spcPts val="0"/>
                        </a:spcAft>
                        <a:buNone/>
                      </a:pPr>
                      <a:r>
                        <a:t/>
                      </a:r>
                      <a:endParaRPr sz="13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Calcule le</a:t>
                      </a:r>
                      <a:r>
                        <a:rPr b="1" lang="fr-CA" sz="1300">
                          <a:solidFill>
                            <a:schemeClr val="dk1"/>
                          </a:solidFill>
                          <a:latin typeface="Ubuntu"/>
                          <a:ea typeface="Ubuntu"/>
                          <a:cs typeface="Ubuntu"/>
                          <a:sym typeface="Ubuntu"/>
                        </a:rPr>
                        <a:t> volume</a:t>
                      </a:r>
                      <a:r>
                        <a:rPr lang="fr-CA" sz="1300">
                          <a:solidFill>
                            <a:schemeClr val="dk1"/>
                          </a:solidFill>
                          <a:latin typeface="Ubuntu"/>
                          <a:ea typeface="Ubuntu"/>
                          <a:cs typeface="Ubuntu"/>
                          <a:sym typeface="Ubuntu"/>
                        </a:rPr>
                        <a:t> d’un prisme à base rectangulaire comme un litre de lait.</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Défi en programmation : Calcule le </a:t>
                      </a:r>
                      <a:r>
                        <a:rPr b="1" lang="fr-CA" sz="1300">
                          <a:solidFill>
                            <a:schemeClr val="dk1"/>
                          </a:solidFill>
                          <a:latin typeface="Ubuntu"/>
                          <a:ea typeface="Ubuntu"/>
                          <a:cs typeface="Ubuntu"/>
                          <a:sym typeface="Ubuntu"/>
                        </a:rPr>
                        <a:t>volume</a:t>
                      </a:r>
                      <a:r>
                        <a:rPr lang="fr-CA" sz="1300">
                          <a:solidFill>
                            <a:schemeClr val="dk1"/>
                          </a:solidFill>
                          <a:latin typeface="Ubuntu"/>
                          <a:ea typeface="Ubuntu"/>
                          <a:cs typeface="Ubuntu"/>
                          <a:sym typeface="Ubuntu"/>
                        </a:rPr>
                        <a:t> d’un prisme à base rectangulaire comme un litre de lait.</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12"/>
                        </a:rPr>
                        <a:t>https://scratch.mit.edu/projects/388012850</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txBody>
                  <a:tcPr marT="91425" marB="91425" marR="91425" marL="91425"/>
                </a:tc>
              </a:tr>
            </a:tbl>
          </a:graphicData>
        </a:graphic>
      </p:graphicFrame>
      <p:sp>
        <p:nvSpPr>
          <p:cNvPr id="452" name="Google Shape;452;p37"/>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453" name="Google Shape;453;p37"/>
          <p:cNvPicPr preferRelativeResize="0"/>
          <p:nvPr/>
        </p:nvPicPr>
        <p:blipFill>
          <a:blip r:embed="rId13">
            <a:alphaModFix/>
          </a:blip>
          <a:stretch>
            <a:fillRect/>
          </a:stretch>
        </p:blipFill>
        <p:spPr>
          <a:xfrm>
            <a:off x="8556800" y="152400"/>
            <a:ext cx="1118075" cy="1118075"/>
          </a:xfrm>
          <a:prstGeom prst="rect">
            <a:avLst/>
          </a:prstGeom>
          <a:noFill/>
          <a:ln>
            <a:noFill/>
          </a:ln>
        </p:spPr>
      </p:pic>
      <p:pic>
        <p:nvPicPr>
          <p:cNvPr id="454" name="Google Shape;454;p37"/>
          <p:cNvPicPr preferRelativeResize="0"/>
          <p:nvPr/>
        </p:nvPicPr>
        <p:blipFill>
          <a:blip r:embed="rId14">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38"/>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w</a:t>
            </a:r>
            <a:endParaRPr sz="2500">
              <a:solidFill>
                <a:srgbClr val="0069BF"/>
              </a:solidFill>
              <a:latin typeface="Viga"/>
              <a:ea typeface="Viga"/>
              <a:cs typeface="Viga"/>
              <a:sym typeface="Viga"/>
            </a:endParaRPr>
          </a:p>
        </p:txBody>
      </p:sp>
      <p:cxnSp>
        <p:nvCxnSpPr>
          <p:cNvPr id="460" name="Google Shape;460;p38"/>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461" name="Google Shape;461;p38"/>
          <p:cNvGrpSpPr/>
          <p:nvPr/>
        </p:nvGrpSpPr>
        <p:grpSpPr>
          <a:xfrm>
            <a:off x="2356921" y="6977435"/>
            <a:ext cx="5183932" cy="751427"/>
            <a:chOff x="2360225" y="6973948"/>
            <a:chExt cx="5191200" cy="751052"/>
          </a:xfrm>
        </p:grpSpPr>
        <p:pic>
          <p:nvPicPr>
            <p:cNvPr id="462" name="Google Shape;462;p38"/>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463" name="Google Shape;463;p38"/>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464" name="Google Shape;464;p38">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465" name="Google Shape;465;p38"/>
          <p:cNvSpPr txBox="1"/>
          <p:nvPr/>
        </p:nvSpPr>
        <p:spPr>
          <a:xfrm>
            <a:off x="1507900" y="808875"/>
            <a:ext cx="70488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Week-end -  What? Why? Who? Which? </a:t>
            </a:r>
            <a:endParaRPr sz="2100">
              <a:solidFill>
                <a:schemeClr val="dk1"/>
              </a:solidFill>
              <a:latin typeface="Ubuntu"/>
              <a:ea typeface="Ubuntu"/>
              <a:cs typeface="Ubuntu"/>
              <a:sym typeface="Ubuntu"/>
            </a:endParaRPr>
          </a:p>
          <a:p>
            <a:pPr indent="0" lvl="0" marL="0" rtl="0" algn="ctr">
              <a:spcBef>
                <a:spcPts val="0"/>
              </a:spcBef>
              <a:spcAft>
                <a:spcPts val="0"/>
              </a:spcAft>
              <a:buNone/>
            </a:pPr>
            <a:r>
              <a:rPr lang="fr-CA" sz="2100">
                <a:solidFill>
                  <a:schemeClr val="dk1"/>
                </a:solidFill>
                <a:latin typeface="Ubuntu"/>
                <a:ea typeface="Ubuntu"/>
                <a:cs typeface="Ubuntu"/>
                <a:sym typeface="Ubuntu"/>
              </a:rPr>
              <a:t>When? How? Where?    </a:t>
            </a:r>
            <a:endParaRPr sz="2100">
              <a:latin typeface="Ubuntu"/>
              <a:ea typeface="Ubuntu"/>
              <a:cs typeface="Ubuntu"/>
              <a:sym typeface="Ubuntu"/>
            </a:endParaRPr>
          </a:p>
        </p:txBody>
      </p:sp>
      <p:graphicFrame>
        <p:nvGraphicFramePr>
          <p:cNvPr id="466" name="Google Shape;466;p38"/>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sz="1300">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sz="1300">
                          <a:latin typeface="Ubuntu"/>
                          <a:ea typeface="Ubuntu"/>
                          <a:cs typeface="Ubuntu"/>
                          <a:sym typeface="Ubuntu"/>
                        </a:rPr>
                        <a:t>Domaine des langues</a:t>
                      </a:r>
                      <a:endParaRPr b="1" sz="1300">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sz="1300">
                          <a:solidFill>
                            <a:schemeClr val="dk1"/>
                          </a:solidFill>
                          <a:latin typeface="Ubuntu"/>
                          <a:ea typeface="Ubuntu"/>
                          <a:cs typeface="Ubuntu"/>
                          <a:sym typeface="Ubuntu"/>
                        </a:rPr>
                        <a:t>Domaine de la mathématique</a:t>
                      </a:r>
                      <a:endParaRPr b="1" sz="1300">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sz="1300">
                          <a:solidFill>
                            <a:schemeClr val="dk1"/>
                          </a:solidFill>
                          <a:latin typeface="Ubuntu"/>
                          <a:ea typeface="Ubuntu"/>
                          <a:cs typeface="Ubuntu"/>
                          <a:sym typeface="Ubuntu"/>
                        </a:rPr>
                        <a:t>Maternelle et 1er cycle</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b="1"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En programmant avec le logiciel ou l’application</a:t>
                      </a:r>
                      <a:r>
                        <a:rPr b="1" lang="fr-CA" sz="1300">
                          <a:solidFill>
                            <a:schemeClr val="dk1"/>
                          </a:solidFill>
                          <a:latin typeface="Ubuntu"/>
                          <a:ea typeface="Ubuntu"/>
                          <a:cs typeface="Ubuntu"/>
                          <a:sym typeface="Ubuntu"/>
                        </a:rPr>
                        <a:t> Scratch Jr</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i="1"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300">
                          <a:solidFill>
                            <a:schemeClr val="dk1"/>
                          </a:solidFill>
                          <a:latin typeface="Ubuntu"/>
                          <a:ea typeface="Ubuntu"/>
                          <a:cs typeface="Ubuntu"/>
                          <a:sym typeface="Ubuntu"/>
                        </a:rPr>
                        <a:t>*Si tu commences en programmation, tu peux aller sur le site </a:t>
                      </a:r>
                      <a:r>
                        <a:rPr i="1" lang="fr-CA" sz="1300" u="sng">
                          <a:solidFill>
                            <a:schemeClr val="accent5"/>
                          </a:solidFill>
                          <a:latin typeface="Ubuntu"/>
                          <a:ea typeface="Ubuntu"/>
                          <a:cs typeface="Ubuntu"/>
                          <a:sym typeface="Ubuntu"/>
                          <a:hlinkClick r:id="rId7"/>
                        </a:rPr>
                        <a:t>j’apprends de la maison</a:t>
                      </a:r>
                      <a:r>
                        <a:rPr i="1" lang="fr-CA" sz="1300">
                          <a:solidFill>
                            <a:schemeClr val="dk1"/>
                          </a:solidFill>
                          <a:latin typeface="Ubuntu"/>
                          <a:ea typeface="Ubuntu"/>
                          <a:cs typeface="Ubuntu"/>
                          <a:sym typeface="Ubuntu"/>
                        </a:rPr>
                        <a:t> pour voir les tutoriels.</a:t>
                      </a:r>
                      <a:endParaRPr b="1" sz="13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Décris une activité que tu as faite le </a:t>
                      </a:r>
                      <a:r>
                        <a:rPr b="1" lang="fr-CA" sz="1300">
                          <a:solidFill>
                            <a:schemeClr val="dk1"/>
                          </a:solidFill>
                          <a:latin typeface="Ubuntu"/>
                          <a:ea typeface="Ubuntu"/>
                          <a:cs typeface="Ubuntu"/>
                          <a:sym typeface="Ubuntu"/>
                        </a:rPr>
                        <a:t>week-end</a:t>
                      </a:r>
                      <a:r>
                        <a:rPr lang="fr-CA" sz="1300">
                          <a:solidFill>
                            <a:schemeClr val="dk1"/>
                          </a:solidFill>
                          <a:latin typeface="Ubuntu"/>
                          <a:ea typeface="Ubuntu"/>
                          <a:cs typeface="Ubuntu"/>
                          <a:sym typeface="Ubuntu"/>
                        </a:rPr>
                        <a:t> dernier.</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Défi en programmation : Anime une activité que tu as faite le </a:t>
                      </a:r>
                      <a:r>
                        <a:rPr b="1" lang="fr-CA" sz="1300">
                          <a:solidFill>
                            <a:schemeClr val="dk1"/>
                          </a:solidFill>
                          <a:latin typeface="Ubuntu"/>
                          <a:ea typeface="Ubuntu"/>
                          <a:cs typeface="Ubuntu"/>
                          <a:sym typeface="Ubuntu"/>
                        </a:rPr>
                        <a:t>week-end</a:t>
                      </a:r>
                      <a:r>
                        <a:rPr lang="fr-CA" sz="1300">
                          <a:solidFill>
                            <a:schemeClr val="dk1"/>
                          </a:solidFill>
                          <a:latin typeface="Ubuntu"/>
                          <a:ea typeface="Ubuntu"/>
                          <a:cs typeface="Ubuntu"/>
                          <a:sym typeface="Ubuntu"/>
                        </a:rPr>
                        <a:t> dernier.</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8"/>
                        </a:rPr>
                        <a:t>https://youtu.be/u_LhT75yiBo</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Utilise les mots-clés en anglais pour poser des questions : </a:t>
                      </a:r>
                      <a:r>
                        <a:rPr b="1" lang="fr-CA" sz="1300">
                          <a:solidFill>
                            <a:schemeClr val="dk1"/>
                          </a:solidFill>
                          <a:latin typeface="Ubuntu"/>
                          <a:ea typeface="Ubuntu"/>
                          <a:cs typeface="Ubuntu"/>
                          <a:sym typeface="Ubuntu"/>
                        </a:rPr>
                        <a:t>What? Why? Who? Which? When? How? Where?</a:t>
                      </a:r>
                      <a:r>
                        <a:rPr lang="fr-CA" sz="1300">
                          <a:solidFill>
                            <a:schemeClr val="dk1"/>
                          </a:solidFill>
                          <a:latin typeface="Ubuntu"/>
                          <a:ea typeface="Ubuntu"/>
                          <a:cs typeface="Ubuntu"/>
                          <a:sym typeface="Ubuntu"/>
                        </a:rPr>
                        <a:t>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Défi en programmation : Utilise les mots-clés en anglais pour poser des questions : </a:t>
                      </a:r>
                      <a:r>
                        <a:rPr b="1" lang="fr-CA" sz="1300">
                          <a:solidFill>
                            <a:schemeClr val="dk1"/>
                          </a:solidFill>
                          <a:latin typeface="Ubuntu"/>
                          <a:ea typeface="Ubuntu"/>
                          <a:cs typeface="Ubuntu"/>
                          <a:sym typeface="Ubuntu"/>
                        </a:rPr>
                        <a:t>What? Why? Who? Which? When? How? Where? </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9"/>
                        </a:rPr>
                        <a:t>https://youtu.be/w2Kh7Eb4AyM</a:t>
                      </a:r>
                      <a:endParaRPr sz="1300">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sz="1300">
                          <a:solidFill>
                            <a:schemeClr val="dk1"/>
                          </a:solidFill>
                          <a:latin typeface="Ubuntu"/>
                          <a:ea typeface="Ubuntu"/>
                          <a:cs typeface="Ubuntu"/>
                          <a:sym typeface="Ubuntu"/>
                        </a:rPr>
                        <a:t>2e et 3e cycles</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b="1"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En programmant avec l’application en ligne de </a:t>
                      </a:r>
                      <a:r>
                        <a:rPr b="1" lang="fr-CA" sz="1300">
                          <a:solidFill>
                            <a:schemeClr val="dk1"/>
                          </a:solidFill>
                          <a:latin typeface="Ubuntu"/>
                          <a:ea typeface="Ubuntu"/>
                          <a:cs typeface="Ubuntu"/>
                          <a:sym typeface="Ubuntu"/>
                        </a:rPr>
                        <a:t>Scratch </a:t>
                      </a:r>
                      <a:endParaRPr b="1"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10"/>
                        </a:rPr>
                        <a:t>https://scratch.mit.edu/</a:t>
                      </a:r>
                      <a:endParaRPr b="1" sz="1300">
                        <a:solidFill>
                          <a:schemeClr val="dk1"/>
                        </a:solidFill>
                        <a:latin typeface="Ubuntu"/>
                        <a:ea typeface="Ubuntu"/>
                        <a:cs typeface="Ubuntu"/>
                        <a:sym typeface="Ubuntu"/>
                      </a:endParaRPr>
                    </a:p>
                    <a:p>
                      <a:pPr indent="0" lvl="0" marL="0" rtl="0" algn="l">
                        <a:spcBef>
                          <a:spcPts val="0"/>
                        </a:spcBef>
                        <a:spcAft>
                          <a:spcPts val="0"/>
                        </a:spcAft>
                        <a:buNone/>
                      </a:pPr>
                      <a:r>
                        <a:t/>
                      </a:r>
                      <a:endParaRPr b="1"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sz="1300">
                          <a:solidFill>
                            <a:schemeClr val="dk1"/>
                          </a:solidFill>
                          <a:latin typeface="Ubuntu"/>
                          <a:ea typeface="Ubuntu"/>
                          <a:cs typeface="Ubuntu"/>
                          <a:sym typeface="Ubuntu"/>
                        </a:rPr>
                        <a:t>*Si tu commences en programmation, tu peux aller sur le site </a:t>
                      </a:r>
                      <a:r>
                        <a:rPr i="1" lang="fr-CA" sz="1300" u="sng">
                          <a:solidFill>
                            <a:schemeClr val="accent5"/>
                          </a:solidFill>
                          <a:latin typeface="Ubuntu"/>
                          <a:ea typeface="Ubuntu"/>
                          <a:cs typeface="Ubuntu"/>
                          <a:sym typeface="Ubuntu"/>
                          <a:hlinkClick r:id="rId11"/>
                        </a:rPr>
                        <a:t>j’apprends de la maison</a:t>
                      </a:r>
                      <a:r>
                        <a:rPr i="1" lang="fr-CA" sz="1300">
                          <a:solidFill>
                            <a:schemeClr val="dk1"/>
                          </a:solidFill>
                          <a:latin typeface="Ubuntu"/>
                          <a:ea typeface="Ubuntu"/>
                          <a:cs typeface="Ubuntu"/>
                          <a:sym typeface="Ubuntu"/>
                        </a:rPr>
                        <a:t> pour voir les tutoriels.</a:t>
                      </a:r>
                      <a:endParaRPr b="1" sz="13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Décris une activité que tu as faite le </a:t>
                      </a:r>
                      <a:r>
                        <a:rPr b="1" lang="fr-CA" sz="1300">
                          <a:solidFill>
                            <a:schemeClr val="dk1"/>
                          </a:solidFill>
                          <a:latin typeface="Ubuntu"/>
                          <a:ea typeface="Ubuntu"/>
                          <a:cs typeface="Ubuntu"/>
                          <a:sym typeface="Ubuntu"/>
                        </a:rPr>
                        <a:t>week-end</a:t>
                      </a:r>
                      <a:r>
                        <a:rPr lang="fr-CA" sz="1300">
                          <a:solidFill>
                            <a:schemeClr val="dk1"/>
                          </a:solidFill>
                          <a:latin typeface="Ubuntu"/>
                          <a:ea typeface="Ubuntu"/>
                          <a:cs typeface="Ubuntu"/>
                          <a:sym typeface="Ubuntu"/>
                        </a:rPr>
                        <a:t> dernier.</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Défi en programmation : Anime une activité que tu as faite le </a:t>
                      </a:r>
                      <a:r>
                        <a:rPr b="1" lang="fr-CA" sz="1300">
                          <a:solidFill>
                            <a:schemeClr val="dk1"/>
                          </a:solidFill>
                          <a:latin typeface="Ubuntu"/>
                          <a:ea typeface="Ubuntu"/>
                          <a:cs typeface="Ubuntu"/>
                          <a:sym typeface="Ubuntu"/>
                        </a:rPr>
                        <a:t>week-end</a:t>
                      </a:r>
                      <a:r>
                        <a:rPr lang="fr-CA" sz="1300">
                          <a:solidFill>
                            <a:schemeClr val="dk1"/>
                          </a:solidFill>
                          <a:latin typeface="Ubuntu"/>
                          <a:ea typeface="Ubuntu"/>
                          <a:cs typeface="Ubuntu"/>
                          <a:sym typeface="Ubuntu"/>
                        </a:rPr>
                        <a:t> dernier.</a:t>
                      </a:r>
                      <a:endParaRPr sz="13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12"/>
                        </a:rPr>
                        <a:t>https://scratch.mit.edu/projects/388248151</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ou</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u="sng">
                          <a:solidFill>
                            <a:schemeClr val="hlink"/>
                          </a:solidFill>
                          <a:latin typeface="Ubuntu"/>
                          <a:ea typeface="Ubuntu"/>
                          <a:cs typeface="Ubuntu"/>
                          <a:sym typeface="Ubuntu"/>
                          <a:hlinkClick r:id="rId13"/>
                        </a:rPr>
                        <a:t>https://scratch.mit.edu/projects/388249922</a:t>
                      </a:r>
                      <a:endParaRPr sz="13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Utilise les mots-clés en anglais pour poser des questions : </a:t>
                      </a:r>
                      <a:r>
                        <a:rPr b="1" lang="fr-CA" sz="1300">
                          <a:solidFill>
                            <a:schemeClr val="dk1"/>
                          </a:solidFill>
                          <a:latin typeface="Ubuntu"/>
                          <a:ea typeface="Ubuntu"/>
                          <a:cs typeface="Ubuntu"/>
                          <a:sym typeface="Ubuntu"/>
                        </a:rPr>
                        <a:t>What? Why? Who? Which? When? How? Where?</a:t>
                      </a:r>
                      <a:r>
                        <a:rPr lang="fr-CA" sz="1300">
                          <a:solidFill>
                            <a:schemeClr val="dk1"/>
                          </a:solidFill>
                          <a:latin typeface="Ubuntu"/>
                          <a:ea typeface="Ubuntu"/>
                          <a:cs typeface="Ubuntu"/>
                          <a:sym typeface="Ubuntu"/>
                        </a:rPr>
                        <a:t>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300">
                          <a:solidFill>
                            <a:schemeClr val="dk1"/>
                          </a:solidFill>
                          <a:latin typeface="Ubuntu"/>
                          <a:ea typeface="Ubuntu"/>
                          <a:cs typeface="Ubuntu"/>
                          <a:sym typeface="Ubuntu"/>
                        </a:rPr>
                        <a:t>Défi en programmation : Utilise les mots-clés en anglais pour poser des questions : </a:t>
                      </a:r>
                      <a:r>
                        <a:rPr b="1" lang="fr-CA" sz="1300">
                          <a:solidFill>
                            <a:schemeClr val="dk1"/>
                          </a:solidFill>
                          <a:latin typeface="Ubuntu"/>
                          <a:ea typeface="Ubuntu"/>
                          <a:cs typeface="Ubuntu"/>
                          <a:sym typeface="Ubuntu"/>
                        </a:rPr>
                        <a:t>What? Why? Who? Which? When? How? Where?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p>
                      <a:pPr indent="0" lvl="0" marL="0" rtl="0" algn="l">
                        <a:spcBef>
                          <a:spcPts val="0"/>
                        </a:spcBef>
                        <a:spcAft>
                          <a:spcPts val="0"/>
                        </a:spcAft>
                        <a:buNone/>
                      </a:pPr>
                      <a:r>
                        <a:rPr lang="fr-CA" sz="1300">
                          <a:solidFill>
                            <a:schemeClr val="dk1"/>
                          </a:solidFill>
                          <a:latin typeface="Ubuntu"/>
                          <a:ea typeface="Ubuntu"/>
                          <a:cs typeface="Ubuntu"/>
                          <a:sym typeface="Ubuntu"/>
                        </a:rPr>
                        <a:t>Exemple de production :</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300" u="sng">
                          <a:solidFill>
                            <a:schemeClr val="hlink"/>
                          </a:solidFill>
                          <a:latin typeface="Ubuntu"/>
                          <a:ea typeface="Ubuntu"/>
                          <a:cs typeface="Ubuntu"/>
                          <a:sym typeface="Ubuntu"/>
                          <a:hlinkClick r:id="rId14"/>
                        </a:rPr>
                        <a:t>https://scratch.mit.edu/projects/388243370</a:t>
                      </a:r>
                      <a:endParaRPr sz="13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300">
                        <a:solidFill>
                          <a:schemeClr val="dk1"/>
                        </a:solidFill>
                        <a:latin typeface="Ubuntu"/>
                        <a:ea typeface="Ubuntu"/>
                        <a:cs typeface="Ubuntu"/>
                        <a:sym typeface="Ubuntu"/>
                      </a:endParaRPr>
                    </a:p>
                  </a:txBody>
                  <a:tcPr marT="91425" marB="91425" marR="91425" marL="91425"/>
                </a:tc>
              </a:tr>
            </a:tbl>
          </a:graphicData>
        </a:graphic>
      </p:graphicFrame>
      <p:sp>
        <p:nvSpPr>
          <p:cNvPr id="467" name="Google Shape;467;p38"/>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468" name="Google Shape;468;p38"/>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469" name="Google Shape;469;p38"/>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39"/>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x</a:t>
            </a:r>
            <a:endParaRPr sz="2500">
              <a:solidFill>
                <a:srgbClr val="0069BF"/>
              </a:solidFill>
              <a:latin typeface="Viga"/>
              <a:ea typeface="Viga"/>
              <a:cs typeface="Viga"/>
              <a:sym typeface="Viga"/>
            </a:endParaRPr>
          </a:p>
        </p:txBody>
      </p:sp>
      <p:cxnSp>
        <p:nvCxnSpPr>
          <p:cNvPr id="475" name="Google Shape;475;p39"/>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476" name="Google Shape;476;p39"/>
          <p:cNvGrpSpPr/>
          <p:nvPr/>
        </p:nvGrpSpPr>
        <p:grpSpPr>
          <a:xfrm>
            <a:off x="2356921" y="6977435"/>
            <a:ext cx="5183932" cy="751427"/>
            <a:chOff x="2360225" y="6973948"/>
            <a:chExt cx="5191200" cy="751052"/>
          </a:xfrm>
        </p:grpSpPr>
        <p:pic>
          <p:nvPicPr>
            <p:cNvPr id="477" name="Google Shape;477;p39"/>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478" name="Google Shape;478;p39"/>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479" name="Google Shape;479;p39">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480" name="Google Shape;480;p39"/>
          <p:cNvSpPr txBox="1"/>
          <p:nvPr/>
        </p:nvSpPr>
        <p:spPr>
          <a:xfrm>
            <a:off x="1507900" y="808875"/>
            <a:ext cx="70488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Xylophone - xantusie du désert - x diagramme -</a:t>
            </a:r>
            <a:endParaRPr sz="2100">
              <a:solidFill>
                <a:schemeClr val="dk1"/>
              </a:solidFill>
              <a:latin typeface="Ubuntu"/>
              <a:ea typeface="Ubuntu"/>
              <a:cs typeface="Ubuntu"/>
              <a:sym typeface="Ubuntu"/>
            </a:endParaRPr>
          </a:p>
          <a:p>
            <a:pPr indent="0" lvl="0" marL="0" rtl="0" algn="ctr">
              <a:spcBef>
                <a:spcPts val="0"/>
              </a:spcBef>
              <a:spcAft>
                <a:spcPts val="0"/>
              </a:spcAft>
              <a:buNone/>
            </a:pPr>
            <a:r>
              <a:rPr lang="fr-CA" sz="2100">
                <a:solidFill>
                  <a:schemeClr val="dk1"/>
                </a:solidFill>
                <a:latin typeface="Ubuntu"/>
                <a:ea typeface="Ubuntu"/>
                <a:cs typeface="Ubuntu"/>
                <a:sym typeface="Ubuntu"/>
              </a:rPr>
              <a:t>X la multiplication   </a:t>
            </a:r>
            <a:endParaRPr sz="2100">
              <a:latin typeface="Ubuntu"/>
              <a:ea typeface="Ubuntu"/>
              <a:cs typeface="Ubuntu"/>
              <a:sym typeface="Ubuntu"/>
            </a:endParaRPr>
          </a:p>
        </p:txBody>
      </p:sp>
      <p:graphicFrame>
        <p:nvGraphicFramePr>
          <p:cNvPr id="481" name="Google Shape;481;p39"/>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a:solidFill>
                            <a:schemeClr val="dk1"/>
                          </a:solidFill>
                          <a:latin typeface="Ubuntu"/>
                          <a:ea typeface="Ubuntu"/>
                          <a:cs typeface="Ubuntu"/>
                          <a:sym typeface="Ubuntu"/>
                        </a:rPr>
                        <a:t>*Si tu commences en programmation, tu peux aller sur le site </a:t>
                      </a:r>
                      <a:r>
                        <a:rPr i="1" lang="fr-CA" u="sng">
                          <a:solidFill>
                            <a:schemeClr val="accent5"/>
                          </a:solidFill>
                          <a:latin typeface="Ubuntu"/>
                          <a:ea typeface="Ubuntu"/>
                          <a:cs typeface="Ubuntu"/>
                          <a:sym typeface="Ubuntu"/>
                          <a:hlinkClick r:id="rId7"/>
                        </a:rPr>
                        <a:t>j’apprends de la maison</a:t>
                      </a:r>
                      <a:r>
                        <a:rPr i="1" lang="fr-CA">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Présente la signification d’un mot qui contient la </a:t>
                      </a:r>
                      <a:r>
                        <a:rPr b="1" lang="fr-CA">
                          <a:solidFill>
                            <a:schemeClr val="dk1"/>
                          </a:solidFill>
                          <a:latin typeface="Ubuntu"/>
                          <a:ea typeface="Ubuntu"/>
                          <a:cs typeface="Ubuntu"/>
                          <a:sym typeface="Ubuntu"/>
                        </a:rPr>
                        <a:t>lettre x</a:t>
                      </a: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Présente la signification d’un mot qui contient la </a:t>
                      </a:r>
                      <a:r>
                        <a:rPr b="1" lang="fr-CA">
                          <a:solidFill>
                            <a:schemeClr val="dk1"/>
                          </a:solidFill>
                          <a:latin typeface="Ubuntu"/>
                          <a:ea typeface="Ubuntu"/>
                          <a:cs typeface="Ubuntu"/>
                          <a:sym typeface="Ubuntu"/>
                        </a:rPr>
                        <a:t>lettre x</a:t>
                      </a: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https://youtu.be/OuzEhUXEZEU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 diagramme dans lequel tu utilises la </a:t>
                      </a:r>
                      <a:r>
                        <a:rPr b="1" lang="fr-CA">
                          <a:solidFill>
                            <a:schemeClr val="dk1"/>
                          </a:solidFill>
                          <a:latin typeface="Ubuntu"/>
                          <a:ea typeface="Ubuntu"/>
                          <a:cs typeface="Ubuntu"/>
                          <a:sym typeface="Ubuntu"/>
                        </a:rPr>
                        <a:t>lettre x</a:t>
                      </a:r>
                      <a:r>
                        <a:rPr lang="fr-CA">
                          <a:solidFill>
                            <a:schemeClr val="dk1"/>
                          </a:solidFill>
                          <a:latin typeface="Ubuntu"/>
                          <a:ea typeface="Ubuntu"/>
                          <a:cs typeface="Ubuntu"/>
                          <a:sym typeface="Ubuntu"/>
                        </a:rPr>
                        <a:t> pour compter les éléments.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https://youtu.be/zAz1IYmIt7k</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a:solidFill>
                            <a:schemeClr val="dk1"/>
                          </a:solidFill>
                          <a:latin typeface="Ubuntu"/>
                          <a:ea typeface="Ubuntu"/>
                          <a:cs typeface="Ubuntu"/>
                          <a:sym typeface="Ubuntu"/>
                        </a:rPr>
                        <a:t>*Si tu commences en programmation, tu peux aller sur le site </a:t>
                      </a:r>
                      <a:r>
                        <a:rPr i="1" lang="fr-CA" u="sng">
                          <a:solidFill>
                            <a:schemeClr val="accent5"/>
                          </a:solidFill>
                          <a:latin typeface="Ubuntu"/>
                          <a:ea typeface="Ubuntu"/>
                          <a:cs typeface="Ubuntu"/>
                          <a:sym typeface="Ubuntu"/>
                          <a:hlinkClick r:id="rId11"/>
                        </a:rPr>
                        <a:t>j’apprends de la maison</a:t>
                      </a:r>
                      <a:r>
                        <a:rPr i="1" lang="fr-CA">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Jouer de la musique avec un </a:t>
                      </a:r>
                      <a:r>
                        <a:rPr b="1" lang="fr-CA">
                          <a:solidFill>
                            <a:schemeClr val="dk1"/>
                          </a:solidFill>
                          <a:latin typeface="Ubuntu"/>
                          <a:ea typeface="Ubuntu"/>
                          <a:cs typeface="Ubuntu"/>
                          <a:sym typeface="Ubuntu"/>
                        </a:rPr>
                        <a:t>xylophone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Jouer de la musique avec un </a:t>
                      </a:r>
                      <a:r>
                        <a:rPr b="1" lang="fr-CA">
                          <a:solidFill>
                            <a:schemeClr val="dk1"/>
                          </a:solidFill>
                          <a:latin typeface="Ubuntu"/>
                          <a:ea typeface="Ubuntu"/>
                          <a:cs typeface="Ubuntu"/>
                          <a:sym typeface="Ubuntu"/>
                        </a:rPr>
                        <a:t>xylophone</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https://scratch.mit.edu/projects/388280482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Utilise la X pour calculer un produit (réponse de la </a:t>
                      </a:r>
                      <a:r>
                        <a:rPr b="1" lang="fr-CA">
                          <a:solidFill>
                            <a:schemeClr val="dk1"/>
                          </a:solidFill>
                          <a:latin typeface="Ubuntu"/>
                          <a:ea typeface="Ubuntu"/>
                          <a:cs typeface="Ubuntu"/>
                          <a:sym typeface="Ubuntu"/>
                        </a:rPr>
                        <a:t>multiplication</a:t>
                      </a:r>
                      <a:r>
                        <a:rPr lang="fr-CA">
                          <a:solidFill>
                            <a:schemeClr val="dk1"/>
                          </a:solidFill>
                          <a:latin typeface="Ubuntu"/>
                          <a:ea typeface="Ubuntu"/>
                          <a:cs typeface="Ubuntu"/>
                          <a:sym typeface="Ubuntu"/>
                        </a:rPr>
                        <a:t>), l’aire de figues, le coût d’un achat avec les taxes.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Utilise la X pour calculer le produit, l’aire, les taxes ou autres actions.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Taxes et rabais : </a:t>
                      </a:r>
                      <a:r>
                        <a:rPr lang="fr-CA" u="sng">
                          <a:solidFill>
                            <a:schemeClr val="hlink"/>
                          </a:solidFill>
                          <a:latin typeface="Ubuntu"/>
                          <a:ea typeface="Ubuntu"/>
                          <a:cs typeface="Ubuntu"/>
                          <a:sym typeface="Ubuntu"/>
                          <a:hlinkClick r:id="rId13"/>
                        </a:rPr>
                        <a:t>https://scratch.mit.edu/projects/388276957</a:t>
                      </a:r>
                      <a:endParaRPr>
                        <a:solidFill>
                          <a:schemeClr val="dk1"/>
                        </a:solidFill>
                        <a:latin typeface="Ubuntu"/>
                        <a:ea typeface="Ubuntu"/>
                        <a:cs typeface="Ubuntu"/>
                        <a:sym typeface="Ubuntu"/>
                      </a:endParaRPr>
                    </a:p>
                  </a:txBody>
                  <a:tcPr marT="91425" marB="91425" marR="91425" marL="91425"/>
                </a:tc>
              </a:tr>
            </a:tbl>
          </a:graphicData>
        </a:graphic>
      </p:graphicFrame>
      <p:sp>
        <p:nvSpPr>
          <p:cNvPr id="482" name="Google Shape;482;p39"/>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483" name="Google Shape;483;p39"/>
          <p:cNvPicPr preferRelativeResize="0"/>
          <p:nvPr/>
        </p:nvPicPr>
        <p:blipFill>
          <a:blip r:embed="rId14">
            <a:alphaModFix/>
          </a:blip>
          <a:stretch>
            <a:fillRect/>
          </a:stretch>
        </p:blipFill>
        <p:spPr>
          <a:xfrm>
            <a:off x="8556800" y="152400"/>
            <a:ext cx="1118075" cy="1118075"/>
          </a:xfrm>
          <a:prstGeom prst="rect">
            <a:avLst/>
          </a:prstGeom>
          <a:noFill/>
          <a:ln>
            <a:noFill/>
          </a:ln>
        </p:spPr>
      </p:pic>
      <p:pic>
        <p:nvPicPr>
          <p:cNvPr id="484" name="Google Shape;484;p39"/>
          <p:cNvPicPr preferRelativeResize="0"/>
          <p:nvPr/>
        </p:nvPicPr>
        <p:blipFill>
          <a:blip r:embed="rId15">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40"/>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y</a:t>
            </a:r>
            <a:endParaRPr sz="2500">
              <a:solidFill>
                <a:srgbClr val="0069BF"/>
              </a:solidFill>
              <a:latin typeface="Viga"/>
              <a:ea typeface="Viga"/>
              <a:cs typeface="Viga"/>
              <a:sym typeface="Viga"/>
            </a:endParaRPr>
          </a:p>
        </p:txBody>
      </p:sp>
      <p:cxnSp>
        <p:nvCxnSpPr>
          <p:cNvPr id="490" name="Google Shape;490;p40"/>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491" name="Google Shape;491;p40"/>
          <p:cNvGrpSpPr/>
          <p:nvPr/>
        </p:nvGrpSpPr>
        <p:grpSpPr>
          <a:xfrm>
            <a:off x="2356921" y="6977435"/>
            <a:ext cx="5183932" cy="751427"/>
            <a:chOff x="2360225" y="6973948"/>
            <a:chExt cx="5191200" cy="751052"/>
          </a:xfrm>
        </p:grpSpPr>
        <p:pic>
          <p:nvPicPr>
            <p:cNvPr id="492" name="Google Shape;492;p40"/>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493" name="Google Shape;493;p40"/>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494" name="Google Shape;494;p40">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495" name="Google Shape;495;p40"/>
          <p:cNvSpPr txBox="1"/>
          <p:nvPr/>
        </p:nvSpPr>
        <p:spPr>
          <a:xfrm>
            <a:off x="1507900" y="808875"/>
            <a:ext cx="70488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Yoga -  Les axes horizontal, appelé x et vertical, appelé y  </a:t>
            </a:r>
            <a:endParaRPr sz="2100">
              <a:latin typeface="Ubuntu"/>
              <a:ea typeface="Ubuntu"/>
              <a:cs typeface="Ubuntu"/>
              <a:sym typeface="Ubuntu"/>
            </a:endParaRPr>
          </a:p>
        </p:txBody>
      </p:sp>
      <p:graphicFrame>
        <p:nvGraphicFramePr>
          <p:cNvPr id="496" name="Google Shape;496;p40"/>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sz="1300">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sz="1300">
                          <a:latin typeface="Ubuntu"/>
                          <a:ea typeface="Ubuntu"/>
                          <a:cs typeface="Ubuntu"/>
                          <a:sym typeface="Ubuntu"/>
                        </a:rPr>
                        <a:t>Domaine des langues</a:t>
                      </a:r>
                      <a:endParaRPr b="1" sz="1300">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sz="1300">
                          <a:solidFill>
                            <a:schemeClr val="dk1"/>
                          </a:solidFill>
                          <a:latin typeface="Ubuntu"/>
                          <a:ea typeface="Ubuntu"/>
                          <a:cs typeface="Ubuntu"/>
                          <a:sym typeface="Ubuntu"/>
                        </a:rPr>
                        <a:t>Domaine de la mathématique</a:t>
                      </a:r>
                      <a:endParaRPr b="1" sz="1300">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a:solidFill>
                            <a:schemeClr val="dk1"/>
                          </a:solidFill>
                          <a:latin typeface="Ubuntu"/>
                          <a:ea typeface="Ubuntu"/>
                          <a:cs typeface="Ubuntu"/>
                          <a:sym typeface="Ubuntu"/>
                        </a:rPr>
                        <a:t>*Si tu commences en programmation, tu peux aller sur le site </a:t>
                      </a:r>
                      <a:r>
                        <a:rPr i="1" lang="fr-CA" u="sng">
                          <a:solidFill>
                            <a:schemeClr val="accent5"/>
                          </a:solidFill>
                          <a:latin typeface="Ubuntu"/>
                          <a:ea typeface="Ubuntu"/>
                          <a:cs typeface="Ubuntu"/>
                          <a:sym typeface="Ubuntu"/>
                          <a:hlinkClick r:id="rId7"/>
                        </a:rPr>
                        <a:t>j’apprends de la maison</a:t>
                      </a:r>
                      <a:r>
                        <a:rPr i="1" lang="fr-CA">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 moment de joie qui te ferait créer </a:t>
                      </a:r>
                      <a:r>
                        <a:rPr b="1" lang="fr-CA">
                          <a:solidFill>
                            <a:schemeClr val="dk1"/>
                          </a:solidFill>
                          <a:latin typeface="Ubuntu"/>
                          <a:ea typeface="Ubuntu"/>
                          <a:cs typeface="Ubuntu"/>
                          <a:sym typeface="Ubuntu"/>
                        </a:rPr>
                        <a:t>Youpi</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Illustre un moment de joie qui te ferait créer </a:t>
                      </a:r>
                      <a:r>
                        <a:rPr b="1" lang="fr-CA">
                          <a:solidFill>
                            <a:schemeClr val="dk1"/>
                          </a:solidFill>
                          <a:latin typeface="Ubuntu"/>
                          <a:ea typeface="Ubuntu"/>
                          <a:cs typeface="Ubuntu"/>
                          <a:sym typeface="Ubuntu"/>
                        </a:rPr>
                        <a:t>Youpi</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https://youtu.be/ehjTNgp5rJo</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Joue à la bataille navale pour donner les coordonnées des </a:t>
                      </a:r>
                      <a:r>
                        <a:rPr b="1" lang="fr-CA">
                          <a:solidFill>
                            <a:schemeClr val="dk1"/>
                          </a:solidFill>
                          <a:latin typeface="Ubuntu"/>
                          <a:ea typeface="Ubuntu"/>
                          <a:cs typeface="Ubuntu"/>
                          <a:sym typeface="Ubuntu"/>
                        </a:rPr>
                        <a:t>axes x et y</a:t>
                      </a: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Joue à la bataille navale pour donner les coordonnées des </a:t>
                      </a:r>
                      <a:r>
                        <a:rPr b="1" lang="fr-CA">
                          <a:solidFill>
                            <a:schemeClr val="dk1"/>
                          </a:solidFill>
                          <a:latin typeface="Ubuntu"/>
                          <a:ea typeface="Ubuntu"/>
                          <a:cs typeface="Ubuntu"/>
                          <a:sym typeface="Ubuntu"/>
                        </a:rPr>
                        <a:t>axes x et y</a:t>
                      </a:r>
                      <a:r>
                        <a:rPr lang="fr-CA">
                          <a:solidFill>
                            <a:schemeClr val="dk1"/>
                          </a:solidFill>
                          <a:latin typeface="Ubuntu"/>
                          <a:ea typeface="Ubuntu"/>
                          <a:cs typeface="Ubuntu"/>
                          <a:sym typeface="Ubuntu"/>
                        </a:rPr>
                        <a:t>.</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https://youtu.be/lOHMx4Dzh2U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a:solidFill>
                            <a:schemeClr val="dk1"/>
                          </a:solidFill>
                          <a:latin typeface="Ubuntu"/>
                          <a:ea typeface="Ubuntu"/>
                          <a:cs typeface="Ubuntu"/>
                          <a:sym typeface="Ubuntu"/>
                        </a:rPr>
                        <a:t>*Si tu commences en programmation, tu peux aller sur le site </a:t>
                      </a:r>
                      <a:r>
                        <a:rPr i="1" lang="fr-CA" u="sng">
                          <a:solidFill>
                            <a:schemeClr val="accent5"/>
                          </a:solidFill>
                          <a:latin typeface="Ubuntu"/>
                          <a:ea typeface="Ubuntu"/>
                          <a:cs typeface="Ubuntu"/>
                          <a:sym typeface="Ubuntu"/>
                          <a:hlinkClick r:id="rId11"/>
                        </a:rPr>
                        <a:t>j’apprends de la maison</a:t>
                      </a:r>
                      <a:r>
                        <a:rPr i="1" lang="fr-CA">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Fais du yoga.</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une activité de yoga.</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https://scratch.mit.edu/projects/388295905</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Joue à la bataille navale pour donner les coordonnées des </a:t>
                      </a:r>
                      <a:r>
                        <a:rPr b="1" lang="fr-CA">
                          <a:solidFill>
                            <a:schemeClr val="dk1"/>
                          </a:solidFill>
                          <a:latin typeface="Ubuntu"/>
                          <a:ea typeface="Ubuntu"/>
                          <a:cs typeface="Ubuntu"/>
                          <a:sym typeface="Ubuntu"/>
                        </a:rPr>
                        <a:t>axes x et y</a:t>
                      </a: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Situer un point dans le plan cartésien en utilisant la valeur des </a:t>
                      </a:r>
                      <a:r>
                        <a:rPr b="1" lang="fr-CA">
                          <a:solidFill>
                            <a:schemeClr val="dk1"/>
                          </a:solidFill>
                          <a:latin typeface="Ubuntu"/>
                          <a:ea typeface="Ubuntu"/>
                          <a:cs typeface="Ubuntu"/>
                          <a:sym typeface="Ubuntu"/>
                        </a:rPr>
                        <a:t>axes x et y</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3"/>
                        </a:rPr>
                        <a:t>https://scratch.mit.edu/projects/388282212</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497" name="Google Shape;497;p40"/>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498" name="Google Shape;498;p40"/>
          <p:cNvPicPr preferRelativeResize="0"/>
          <p:nvPr/>
        </p:nvPicPr>
        <p:blipFill>
          <a:blip r:embed="rId14">
            <a:alphaModFix/>
          </a:blip>
          <a:stretch>
            <a:fillRect/>
          </a:stretch>
        </p:blipFill>
        <p:spPr>
          <a:xfrm>
            <a:off x="8556800" y="152400"/>
            <a:ext cx="1118075" cy="1118075"/>
          </a:xfrm>
          <a:prstGeom prst="rect">
            <a:avLst/>
          </a:prstGeom>
          <a:noFill/>
          <a:ln>
            <a:noFill/>
          </a:ln>
        </p:spPr>
      </p:pic>
      <p:pic>
        <p:nvPicPr>
          <p:cNvPr id="499" name="Google Shape;499;p40"/>
          <p:cNvPicPr preferRelativeResize="0"/>
          <p:nvPr/>
        </p:nvPicPr>
        <p:blipFill>
          <a:blip r:embed="rId15">
            <a:alphaModFix/>
          </a:blip>
          <a:stretch>
            <a:fillRect/>
          </a:stretch>
        </p:blipFill>
        <p:spPr>
          <a:xfrm>
            <a:off x="251375" y="181425"/>
            <a:ext cx="1118075" cy="931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41"/>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z</a:t>
            </a:r>
            <a:endParaRPr sz="2500">
              <a:solidFill>
                <a:srgbClr val="0069BF"/>
              </a:solidFill>
              <a:latin typeface="Viga"/>
              <a:ea typeface="Viga"/>
              <a:cs typeface="Viga"/>
              <a:sym typeface="Viga"/>
            </a:endParaRPr>
          </a:p>
        </p:txBody>
      </p:sp>
      <p:cxnSp>
        <p:nvCxnSpPr>
          <p:cNvPr id="505" name="Google Shape;505;p41"/>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506" name="Google Shape;506;p41"/>
          <p:cNvGrpSpPr/>
          <p:nvPr/>
        </p:nvGrpSpPr>
        <p:grpSpPr>
          <a:xfrm>
            <a:off x="2356921" y="6977435"/>
            <a:ext cx="5183932" cy="751427"/>
            <a:chOff x="2360225" y="6973948"/>
            <a:chExt cx="5191200" cy="751052"/>
          </a:xfrm>
        </p:grpSpPr>
        <p:pic>
          <p:nvPicPr>
            <p:cNvPr id="507" name="Google Shape;507;p41"/>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508" name="Google Shape;508;p41"/>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509" name="Google Shape;509;p41">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510" name="Google Shape;510;p41"/>
          <p:cNvSpPr txBox="1"/>
          <p:nvPr/>
        </p:nvSpPr>
        <p:spPr>
          <a:xfrm>
            <a:off x="1507900" y="808875"/>
            <a:ext cx="70488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Zèbre - pluriel des mots en z- zéro  </a:t>
            </a:r>
            <a:endParaRPr sz="2100">
              <a:latin typeface="Ubuntu"/>
              <a:ea typeface="Ubuntu"/>
              <a:cs typeface="Ubuntu"/>
              <a:sym typeface="Ubuntu"/>
            </a:endParaRPr>
          </a:p>
        </p:txBody>
      </p:sp>
      <p:graphicFrame>
        <p:nvGraphicFramePr>
          <p:cNvPr id="511" name="Google Shape;511;p41"/>
          <p:cNvGraphicFramePr/>
          <p:nvPr/>
        </p:nvGraphicFramePr>
        <p:xfrm>
          <a:off x="952500" y="1504285"/>
          <a:ext cx="3000000" cy="3000000"/>
        </p:xfrm>
        <a:graphic>
          <a:graphicData uri="http://schemas.openxmlformats.org/drawingml/2006/table">
            <a:tbl>
              <a:tblPr>
                <a:noFill/>
                <a:tableStyleId>{E64872AE-7E7A-4547-9B99-C9604D43A6CD}</a:tableStyleId>
              </a:tblPr>
              <a:tblGrid>
                <a:gridCol w="2120525"/>
                <a:gridCol w="3021600"/>
                <a:gridCol w="2996875"/>
              </a:tblGrid>
              <a:tr h="4141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413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a:solidFill>
                            <a:schemeClr val="dk1"/>
                          </a:solidFill>
                          <a:latin typeface="Ubuntu"/>
                          <a:ea typeface="Ubuntu"/>
                          <a:cs typeface="Ubuntu"/>
                          <a:sym typeface="Ubuntu"/>
                        </a:rPr>
                        <a:t>*Si tu commences en programmation, tu peux aller sur le site </a:t>
                      </a:r>
                      <a:r>
                        <a:rPr i="1" lang="fr-CA" u="sng">
                          <a:solidFill>
                            <a:schemeClr val="accent5"/>
                          </a:solidFill>
                          <a:latin typeface="Ubuntu"/>
                          <a:ea typeface="Ubuntu"/>
                          <a:cs typeface="Ubuntu"/>
                          <a:sym typeface="Ubuntu"/>
                          <a:hlinkClick r:id="rId7"/>
                        </a:rPr>
                        <a:t>j’apprends de la maison</a:t>
                      </a:r>
                      <a:r>
                        <a:rPr i="1" lang="fr-CA">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 </a:t>
                      </a:r>
                      <a:r>
                        <a:rPr b="1" lang="fr-CA">
                          <a:solidFill>
                            <a:schemeClr val="dk1"/>
                          </a:solidFill>
                          <a:latin typeface="Ubuntu"/>
                          <a:ea typeface="Ubuntu"/>
                          <a:cs typeface="Ubuntu"/>
                          <a:sym typeface="Ubuntu"/>
                        </a:rPr>
                        <a:t>zèbre</a:t>
                      </a:r>
                      <a:r>
                        <a:rPr lang="fr-CA">
                          <a:solidFill>
                            <a:schemeClr val="dk1"/>
                          </a:solidFill>
                          <a:latin typeface="Ubuntu"/>
                          <a:ea typeface="Ubuntu"/>
                          <a:cs typeface="Ubuntu"/>
                          <a:sym typeface="Ubuntu"/>
                        </a:rPr>
                        <a:t> ou un autre animal qui contient cette lettre.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un personnage qui contient un z.</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https://youtu.be/hWk-vrc-638</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un problème qui utilise le </a:t>
                      </a:r>
                      <a:r>
                        <a:rPr b="1" lang="fr-CA">
                          <a:solidFill>
                            <a:schemeClr val="dk1"/>
                          </a:solidFill>
                          <a:latin typeface="Ubuntu"/>
                          <a:ea typeface="Ubuntu"/>
                          <a:cs typeface="Ubuntu"/>
                          <a:sym typeface="Ubuntu"/>
                        </a:rPr>
                        <a:t>chiffre zéro</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Démontre une règle en utilisant la </a:t>
                      </a:r>
                      <a:r>
                        <a:rPr b="1" lang="fr-CA">
                          <a:solidFill>
                            <a:schemeClr val="dk1"/>
                          </a:solidFill>
                          <a:latin typeface="Ubuntu"/>
                          <a:ea typeface="Ubuntu"/>
                          <a:cs typeface="Ubuntu"/>
                          <a:sym typeface="Ubuntu"/>
                        </a:rPr>
                        <a:t>valeur zéro</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https://youtu.be/92PSI98ydbY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28159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0"/>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i="1" lang="fr-CA">
                          <a:solidFill>
                            <a:schemeClr val="dk1"/>
                          </a:solidFill>
                          <a:latin typeface="Ubuntu"/>
                          <a:ea typeface="Ubuntu"/>
                          <a:cs typeface="Ubuntu"/>
                          <a:sym typeface="Ubuntu"/>
                        </a:rPr>
                        <a:t>*Si tu commences en programmation, tu peux aller sur le site </a:t>
                      </a:r>
                      <a:r>
                        <a:rPr i="1" lang="fr-CA" u="sng">
                          <a:solidFill>
                            <a:schemeClr val="accent5"/>
                          </a:solidFill>
                          <a:latin typeface="Ubuntu"/>
                          <a:ea typeface="Ubuntu"/>
                          <a:cs typeface="Ubuntu"/>
                          <a:sym typeface="Ubuntu"/>
                          <a:hlinkClick r:id="rId11"/>
                        </a:rPr>
                        <a:t>j’apprends de la maison</a:t>
                      </a:r>
                      <a:r>
                        <a:rPr i="1" lang="fr-CA">
                          <a:solidFill>
                            <a:schemeClr val="dk1"/>
                          </a:solidFill>
                          <a:latin typeface="Ubuntu"/>
                          <a:ea typeface="Ubuntu"/>
                          <a:cs typeface="Ubuntu"/>
                          <a:sym typeface="Ubuntu"/>
                        </a:rPr>
                        <a:t> pour voir les tutoriels.</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une phrase qui utilise un </a:t>
                      </a:r>
                      <a:r>
                        <a:rPr b="1" lang="fr-CA">
                          <a:solidFill>
                            <a:schemeClr val="dk1"/>
                          </a:solidFill>
                          <a:latin typeface="Ubuntu"/>
                          <a:ea typeface="Ubuntu"/>
                          <a:cs typeface="Ubuntu"/>
                          <a:sym typeface="Ubuntu"/>
                        </a:rPr>
                        <a:t>mot qui se termine par z </a:t>
                      </a:r>
                      <a:r>
                        <a:rPr lang="fr-CA">
                          <a:solidFill>
                            <a:schemeClr val="dk1"/>
                          </a:solidFill>
                          <a:latin typeface="Ubuntu"/>
                          <a:ea typeface="Ubuntu"/>
                          <a:cs typeface="Ubuntu"/>
                          <a:sym typeface="Ubuntu"/>
                        </a:rPr>
                        <a:t>afin de démontrer que la finale du mot au pluriel ne change pas.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la phrase.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https://scratch.mit.edu/projects/389518830</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Démontre une règle en lien avec les opérations et le </a:t>
                      </a:r>
                      <a:r>
                        <a:rPr b="1" lang="fr-CA">
                          <a:solidFill>
                            <a:schemeClr val="dk1"/>
                          </a:solidFill>
                          <a:latin typeface="Ubuntu"/>
                          <a:ea typeface="Ubuntu"/>
                          <a:cs typeface="Ubuntu"/>
                          <a:sym typeface="Ubuntu"/>
                        </a:rPr>
                        <a:t>zéro</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Défi en programmation : Anime la règle avec le </a:t>
                      </a:r>
                      <a:r>
                        <a:rPr b="1" lang="fr-CA">
                          <a:solidFill>
                            <a:schemeClr val="dk1"/>
                          </a:solidFill>
                          <a:latin typeface="Ubuntu"/>
                          <a:ea typeface="Ubuntu"/>
                          <a:cs typeface="Ubuntu"/>
                          <a:sym typeface="Ubuntu"/>
                        </a:rPr>
                        <a:t>zéro</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hlink"/>
                          </a:solidFill>
                          <a:latin typeface="Ubuntu"/>
                          <a:ea typeface="Ubuntu"/>
                          <a:cs typeface="Ubuntu"/>
                          <a:sym typeface="Ubuntu"/>
                          <a:hlinkClick r:id="rId13"/>
                        </a:rPr>
                        <a:t>https://scratch.mit.edu/projects/389546900</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512" name="Google Shape;512;p41"/>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513" name="Google Shape;513;p41"/>
          <p:cNvPicPr preferRelativeResize="0"/>
          <p:nvPr/>
        </p:nvPicPr>
        <p:blipFill>
          <a:blip r:embed="rId14">
            <a:alphaModFix/>
          </a:blip>
          <a:stretch>
            <a:fillRect/>
          </a:stretch>
        </p:blipFill>
        <p:spPr>
          <a:xfrm>
            <a:off x="8556800" y="152400"/>
            <a:ext cx="1118075" cy="1118075"/>
          </a:xfrm>
          <a:prstGeom prst="rect">
            <a:avLst/>
          </a:prstGeom>
          <a:noFill/>
          <a:ln>
            <a:noFill/>
          </a:ln>
        </p:spPr>
      </p:pic>
      <p:pic>
        <p:nvPicPr>
          <p:cNvPr id="514" name="Google Shape;514;p41"/>
          <p:cNvPicPr preferRelativeResize="0"/>
          <p:nvPr/>
        </p:nvPicPr>
        <p:blipFill>
          <a:blip r:embed="rId15">
            <a:alphaModFix/>
          </a:blip>
          <a:stretch>
            <a:fillRect/>
          </a:stretch>
        </p:blipFill>
        <p:spPr>
          <a:xfrm>
            <a:off x="251375" y="181425"/>
            <a:ext cx="1118075" cy="931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6"/>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b</a:t>
            </a:r>
            <a:endParaRPr sz="2500">
              <a:solidFill>
                <a:srgbClr val="0069BF"/>
              </a:solidFill>
              <a:latin typeface="Viga"/>
              <a:ea typeface="Viga"/>
              <a:cs typeface="Viga"/>
              <a:sym typeface="Viga"/>
            </a:endParaRPr>
          </a:p>
        </p:txBody>
      </p:sp>
      <p:cxnSp>
        <p:nvCxnSpPr>
          <p:cNvPr id="130" name="Google Shape;130;p16"/>
          <p:cNvCxnSpPr/>
          <p:nvPr/>
        </p:nvCxnSpPr>
        <p:spPr>
          <a:xfrm>
            <a:off x="2925131" y="9053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131" name="Google Shape;131;p16"/>
          <p:cNvGrpSpPr/>
          <p:nvPr/>
        </p:nvGrpSpPr>
        <p:grpSpPr>
          <a:xfrm>
            <a:off x="2356921" y="6977435"/>
            <a:ext cx="5183932" cy="751427"/>
            <a:chOff x="2360225" y="6973948"/>
            <a:chExt cx="5191200" cy="751052"/>
          </a:xfrm>
        </p:grpSpPr>
        <p:pic>
          <p:nvPicPr>
            <p:cNvPr id="132" name="Google Shape;132;p16"/>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133" name="Google Shape;133;p16"/>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Sonay Fiset (sonya.fiset@recitmst.qc.ca)</a:t>
              </a:r>
              <a:endParaRPr sz="800">
                <a:latin typeface="Ubuntu"/>
                <a:ea typeface="Ubuntu"/>
                <a:cs typeface="Ubuntu"/>
                <a:sym typeface="Ubuntu"/>
              </a:endParaRPr>
            </a:p>
          </p:txBody>
        </p:sp>
      </p:grpSp>
      <p:pic>
        <p:nvPicPr>
          <p:cNvPr id="134" name="Google Shape;134;p16"/>
          <p:cNvPicPr preferRelativeResize="0"/>
          <p:nvPr/>
        </p:nvPicPr>
        <p:blipFill>
          <a:blip r:embed="rId5">
            <a:alphaModFix/>
          </a:blip>
          <a:stretch>
            <a:fillRect/>
          </a:stretch>
        </p:blipFill>
        <p:spPr>
          <a:xfrm>
            <a:off x="5482789" y="6977539"/>
            <a:ext cx="406535" cy="143038"/>
          </a:xfrm>
          <a:prstGeom prst="rect">
            <a:avLst/>
          </a:prstGeom>
          <a:noFill/>
          <a:ln>
            <a:noFill/>
          </a:ln>
        </p:spPr>
      </p:pic>
      <p:sp>
        <p:nvSpPr>
          <p:cNvPr id="135" name="Google Shape;135;p16"/>
          <p:cNvSpPr txBox="1"/>
          <p:nvPr/>
        </p:nvSpPr>
        <p:spPr>
          <a:xfrm>
            <a:off x="2197025" y="90532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Clr>
                <a:schemeClr val="dk1"/>
              </a:buClr>
              <a:buSzPts val="1100"/>
              <a:buFont typeface="Arial"/>
              <a:buNone/>
            </a:pPr>
            <a:r>
              <a:rPr lang="fr-CA" sz="2100">
                <a:solidFill>
                  <a:schemeClr val="dk1"/>
                </a:solidFill>
                <a:latin typeface="Ubuntu"/>
                <a:ea typeface="Ubuntu"/>
                <a:cs typeface="Ubuntu"/>
                <a:sym typeface="Ubuntu"/>
              </a:rPr>
              <a:t>Programmation : formes géométriques</a:t>
            </a:r>
            <a:endParaRPr sz="2100">
              <a:latin typeface="Ubuntu"/>
              <a:ea typeface="Ubuntu"/>
              <a:cs typeface="Ubuntu"/>
              <a:sym typeface="Ubuntu"/>
            </a:endParaRPr>
          </a:p>
        </p:txBody>
      </p:sp>
      <p:graphicFrame>
        <p:nvGraphicFramePr>
          <p:cNvPr id="136" name="Google Shape;136;p16"/>
          <p:cNvGraphicFramePr/>
          <p:nvPr/>
        </p:nvGraphicFramePr>
        <p:xfrm>
          <a:off x="952500" y="1674085"/>
          <a:ext cx="3000000" cy="3000000"/>
        </p:xfrm>
        <a:graphic>
          <a:graphicData uri="http://schemas.openxmlformats.org/drawingml/2006/table">
            <a:tbl>
              <a:tblPr>
                <a:noFill/>
                <a:tableStyleId>{E64872AE-7E7A-4547-9B99-C9604D43A6CD}</a:tableStyleId>
              </a:tblPr>
              <a:tblGrid>
                <a:gridCol w="2120525"/>
                <a:gridCol w="3021600"/>
                <a:gridCol w="2996875"/>
              </a:tblGrid>
              <a:tr h="45832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001400">
                <a:tc>
                  <a:txBody>
                    <a:bodyPr/>
                    <a:lstStyle/>
                    <a:p>
                      <a:pPr indent="0" lvl="0" marL="0" rtl="0" algn="l">
                        <a:spcBef>
                          <a:spcPts val="0"/>
                        </a:spcBef>
                        <a:spcAft>
                          <a:spcPts val="0"/>
                        </a:spcAft>
                        <a:buNone/>
                      </a:pPr>
                      <a:r>
                        <a:rPr b="1" lang="fr-CA" sz="1200">
                          <a:solidFill>
                            <a:schemeClr val="dk1"/>
                          </a:solidFill>
                          <a:latin typeface="Ubuntu"/>
                          <a:ea typeface="Ubuntu"/>
                          <a:cs typeface="Ubuntu"/>
                          <a:sym typeface="Ubuntu"/>
                        </a:rPr>
                        <a:t>Maternelle et 1er cycle</a:t>
                      </a:r>
                      <a:endParaRPr b="1" sz="1200">
                        <a:solidFill>
                          <a:schemeClr val="dk1"/>
                        </a:solidFill>
                        <a:latin typeface="Ubuntu"/>
                        <a:ea typeface="Ubuntu"/>
                        <a:cs typeface="Ubuntu"/>
                        <a:sym typeface="Ubuntu"/>
                      </a:endParaRPr>
                    </a:p>
                    <a:p>
                      <a:pPr indent="0" lvl="0" marL="0" rtl="0" algn="l">
                        <a:spcBef>
                          <a:spcPts val="0"/>
                        </a:spcBef>
                        <a:spcAft>
                          <a:spcPts val="0"/>
                        </a:spcAft>
                        <a:buNone/>
                      </a:pPr>
                      <a:r>
                        <a:t/>
                      </a:r>
                      <a:endParaRPr b="1"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En programmant avec le logiciel ou l’application</a:t>
                      </a:r>
                      <a:r>
                        <a:rPr b="1" lang="fr-CA" sz="1200">
                          <a:solidFill>
                            <a:schemeClr val="dk1"/>
                          </a:solidFill>
                          <a:latin typeface="Ubuntu"/>
                          <a:ea typeface="Ubuntu"/>
                          <a:cs typeface="Ubuntu"/>
                          <a:sym typeface="Ubuntu"/>
                        </a:rPr>
                        <a:t> Scratch Jr</a:t>
                      </a:r>
                      <a:endParaRPr b="1" sz="1200">
                        <a:solidFill>
                          <a:schemeClr val="dk1"/>
                        </a:solidFill>
                        <a:latin typeface="Ubuntu"/>
                        <a:ea typeface="Ubuntu"/>
                        <a:cs typeface="Ubuntu"/>
                        <a:sym typeface="Ubuntu"/>
                      </a:endParaRPr>
                    </a:p>
                    <a:p>
                      <a:pPr indent="0" lvl="0" marL="0" rtl="0" algn="l">
                        <a:spcBef>
                          <a:spcPts val="0"/>
                        </a:spcBef>
                        <a:spcAft>
                          <a:spcPts val="0"/>
                        </a:spcAft>
                        <a:buNone/>
                      </a:pPr>
                      <a:r>
                        <a:t/>
                      </a:r>
                      <a:endParaRPr b="1" sz="12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sz="1200">
                          <a:solidFill>
                            <a:schemeClr val="dk1"/>
                          </a:solidFill>
                          <a:latin typeface="Ubuntu"/>
                          <a:ea typeface="Ubuntu"/>
                          <a:cs typeface="Ubuntu"/>
                          <a:sym typeface="Ubuntu"/>
                        </a:rPr>
                        <a:t>Dessine, peinture, fabrique un objet qui commence par la</a:t>
                      </a:r>
                      <a:r>
                        <a:rPr b="1" lang="fr-CA" sz="1200">
                          <a:solidFill>
                            <a:schemeClr val="dk1"/>
                          </a:solidFill>
                          <a:latin typeface="Ubuntu"/>
                          <a:ea typeface="Ubuntu"/>
                          <a:cs typeface="Ubuntu"/>
                          <a:sym typeface="Ubuntu"/>
                        </a:rPr>
                        <a:t> lettre b</a:t>
                      </a:r>
                      <a:r>
                        <a:rPr lang="fr-CA" sz="1200">
                          <a:solidFill>
                            <a:schemeClr val="dk1"/>
                          </a:solidFill>
                          <a:latin typeface="Ubuntu"/>
                          <a:ea typeface="Ubuntu"/>
                          <a:cs typeface="Ubuntu"/>
                          <a:sym typeface="Ubuntu"/>
                        </a:rPr>
                        <a:t>.</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Défi en lien avec la  programmation : Anime un lutin (ton objet) qui commence par la lettre b. Tu peux prendre une photo de ton oeuvre et nous la présenter.</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Exemple de production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u="sng">
                          <a:solidFill>
                            <a:schemeClr val="hlink"/>
                          </a:solidFill>
                          <a:latin typeface="Ubuntu"/>
                          <a:ea typeface="Ubuntu"/>
                          <a:cs typeface="Ubuntu"/>
                          <a:sym typeface="Ubuntu"/>
                          <a:hlinkClick r:id="rId6"/>
                        </a:rPr>
                        <a:t>https://youtu.be/QLba1zN2ZzM</a:t>
                      </a:r>
                      <a:endParaRPr sz="12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sz="1200">
                          <a:solidFill>
                            <a:schemeClr val="dk1"/>
                          </a:solidFill>
                          <a:latin typeface="Ubuntu"/>
                          <a:ea typeface="Ubuntu"/>
                          <a:cs typeface="Ubuntu"/>
                          <a:sym typeface="Ubuntu"/>
                        </a:rPr>
                        <a:t>Dessine, écris, illustre une forme géométrique. </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Défi en lien avec la  programmation : Anime un lutin (ton objet) qui </a:t>
                      </a:r>
                      <a:r>
                        <a:rPr b="1" lang="fr-CA" sz="1200">
                          <a:solidFill>
                            <a:schemeClr val="dk1"/>
                          </a:solidFill>
                          <a:latin typeface="Ubuntu"/>
                          <a:ea typeface="Ubuntu"/>
                          <a:cs typeface="Ubuntu"/>
                          <a:sym typeface="Ubuntu"/>
                        </a:rPr>
                        <a:t>bouge </a:t>
                      </a:r>
                      <a:r>
                        <a:rPr lang="fr-CA" sz="1200">
                          <a:solidFill>
                            <a:schemeClr val="dk1"/>
                          </a:solidFill>
                          <a:latin typeface="Ubuntu"/>
                          <a:ea typeface="Ubuntu"/>
                          <a:cs typeface="Ubuntu"/>
                          <a:sym typeface="Ubuntu"/>
                        </a:rPr>
                        <a:t>en suivant une forme géométrique.</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Exemple de production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u="sng">
                          <a:solidFill>
                            <a:schemeClr val="hlink"/>
                          </a:solidFill>
                          <a:latin typeface="Ubuntu"/>
                          <a:ea typeface="Ubuntu"/>
                          <a:cs typeface="Ubuntu"/>
                          <a:sym typeface="Ubuntu"/>
                          <a:hlinkClick r:id="rId7"/>
                        </a:rPr>
                        <a:t>https://youtu.be/Z2aMMBJnqjA</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txBody>
                  <a:tcPr marT="91425" marB="91425" marR="91425" marL="91425"/>
                </a:tc>
              </a:tr>
              <a:tr h="1011125">
                <a:tc>
                  <a:txBody>
                    <a:bodyPr/>
                    <a:lstStyle/>
                    <a:p>
                      <a:pPr indent="0" lvl="0" marL="0" rtl="0" algn="l">
                        <a:spcBef>
                          <a:spcPts val="0"/>
                        </a:spcBef>
                        <a:spcAft>
                          <a:spcPts val="0"/>
                        </a:spcAft>
                        <a:buNone/>
                      </a:pPr>
                      <a:r>
                        <a:rPr b="1" lang="fr-CA" sz="1200">
                          <a:solidFill>
                            <a:schemeClr val="dk1"/>
                          </a:solidFill>
                          <a:latin typeface="Ubuntu"/>
                          <a:ea typeface="Ubuntu"/>
                          <a:cs typeface="Ubuntu"/>
                          <a:sym typeface="Ubuntu"/>
                        </a:rPr>
                        <a:t>2e et 3e cycles</a:t>
                      </a:r>
                      <a:endParaRPr b="1" sz="1200">
                        <a:solidFill>
                          <a:schemeClr val="dk1"/>
                        </a:solidFill>
                        <a:latin typeface="Ubuntu"/>
                        <a:ea typeface="Ubuntu"/>
                        <a:cs typeface="Ubuntu"/>
                        <a:sym typeface="Ubuntu"/>
                      </a:endParaRPr>
                    </a:p>
                    <a:p>
                      <a:pPr indent="0" lvl="0" marL="0" rtl="0" algn="l">
                        <a:spcBef>
                          <a:spcPts val="0"/>
                        </a:spcBef>
                        <a:spcAft>
                          <a:spcPts val="0"/>
                        </a:spcAft>
                        <a:buNone/>
                      </a:pPr>
                      <a:r>
                        <a:t/>
                      </a:r>
                      <a:endParaRPr b="1"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En programmant avec l’application en ligne de </a:t>
                      </a:r>
                      <a:r>
                        <a:rPr b="1" lang="fr-CA" sz="1200">
                          <a:solidFill>
                            <a:schemeClr val="dk1"/>
                          </a:solidFill>
                          <a:latin typeface="Ubuntu"/>
                          <a:ea typeface="Ubuntu"/>
                          <a:cs typeface="Ubuntu"/>
                          <a:sym typeface="Ubuntu"/>
                        </a:rPr>
                        <a:t>Scratch </a:t>
                      </a:r>
                      <a:endParaRPr b="1" sz="1200">
                        <a:solidFill>
                          <a:schemeClr val="dk1"/>
                        </a:solidFill>
                        <a:latin typeface="Ubuntu"/>
                        <a:ea typeface="Ubuntu"/>
                        <a:cs typeface="Ubuntu"/>
                        <a:sym typeface="Ubuntu"/>
                      </a:endParaRPr>
                    </a:p>
                    <a:p>
                      <a:pPr indent="0" lvl="0" marL="0" rtl="0" algn="l">
                        <a:spcBef>
                          <a:spcPts val="0"/>
                        </a:spcBef>
                        <a:spcAft>
                          <a:spcPts val="0"/>
                        </a:spcAft>
                        <a:buNone/>
                      </a:pPr>
                      <a:r>
                        <a:rPr lang="fr-CA" sz="1200" u="sng">
                          <a:solidFill>
                            <a:schemeClr val="hlink"/>
                          </a:solidFill>
                          <a:latin typeface="Ubuntu"/>
                          <a:ea typeface="Ubuntu"/>
                          <a:cs typeface="Ubuntu"/>
                          <a:sym typeface="Ubuntu"/>
                          <a:hlinkClick r:id="rId8"/>
                        </a:rPr>
                        <a:t>https://scratch.mit.edu/</a:t>
                      </a:r>
                      <a:endParaRPr b="1" sz="1200">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Compose une phrase qui contient plusieurs fois la</a:t>
                      </a:r>
                      <a:r>
                        <a:rPr b="1" lang="fr-CA" sz="1200">
                          <a:solidFill>
                            <a:schemeClr val="dk1"/>
                          </a:solidFill>
                          <a:latin typeface="Ubuntu"/>
                          <a:ea typeface="Ubuntu"/>
                          <a:cs typeface="Ubuntu"/>
                          <a:sym typeface="Ubuntu"/>
                        </a:rPr>
                        <a:t> lettre b</a:t>
                      </a:r>
                      <a:r>
                        <a:rPr lang="fr-CA" sz="1200">
                          <a:solidFill>
                            <a:schemeClr val="dk1"/>
                          </a:solidFill>
                          <a:latin typeface="Ubuntu"/>
                          <a:ea typeface="Ubuntu"/>
                          <a:cs typeface="Ubuntu"/>
                          <a:sym typeface="Ubuntu"/>
                        </a:rPr>
                        <a:t>.</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Défi en programmation : Anime la phrase.</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a:solidFill>
                            <a:schemeClr val="dk1"/>
                          </a:solidFill>
                          <a:latin typeface="Ubuntu"/>
                          <a:ea typeface="Ubuntu"/>
                          <a:cs typeface="Ubuntu"/>
                          <a:sym typeface="Ubuntu"/>
                        </a:rPr>
                        <a:t>Exemple de production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fr-CA" sz="1200" u="sng">
                          <a:solidFill>
                            <a:schemeClr val="hlink"/>
                          </a:solidFill>
                          <a:latin typeface="Ubuntu"/>
                          <a:ea typeface="Ubuntu"/>
                          <a:cs typeface="Ubuntu"/>
                          <a:sym typeface="Ubuntu"/>
                          <a:hlinkClick r:id="rId9"/>
                        </a:rPr>
                        <a:t>https://youtu.be/4AfUc_dQ1VE</a:t>
                      </a:r>
                      <a:endParaRPr sz="1200">
                        <a:latin typeface="Ubuntu"/>
                        <a:ea typeface="Ubuntu"/>
                        <a:cs typeface="Ubuntu"/>
                        <a:sym typeface="Ubuntu"/>
                      </a:endParaRPr>
                    </a:p>
                    <a:p>
                      <a:pPr indent="0" lvl="0" marL="0" rtl="0" algn="l">
                        <a:spcBef>
                          <a:spcPts val="0"/>
                        </a:spcBef>
                        <a:spcAft>
                          <a:spcPts val="0"/>
                        </a:spcAft>
                        <a:buNone/>
                      </a:pPr>
                      <a:r>
                        <a:t/>
                      </a:r>
                      <a:endParaRPr sz="12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sz="1200">
                          <a:solidFill>
                            <a:schemeClr val="dk1"/>
                          </a:solidFill>
                          <a:latin typeface="Ubuntu"/>
                          <a:ea typeface="Ubuntu"/>
                          <a:cs typeface="Ubuntu"/>
                          <a:sym typeface="Ubuntu"/>
                        </a:rPr>
                        <a:t>Dessine, écris, illustre une forme géométrique.</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Défi en programmation : Anime un objet qui trace la forme géométrique en utilisant l’extension crayon pour faire </a:t>
                      </a:r>
                      <a:r>
                        <a:rPr b="1" lang="fr-CA" sz="1200">
                          <a:solidFill>
                            <a:schemeClr val="dk1"/>
                          </a:solidFill>
                          <a:latin typeface="Ubuntu"/>
                          <a:ea typeface="Ubuntu"/>
                          <a:cs typeface="Ubuntu"/>
                          <a:sym typeface="Ubuntu"/>
                        </a:rPr>
                        <a:t>bouger</a:t>
                      </a:r>
                      <a:r>
                        <a:rPr lang="fr-CA" sz="1200">
                          <a:solidFill>
                            <a:schemeClr val="dk1"/>
                          </a:solidFill>
                          <a:latin typeface="Ubuntu"/>
                          <a:ea typeface="Ubuntu"/>
                          <a:cs typeface="Ubuntu"/>
                          <a:sym typeface="Ubuntu"/>
                        </a:rPr>
                        <a:t> le personnage.</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a:solidFill>
                            <a:schemeClr val="dk1"/>
                          </a:solidFill>
                          <a:latin typeface="Ubuntu"/>
                          <a:ea typeface="Ubuntu"/>
                          <a:cs typeface="Ubuntu"/>
                          <a:sym typeface="Ubuntu"/>
                        </a:rPr>
                        <a:t>Exemple de production :</a:t>
                      </a:r>
                      <a:endParaRPr sz="12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sz="1200" u="sng">
                          <a:solidFill>
                            <a:schemeClr val="hlink"/>
                          </a:solidFill>
                          <a:latin typeface="Ubuntu"/>
                          <a:ea typeface="Ubuntu"/>
                          <a:cs typeface="Ubuntu"/>
                          <a:sym typeface="Ubuntu"/>
                          <a:hlinkClick r:id="rId10"/>
                        </a:rPr>
                        <a:t>https://youtu.be/g9uuMfiXnyY</a:t>
                      </a:r>
                      <a:endParaRPr sz="1200">
                        <a:solidFill>
                          <a:schemeClr val="dk1"/>
                        </a:solidFill>
                        <a:latin typeface="Ubuntu"/>
                        <a:ea typeface="Ubuntu"/>
                        <a:cs typeface="Ubuntu"/>
                        <a:sym typeface="Ubuntu"/>
                      </a:endParaRPr>
                    </a:p>
                  </a:txBody>
                  <a:tcPr marT="91425" marB="91425" marR="91425" marL="91425"/>
                </a:tc>
              </a:tr>
            </a:tbl>
          </a:graphicData>
        </a:graphic>
      </p:graphicFrame>
      <p:sp>
        <p:nvSpPr>
          <p:cNvPr id="137" name="Google Shape;137;p16"/>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38" name="Google Shape;138;p16"/>
          <p:cNvPicPr preferRelativeResize="0"/>
          <p:nvPr/>
        </p:nvPicPr>
        <p:blipFill>
          <a:blip r:embed="rId11">
            <a:alphaModFix/>
          </a:blip>
          <a:stretch>
            <a:fillRect/>
          </a:stretch>
        </p:blipFill>
        <p:spPr>
          <a:xfrm>
            <a:off x="251375" y="181425"/>
            <a:ext cx="1118075" cy="931725"/>
          </a:xfrm>
          <a:prstGeom prst="rect">
            <a:avLst/>
          </a:prstGeom>
          <a:noFill/>
          <a:ln>
            <a:noFill/>
          </a:ln>
        </p:spPr>
      </p:pic>
      <p:pic>
        <p:nvPicPr>
          <p:cNvPr id="139" name="Google Shape;139;p16"/>
          <p:cNvPicPr preferRelativeResize="0"/>
          <p:nvPr/>
        </p:nvPicPr>
        <p:blipFill>
          <a:blip r:embed="rId12">
            <a:alphaModFix/>
          </a:blip>
          <a:stretch>
            <a:fillRect/>
          </a:stretch>
        </p:blipFill>
        <p:spPr>
          <a:xfrm>
            <a:off x="8556800" y="152400"/>
            <a:ext cx="1118075" cy="1118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7"/>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c</a:t>
            </a:r>
            <a:endParaRPr sz="2500">
              <a:solidFill>
                <a:srgbClr val="0069BF"/>
              </a:solidFill>
              <a:latin typeface="Viga"/>
              <a:ea typeface="Viga"/>
              <a:cs typeface="Viga"/>
              <a:sym typeface="Viga"/>
            </a:endParaRPr>
          </a:p>
        </p:txBody>
      </p:sp>
      <p:cxnSp>
        <p:nvCxnSpPr>
          <p:cNvPr id="145" name="Google Shape;145;p17"/>
          <p:cNvCxnSpPr/>
          <p:nvPr/>
        </p:nvCxnSpPr>
        <p:spPr>
          <a:xfrm>
            <a:off x="2925131" y="9053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146" name="Google Shape;146;p17"/>
          <p:cNvGrpSpPr/>
          <p:nvPr/>
        </p:nvGrpSpPr>
        <p:grpSpPr>
          <a:xfrm>
            <a:off x="2356921" y="6977435"/>
            <a:ext cx="5183932" cy="751427"/>
            <a:chOff x="2360225" y="6973948"/>
            <a:chExt cx="5191200" cy="751052"/>
          </a:xfrm>
        </p:grpSpPr>
        <p:pic>
          <p:nvPicPr>
            <p:cNvPr id="147" name="Google Shape;147;p17"/>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148" name="Google Shape;148;p17"/>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149" name="Google Shape;149;p17">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150" name="Google Shape;150;p17"/>
          <p:cNvSpPr txBox="1"/>
          <p:nvPr/>
        </p:nvSpPr>
        <p:spPr>
          <a:xfrm>
            <a:off x="2197025" y="90532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Ordre croissant</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151" name="Google Shape;151;p17"/>
          <p:cNvGraphicFramePr/>
          <p:nvPr/>
        </p:nvGraphicFramePr>
        <p:xfrm>
          <a:off x="952500" y="1674085"/>
          <a:ext cx="3000000" cy="3000000"/>
        </p:xfrm>
        <a:graphic>
          <a:graphicData uri="http://schemas.openxmlformats.org/drawingml/2006/table">
            <a:tbl>
              <a:tblPr>
                <a:noFill/>
                <a:tableStyleId>{E64872AE-7E7A-4547-9B99-C9604D43A6CD}</a:tableStyleId>
              </a:tblPr>
              <a:tblGrid>
                <a:gridCol w="2120525"/>
                <a:gridCol w="3021600"/>
                <a:gridCol w="2996875"/>
              </a:tblGrid>
              <a:tr h="45832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0014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Dessine, crée un objet qui commence par la lettre 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supplémentaire en lien avec la  programmation : Anime un lutin (personnage) qui commence par la lettre c.</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7"/>
                        </a:rPr>
                        <a:t>https://youtu.be/ojvx5mhlHzU</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Illustre une activité ou tu comptes en ordre croissant.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l’activité.</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https://youtu.be/5HHWY65SRLE</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ou</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9"/>
                        </a:rPr>
                        <a:t>https://youtu.be/93Dd4F6HIm0</a:t>
                      </a:r>
                      <a:endParaRPr>
                        <a:solidFill>
                          <a:schemeClr val="dk1"/>
                        </a:solidFill>
                        <a:latin typeface="Ubuntu"/>
                        <a:ea typeface="Ubuntu"/>
                        <a:cs typeface="Ubuntu"/>
                        <a:sym typeface="Ubuntu"/>
                      </a:endParaRPr>
                    </a:p>
                  </a:txBody>
                  <a:tcPr marT="91425" marB="91425" marR="91425" marL="91425"/>
                </a:tc>
              </a:tr>
              <a:tr h="101112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une phrase qui contient un </a:t>
                      </a:r>
                      <a:r>
                        <a:rPr b="1" lang="fr-CA">
                          <a:solidFill>
                            <a:schemeClr val="dk1"/>
                          </a:solidFill>
                          <a:latin typeface="Ubuntu"/>
                          <a:ea typeface="Ubuntu"/>
                          <a:cs typeface="Ubuntu"/>
                          <a:sym typeface="Ubuntu"/>
                        </a:rPr>
                        <a:t>verbe</a:t>
                      </a:r>
                      <a:r>
                        <a:rPr lang="fr-CA">
                          <a:solidFill>
                            <a:schemeClr val="dk1"/>
                          </a:solidFill>
                          <a:latin typeface="Ubuntu"/>
                          <a:ea typeface="Ubuntu"/>
                          <a:cs typeface="Ubuntu"/>
                          <a:sym typeface="Ubuntu"/>
                        </a:rPr>
                        <a:t> qui commence par la lettre c</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la phrase.</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Lien du programme pour jouer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https://youtu.be/0PC4Tj-NVnE</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une activité ou tu comptes en ordre croissant.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programme un jeu.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3"/>
                        </a:rPr>
                        <a:t>https://youtu.be/sYjZKokQDEM</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152" name="Google Shape;152;p17"/>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53" name="Google Shape;153;p17"/>
          <p:cNvPicPr preferRelativeResize="0"/>
          <p:nvPr/>
        </p:nvPicPr>
        <p:blipFill>
          <a:blip r:embed="rId14">
            <a:alphaModFix/>
          </a:blip>
          <a:stretch>
            <a:fillRect/>
          </a:stretch>
        </p:blipFill>
        <p:spPr>
          <a:xfrm>
            <a:off x="8556800" y="152400"/>
            <a:ext cx="1118075" cy="1118075"/>
          </a:xfrm>
          <a:prstGeom prst="rect">
            <a:avLst/>
          </a:prstGeom>
          <a:noFill/>
          <a:ln>
            <a:noFill/>
          </a:ln>
        </p:spPr>
      </p:pic>
      <p:pic>
        <p:nvPicPr>
          <p:cNvPr id="154" name="Google Shape;154;p17"/>
          <p:cNvPicPr preferRelativeResize="0"/>
          <p:nvPr/>
        </p:nvPicPr>
        <p:blipFill>
          <a:blip r:embed="rId15">
            <a:alphaModFix/>
          </a:blip>
          <a:stretch>
            <a:fillRect/>
          </a:stretch>
        </p:blipFill>
        <p:spPr>
          <a:xfrm>
            <a:off x="251375" y="181425"/>
            <a:ext cx="1118075" cy="931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8"/>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d</a:t>
            </a:r>
            <a:endParaRPr sz="2500">
              <a:solidFill>
                <a:srgbClr val="0069BF"/>
              </a:solidFill>
              <a:latin typeface="Viga"/>
              <a:ea typeface="Viga"/>
              <a:cs typeface="Viga"/>
              <a:sym typeface="Viga"/>
            </a:endParaRPr>
          </a:p>
        </p:txBody>
      </p:sp>
      <p:cxnSp>
        <p:nvCxnSpPr>
          <p:cNvPr id="160" name="Google Shape;160;p18"/>
          <p:cNvCxnSpPr/>
          <p:nvPr/>
        </p:nvCxnSpPr>
        <p:spPr>
          <a:xfrm>
            <a:off x="2925131" y="9053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161" name="Google Shape;161;p18"/>
          <p:cNvGrpSpPr/>
          <p:nvPr/>
        </p:nvGrpSpPr>
        <p:grpSpPr>
          <a:xfrm>
            <a:off x="2356921" y="6977435"/>
            <a:ext cx="5183932" cy="751427"/>
            <a:chOff x="2360225" y="6973948"/>
            <a:chExt cx="5191200" cy="751052"/>
          </a:xfrm>
        </p:grpSpPr>
        <p:pic>
          <p:nvPicPr>
            <p:cNvPr id="162" name="Google Shape;162;p18"/>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163" name="Google Shape;163;p18"/>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164" name="Google Shape;164;p18">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165" name="Google Shape;165;p18"/>
          <p:cNvSpPr txBox="1"/>
          <p:nvPr/>
        </p:nvSpPr>
        <p:spPr>
          <a:xfrm>
            <a:off x="2197025" y="90532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Adjectif - ordre décroissant et diffuser</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166" name="Google Shape;166;p18"/>
          <p:cNvGraphicFramePr/>
          <p:nvPr/>
        </p:nvGraphicFramePr>
        <p:xfrm>
          <a:off x="952500" y="1674085"/>
          <a:ext cx="3000000" cy="3000000"/>
        </p:xfrm>
        <a:graphic>
          <a:graphicData uri="http://schemas.openxmlformats.org/drawingml/2006/table">
            <a:tbl>
              <a:tblPr>
                <a:noFill/>
                <a:tableStyleId>{E64872AE-7E7A-4547-9B99-C9604D43A6CD}</a:tableStyleId>
              </a:tblPr>
              <a:tblGrid>
                <a:gridCol w="2120525"/>
                <a:gridCol w="3021600"/>
                <a:gridCol w="2996875"/>
              </a:tblGrid>
              <a:tr h="45832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0014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Dessine, crée un objet qui commence par la </a:t>
                      </a:r>
                      <a:r>
                        <a:rPr b="1" lang="fr-CA">
                          <a:solidFill>
                            <a:schemeClr val="dk1"/>
                          </a:solidFill>
                          <a:latin typeface="Ubuntu"/>
                          <a:ea typeface="Ubuntu"/>
                          <a:cs typeface="Ubuntu"/>
                          <a:sym typeface="Ubuntu"/>
                        </a:rPr>
                        <a:t>lettre d</a:t>
                      </a:r>
                      <a:r>
                        <a:rPr lang="fr-CA">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supplémentaire en lien avec la  programmation : Animer un lutin (personnage) qui commence par la lettre 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fr-CA" u="sng">
                          <a:solidFill>
                            <a:schemeClr val="accent5"/>
                          </a:solidFill>
                          <a:latin typeface="Ubuntu"/>
                          <a:ea typeface="Ubuntu"/>
                          <a:cs typeface="Ubuntu"/>
                          <a:sym typeface="Ubuntu"/>
                          <a:hlinkClick r:id="rId7"/>
                        </a:rPr>
                        <a:t>https://youtu.be/cOEXb-7i8nU</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Illustre une activité ou tu comptes à rebours que tu utilises l’ordre </a:t>
                      </a:r>
                      <a:r>
                        <a:rPr b="1" lang="fr-CA">
                          <a:solidFill>
                            <a:schemeClr val="dk1"/>
                          </a:solidFill>
                          <a:latin typeface="Ubuntu"/>
                          <a:ea typeface="Ubuntu"/>
                          <a:cs typeface="Ubuntu"/>
                          <a:sym typeface="Ubuntu"/>
                        </a:rPr>
                        <a:t>décroissant</a:t>
                      </a:r>
                      <a:r>
                        <a:rPr lang="fr-CA">
                          <a:solidFill>
                            <a:schemeClr val="dk1"/>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l’activité.</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https://youtu.be/cOEXb-7i8nU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101112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9"/>
                        </a:rPr>
                        <a:t>https://scratch.mit.edu/</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une phrase</a:t>
                      </a:r>
                      <a:r>
                        <a:rPr lang="fr-CA">
                          <a:solidFill>
                            <a:schemeClr val="dk1"/>
                          </a:solidFill>
                          <a:latin typeface="Ubuntu"/>
                          <a:ea typeface="Ubuntu"/>
                          <a:cs typeface="Ubuntu"/>
                          <a:sym typeface="Ubuntu"/>
                        </a:rPr>
                        <a:t> qui contient</a:t>
                      </a:r>
                      <a:r>
                        <a:rPr lang="fr-CA">
                          <a:solidFill>
                            <a:schemeClr val="dk1"/>
                          </a:solidFill>
                          <a:latin typeface="Ubuntu"/>
                          <a:ea typeface="Ubuntu"/>
                          <a:cs typeface="Ubuntu"/>
                          <a:sym typeface="Ubuntu"/>
                        </a:rPr>
                        <a:t> un </a:t>
                      </a:r>
                      <a:r>
                        <a:rPr b="1" lang="fr-CA">
                          <a:solidFill>
                            <a:schemeClr val="dk1"/>
                          </a:solidFill>
                          <a:latin typeface="Ubuntu"/>
                          <a:ea typeface="Ubuntu"/>
                          <a:cs typeface="Ubuntu"/>
                          <a:sym typeface="Ubuntu"/>
                        </a:rPr>
                        <a:t>adjectif</a:t>
                      </a:r>
                      <a:r>
                        <a:rPr lang="fr-CA">
                          <a:solidFill>
                            <a:schemeClr val="dk1"/>
                          </a:solidFill>
                          <a:latin typeface="Ubuntu"/>
                          <a:ea typeface="Ubuntu"/>
                          <a:cs typeface="Ubuntu"/>
                          <a:sym typeface="Ubuntu"/>
                        </a:rPr>
                        <a:t> qui commence par la lettre d</a:t>
                      </a:r>
                      <a:r>
                        <a:rPr lang="fr-CA">
                          <a:solidFill>
                            <a:schemeClr val="dk1"/>
                          </a:solidFill>
                          <a:latin typeface="Ubuntu"/>
                          <a:ea typeface="Ubuntu"/>
                          <a:cs typeface="Ubuntu"/>
                          <a:sym typeface="Ubuntu"/>
                        </a:rPr>
                        <a:t>. Voici une </a:t>
                      </a:r>
                      <a:r>
                        <a:rPr lang="fr-CA" u="sng">
                          <a:solidFill>
                            <a:schemeClr val="hlink"/>
                          </a:solidFill>
                          <a:latin typeface="Ubuntu"/>
                          <a:ea typeface="Ubuntu"/>
                          <a:cs typeface="Ubuntu"/>
                          <a:sym typeface="Ubuntu"/>
                          <a:hlinkClick r:id="rId10"/>
                        </a:rPr>
                        <a:t>liste</a:t>
                      </a:r>
                      <a:r>
                        <a:rPr lang="fr-CA">
                          <a:solidFill>
                            <a:schemeClr val="dk1"/>
                          </a:solidFill>
                          <a:latin typeface="Ubuntu"/>
                          <a:ea typeface="Ubuntu"/>
                          <a:cs typeface="Ubuntu"/>
                          <a:sym typeface="Ubuntu"/>
                        </a:rPr>
                        <a:t> pour t’inspirer.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la phrase.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https://youtu.be/6ocsh0IaLPE</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une activité ou tu comptes à rebours que tu utilises l’ordre </a:t>
                      </a:r>
                      <a:r>
                        <a:rPr b="1" lang="fr-CA">
                          <a:solidFill>
                            <a:schemeClr val="dk1"/>
                          </a:solidFill>
                          <a:latin typeface="Ubuntu"/>
                          <a:ea typeface="Ubuntu"/>
                          <a:cs typeface="Ubuntu"/>
                          <a:sym typeface="Ubuntu"/>
                        </a:rPr>
                        <a:t>décroissant.</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Illustre cette activité.</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2"/>
                        </a:rPr>
                        <a:t>https://scratch.mit.edu/projects/166851299/</a:t>
                      </a:r>
                      <a:endParaRPr>
                        <a:solidFill>
                          <a:schemeClr val="dk1"/>
                        </a:solidFill>
                        <a:latin typeface="Ubuntu"/>
                        <a:ea typeface="Ubuntu"/>
                        <a:cs typeface="Ubuntu"/>
                        <a:sym typeface="Ubuntu"/>
                      </a:endParaRPr>
                    </a:p>
                  </a:txBody>
                  <a:tcPr marT="91425" marB="91425" marR="91425" marL="91425"/>
                </a:tc>
              </a:tr>
            </a:tbl>
          </a:graphicData>
        </a:graphic>
      </p:graphicFrame>
      <p:sp>
        <p:nvSpPr>
          <p:cNvPr id="167" name="Google Shape;167;p18"/>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68" name="Google Shape;168;p18"/>
          <p:cNvPicPr preferRelativeResize="0"/>
          <p:nvPr/>
        </p:nvPicPr>
        <p:blipFill>
          <a:blip r:embed="rId13">
            <a:alphaModFix/>
          </a:blip>
          <a:stretch>
            <a:fillRect/>
          </a:stretch>
        </p:blipFill>
        <p:spPr>
          <a:xfrm>
            <a:off x="8556800" y="152400"/>
            <a:ext cx="1118075" cy="1118075"/>
          </a:xfrm>
          <a:prstGeom prst="rect">
            <a:avLst/>
          </a:prstGeom>
          <a:noFill/>
          <a:ln>
            <a:noFill/>
          </a:ln>
        </p:spPr>
      </p:pic>
      <p:pic>
        <p:nvPicPr>
          <p:cNvPr id="169" name="Google Shape;169;p18"/>
          <p:cNvPicPr preferRelativeResize="0"/>
          <p:nvPr/>
        </p:nvPicPr>
        <p:blipFill>
          <a:blip r:embed="rId14">
            <a:alphaModFix/>
          </a:blip>
          <a:stretch>
            <a:fillRect/>
          </a:stretch>
        </p:blipFill>
        <p:spPr>
          <a:xfrm>
            <a:off x="251375" y="181425"/>
            <a:ext cx="1118075" cy="931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9"/>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e</a:t>
            </a:r>
            <a:endParaRPr sz="2500">
              <a:solidFill>
                <a:srgbClr val="0069BF"/>
              </a:solidFill>
              <a:latin typeface="Viga"/>
              <a:ea typeface="Viga"/>
              <a:cs typeface="Viga"/>
              <a:sym typeface="Viga"/>
            </a:endParaRPr>
          </a:p>
        </p:txBody>
      </p:sp>
      <p:cxnSp>
        <p:nvCxnSpPr>
          <p:cNvPr id="175" name="Google Shape;175;p19"/>
          <p:cNvCxnSpPr/>
          <p:nvPr/>
        </p:nvCxnSpPr>
        <p:spPr>
          <a:xfrm>
            <a:off x="2925131" y="9053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176" name="Google Shape;176;p19"/>
          <p:cNvGrpSpPr/>
          <p:nvPr/>
        </p:nvGrpSpPr>
        <p:grpSpPr>
          <a:xfrm>
            <a:off x="2356921" y="6977435"/>
            <a:ext cx="5183932" cy="751427"/>
            <a:chOff x="2360225" y="6973948"/>
            <a:chExt cx="5191200" cy="751052"/>
          </a:xfrm>
        </p:grpSpPr>
        <p:pic>
          <p:nvPicPr>
            <p:cNvPr id="177" name="Google Shape;177;p19"/>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178" name="Google Shape;178;p19"/>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179" name="Google Shape;179;p19">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180" name="Google Shape;180;p19"/>
          <p:cNvSpPr txBox="1"/>
          <p:nvPr/>
        </p:nvSpPr>
        <p:spPr>
          <a:xfrm>
            <a:off x="2197025" y="90532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Clr>
                <a:schemeClr val="dk1"/>
              </a:buClr>
              <a:buSzPts val="1100"/>
              <a:buFont typeface="Arial"/>
              <a:buNone/>
            </a:pPr>
            <a:r>
              <a:rPr lang="fr-CA" sz="2100">
                <a:solidFill>
                  <a:schemeClr val="dk1"/>
                </a:solidFill>
                <a:latin typeface="Ubuntu"/>
                <a:ea typeface="Ubuntu"/>
                <a:cs typeface="Ubuntu"/>
                <a:sym typeface="Ubuntu"/>
              </a:rPr>
              <a:t>Avec ou sans e - effets spéciaux</a:t>
            </a:r>
            <a:endParaRPr sz="2100">
              <a:latin typeface="Ubuntu"/>
              <a:ea typeface="Ubuntu"/>
              <a:cs typeface="Ubuntu"/>
              <a:sym typeface="Ubuntu"/>
            </a:endParaRPr>
          </a:p>
        </p:txBody>
      </p:sp>
      <p:graphicFrame>
        <p:nvGraphicFramePr>
          <p:cNvPr id="181" name="Google Shape;181;p19"/>
          <p:cNvGraphicFramePr/>
          <p:nvPr/>
        </p:nvGraphicFramePr>
        <p:xfrm>
          <a:off x="952500" y="1674085"/>
          <a:ext cx="3000000" cy="3000000"/>
        </p:xfrm>
        <a:graphic>
          <a:graphicData uri="http://schemas.openxmlformats.org/drawingml/2006/table">
            <a:tbl>
              <a:tblPr>
                <a:noFill/>
                <a:tableStyleId>{E64872AE-7E7A-4547-9B99-C9604D43A6CD}</a:tableStyleId>
              </a:tblPr>
              <a:tblGrid>
                <a:gridCol w="2120525"/>
                <a:gridCol w="3021600"/>
                <a:gridCol w="2996875"/>
              </a:tblGrid>
              <a:tr h="45832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0014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Dessine, crée un objet qui commence par la lettre 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supplémentaire en lien avec la  programmation : Anime un lutin (personnage) qui commence par la lettre 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7"/>
                        </a:rPr>
                        <a:t>https://youtu.be/CnT-xPVttqQ</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Illustre une activité dans laquelle tu ajoute des effets spéciaux.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l’activité.</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https://youtu.be/VdAk_xr89FQ</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101112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9"/>
                        </a:rPr>
                        <a:t>https://scratch.mit.edu/</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Compose une phrase qui </a:t>
                      </a:r>
                      <a:r>
                        <a:rPr b="1" lang="fr-CA">
                          <a:solidFill>
                            <a:schemeClr val="dk1"/>
                          </a:solidFill>
                          <a:latin typeface="Ubuntu"/>
                          <a:ea typeface="Ubuntu"/>
                          <a:cs typeface="Ubuntu"/>
                          <a:sym typeface="Ubuntu"/>
                        </a:rPr>
                        <a:t>ne contient pas </a:t>
                      </a:r>
                      <a:r>
                        <a:rPr lang="fr-CA">
                          <a:solidFill>
                            <a:schemeClr val="dk1"/>
                          </a:solidFill>
                          <a:latin typeface="Ubuntu"/>
                          <a:ea typeface="Ubuntu"/>
                          <a:cs typeface="Ubuntu"/>
                          <a:sym typeface="Ubuntu"/>
                        </a:rPr>
                        <a:t>la lettre e</a:t>
                      </a:r>
                      <a:r>
                        <a:rPr b="1" lang="fr-CA">
                          <a:solidFill>
                            <a:schemeClr val="dk1"/>
                          </a:solidFill>
                          <a:latin typeface="Ubuntu"/>
                          <a:ea typeface="Ubuntu"/>
                          <a:cs typeface="Ubuntu"/>
                          <a:sym typeface="Ubuntu"/>
                        </a:rPr>
                        <a:t>. </a:t>
                      </a:r>
                      <a:r>
                        <a:rPr lang="fr-CA">
                          <a:solidFill>
                            <a:schemeClr val="dk1"/>
                          </a:solidFill>
                          <a:latin typeface="Ubuntu"/>
                          <a:ea typeface="Ubuntu"/>
                          <a:cs typeface="Ubuntu"/>
                          <a:sym typeface="Ubuntu"/>
                        </a:rPr>
                        <a:t>Savais-tu qu’il existe un roman sans lettre e? </a:t>
                      </a:r>
                      <a:r>
                        <a:rPr lang="fr-CA" sz="1050" u="sng">
                          <a:solidFill>
                            <a:schemeClr val="hlink"/>
                          </a:solidFill>
                          <a:highlight>
                            <a:srgbClr val="FFFFFF"/>
                          </a:highlight>
                          <a:hlinkClick r:id="rId10"/>
                        </a:rPr>
                        <a:t>https://fr.wikipedia.org/wiki/La_Disparition_(roman)</a:t>
                      </a:r>
                      <a:endParaRPr sz="1050">
                        <a:solidFill>
                          <a:srgbClr val="1D2129"/>
                        </a:solidFill>
                        <a:highlight>
                          <a:srgbClr val="FFFFFF"/>
                        </a:highlight>
                      </a:endParaRPr>
                    </a:p>
                    <a:p>
                      <a:pPr indent="0" lvl="0" marL="0" rtl="0" algn="l">
                        <a:spcBef>
                          <a:spcPts val="0"/>
                        </a:spcBef>
                        <a:spcAft>
                          <a:spcPts val="0"/>
                        </a:spcAft>
                        <a:buClr>
                          <a:schemeClr val="dk1"/>
                        </a:buClr>
                        <a:buSzPts val="1100"/>
                        <a:buFont typeface="Arial"/>
                        <a:buNone/>
                      </a:pPr>
                      <a:r>
                        <a:t/>
                      </a:r>
                      <a:endParaRPr sz="1050">
                        <a:solidFill>
                          <a:srgbClr val="1D2129"/>
                        </a:solidFill>
                        <a:highlight>
                          <a:srgbClr val="FFFFFF"/>
                        </a:highlight>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la phrase.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https://youtu.be/8iUE8pMbUMI</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une activité dans laquelle tu ajoute des effets spéciaux.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https://youtu.be/MJU9XUOex7U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bl>
          </a:graphicData>
        </a:graphic>
      </p:graphicFrame>
      <p:sp>
        <p:nvSpPr>
          <p:cNvPr id="182" name="Google Shape;182;p19"/>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83" name="Google Shape;183;p19"/>
          <p:cNvPicPr preferRelativeResize="0"/>
          <p:nvPr/>
        </p:nvPicPr>
        <p:blipFill>
          <a:blip r:embed="rId13">
            <a:alphaModFix/>
          </a:blip>
          <a:stretch>
            <a:fillRect/>
          </a:stretch>
        </p:blipFill>
        <p:spPr>
          <a:xfrm>
            <a:off x="8556800" y="152400"/>
            <a:ext cx="1118075" cy="1118075"/>
          </a:xfrm>
          <a:prstGeom prst="rect">
            <a:avLst/>
          </a:prstGeom>
          <a:noFill/>
          <a:ln>
            <a:noFill/>
          </a:ln>
        </p:spPr>
      </p:pic>
      <p:pic>
        <p:nvPicPr>
          <p:cNvPr id="184" name="Google Shape;184;p19"/>
          <p:cNvPicPr preferRelativeResize="0"/>
          <p:nvPr/>
        </p:nvPicPr>
        <p:blipFill>
          <a:blip r:embed="rId14">
            <a:alphaModFix/>
          </a:blip>
          <a:stretch>
            <a:fillRect/>
          </a:stretch>
        </p:blipFill>
        <p:spPr>
          <a:xfrm>
            <a:off x="251375" y="181425"/>
            <a:ext cx="1118075" cy="93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0"/>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f</a:t>
            </a:r>
            <a:endParaRPr sz="2500">
              <a:solidFill>
                <a:srgbClr val="0069BF"/>
              </a:solidFill>
              <a:latin typeface="Viga"/>
              <a:ea typeface="Viga"/>
              <a:cs typeface="Viga"/>
              <a:sym typeface="Viga"/>
            </a:endParaRPr>
          </a:p>
        </p:txBody>
      </p:sp>
      <p:cxnSp>
        <p:nvCxnSpPr>
          <p:cNvPr id="190" name="Google Shape;190;p20"/>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191" name="Google Shape;191;p20"/>
          <p:cNvGrpSpPr/>
          <p:nvPr/>
        </p:nvGrpSpPr>
        <p:grpSpPr>
          <a:xfrm>
            <a:off x="2356921" y="6977435"/>
            <a:ext cx="5183932" cy="751427"/>
            <a:chOff x="2360225" y="6973948"/>
            <a:chExt cx="5191200" cy="751052"/>
          </a:xfrm>
        </p:grpSpPr>
        <p:pic>
          <p:nvPicPr>
            <p:cNvPr id="192" name="Google Shape;192;p20"/>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193" name="Google Shape;193;p20"/>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194" name="Google Shape;194;p20">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195" name="Google Shape;195;p20"/>
          <p:cNvSpPr txBox="1"/>
          <p:nvPr/>
        </p:nvSpPr>
        <p:spPr>
          <a:xfrm>
            <a:off x="2205825" y="851625"/>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Bonne fête et fractions</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196" name="Google Shape;196;p20"/>
          <p:cNvGraphicFramePr/>
          <p:nvPr/>
        </p:nvGraphicFramePr>
        <p:xfrm>
          <a:off x="952500" y="1433410"/>
          <a:ext cx="3000000" cy="3000000"/>
        </p:xfrm>
        <a:graphic>
          <a:graphicData uri="http://schemas.openxmlformats.org/drawingml/2006/table">
            <a:tbl>
              <a:tblPr>
                <a:noFill/>
                <a:tableStyleId>{E64872AE-7E7A-4547-9B99-C9604D43A6CD}</a:tableStyleId>
              </a:tblPr>
              <a:tblGrid>
                <a:gridCol w="2120525"/>
                <a:gridCol w="3021600"/>
                <a:gridCol w="2996875"/>
              </a:tblGrid>
              <a:tr h="432000">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9849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Fabrique une carte de </a:t>
                      </a:r>
                      <a:r>
                        <a:rPr b="1" lang="fr-CA">
                          <a:solidFill>
                            <a:schemeClr val="dk1"/>
                          </a:solidFill>
                          <a:latin typeface="Ubuntu"/>
                          <a:ea typeface="Ubuntu"/>
                          <a:cs typeface="Ubuntu"/>
                          <a:sym typeface="Ubuntu"/>
                        </a:rPr>
                        <a:t>fête</a:t>
                      </a:r>
                      <a:r>
                        <a:rPr lang="fr-CA">
                          <a:solidFill>
                            <a:schemeClr val="dk1"/>
                          </a:solidFill>
                          <a:latin typeface="Ubuntu"/>
                          <a:ea typeface="Ubuntu"/>
                          <a:cs typeface="Ubuntu"/>
                          <a:sym typeface="Ubuntu"/>
                        </a:rPr>
                        <a:t> pour utiliser la lettre f.</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supplémentaire en lien avec la  programmation : Anime une carte et partage-la à quelqu’un.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7"/>
                        </a:rPr>
                        <a:t>https://youtu.be/QzkHFMBzEiM</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Illustre une</a:t>
                      </a:r>
                      <a:r>
                        <a:rPr b="1" lang="fr-CA">
                          <a:solidFill>
                            <a:schemeClr val="dk1"/>
                          </a:solidFill>
                          <a:latin typeface="Ubuntu"/>
                          <a:ea typeface="Ubuntu"/>
                          <a:cs typeface="Ubuntu"/>
                          <a:sym typeface="Ubuntu"/>
                        </a:rPr>
                        <a:t> fraction, </a:t>
                      </a:r>
                      <a:r>
                        <a:rPr lang="fr-CA">
                          <a:solidFill>
                            <a:schemeClr val="dk1"/>
                          </a:solidFill>
                          <a:latin typeface="Ubuntu"/>
                          <a:ea typeface="Ubuntu"/>
                          <a:cs typeface="Ubuntu"/>
                          <a:sym typeface="Ubuntu"/>
                        </a:rPr>
                        <a:t>par exemple  la moitié d’un objet ou d’une collection.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l’objet.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https://youtu.be/2tBWcemi2io</a:t>
                      </a:r>
                      <a:endParaRPr>
                        <a:solidFill>
                          <a:schemeClr val="dk1"/>
                        </a:solidFill>
                        <a:latin typeface="Ubuntu"/>
                        <a:ea typeface="Ubuntu"/>
                        <a:cs typeface="Ubuntu"/>
                        <a:sym typeface="Ubuntu"/>
                      </a:endParaRPr>
                    </a:p>
                  </a:txBody>
                  <a:tcPr marT="91425" marB="91425" marR="91425" marL="91425"/>
                </a:tc>
              </a:tr>
              <a:tr h="29375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9"/>
                        </a:rPr>
                        <a:t>https://scratch.mit.edu/</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Écris un message de bonne </a:t>
                      </a:r>
                      <a:r>
                        <a:rPr b="1" lang="fr-CA">
                          <a:solidFill>
                            <a:schemeClr val="dk1"/>
                          </a:solidFill>
                          <a:latin typeface="Ubuntu"/>
                          <a:ea typeface="Ubuntu"/>
                          <a:cs typeface="Ubuntu"/>
                          <a:sym typeface="Ubuntu"/>
                        </a:rPr>
                        <a:t>fête</a:t>
                      </a:r>
                      <a:r>
                        <a:rPr lang="fr-CA">
                          <a:solidFill>
                            <a:schemeClr val="dk1"/>
                          </a:solidFill>
                          <a:latin typeface="Ubuntu"/>
                          <a:ea typeface="Ubuntu"/>
                          <a:cs typeface="Ubuntu"/>
                          <a:sym typeface="Ubuntu"/>
                        </a:rPr>
                        <a:t> et envoi-le à quelqu’un.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t>
                      </a:r>
                      <a:r>
                        <a:rPr lang="fr-CA">
                          <a:solidFill>
                            <a:schemeClr val="dk1"/>
                          </a:solidFill>
                          <a:latin typeface="Ubuntu"/>
                          <a:ea typeface="Ubuntu"/>
                          <a:cs typeface="Ubuntu"/>
                          <a:sym typeface="Ubuntu"/>
                        </a:rPr>
                        <a:t>Écris un message de bonne fête et envoi ton programme à quelqu’un.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clique sur un personnage pour faire partir le programme</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0"/>
                        </a:rPr>
                        <a:t>https://scratch.mit.edu/projects/379203482</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 problème sur les fractions.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amuse-toi avec ce jeu pour illustrer des fractions. Si tu veux, tu peux modifier le programme en cliquant sur REMIX en haut au centre.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https://scratch.mit.edu/projects/380741743</a:t>
                      </a:r>
                      <a:endParaRPr>
                        <a:solidFill>
                          <a:schemeClr val="dk1"/>
                        </a:solidFill>
                        <a:latin typeface="Ubuntu"/>
                        <a:ea typeface="Ubuntu"/>
                        <a:cs typeface="Ubuntu"/>
                        <a:sym typeface="Ubuntu"/>
                      </a:endParaRPr>
                    </a:p>
                  </a:txBody>
                  <a:tcPr marT="91425" marB="91425" marR="91425" marL="91425"/>
                </a:tc>
              </a:tr>
            </a:tbl>
          </a:graphicData>
        </a:graphic>
      </p:graphicFrame>
      <p:sp>
        <p:nvSpPr>
          <p:cNvPr id="197" name="Google Shape;197;p20"/>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98" name="Google Shape;198;p20"/>
          <p:cNvPicPr preferRelativeResize="0"/>
          <p:nvPr/>
        </p:nvPicPr>
        <p:blipFill>
          <a:blip r:embed="rId12">
            <a:alphaModFix/>
          </a:blip>
          <a:stretch>
            <a:fillRect/>
          </a:stretch>
        </p:blipFill>
        <p:spPr>
          <a:xfrm>
            <a:off x="8556800" y="152400"/>
            <a:ext cx="1118075" cy="1118075"/>
          </a:xfrm>
          <a:prstGeom prst="rect">
            <a:avLst/>
          </a:prstGeom>
          <a:noFill/>
          <a:ln>
            <a:noFill/>
          </a:ln>
        </p:spPr>
      </p:pic>
      <p:pic>
        <p:nvPicPr>
          <p:cNvPr id="199" name="Google Shape;199;p20"/>
          <p:cNvPicPr preferRelativeResize="0"/>
          <p:nvPr/>
        </p:nvPicPr>
        <p:blipFill>
          <a:blip r:embed="rId13">
            <a:alphaModFix/>
          </a:blip>
          <a:stretch>
            <a:fillRect/>
          </a:stretch>
        </p:blipFill>
        <p:spPr>
          <a:xfrm>
            <a:off x="251375" y="181425"/>
            <a:ext cx="1118075" cy="931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1"/>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g</a:t>
            </a:r>
            <a:endParaRPr sz="2500">
              <a:solidFill>
                <a:srgbClr val="0069BF"/>
              </a:solidFill>
              <a:latin typeface="Viga"/>
              <a:ea typeface="Viga"/>
              <a:cs typeface="Viga"/>
              <a:sym typeface="Viga"/>
            </a:endParaRPr>
          </a:p>
        </p:txBody>
      </p:sp>
      <p:cxnSp>
        <p:nvCxnSpPr>
          <p:cNvPr id="205" name="Google Shape;205;p21"/>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206" name="Google Shape;206;p21"/>
          <p:cNvGrpSpPr/>
          <p:nvPr/>
        </p:nvGrpSpPr>
        <p:grpSpPr>
          <a:xfrm>
            <a:off x="2356921" y="6977435"/>
            <a:ext cx="5183932" cy="751427"/>
            <a:chOff x="2360225" y="6973948"/>
            <a:chExt cx="5191200" cy="751052"/>
          </a:xfrm>
        </p:grpSpPr>
        <p:pic>
          <p:nvPicPr>
            <p:cNvPr id="207" name="Google Shape;207;p21"/>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208" name="Google Shape;208;p21"/>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209" name="Google Shape;209;p21">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210" name="Google Shape;210;p21"/>
          <p:cNvSpPr txBox="1"/>
          <p:nvPr/>
        </p:nvSpPr>
        <p:spPr>
          <a:xfrm>
            <a:off x="2205825" y="832613"/>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solidFill>
                  <a:schemeClr val="dk1"/>
                </a:solidFill>
                <a:latin typeface="Ubuntu"/>
                <a:ea typeface="Ubuntu"/>
                <a:cs typeface="Ubuntu"/>
                <a:sym typeface="Ubuntu"/>
              </a:rPr>
              <a:t>Cri des animaux en g - glisser</a:t>
            </a:r>
            <a:r>
              <a:rPr lang="fr-CA" sz="2100">
                <a:solidFill>
                  <a:schemeClr val="dk1"/>
                </a:solidFill>
                <a:latin typeface="Ubuntu"/>
                <a:ea typeface="Ubuntu"/>
                <a:cs typeface="Ubuntu"/>
                <a:sym typeface="Ubuntu"/>
              </a:rPr>
              <a:t> </a:t>
            </a:r>
            <a:endParaRPr sz="2100">
              <a:latin typeface="Ubuntu"/>
              <a:ea typeface="Ubuntu"/>
              <a:cs typeface="Ubuntu"/>
              <a:sym typeface="Ubuntu"/>
            </a:endParaRPr>
          </a:p>
        </p:txBody>
      </p:sp>
      <p:graphicFrame>
        <p:nvGraphicFramePr>
          <p:cNvPr id="211" name="Google Shape;211;p21"/>
          <p:cNvGraphicFramePr/>
          <p:nvPr/>
        </p:nvGraphicFramePr>
        <p:xfrm>
          <a:off x="893625" y="1437810"/>
          <a:ext cx="3000000" cy="3000000"/>
        </p:xfrm>
        <a:graphic>
          <a:graphicData uri="http://schemas.openxmlformats.org/drawingml/2006/table">
            <a:tbl>
              <a:tblPr>
                <a:noFill/>
                <a:tableStyleId>{E64872AE-7E7A-4547-9B99-C9604D43A6CD}</a:tableStyleId>
              </a:tblPr>
              <a:tblGrid>
                <a:gridCol w="2120525"/>
                <a:gridCol w="3021600"/>
                <a:gridCol w="2996875"/>
              </a:tblGrid>
              <a:tr h="43687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200737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Dessine un cochon qui grogne ou qui grouine.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fr-CA">
                          <a:solidFill>
                            <a:schemeClr val="dk1"/>
                          </a:solidFill>
                          <a:latin typeface="Ubuntu"/>
                          <a:ea typeface="Ubuntu"/>
                          <a:cs typeface="Ubuntu"/>
                          <a:sym typeface="Ubuntu"/>
                        </a:rPr>
                        <a:t>Défi supplémentaire en  programmation : Anime ton animal.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7"/>
                        </a:rPr>
                        <a:t>https://youtu.be/a0QtDoNrLwQ</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 personnage qui se déplace avec le glissement.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l’objet.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https://youtu.be/5HHWY65SRLE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tc>
              </a:tr>
              <a:tr h="311875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9"/>
                        </a:rPr>
                        <a:t>https://scratch.mit.edu/</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une chauve-souris qui grince ou un autre animal dont le cri commence par g. Cris des animaux : </a:t>
                      </a:r>
                      <a:r>
                        <a:rPr lang="fr-CA" sz="1100" u="sng">
                          <a:solidFill>
                            <a:schemeClr val="accent5"/>
                          </a:solidFill>
                          <a:hlinkClick r:id="rId10"/>
                        </a:rPr>
                        <a:t>https://fr.wikipedia.org/wiki/Liste_de_cris_d%27animaux</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ta production.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https://scratch.mit.edu/projects/380743550</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Illustre un personnage qui glisse.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utilise la fonction glisser tout autour pour déplacer le personnage.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glisser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https://youtu.be/oMv7Zakla5k</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13"/>
                        </a:rPr>
                        <a:t>https://scratch.mit.edu/projects/297849209</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4"/>
                        </a:rPr>
                        <a:t>https://scratch.mit.edu/projects/381133210</a:t>
                      </a:r>
                      <a:endParaRPr>
                        <a:solidFill>
                          <a:schemeClr val="dk1"/>
                        </a:solidFill>
                        <a:latin typeface="Ubuntu"/>
                        <a:ea typeface="Ubuntu"/>
                        <a:cs typeface="Ubuntu"/>
                        <a:sym typeface="Ubuntu"/>
                      </a:endParaRPr>
                    </a:p>
                  </a:txBody>
                  <a:tcPr marT="91425" marB="91425" marR="91425" marL="91425"/>
                </a:tc>
              </a:tr>
            </a:tbl>
          </a:graphicData>
        </a:graphic>
      </p:graphicFrame>
      <p:sp>
        <p:nvSpPr>
          <p:cNvPr id="212" name="Google Shape;212;p21"/>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13" name="Google Shape;213;p21"/>
          <p:cNvPicPr preferRelativeResize="0"/>
          <p:nvPr/>
        </p:nvPicPr>
        <p:blipFill>
          <a:blip r:embed="rId15">
            <a:alphaModFix/>
          </a:blip>
          <a:stretch>
            <a:fillRect/>
          </a:stretch>
        </p:blipFill>
        <p:spPr>
          <a:xfrm>
            <a:off x="8556800" y="152400"/>
            <a:ext cx="1118075" cy="1118075"/>
          </a:xfrm>
          <a:prstGeom prst="rect">
            <a:avLst/>
          </a:prstGeom>
          <a:noFill/>
          <a:ln>
            <a:noFill/>
          </a:ln>
        </p:spPr>
      </p:pic>
      <p:pic>
        <p:nvPicPr>
          <p:cNvPr id="214" name="Google Shape;214;p21"/>
          <p:cNvPicPr preferRelativeResize="0"/>
          <p:nvPr/>
        </p:nvPicPr>
        <p:blipFill>
          <a:blip r:embed="rId16">
            <a:alphaModFix/>
          </a:blip>
          <a:stretch>
            <a:fillRect/>
          </a:stretch>
        </p:blipFill>
        <p:spPr>
          <a:xfrm>
            <a:off x="251375" y="181425"/>
            <a:ext cx="1118075" cy="93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2"/>
          <p:cNvSpPr txBox="1"/>
          <p:nvPr>
            <p:ph idx="4294967295" type="title"/>
          </p:nvPr>
        </p:nvSpPr>
        <p:spPr>
          <a:xfrm>
            <a:off x="2867129" y="225297"/>
            <a:ext cx="4105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fr-CA" sz="2500">
                <a:solidFill>
                  <a:srgbClr val="0069BF"/>
                </a:solidFill>
                <a:latin typeface="Viga"/>
                <a:ea typeface="Viga"/>
                <a:cs typeface="Viga"/>
                <a:sym typeface="Viga"/>
              </a:rPr>
              <a:t>Activités créatives </a:t>
            </a:r>
            <a:endParaRPr sz="2500">
              <a:solidFill>
                <a:srgbClr val="0069BF"/>
              </a:solidFill>
              <a:latin typeface="Viga"/>
              <a:ea typeface="Viga"/>
              <a:cs typeface="Viga"/>
              <a:sym typeface="Viga"/>
            </a:endParaRPr>
          </a:p>
        </p:txBody>
      </p:sp>
      <p:cxnSp>
        <p:nvCxnSpPr>
          <p:cNvPr id="220" name="Google Shape;220;p22"/>
          <p:cNvCxnSpPr/>
          <p:nvPr/>
        </p:nvCxnSpPr>
        <p:spPr>
          <a:xfrm>
            <a:off x="2925131" y="752916"/>
            <a:ext cx="4047300" cy="0"/>
          </a:xfrm>
          <a:prstGeom prst="straightConnector1">
            <a:avLst/>
          </a:prstGeom>
          <a:noFill/>
          <a:ln cap="flat" cmpd="sng" w="76200">
            <a:solidFill>
              <a:srgbClr val="FAA22A"/>
            </a:solidFill>
            <a:prstDash val="solid"/>
            <a:round/>
            <a:headEnd len="med" w="med" type="none"/>
            <a:tailEnd len="med" w="med" type="none"/>
          </a:ln>
        </p:spPr>
      </p:cxnSp>
      <p:grpSp>
        <p:nvGrpSpPr>
          <p:cNvPr id="221" name="Google Shape;221;p22"/>
          <p:cNvGrpSpPr/>
          <p:nvPr/>
        </p:nvGrpSpPr>
        <p:grpSpPr>
          <a:xfrm>
            <a:off x="2356921" y="6977435"/>
            <a:ext cx="5183932" cy="751427"/>
            <a:chOff x="2360225" y="6973948"/>
            <a:chExt cx="5191200" cy="751052"/>
          </a:xfrm>
        </p:grpSpPr>
        <p:pic>
          <p:nvPicPr>
            <p:cNvPr id="222" name="Google Shape;222;p22"/>
            <p:cNvPicPr preferRelativeResize="0"/>
            <p:nvPr/>
          </p:nvPicPr>
          <p:blipFill>
            <a:blip r:embed="rId3">
              <a:alphaModFix/>
            </a:blip>
            <a:stretch>
              <a:fillRect/>
            </a:stretch>
          </p:blipFill>
          <p:spPr>
            <a:xfrm>
              <a:off x="3453124" y="6973948"/>
              <a:ext cx="1861750" cy="534450"/>
            </a:xfrm>
            <a:prstGeom prst="rect">
              <a:avLst/>
            </a:prstGeom>
            <a:noFill/>
            <a:ln>
              <a:noFill/>
            </a:ln>
          </p:spPr>
        </p:pic>
        <p:sp>
          <p:nvSpPr>
            <p:cNvPr id="223" name="Google Shape;223;p22"/>
            <p:cNvSpPr txBox="1"/>
            <p:nvPr/>
          </p:nvSpPr>
          <p:spPr>
            <a:xfrm>
              <a:off x="2360225" y="7408200"/>
              <a:ext cx="5191200" cy="316800"/>
            </a:xfrm>
            <a:prstGeom prst="rect">
              <a:avLst/>
            </a:prstGeom>
            <a:noFill/>
            <a:ln>
              <a:noFill/>
            </a:ln>
          </p:spPr>
          <p:txBody>
            <a:bodyPr anchorCtr="0" anchor="t" bIns="77225" lIns="77225" spcFirstLastPara="1" rIns="77225" wrap="square" tIns="77225">
              <a:noAutofit/>
            </a:bodyPr>
            <a:lstStyle/>
            <a:p>
              <a:pPr indent="0" lvl="0" marL="0" rtl="0" algn="ctr">
                <a:spcBef>
                  <a:spcPts val="0"/>
                </a:spcBef>
                <a:spcAft>
                  <a:spcPts val="0"/>
                </a:spcAft>
                <a:buNone/>
              </a:pPr>
              <a:r>
                <a:rPr lang="fr-CA" sz="800">
                  <a:solidFill>
                    <a:srgbClr val="434343"/>
                  </a:solidFill>
                  <a:latin typeface="Ubuntu"/>
                  <a:ea typeface="Ubuntu"/>
                  <a:cs typeface="Ubuntu"/>
                  <a:sym typeface="Ubuntu"/>
                </a:rPr>
                <a:t>Créé par </a:t>
              </a:r>
              <a:r>
                <a:rPr lang="fr-CA" sz="1000" u="sng">
                  <a:solidFill>
                    <a:srgbClr val="1155CC"/>
                  </a:solidFill>
                  <a:latin typeface="Ubuntu"/>
                  <a:ea typeface="Ubuntu"/>
                  <a:cs typeface="Ubuntu"/>
                  <a:sym typeface="Ubuntu"/>
                  <a:hlinkClick r:id="rId4"/>
                </a:rPr>
                <a:t>RÉCIT MST BY-NC-SA</a:t>
              </a:r>
              <a:r>
                <a:rPr lang="fr-CA" sz="800">
                  <a:solidFill>
                    <a:srgbClr val="434343"/>
                  </a:solidFill>
                  <a:latin typeface="Ubuntu"/>
                  <a:ea typeface="Ubuntu"/>
                  <a:cs typeface="Ubuntu"/>
                  <a:sym typeface="Ubuntu"/>
                </a:rPr>
                <a:t> 2020, Sonya Fiset (sonya.fiset@recitmst.qc.ca)</a:t>
              </a:r>
              <a:endParaRPr sz="800">
                <a:latin typeface="Ubuntu"/>
                <a:ea typeface="Ubuntu"/>
                <a:cs typeface="Ubuntu"/>
                <a:sym typeface="Ubuntu"/>
              </a:endParaRPr>
            </a:p>
          </p:txBody>
        </p:sp>
      </p:grpSp>
      <p:pic>
        <p:nvPicPr>
          <p:cNvPr id="224" name="Google Shape;224;p22">
            <a:hlinkClick r:id="rId5"/>
          </p:cNvPr>
          <p:cNvPicPr preferRelativeResize="0"/>
          <p:nvPr/>
        </p:nvPicPr>
        <p:blipFill>
          <a:blip r:embed="rId6">
            <a:alphaModFix/>
          </a:blip>
          <a:stretch>
            <a:fillRect/>
          </a:stretch>
        </p:blipFill>
        <p:spPr>
          <a:xfrm>
            <a:off x="5482806" y="6977556"/>
            <a:ext cx="602700" cy="212044"/>
          </a:xfrm>
          <a:prstGeom prst="rect">
            <a:avLst/>
          </a:prstGeom>
          <a:noFill/>
          <a:ln>
            <a:noFill/>
          </a:ln>
        </p:spPr>
      </p:pic>
      <p:sp>
        <p:nvSpPr>
          <p:cNvPr id="225" name="Google Shape;225;p22"/>
          <p:cNvSpPr txBox="1"/>
          <p:nvPr/>
        </p:nvSpPr>
        <p:spPr>
          <a:xfrm>
            <a:off x="2205825" y="796300"/>
            <a:ext cx="5514600" cy="6954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fr-CA" sz="2100">
                <a:latin typeface="Ubuntu"/>
                <a:ea typeface="Ubuntu"/>
                <a:cs typeface="Ubuntu"/>
                <a:sym typeface="Ubuntu"/>
              </a:rPr>
              <a:t>1er avril, poisson d’avril</a:t>
            </a:r>
            <a:endParaRPr sz="2100">
              <a:latin typeface="Ubuntu"/>
              <a:ea typeface="Ubuntu"/>
              <a:cs typeface="Ubuntu"/>
              <a:sym typeface="Ubuntu"/>
            </a:endParaRPr>
          </a:p>
        </p:txBody>
      </p:sp>
      <p:graphicFrame>
        <p:nvGraphicFramePr>
          <p:cNvPr id="226" name="Google Shape;226;p22"/>
          <p:cNvGraphicFramePr/>
          <p:nvPr/>
        </p:nvGraphicFramePr>
        <p:xfrm>
          <a:off x="952500" y="1491710"/>
          <a:ext cx="3000000" cy="3000000"/>
        </p:xfrm>
        <a:graphic>
          <a:graphicData uri="http://schemas.openxmlformats.org/drawingml/2006/table">
            <a:tbl>
              <a:tblPr>
                <a:noFill/>
                <a:tableStyleId>{E64872AE-7E7A-4547-9B99-C9604D43A6CD}</a:tableStyleId>
              </a:tblPr>
              <a:tblGrid>
                <a:gridCol w="2120525"/>
                <a:gridCol w="3021600"/>
                <a:gridCol w="2996875"/>
              </a:tblGrid>
              <a:tr h="393425">
                <a:tc>
                  <a:txBody>
                    <a:bodyPr/>
                    <a:lstStyle/>
                    <a:p>
                      <a:pPr indent="0" lvl="0" marL="0" rtl="0" algn="l">
                        <a:spcBef>
                          <a:spcPts val="0"/>
                        </a:spcBef>
                        <a:spcAft>
                          <a:spcPts val="0"/>
                        </a:spcAft>
                        <a:buNone/>
                      </a:pPr>
                      <a:r>
                        <a:t/>
                      </a:r>
                      <a:endParaRPr b="1">
                        <a:latin typeface="Ubuntu"/>
                        <a:ea typeface="Ubuntu"/>
                        <a:cs typeface="Ubuntu"/>
                        <a:sym typeface="Ubuntu"/>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r-CA">
                          <a:latin typeface="Ubuntu"/>
                          <a:ea typeface="Ubuntu"/>
                          <a:cs typeface="Ubuntu"/>
                          <a:sym typeface="Ubuntu"/>
                        </a:rPr>
                        <a:t>Domaine des langues</a:t>
                      </a:r>
                      <a:endParaRPr b="1">
                        <a:latin typeface="Ubuntu"/>
                        <a:ea typeface="Ubuntu"/>
                        <a:cs typeface="Ubuntu"/>
                        <a:sym typeface="Ubuntu"/>
                      </a:endParaRPr>
                    </a:p>
                  </a:txBody>
                  <a:tcPr marT="91425" marB="91425" marR="91425" marL="91425"/>
                </a:tc>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Domaine de la mathématique</a:t>
                      </a:r>
                      <a:endParaRPr b="1">
                        <a:latin typeface="Ubuntu"/>
                        <a:ea typeface="Ubuntu"/>
                        <a:cs typeface="Ubuntu"/>
                        <a:sym typeface="Ubuntu"/>
                      </a:endParaRPr>
                    </a:p>
                  </a:txBody>
                  <a:tcPr marT="91425" marB="91425" marR="91425" marL="91425"/>
                </a:tc>
              </a:tr>
              <a:tr h="1952100">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Maternelle et 1er cycle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le logiciel ou l’application</a:t>
                      </a:r>
                      <a:r>
                        <a:rPr b="1" lang="fr-CA">
                          <a:solidFill>
                            <a:schemeClr val="dk1"/>
                          </a:solidFill>
                          <a:latin typeface="Ubuntu"/>
                          <a:ea typeface="Ubuntu"/>
                          <a:cs typeface="Ubuntu"/>
                          <a:sym typeface="Ubuntu"/>
                        </a:rPr>
                        <a:t> Scratch Jr</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fr-CA">
                          <a:solidFill>
                            <a:schemeClr val="dk1"/>
                          </a:solidFill>
                          <a:latin typeface="Ubuntu"/>
                          <a:ea typeface="Ubuntu"/>
                          <a:cs typeface="Ubuntu"/>
                          <a:sym typeface="Ubuntu"/>
                        </a:rPr>
                        <a:t>Dessine un poisson d’avril.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t>
                      </a:r>
                      <a:r>
                        <a:rPr lang="fr-CA">
                          <a:solidFill>
                            <a:schemeClr val="dk1"/>
                          </a:solidFill>
                          <a:latin typeface="Ubuntu"/>
                          <a:ea typeface="Ubuntu"/>
                          <a:cs typeface="Ubuntu"/>
                          <a:sym typeface="Ubuntu"/>
                        </a:rPr>
                        <a:t>Anime ton poisson d’avril.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7"/>
                        </a:rPr>
                        <a:t>https://youtu.be/ZdOu4JoHobg</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des poissons sur lequel tu caches un chiffre.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t>
                      </a:r>
                      <a:r>
                        <a:rPr lang="fr-CA">
                          <a:solidFill>
                            <a:schemeClr val="dk1"/>
                          </a:solidFill>
                          <a:latin typeface="Ubuntu"/>
                          <a:ea typeface="Ubuntu"/>
                          <a:cs typeface="Ubuntu"/>
                          <a:sym typeface="Ubuntu"/>
                        </a:rPr>
                        <a:t>Dessine des poissons et écris des chiffres pour faire un jeu.</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8"/>
                        </a:rPr>
                        <a:t>https://youtu.be/RyLM7_RRPbA</a:t>
                      </a:r>
                      <a:endParaRPr>
                        <a:solidFill>
                          <a:schemeClr val="dk1"/>
                        </a:solidFill>
                        <a:latin typeface="Ubuntu"/>
                        <a:ea typeface="Ubuntu"/>
                        <a:cs typeface="Ubuntu"/>
                        <a:sym typeface="Ubuntu"/>
                      </a:endParaRPr>
                    </a:p>
                  </a:txBody>
                  <a:tcPr marT="91425" marB="91425" marR="91425" marL="91425"/>
                </a:tc>
              </a:tr>
              <a:tr h="2723125">
                <a:tc>
                  <a:txBody>
                    <a:bodyPr/>
                    <a:lstStyle/>
                    <a:p>
                      <a:pPr indent="0" lvl="0" marL="0" rtl="0" algn="l">
                        <a:spcBef>
                          <a:spcPts val="0"/>
                        </a:spcBef>
                        <a:spcAft>
                          <a:spcPts val="0"/>
                        </a:spcAft>
                        <a:buNone/>
                      </a:pPr>
                      <a:r>
                        <a:rPr b="1" lang="fr-CA">
                          <a:solidFill>
                            <a:schemeClr val="dk1"/>
                          </a:solidFill>
                          <a:latin typeface="Ubuntu"/>
                          <a:ea typeface="Ubuntu"/>
                          <a:cs typeface="Ubuntu"/>
                          <a:sym typeface="Ubuntu"/>
                        </a:rPr>
                        <a:t>2e et 3e cycles</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En programmant avec l’application en ligne de </a:t>
                      </a:r>
                      <a:r>
                        <a:rPr b="1" lang="fr-CA">
                          <a:solidFill>
                            <a:schemeClr val="dk1"/>
                          </a:solidFill>
                          <a:latin typeface="Ubuntu"/>
                          <a:ea typeface="Ubuntu"/>
                          <a:cs typeface="Ubuntu"/>
                          <a:sym typeface="Ubuntu"/>
                        </a:rPr>
                        <a:t>Scratch </a:t>
                      </a:r>
                      <a:endParaRPr b="1">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9"/>
                        </a:rPr>
                        <a:t>https://scratch.mit.edu/</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un poisson d’avril.</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Anime ton poisson d’avril.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et façon de partager le programme :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sz="1100" u="sng">
                          <a:solidFill>
                            <a:schemeClr val="hlink"/>
                          </a:solidFill>
                          <a:hlinkClick r:id="rId10"/>
                        </a:rPr>
                        <a:t>https://scratch.mit.edu/projects/381470204/</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1"/>
                        </a:rPr>
                        <a:t>https://youtu.be/9NDNILTKt0w</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latin typeface="Ubuntu"/>
                          <a:ea typeface="Ubuntu"/>
                          <a:cs typeface="Ubuntu"/>
                          <a:sym typeface="Ubuntu"/>
                        </a:rPr>
                        <a:t>Dessine des poissons sur lequel tu caches un ou des nombres.</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Défi en programmation : Modifie le jeu partagé en exemple et amuse-toi à modifier le programme.</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programme à remixer :</a:t>
                      </a:r>
                      <a:endParaRPr>
                        <a:solidFill>
                          <a:schemeClr val="dk1"/>
                        </a:solidFill>
                        <a:latin typeface="Ubuntu"/>
                        <a:ea typeface="Ubuntu"/>
                        <a:cs typeface="Ubuntu"/>
                        <a:sym typeface="Ubuntu"/>
                      </a:endParaRPr>
                    </a:p>
                    <a:p>
                      <a:pPr indent="0" lvl="0" marL="0" rtl="0" algn="l">
                        <a:spcBef>
                          <a:spcPts val="0"/>
                        </a:spcBef>
                        <a:spcAft>
                          <a:spcPts val="0"/>
                        </a:spcAft>
                        <a:buNone/>
                      </a:pPr>
                      <a:r>
                        <a:rPr lang="fr-CA" u="sng">
                          <a:solidFill>
                            <a:schemeClr val="hlink"/>
                          </a:solidFill>
                          <a:latin typeface="Ubuntu"/>
                          <a:ea typeface="Ubuntu"/>
                          <a:cs typeface="Ubuntu"/>
                          <a:sym typeface="Ubuntu"/>
                          <a:hlinkClick r:id="rId12"/>
                        </a:rPr>
                        <a:t>https://scratch.mit.edu/projects/381506794</a:t>
                      </a:r>
                      <a:endParaRPr>
                        <a:solidFill>
                          <a:schemeClr val="dk1"/>
                        </a:solidFill>
                        <a:latin typeface="Ubuntu"/>
                        <a:ea typeface="Ubuntu"/>
                        <a:cs typeface="Ubuntu"/>
                        <a:sym typeface="Ubuntu"/>
                      </a:endParaRPr>
                    </a:p>
                    <a:p>
                      <a:pPr indent="0" lvl="0" marL="0" rtl="0" algn="l">
                        <a:spcBef>
                          <a:spcPts val="0"/>
                        </a:spcBef>
                        <a:spcAft>
                          <a:spcPts val="0"/>
                        </a:spcAft>
                        <a:buNone/>
                      </a:pPr>
                      <a:r>
                        <a:rPr lang="fr-CA">
                          <a:solidFill>
                            <a:schemeClr val="dk1"/>
                          </a:solidFill>
                          <a:latin typeface="Ubuntu"/>
                          <a:ea typeface="Ubuntu"/>
                          <a:cs typeface="Ubuntu"/>
                          <a:sym typeface="Ubuntu"/>
                        </a:rPr>
                        <a:t>Exemple de production : </a:t>
                      </a:r>
                      <a:r>
                        <a:rPr lang="fr-CA" u="sng">
                          <a:solidFill>
                            <a:schemeClr val="hlink"/>
                          </a:solidFill>
                          <a:latin typeface="Ubuntu"/>
                          <a:ea typeface="Ubuntu"/>
                          <a:cs typeface="Ubuntu"/>
                          <a:sym typeface="Ubuntu"/>
                          <a:hlinkClick r:id="rId13"/>
                        </a:rPr>
                        <a:t>https://youtu.be/sW77GayKM_Y</a:t>
                      </a:r>
                      <a:endParaRPr>
                        <a:solidFill>
                          <a:schemeClr val="dk1"/>
                        </a:solidFill>
                        <a:latin typeface="Ubuntu"/>
                        <a:ea typeface="Ubuntu"/>
                        <a:cs typeface="Ubuntu"/>
                        <a:sym typeface="Ubuntu"/>
                      </a:endParaRPr>
                    </a:p>
                  </a:txBody>
                  <a:tcPr marT="91425" marB="91425" marR="91425" marL="91425"/>
                </a:tc>
              </a:tr>
            </a:tbl>
          </a:graphicData>
        </a:graphic>
      </p:graphicFrame>
      <p:sp>
        <p:nvSpPr>
          <p:cNvPr id="227" name="Google Shape;227;p22"/>
          <p:cNvSpPr txBox="1"/>
          <p:nvPr>
            <p:ph idx="12" type="sldNum"/>
          </p:nvPr>
        </p:nvSpPr>
        <p:spPr>
          <a:xfrm>
            <a:off x="9398987" y="7180877"/>
            <a:ext cx="602700" cy="5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28" name="Google Shape;228;p22"/>
          <p:cNvPicPr preferRelativeResize="0"/>
          <p:nvPr/>
        </p:nvPicPr>
        <p:blipFill>
          <a:blip r:embed="rId14">
            <a:alphaModFix/>
          </a:blip>
          <a:stretch>
            <a:fillRect/>
          </a:stretch>
        </p:blipFill>
        <p:spPr>
          <a:xfrm>
            <a:off x="8556800" y="152400"/>
            <a:ext cx="1118075" cy="1118075"/>
          </a:xfrm>
          <a:prstGeom prst="rect">
            <a:avLst/>
          </a:prstGeom>
          <a:noFill/>
          <a:ln>
            <a:noFill/>
          </a:ln>
        </p:spPr>
      </p:pic>
      <p:pic>
        <p:nvPicPr>
          <p:cNvPr id="229" name="Google Shape;229;p22"/>
          <p:cNvPicPr preferRelativeResize="0"/>
          <p:nvPr/>
        </p:nvPicPr>
        <p:blipFill>
          <a:blip r:embed="rId15">
            <a:alphaModFix/>
          </a:blip>
          <a:stretch>
            <a:fillRect/>
          </a:stretch>
        </p:blipFill>
        <p:spPr>
          <a:xfrm>
            <a:off x="251375" y="181425"/>
            <a:ext cx="1118075" cy="931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