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5143500" cx="9144000"/>
  <p:notesSz cx="6858000" cy="9144000"/>
  <p:embeddedFontLst>
    <p:embeddedFont>
      <p:font typeface="Roboto Slab"/>
      <p:regular r:id="rId40"/>
      <p:bold r:id="rId41"/>
    </p:embeddedFont>
    <p:embeddedFont>
      <p:font typeface="Ubuntu"/>
      <p:regular r:id="rId42"/>
      <p:bold r:id="rId43"/>
      <p:italic r:id="rId44"/>
      <p:boldItalic r:id="rId45"/>
    </p:embeddedFont>
    <p:embeddedFont>
      <p:font typeface="Roboto"/>
      <p:regular r:id="rId46"/>
      <p:bold r:id="rId47"/>
      <p:italic r:id="rId48"/>
      <p:boldItalic r:id="rId49"/>
    </p:embeddedFont>
    <p:embeddedFont>
      <p:font typeface="Nixie One"/>
      <p:regular r:id="rId50"/>
    </p:embeddedFont>
    <p:embeddedFont>
      <p:font typeface="Ubuntu Medium"/>
      <p:regular r:id="rId51"/>
      <p:bold r:id="rId52"/>
      <p:italic r:id="rId53"/>
      <p:boldItalic r:id="rId54"/>
    </p:embeddedFont>
    <p:embeddedFont>
      <p:font typeface="Poppins"/>
      <p:regular r:id="rId55"/>
      <p:bold r:id="rId56"/>
      <p:italic r:id="rId57"/>
      <p:boldItalic r:id="rId58"/>
    </p:embeddedFont>
    <p:embeddedFont>
      <p:font typeface="Montserrat"/>
      <p:regular r:id="rId59"/>
      <p:bold r:id="rId60"/>
      <p:italic r:id="rId61"/>
      <p:boldItalic r:id="rId62"/>
    </p:embeddedFont>
    <p:embeddedFont>
      <p:font typeface="Century Gothic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Slab-regular.fntdata"/><Relationship Id="rId42" Type="http://schemas.openxmlformats.org/officeDocument/2006/relationships/font" Target="fonts/Ubuntu-regular.fntdata"/><Relationship Id="rId41" Type="http://schemas.openxmlformats.org/officeDocument/2006/relationships/font" Target="fonts/RobotoSlab-bold.fntdata"/><Relationship Id="rId44" Type="http://schemas.openxmlformats.org/officeDocument/2006/relationships/font" Target="fonts/Ubuntu-italic.fntdata"/><Relationship Id="rId43" Type="http://schemas.openxmlformats.org/officeDocument/2006/relationships/font" Target="fonts/Ubuntu-bold.fntdata"/><Relationship Id="rId46" Type="http://schemas.openxmlformats.org/officeDocument/2006/relationships/font" Target="fonts/Roboto-regular.fntdata"/><Relationship Id="rId45" Type="http://schemas.openxmlformats.org/officeDocument/2006/relationships/font" Target="fonts/Ubuntu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Roboto-italic.fntdata"/><Relationship Id="rId47" Type="http://schemas.openxmlformats.org/officeDocument/2006/relationships/font" Target="fonts/Roboto-bold.fntdata"/><Relationship Id="rId49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Montserrat-boldItalic.fntdata"/><Relationship Id="rId61" Type="http://schemas.openxmlformats.org/officeDocument/2006/relationships/font" Target="fonts/Montserrat-italic.fntdata"/><Relationship Id="rId20" Type="http://schemas.openxmlformats.org/officeDocument/2006/relationships/slide" Target="slides/slide16.xml"/><Relationship Id="rId64" Type="http://schemas.openxmlformats.org/officeDocument/2006/relationships/font" Target="fonts/CenturyGothic-bold.fntdata"/><Relationship Id="rId63" Type="http://schemas.openxmlformats.org/officeDocument/2006/relationships/font" Target="fonts/CenturyGothic-regular.fntdata"/><Relationship Id="rId22" Type="http://schemas.openxmlformats.org/officeDocument/2006/relationships/slide" Target="slides/slide18.xml"/><Relationship Id="rId66" Type="http://schemas.openxmlformats.org/officeDocument/2006/relationships/font" Target="fonts/CenturyGothic-boldItalic.fntdata"/><Relationship Id="rId21" Type="http://schemas.openxmlformats.org/officeDocument/2006/relationships/slide" Target="slides/slide17.xml"/><Relationship Id="rId65" Type="http://schemas.openxmlformats.org/officeDocument/2006/relationships/font" Target="fonts/CenturyGothic-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Montserrat-bold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UbuntuMedium-regular.fntdata"/><Relationship Id="rId50" Type="http://schemas.openxmlformats.org/officeDocument/2006/relationships/font" Target="fonts/NixieOne-regular.fntdata"/><Relationship Id="rId53" Type="http://schemas.openxmlformats.org/officeDocument/2006/relationships/font" Target="fonts/UbuntuMedium-italic.fntdata"/><Relationship Id="rId52" Type="http://schemas.openxmlformats.org/officeDocument/2006/relationships/font" Target="fonts/UbuntuMedium-bold.fntdata"/><Relationship Id="rId11" Type="http://schemas.openxmlformats.org/officeDocument/2006/relationships/slide" Target="slides/slide7.xml"/><Relationship Id="rId55" Type="http://schemas.openxmlformats.org/officeDocument/2006/relationships/font" Target="fonts/Poppins-regular.fntdata"/><Relationship Id="rId10" Type="http://schemas.openxmlformats.org/officeDocument/2006/relationships/slide" Target="slides/slide6.xml"/><Relationship Id="rId54" Type="http://schemas.openxmlformats.org/officeDocument/2006/relationships/font" Target="fonts/UbuntuMedium-boldItalic.fntdata"/><Relationship Id="rId13" Type="http://schemas.openxmlformats.org/officeDocument/2006/relationships/slide" Target="slides/slide9.xml"/><Relationship Id="rId57" Type="http://schemas.openxmlformats.org/officeDocument/2006/relationships/font" Target="fonts/Poppins-italic.fntdata"/><Relationship Id="rId12" Type="http://schemas.openxmlformats.org/officeDocument/2006/relationships/slide" Target="slides/slide8.xml"/><Relationship Id="rId56" Type="http://schemas.openxmlformats.org/officeDocument/2006/relationships/font" Target="fonts/Poppins-bold.fntdata"/><Relationship Id="rId15" Type="http://schemas.openxmlformats.org/officeDocument/2006/relationships/slide" Target="slides/slide11.xml"/><Relationship Id="rId59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58" Type="http://schemas.openxmlformats.org/officeDocument/2006/relationships/font" Target="fonts/Poppins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amplify.com/join/TNDYUJ?lang=fr" TargetMode="External"/><Relationship Id="rId3" Type="http://schemas.openxmlformats.org/officeDocument/2006/relationships/hyperlink" Target="https://classroom.amplify.com/activity/5bb38943ace5f50c9a58aa88?collections=5f4e83675fb4842356264c02&amp;utm_campaign=share&amp;utm_content=activity&amp;lang=fr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amplify.com/join/TTGE23?lang=fr" TargetMode="External"/><Relationship Id="rId3" Type="http://schemas.openxmlformats.org/officeDocument/2006/relationships/hyperlink" Target="https://classroom.amplify.com/activity/5fcf8dbd9b56dc0b6370caec?collections=5f4e83675fb4842356264c02&amp;utm_campaign=share&amp;utm_content=activity&amp;lang=fr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amplify.com/join/VKED3E?lang=fr" TargetMode="External"/><Relationship Id="rId3" Type="http://schemas.openxmlformats.org/officeDocument/2006/relationships/hyperlink" Target="https://classroom.amplify.com/activity/584eec8d0017b0160c34cc4a?collections=5f5f5dd8e9393d0b2b8fc978&amp;utm_campaign=share&amp;utm_content=activity&amp;lang=fr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amplify.com/join/4AEYCH?lang=fr" TargetMode="External"/><Relationship Id="rId3" Type="http://schemas.openxmlformats.org/officeDocument/2006/relationships/hyperlink" Target="https://classroom.amplify.com/activity/685035384bcedd7df06034f2?collections=661fddbfdacdee66f54e8547&amp;utm_campaign=share&amp;utm_content=activity&amp;lang=fr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amplify.com/join/9PV979?lang=fr" TargetMode="External"/><Relationship Id="rId3" Type="http://schemas.openxmlformats.org/officeDocument/2006/relationships/hyperlink" Target="https://classroom.amplify.com/activity/6634002c96bc8c02cc830b0e?collections=661fddbfdacdee66f54e8547&amp;utm_campaign=share&amp;utm_content=activity&amp;lang=fr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amplify.com/join/EPEQZE?lang=fr" TargetMode="External"/><Relationship Id="rId3" Type="http://schemas.openxmlformats.org/officeDocument/2006/relationships/hyperlink" Target="https://classroom.amplify.com/activity/67081774d4da55440c74e638?collections=661fddbfdacdee66f54e8547&amp;utm_campaign=share&amp;utm_content=activity&amp;lang=fr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amplify.com/join/FAYK8J?lang=fr" TargetMode="External"/><Relationship Id="rId3" Type="http://schemas.openxmlformats.org/officeDocument/2006/relationships/hyperlink" Target="https://classroom.amplify.com/activity/670819245e1cdf6324358949?collections=661fddbfdacdee66f54e8547&amp;utm_campaign=share&amp;utm_content=activity&amp;lang=fr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amplify.com/join/NZ7QEZ?lang=fr" TargetMode="External"/><Relationship Id="rId3" Type="http://schemas.openxmlformats.org/officeDocument/2006/relationships/hyperlink" Target="https://classroom.amplify.com/activity/64bf1ef75b675c7ab3ef79f8?collections=5d9f7a25f1c089673f662436&amp;utm_campaign=share&amp;utm_content=activity&amp;lang=fr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cfae60f0b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6cfae60f0b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8e0d90b74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8e0d90b7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élève: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https://student.amplify.com/join/TNDYUJ?lang=fr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prof: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https://classroom.amplify.com/activity/5bb38943ace5f50c9a58aa88?collections=5f4e83675fb4842356264c02&amp;utm_campaign=share&amp;utm_content=activity&amp;lang=fr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6cfae60f0b_1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6cfae60f0b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élève: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https://student.amplify.com/join/TTGE23?lang=fr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prof: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https://classroom.amplify.com/activity/5fcf8dbd9b56dc0b6370caec?collections=5f4e83675fb4842356264c02&amp;utm_campaign=share&amp;utm_content=activity&amp;lang=fr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8e0d90b746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8e0d90b74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élève: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https://student.amplify.com/join/VKED3E?lang=fr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prof: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https://classroom.amplify.com/activity/584eec8d0017b0160c34cc4a?collections=5f5f5dd8e9393d0b2b8fc978&amp;utm_campaign=share&amp;utm_content=activity&amp;lang=fr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ae80d6439b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ae80d6439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ae80d6439b_0_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ae80d6439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8e0d90b746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8e0d90b74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c439a63fa5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c439a63f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8e0d90b746_0_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8e0d90b74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3861f8f34_0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3861f8f3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ae80d6439b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ae80d6439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fc8e86f98d_0_5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fc8e86f98d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ae80d6439b_1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ae80d6439b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ae80d6439b_1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ae80d6439b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ae80d6439b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ae80d6439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ae80d6439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ae80d643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fc8e86f98d_0_21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fc8e86f98d_0_2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6cfae60f0b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6cfae60f0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ae80d6439b_1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ae80d6439b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b15a186aa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b15a186a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01031bec87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01031bec8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111f152b26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111f152b2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9becb9bd1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9becb9b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111f152b26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111f152b2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ae80d6439b_1_1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ae80d6439b_1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ae80d6439b_1_1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ae80d6439b_1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fc8e86f98d_0_31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fc8e86f98d_0_3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ae80d6439b_1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ae80d6439b_1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fc8e86f98d_0_38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fc8e86f98d_0_38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3861f8f34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3861f8f3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fc8e86f98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fc8e86f9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élève: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https://student.amplify.com/join/4AEYCH?lang=fr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prof: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https://classroom.amplify.com/activity/685035384bcedd7df06034f2?collections=661fddbfdacdee66f54e8547&amp;utm_campaign=share&amp;utm_content=activity&amp;lang=fr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Limiter aux écrans 9 à 13</a:t>
            </a:r>
            <a:endParaRPr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ae80d6439b_1_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ae80d6439b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élève: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https://student.amplify.com/join/9PV979?lang=fr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prof: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https://classroom.amplify.com/activity/6634002c96bc8c02cc830b0e?collections=661fddbfdacdee66f54e8547&amp;utm_campaign=share&amp;utm_content=activity&amp;lang=fr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ae80d6439b_1_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ae80d6439b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élève: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https://student.amplify.com/join/EPEQZE?lang=fr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prof: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https://classroom.amplify.com/activity/67081774d4da55440c74e638?collections=661fddbfdacdee66f54e8547&amp;utm_campaign=share&amp;utm_content=activity&amp;lang=fr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ae80d6439b_1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ae80d6439b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élève: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https://student.amplify.com/join/FAYK8J?lang=fr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prof: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https://classroom.amplify.com/activity/670819245e1cdf6324358949?collections=661fddbfdacdee66f54e8547&amp;utm_campaign=share&amp;utm_content=activity&amp;lang=fr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ae80d6439b_1_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ae80d6439b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élève: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https://student.amplify.com/join/NZ7QEZ?lang=fr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prof: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https://classroom.amplify.com/activity/64bf1ef75b675c7ab3ef79f8?collections=5d9f7a25f1c089673f662436&amp;utm_campaign=share&amp;utm_content=activity&amp;lang=fr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bg>
      <p:bgPr>
        <a:solidFill>
          <a:schemeClr val="accen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90" name="Google Shape;90;p14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recitmst.qc.ca/09032026" TargetMode="External"/><Relationship Id="rId4" Type="http://schemas.openxmlformats.org/officeDocument/2006/relationships/hyperlink" Target="https://recitmst.qc.ca/09032026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19.png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hyperlink" Target="https://classroom.amplify.com/activity/5bb38943ace5f50c9a58aa88?collections=5f4e83675fb4842356264c02&amp;utm_campaign=share&amp;utm_content=activity&amp;lang=fr" TargetMode="External"/><Relationship Id="rId5" Type="http://schemas.openxmlformats.org/officeDocument/2006/relationships/image" Target="../media/image19.png"/><Relationship Id="rId6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classroom.amplify.com/activity/5fcf8dbd9b56dc0b6370caec?collections=5f4e83675fb4842356264c02&amp;utm_campaign=share&amp;utm_content=activity&amp;lang=fr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classroom.amplify.com/activity/584eec8d0017b0160c34cc4a?collections=5f5f5dd8e9393d0b2b8fc978&amp;utm_campaign=share&amp;utm_content=activity&amp;lang=fr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26.png"/><Relationship Id="rId6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jpg"/><Relationship Id="rId4" Type="http://schemas.openxmlformats.org/officeDocument/2006/relationships/image" Target="../media/image23.jpg"/><Relationship Id="rId5" Type="http://schemas.openxmlformats.org/officeDocument/2006/relationships/image" Target="../media/image5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Relationship Id="rId4" Type="http://schemas.openxmlformats.org/officeDocument/2006/relationships/image" Target="../media/image29.png"/><Relationship Id="rId5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lassroom.amplify.com/activity/685035384bcedd7df06034f2?collections=661fddbfdacdee66f54e8547&amp;utm_campaign=share&amp;utm_content=activity&amp;lang=fr" TargetMode="External"/><Relationship Id="rId4" Type="http://schemas.openxmlformats.org/officeDocument/2006/relationships/hyperlink" Target="https://classroom.amplify.com/activity/6634002c96bc8c02cc830b0e?collections=661fddbfdacdee66f54e8547&amp;utm_campaign=share&amp;utm_content=activity&amp;lang=fr" TargetMode="External"/><Relationship Id="rId5" Type="http://schemas.openxmlformats.org/officeDocument/2006/relationships/hyperlink" Target="https://classroom.amplify.com/activity/67081774d4da55440c74e638?collections=661fddbfdacdee66f54e8547&amp;utm_campaign=share&amp;utm_content=activity&amp;lang=fr" TargetMode="External"/><Relationship Id="rId6" Type="http://schemas.openxmlformats.org/officeDocument/2006/relationships/hyperlink" Target="https://classroom.amplify.com/activity/670819245e1cdf6324358949?collections=661fddbfdacdee66f54e8547&amp;utm_campaign=share&amp;utm_content=activity&amp;lang=fr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lassroom.amplify.com/activity/64bf1ef75b675c7ab3ef79f8?collections=5d9f7a25f1c089673f662436&amp;utm_campaign=share&amp;utm_content=activity&amp;lang=fr" TargetMode="External"/><Relationship Id="rId4" Type="http://schemas.openxmlformats.org/officeDocument/2006/relationships/hyperlink" Target="https://classroom.amplify.com/activity/64bf1ef75b675c7ab3ef79f8?collections=5d9f7a25f1c089673f662436&amp;utm_campaign=share&amp;utm_content=activity&amp;lang=fr" TargetMode="External"/><Relationship Id="rId5" Type="http://schemas.openxmlformats.org/officeDocument/2006/relationships/hyperlink" Target="https://classroom.amplify.com/activity/5bb38943ace5f50c9a58aa88?collections=5f4e83675fb4842356264c02&amp;utm_campaign=share&amp;utm_content=activity&amp;lang=fr" TargetMode="External"/><Relationship Id="rId6" Type="http://schemas.openxmlformats.org/officeDocument/2006/relationships/hyperlink" Target="https://classroom.amplify.com/activity/5fcf8dbd9b56dc0b6370caec?collections=5f4e83675fb4842356264c02&amp;utm_campaign=share&amp;utm_content=activity&amp;lang=fr" TargetMode="External"/><Relationship Id="rId7" Type="http://schemas.openxmlformats.org/officeDocument/2006/relationships/hyperlink" Target="https://classroom.amplify.com/activity/584eec8d0017b0160c34cc4a?collections=5f5f5dd8e9393d0b2b8fc978&amp;utm_campaign=share&amp;utm_content=activity&amp;lang=fr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hyperlink" Target="https://classroom.amplify.com/discover?lang=fr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ladigitale.dev/digiquiz/q/68f2d2425ac60" TargetMode="External"/><Relationship Id="rId4" Type="http://schemas.openxmlformats.org/officeDocument/2006/relationships/image" Target="../media/image25.png"/><Relationship Id="rId5" Type="http://schemas.openxmlformats.org/officeDocument/2006/relationships/hyperlink" Target="https://ladigitale.dev/digiquiz/q/68f2d2425ac60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1.png"/><Relationship Id="rId7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hyperlink" Target="mailto:genevieve.trudel@recit.gouv.qc.ca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stephanie.rioux@recit.gouv.qc.ca" TargetMode="External"/><Relationship Id="rId4" Type="http://schemas.openxmlformats.org/officeDocument/2006/relationships/image" Target="../media/image8.png"/><Relationship Id="rId9" Type="http://schemas.openxmlformats.org/officeDocument/2006/relationships/hyperlink" Target="mailto:genevieve.trudel@recit.gouv.qc.ca" TargetMode="External"/><Relationship Id="rId5" Type="http://schemas.openxmlformats.org/officeDocument/2006/relationships/hyperlink" Target="http://recitmst.qc.ca/amplify06022026" TargetMode="External"/><Relationship Id="rId6" Type="http://schemas.openxmlformats.org/officeDocument/2006/relationships/hyperlink" Target="http://recitmst.qc.ca/amplify06022026" TargetMode="External"/><Relationship Id="rId7" Type="http://schemas.openxmlformats.org/officeDocument/2006/relationships/image" Target="../media/image19.png"/><Relationship Id="rId8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youtube.com/watch?v=9CInSVFzHFw" TargetMode="External"/><Relationship Id="rId4" Type="http://schemas.openxmlformats.org/officeDocument/2006/relationships/image" Target="../media/image4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png"/><Relationship Id="rId4" Type="http://schemas.openxmlformats.org/officeDocument/2006/relationships/image" Target="../media/image3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teacher.desmos.com/collection/661fddbfdacdee66f54e8547?lang=fr" TargetMode="External"/><Relationship Id="rId4" Type="http://schemas.openxmlformats.org/officeDocument/2006/relationships/hyperlink" Target="https://teacher.desmos.com/collection/600062f6d164490d5bc25055?lang=fr" TargetMode="External"/><Relationship Id="rId5" Type="http://schemas.openxmlformats.org/officeDocument/2006/relationships/hyperlink" Target="https://teacher.desmos.com/collection/5d9df76458f6c90c698b65ae?collections=added-collections&amp;lang=fr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teacher.desmos.com/collection/5d9f7a25f1c089673f662436" TargetMode="External"/><Relationship Id="rId4" Type="http://schemas.openxmlformats.org/officeDocument/2006/relationships/hyperlink" Target="https://teacher.desmos.com/collection/5eb09aa8db788d0303ba92b0" TargetMode="External"/><Relationship Id="rId5" Type="http://schemas.openxmlformats.org/officeDocument/2006/relationships/hyperlink" Target="https://teacher.desmos.com/collection/5f4e83675fb4842356264c02" TargetMode="External"/><Relationship Id="rId6" Type="http://schemas.openxmlformats.org/officeDocument/2006/relationships/hyperlink" Target="https://teacher.desmos.com/collection/5f5f5dd8e9393d0b2b8fc978" TargetMode="External"/><Relationship Id="rId7" Type="http://schemas.openxmlformats.org/officeDocument/2006/relationships/hyperlink" Target="https://teacher.desmos.com/collection/6435663eef4ba04f6fcd150d?lang=fr" TargetMode="External"/><Relationship Id="rId8" Type="http://schemas.openxmlformats.org/officeDocument/2006/relationships/hyperlink" Target="https://teacher.desmos.com/collection/5fdb9c7135b57236b36ebc9d?lang=fr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grms.qc.ca/desmos-activite" TargetMode="External"/><Relationship Id="rId4" Type="http://schemas.openxmlformats.org/officeDocument/2006/relationships/hyperlink" Target="https://ecolebranchee.com/desmos-polypad/" TargetMode="External"/><Relationship Id="rId5" Type="http://schemas.openxmlformats.org/officeDocument/2006/relationships/hyperlink" Target="https://bit.ly/desmospolypadmath" TargetMode="External"/><Relationship Id="rId6" Type="http://schemas.openxmlformats.org/officeDocument/2006/relationships/hyperlink" Target="https://www.facebook.com/groups/pedagoguesdesmos" TargetMode="External"/><Relationship Id="rId7" Type="http://schemas.openxmlformats.org/officeDocument/2006/relationships/hyperlink" Target="https://www.facebook.com/groups/704851039666407" TargetMode="External"/><Relationship Id="rId8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hyperlink" Target="https://view.genial.ly/5f6b3ba79e22dc0d83e40fcc/horizontal-infographic-lists-dynamiser-lenseignement-apprentissage-des-mathematiques-avec-desmos" TargetMode="External"/><Relationship Id="rId10" Type="http://schemas.openxmlformats.org/officeDocument/2006/relationships/hyperlink" Target="https://recitmst.qc.ca/Desmos-creation-d-activites-pour-la-classe-virtuelle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campus.recit.qc.ca/course/view.php?id=217" TargetMode="External"/><Relationship Id="rId4" Type="http://schemas.openxmlformats.org/officeDocument/2006/relationships/hyperlink" Target="https://campus.recit.qc.ca/course/view.php?id=217" TargetMode="External"/><Relationship Id="rId9" Type="http://schemas.openxmlformats.org/officeDocument/2006/relationships/hyperlink" Target="https://recitmst.qc.ca/Desmos-les-mathematiques-en-classe-virtuelle" TargetMode="External"/><Relationship Id="rId5" Type="http://schemas.openxmlformats.org/officeDocument/2006/relationships/hyperlink" Target="https://view.genial.ly/600740a426efd30d1ba0c4ca/horizontal-infographic-review-formation-teacher-desmos-science?fbclid=IwAR2M8aOAMlc1F-6DAq1eZiLuBejHMuwGB_amSIPjU9xd3tb9By9OVThb7IQ" TargetMode="External"/><Relationship Id="rId6" Type="http://schemas.openxmlformats.org/officeDocument/2006/relationships/hyperlink" Target="https://www.youtube.com/playlist?list=PLbE85KlaADWl9w9d71xFo8AME6LZUfAjR" TargetMode="External"/><Relationship Id="rId7" Type="http://schemas.openxmlformats.org/officeDocument/2006/relationships/hyperlink" Target="https://youtu.be/NnD5n0TWFIA" TargetMode="External"/><Relationship Id="rId8" Type="http://schemas.openxmlformats.org/officeDocument/2006/relationships/hyperlink" Target="https://recitmst.qc.ca/Desmos-les-bases-de-la-calculatrice-graphique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2.png"/><Relationship Id="rId4" Type="http://schemas.openxmlformats.org/officeDocument/2006/relationships/image" Target="../media/image50.png"/><Relationship Id="rId9" Type="http://schemas.openxmlformats.org/officeDocument/2006/relationships/image" Target="../media/image61.png"/><Relationship Id="rId5" Type="http://schemas.openxmlformats.org/officeDocument/2006/relationships/image" Target="../media/image41.png"/><Relationship Id="rId6" Type="http://schemas.openxmlformats.org/officeDocument/2006/relationships/image" Target="../media/image46.png"/><Relationship Id="rId7" Type="http://schemas.openxmlformats.org/officeDocument/2006/relationships/image" Target="../media/image48.png"/><Relationship Id="rId8" Type="http://schemas.openxmlformats.org/officeDocument/2006/relationships/image" Target="../media/image4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0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2.png"/><Relationship Id="rId4" Type="http://schemas.openxmlformats.org/officeDocument/2006/relationships/image" Target="../media/image61.png"/><Relationship Id="rId9" Type="http://schemas.openxmlformats.org/officeDocument/2006/relationships/image" Target="../media/image48.png"/><Relationship Id="rId5" Type="http://schemas.openxmlformats.org/officeDocument/2006/relationships/image" Target="../media/image59.png"/><Relationship Id="rId6" Type="http://schemas.openxmlformats.org/officeDocument/2006/relationships/image" Target="../media/image41.png"/><Relationship Id="rId7" Type="http://schemas.openxmlformats.org/officeDocument/2006/relationships/image" Target="../media/image55.png"/><Relationship Id="rId8" Type="http://schemas.openxmlformats.org/officeDocument/2006/relationships/image" Target="../media/image4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0.png"/><Relationship Id="rId4" Type="http://schemas.openxmlformats.org/officeDocument/2006/relationships/hyperlink" Target="https://recitmst.qc.ca/salle-ecv" TargetMode="External"/></Relationships>
</file>

<file path=ppt/slides/_rels/slide32.xml.rels><?xml version="1.0" encoding="UTF-8" standalone="yes"?><Relationships xmlns="http://schemas.openxmlformats.org/package/2006/relationships"><Relationship Id="rId11" Type="http://schemas.openxmlformats.org/officeDocument/2006/relationships/hyperlink" Target="https://campus.recit.qc.ca/enrol/index.php?id=217" TargetMode="External"/><Relationship Id="rId10" Type="http://schemas.openxmlformats.org/officeDocument/2006/relationships/hyperlink" Target="https://campus.recit.qc.ca/enrol/index.php?id=217" TargetMode="External"/><Relationship Id="rId13" Type="http://schemas.openxmlformats.org/officeDocument/2006/relationships/hyperlink" Target="https://campus.recit.qc.ca/mod/page/view.php?id=30611&amp;forceview=1" TargetMode="External"/><Relationship Id="rId12" Type="http://schemas.openxmlformats.org/officeDocument/2006/relationships/hyperlink" Target="https://campus.recit.qc.ca/enrol/index.php?id=217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8.png"/><Relationship Id="rId4" Type="http://schemas.openxmlformats.org/officeDocument/2006/relationships/hyperlink" Target="http://recitmst.qc.ca/amplify06022026" TargetMode="External"/><Relationship Id="rId9" Type="http://schemas.openxmlformats.org/officeDocument/2006/relationships/hyperlink" Target="https://campus.recit.qc.ca/" TargetMode="External"/><Relationship Id="rId5" Type="http://schemas.openxmlformats.org/officeDocument/2006/relationships/hyperlink" Target="mailto:equipe@recitmst.qc.ca" TargetMode="External"/><Relationship Id="rId6" Type="http://schemas.openxmlformats.org/officeDocument/2006/relationships/hyperlink" Target="https://docs.google.com/presentation/d/1wiSbxz9VIvo8ZIhtMWImhZBBebvkSJ3jm3gj-cxozW8/edit?usp=sharing" TargetMode="External"/><Relationship Id="rId7" Type="http://schemas.openxmlformats.org/officeDocument/2006/relationships/image" Target="../media/image57.png"/><Relationship Id="rId8" Type="http://schemas.openxmlformats.org/officeDocument/2006/relationships/hyperlink" Target="https://campus.recit.qc.ca/" TargetMode="External"/></Relationships>
</file>

<file path=ppt/slides/_rels/slide33.xml.rels><?xml version="1.0" encoding="UTF-8" standalone="yes"?><Relationships xmlns="http://schemas.openxmlformats.org/package/2006/relationships"><Relationship Id="rId11" Type="http://schemas.openxmlformats.org/officeDocument/2006/relationships/hyperlink" Target="http://recitmst.qc.ca/amplify06022026" TargetMode="External"/><Relationship Id="rId10" Type="http://schemas.openxmlformats.org/officeDocument/2006/relationships/hyperlink" Target="http://recitmst.qc.ca/amplify06022026" TargetMode="External"/><Relationship Id="rId13" Type="http://schemas.openxmlformats.org/officeDocument/2006/relationships/hyperlink" Target="mailto:equipe@recitmst.qc.ca" TargetMode="External"/><Relationship Id="rId12" Type="http://schemas.openxmlformats.org/officeDocument/2006/relationships/hyperlink" Target="http://recitmst.qc.ca/amplify06022026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Relationship Id="rId4" Type="http://schemas.openxmlformats.org/officeDocument/2006/relationships/hyperlink" Target="mailto:stephanie.rioux@recit.gouv.qc.ca" TargetMode="External"/><Relationship Id="rId9" Type="http://schemas.openxmlformats.org/officeDocument/2006/relationships/image" Target="../media/image58.png"/><Relationship Id="rId15" Type="http://schemas.openxmlformats.org/officeDocument/2006/relationships/image" Target="../media/image53.gif"/><Relationship Id="rId14" Type="http://schemas.openxmlformats.org/officeDocument/2006/relationships/hyperlink" Target="https://docs.google.com/presentation/d/1wiSbxz9VIvo8ZIhtMWImhZBBebvkSJ3jm3gj-cxozW8/edit?usp=sharing" TargetMode="External"/><Relationship Id="rId16" Type="http://schemas.openxmlformats.org/officeDocument/2006/relationships/image" Target="../media/image51.gif"/><Relationship Id="rId5" Type="http://schemas.openxmlformats.org/officeDocument/2006/relationships/hyperlink" Target="mailto:genevieve.trudel@recit.gouv.qc.ca" TargetMode="External"/><Relationship Id="rId6" Type="http://schemas.openxmlformats.org/officeDocument/2006/relationships/hyperlink" Target="mailto:mst@recit.gouv.qc.ca" TargetMode="External"/><Relationship Id="rId7" Type="http://schemas.openxmlformats.org/officeDocument/2006/relationships/hyperlink" Target="https://www.facebook.com/RECITMST2020/" TargetMode="External"/><Relationship Id="rId8" Type="http://schemas.openxmlformats.org/officeDocument/2006/relationships/hyperlink" Target="https://www.youtube.com/channel/UC7IcadI_rZFwso9N81PYqFg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https://desmos.com/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classroom.amplify.com/discover?lang=fr" TargetMode="External"/><Relationship Id="rId7" Type="http://schemas.openxmlformats.org/officeDocument/2006/relationships/hyperlink" Target="https://student.amplify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hyperlink" Target="https://classroom.amplify.com/activity/685035384bcedd7df06034f2?collections=661fddbfdacdee66f54e8547&amp;utm_campaign=share&amp;utm_content=activity&amp;lang=fr" TargetMode="External"/><Relationship Id="rId5" Type="http://schemas.openxmlformats.org/officeDocument/2006/relationships/image" Target="../media/image19.png"/><Relationship Id="rId6" Type="http://schemas.openxmlformats.org/officeDocument/2006/relationships/image" Target="../media/image9.png"/><Relationship Id="rId7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hyperlink" Target="https://classroom.amplify.com/activity/6634002c96bc8c02cc830b0e?collections=661fddbfdacdee66f54e8547&amp;utm_campaign=share&amp;utm_content=activity&amp;lang=fr" TargetMode="External"/><Relationship Id="rId5" Type="http://schemas.openxmlformats.org/officeDocument/2006/relationships/image" Target="../media/image19.png"/><Relationship Id="rId6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lassroom.amplify.com/activity/67081774d4da55440c74e638?collections=661fddbfdacdee66f54e8547&amp;utm_campaign=share&amp;utm_content=activity&amp;lang=fr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hyperlink" Target="https://classroom.amplify.com/activity/670819245e1cdf6324358949?collections=661fddbfdacdee66f54e8547&amp;utm_campaign=share&amp;utm_content=activity&amp;lang=fr" TargetMode="External"/><Relationship Id="rId5" Type="http://schemas.openxmlformats.org/officeDocument/2006/relationships/image" Target="../media/image19.png"/><Relationship Id="rId6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hyperlink" Target="https://classroom.amplify.com/activity/64bf1ef75b675c7ab3ef79f8?collections=5d9f7a25f1c089673f662436&amp;utm_campaign=share&amp;utm_content=activity&amp;lang=fr" TargetMode="External"/><Relationship Id="rId6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ctrTitle"/>
          </p:nvPr>
        </p:nvSpPr>
        <p:spPr>
          <a:xfrm>
            <a:off x="20225" y="1301800"/>
            <a:ext cx="8909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Poppins"/>
                <a:ea typeface="Poppins"/>
                <a:cs typeface="Poppins"/>
                <a:sym typeface="Poppins"/>
              </a:rPr>
              <a:t>Traces et rétroaction numériques avec</a:t>
            </a:r>
            <a:r>
              <a:rPr lang="en" sz="3400">
                <a:latin typeface="Poppins"/>
                <a:ea typeface="Poppins"/>
                <a:cs typeface="Poppins"/>
                <a:sym typeface="Poppins"/>
              </a:rPr>
              <a:t> </a:t>
            </a:r>
            <a:endParaRPr sz="3400">
              <a:latin typeface="Poppins"/>
              <a:ea typeface="Poppins"/>
              <a:cs typeface="Poppins"/>
              <a:sym typeface="Poppins"/>
            </a:endParaRPr>
          </a:p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Amplify Classroom</a:t>
            </a:r>
            <a:endParaRPr b="1" sz="51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150675" y="2903452"/>
            <a:ext cx="5903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CSSDN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 mars 2026 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r>
              <a:rPr b="1" lang="en" sz="22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recitmst.qc.ca/amplify</a:t>
            </a:r>
            <a:r>
              <a:rPr b="1" lang="en" sz="22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09032026</a:t>
            </a:r>
            <a:endParaRPr sz="2800">
              <a:solidFill>
                <a:srgbClr val="F6B26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600" y="22026"/>
            <a:ext cx="874765" cy="14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 title="File:Media Viewer Icon - Link.svg - Wikimedia Common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997186">
            <a:off x="253041" y="3730887"/>
            <a:ext cx="311935" cy="42024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/>
          <p:nvPr/>
        </p:nvSpPr>
        <p:spPr>
          <a:xfrm>
            <a:off x="7732625" y="169250"/>
            <a:ext cx="1197300" cy="9597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Amplify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Classroom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5" name="Google Shape;105;p15" title="code-qr (6)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06775" y="2839600"/>
            <a:ext cx="2151500" cy="215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388" y="1047975"/>
            <a:ext cx="7349225" cy="34145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6" name="Google Shape;186;p24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 : </a:t>
            </a: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Expérience élève 2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L’équation d’une droite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7" name="Google Shape;187;p24" title="File:Media Viewer Icon - Link.svg - Wikimedia Common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97186">
            <a:off x="467566" y="4245887"/>
            <a:ext cx="311935" cy="42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36800" y="3222200"/>
            <a:ext cx="3661626" cy="149505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 : </a:t>
            </a: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Expérience élève 3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volume du cylindre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5" title="File:Media Viewer Icon - Link.svg - Wikimedia Common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97186">
            <a:off x="467566" y="4245887"/>
            <a:ext cx="311935" cy="42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5426" y="981450"/>
            <a:ext cx="6963676" cy="327483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6" name="Google Shape;19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3240" y="3103880"/>
            <a:ext cx="3591924" cy="15742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Math : </a:t>
            </a: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Expérience élève 4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Location d’un stationnement (fonction escalier)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2" name="Google Shape;202;p26" title="File:Media Viewer Icon - Link.svg - Wikimedia Common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97186">
            <a:off x="467566" y="4245887"/>
            <a:ext cx="311935" cy="42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5575" y="1047975"/>
            <a:ext cx="5923374" cy="33330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4" name="Google Shape;20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8671" y="3193396"/>
            <a:ext cx="3559750" cy="152385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Traces d’apprentissage et triangulation</a:t>
            </a:r>
            <a:endParaRPr b="1"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7"/>
          <p:cNvSpPr/>
          <p:nvPr/>
        </p:nvSpPr>
        <p:spPr>
          <a:xfrm>
            <a:off x="3072450" y="1820375"/>
            <a:ext cx="2999100" cy="2397000"/>
          </a:xfrm>
          <a:prstGeom prst="triangle">
            <a:avLst>
              <a:gd fmla="val 50000" name="adj"/>
            </a:avLst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0242F"/>
              </a:solidFill>
            </a:endParaRPr>
          </a:p>
        </p:txBody>
      </p:sp>
      <p:sp>
        <p:nvSpPr>
          <p:cNvPr id="211" name="Google Shape;211;p27"/>
          <p:cNvSpPr txBox="1"/>
          <p:nvPr/>
        </p:nvSpPr>
        <p:spPr>
          <a:xfrm>
            <a:off x="683225" y="1370675"/>
            <a:ext cx="3601800" cy="997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0242F"/>
                </a:solidFill>
              </a:rPr>
              <a:t>Se servir des traces des élèves (anonymisés) pour lancer et animer des </a:t>
            </a:r>
            <a:r>
              <a:rPr b="1" lang="en" sz="1600">
                <a:solidFill>
                  <a:srgbClr val="20242F"/>
                </a:solidFill>
              </a:rPr>
              <a:t>causeries</a:t>
            </a:r>
            <a:r>
              <a:rPr lang="en" sz="1600">
                <a:solidFill>
                  <a:srgbClr val="20242F"/>
                </a:solidFill>
              </a:rPr>
              <a:t> de façon spontanée</a:t>
            </a:r>
            <a:endParaRPr sz="1600">
              <a:solidFill>
                <a:srgbClr val="20242F"/>
              </a:solidFill>
            </a:endParaRPr>
          </a:p>
        </p:txBody>
      </p:sp>
      <p:sp>
        <p:nvSpPr>
          <p:cNvPr id="212" name="Google Shape;212;p27"/>
          <p:cNvSpPr/>
          <p:nvPr/>
        </p:nvSpPr>
        <p:spPr>
          <a:xfrm>
            <a:off x="1390175" y="1129050"/>
            <a:ext cx="2187900" cy="2994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Conversation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7"/>
          <p:cNvSpPr txBox="1"/>
          <p:nvPr/>
        </p:nvSpPr>
        <p:spPr>
          <a:xfrm>
            <a:off x="173150" y="3585775"/>
            <a:ext cx="2801100" cy="1021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0242F"/>
                </a:solidFill>
              </a:rPr>
              <a:t>Disponibilité et cumul des activités des élèves dans le </a:t>
            </a:r>
            <a:r>
              <a:rPr b="1" lang="en" sz="1600">
                <a:solidFill>
                  <a:srgbClr val="20242F"/>
                </a:solidFill>
              </a:rPr>
              <a:t>tableau de bord</a:t>
            </a:r>
            <a:endParaRPr b="1" sz="1600">
              <a:solidFill>
                <a:srgbClr val="20242F"/>
              </a:solidFill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479750" y="3286363"/>
            <a:ext cx="2187900" cy="2994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Production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5699000" y="2704200"/>
            <a:ext cx="3133200" cy="10215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0242F"/>
                </a:solidFill>
              </a:rPr>
              <a:t>Suivi</a:t>
            </a:r>
            <a:r>
              <a:rPr lang="en" sz="1600">
                <a:solidFill>
                  <a:srgbClr val="20242F"/>
                </a:solidFill>
              </a:rPr>
              <a:t> des différents parcours des élèves et conservation des </a:t>
            </a:r>
            <a:r>
              <a:rPr b="1" lang="en" sz="1600">
                <a:solidFill>
                  <a:srgbClr val="20242F"/>
                </a:solidFill>
              </a:rPr>
              <a:t>rétroactions</a:t>
            </a:r>
            <a:endParaRPr b="1" sz="1600">
              <a:solidFill>
                <a:srgbClr val="20242F"/>
              </a:solidFill>
            </a:endParaRPr>
          </a:p>
        </p:txBody>
      </p:sp>
      <p:sp>
        <p:nvSpPr>
          <p:cNvPr id="216" name="Google Shape;216;p27"/>
          <p:cNvSpPr/>
          <p:nvPr/>
        </p:nvSpPr>
        <p:spPr>
          <a:xfrm>
            <a:off x="6171657" y="2422050"/>
            <a:ext cx="2187900" cy="2994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Observation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Looking for information icon design (fourni par Getty Images)" id="217" name="Google Shape;21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9788" y="3499925"/>
            <a:ext cx="868200" cy="8682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chat  conversation   bubble (fourni par Getty Images)" id="218" name="Google Shape;218;p27"/>
          <p:cNvPicPr preferRelativeResize="0"/>
          <p:nvPr/>
        </p:nvPicPr>
        <p:blipFill rotWithShape="1">
          <a:blip r:embed="rId4">
            <a:alphaModFix/>
          </a:blip>
          <a:srcRect b="9445" l="7097" r="8813" t="8634"/>
          <a:stretch/>
        </p:blipFill>
        <p:spPr>
          <a:xfrm>
            <a:off x="4115100" y="1689525"/>
            <a:ext cx="891000" cy="8682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brush  color  paint (fourni par Getty Images)" id="219" name="Google Shape;219;p27"/>
          <p:cNvPicPr preferRelativeResize="0"/>
          <p:nvPr/>
        </p:nvPicPr>
        <p:blipFill rotWithShape="1">
          <a:blip r:embed="rId5">
            <a:alphaModFix/>
          </a:blip>
          <a:srcRect b="8520" l="7206" r="8711" t="9560"/>
          <a:stretch/>
        </p:blipFill>
        <p:spPr>
          <a:xfrm>
            <a:off x="2912450" y="3542975"/>
            <a:ext cx="891000" cy="8682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rétroaction dans Amplify Classroom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28"/>
          <p:cNvSpPr txBox="1"/>
          <p:nvPr/>
        </p:nvSpPr>
        <p:spPr>
          <a:xfrm>
            <a:off x="311700" y="1132300"/>
            <a:ext cx="6894600" cy="3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2125"/>
                </a:solidFill>
                <a:latin typeface="Poppins"/>
                <a:ea typeface="Poppins"/>
                <a:cs typeface="Poppins"/>
                <a:sym typeface="Poppins"/>
              </a:rPr>
              <a:t>Est privée, flexible et </a:t>
            </a:r>
            <a:r>
              <a:rPr b="1" lang="en">
                <a:solidFill>
                  <a:srgbClr val="1D2125"/>
                </a:solidFill>
                <a:latin typeface="Poppins"/>
                <a:ea typeface="Poppins"/>
                <a:cs typeface="Poppins"/>
                <a:sym typeface="Poppins"/>
              </a:rPr>
              <a:t>unidirectionnelle de l'enseignant vers l'élève</a:t>
            </a:r>
            <a:endParaRPr b="1">
              <a:solidFill>
                <a:srgbClr val="1D2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1D2125"/>
              </a:buClr>
              <a:buSzPts val="1400"/>
              <a:buFont typeface="Poppins"/>
              <a:buChar char="●"/>
            </a:pPr>
            <a:r>
              <a:rPr lang="en">
                <a:solidFill>
                  <a:srgbClr val="1D2125"/>
                </a:solidFill>
                <a:latin typeface="Poppins"/>
                <a:ea typeface="Poppins"/>
                <a:cs typeface="Poppins"/>
                <a:sym typeface="Poppins"/>
              </a:rPr>
              <a:t>L’élève qui reçoit un commentaire est notifié</a:t>
            </a:r>
            <a:endParaRPr>
              <a:solidFill>
                <a:srgbClr val="1D2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D2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D2125"/>
              </a:buClr>
              <a:buSzPts val="1400"/>
              <a:buFont typeface="Poppins"/>
              <a:buChar char="●"/>
            </a:pPr>
            <a:r>
              <a:rPr lang="en">
                <a:solidFill>
                  <a:srgbClr val="1D2125"/>
                </a:solidFill>
                <a:latin typeface="Poppins"/>
                <a:ea typeface="Poppins"/>
                <a:cs typeface="Poppins"/>
                <a:sym typeface="Poppins"/>
              </a:rPr>
              <a:t>Des indicateurs visuels permettent de savoir si l'élève a vu le message </a:t>
            </a:r>
            <a:endParaRPr>
              <a:solidFill>
                <a:srgbClr val="1D2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D2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D2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D2125"/>
                </a:solidFill>
                <a:latin typeface="Poppins"/>
                <a:ea typeface="Poppins"/>
                <a:cs typeface="Poppins"/>
                <a:sym typeface="Poppins"/>
              </a:rPr>
              <a:t>Astuce</a:t>
            </a:r>
            <a:endParaRPr b="1">
              <a:solidFill>
                <a:srgbClr val="1D21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2125"/>
              </a:buClr>
              <a:buSzPts val="1400"/>
              <a:buFont typeface="Poppins"/>
              <a:buChar char="●"/>
            </a:pPr>
            <a:r>
              <a:rPr lang="en">
                <a:solidFill>
                  <a:srgbClr val="1D2125"/>
                </a:solidFill>
                <a:latin typeface="Poppins"/>
                <a:ea typeface="Poppins"/>
                <a:cs typeface="Poppins"/>
                <a:sym typeface="Poppins"/>
              </a:rPr>
              <a:t>Pour aller plus loin que la simple rétroaction écrite, il est possible d'insérer des liens vers des enregistrements audio directement dans la bulle de commentaire.</a:t>
            </a:r>
            <a:endParaRPr>
              <a:solidFill>
                <a:srgbClr val="1D212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6" name="Google Shape;226;p28"/>
          <p:cNvPicPr preferRelativeResize="0"/>
          <p:nvPr/>
        </p:nvPicPr>
        <p:blipFill rotWithShape="1">
          <a:blip r:embed="rId3">
            <a:alphaModFix/>
          </a:blip>
          <a:srcRect b="0" l="0" r="0" t="9584"/>
          <a:stretch/>
        </p:blipFill>
        <p:spPr>
          <a:xfrm>
            <a:off x="5893700" y="2601300"/>
            <a:ext cx="2304300" cy="7449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7" name="Google Shape;22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5175" y="1506400"/>
            <a:ext cx="838200" cy="600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8" name="Google Shape;228;p28"/>
          <p:cNvPicPr preferRelativeResize="0"/>
          <p:nvPr/>
        </p:nvPicPr>
        <p:blipFill rotWithShape="1">
          <a:blip r:embed="rId5">
            <a:alphaModFix/>
          </a:blip>
          <a:srcRect b="8525" l="0" r="0" t="0"/>
          <a:stretch/>
        </p:blipFill>
        <p:spPr>
          <a:xfrm>
            <a:off x="6491925" y="1085049"/>
            <a:ext cx="714300" cy="6360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Activités présentées - ST</a:t>
            </a:r>
            <a:endParaRPr b="1" sz="16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29"/>
          <p:cNvSpPr txBox="1"/>
          <p:nvPr/>
        </p:nvSpPr>
        <p:spPr>
          <a:xfrm>
            <a:off x="689300" y="1384488"/>
            <a:ext cx="8088300" cy="19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■"/>
            </a:pPr>
            <a:r>
              <a:rPr b="1" lang="en" sz="21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Démarche d’analyse technologique</a:t>
            </a:r>
            <a:r>
              <a:rPr b="1" lang="en" sz="21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3e sec</a:t>
            </a:r>
            <a:endParaRPr b="1"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■"/>
            </a:pPr>
            <a:r>
              <a:rPr b="1" lang="en" sz="21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Outil manuel de toit rétractable</a:t>
            </a:r>
            <a:r>
              <a:rPr b="1" lang="en" sz="21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1er cycle</a:t>
            </a:r>
            <a:endParaRPr b="1" sz="21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■"/>
            </a:pPr>
            <a:r>
              <a:rPr b="1" lang="en" sz="21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Équilibrer les équations</a:t>
            </a:r>
            <a:r>
              <a:rPr b="1" lang="en" sz="21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4</a:t>
            </a:r>
            <a:r>
              <a:rPr b="1" baseline="30000" lang="en" sz="21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1" lang="en" sz="21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sec</a:t>
            </a:r>
            <a:endParaRPr b="1" sz="21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■"/>
            </a:pPr>
            <a:r>
              <a:rPr b="1" lang="en" sz="21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STE-Loi d'Ohm et résistance équivalente</a:t>
            </a:r>
            <a:r>
              <a:rPr b="1" lang="en" sz="21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STE</a:t>
            </a:r>
            <a:endParaRPr b="1" sz="21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Activités présentées - Math</a:t>
            </a:r>
            <a:endParaRPr b="1" sz="16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30"/>
          <p:cNvSpPr txBox="1"/>
          <p:nvPr/>
        </p:nvSpPr>
        <p:spPr>
          <a:xfrm>
            <a:off x="689300" y="1384488"/>
            <a:ext cx="8088300" cy="19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entury Gothic"/>
              <a:buChar char="■"/>
            </a:pPr>
            <a:r>
              <a:rPr b="1" lang="en" sz="21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Raisonner avec des blocs</a:t>
            </a:r>
            <a:r>
              <a:rPr b="1" lang="en" sz="2100">
                <a:solidFill>
                  <a:schemeClr val="accent2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(fractions)</a:t>
            </a:r>
            <a:endParaRPr b="1" sz="21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entury Gothic"/>
              <a:buChar char="■"/>
            </a:pPr>
            <a:r>
              <a:rPr b="1" lang="en" sz="21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L’équation d’une droite</a:t>
            </a:r>
            <a:endParaRPr b="1" sz="21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entury Gothic"/>
              <a:buChar char="■"/>
            </a:pPr>
            <a:r>
              <a:rPr b="1" lang="en" sz="21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 volume du cylindre</a:t>
            </a:r>
            <a:endParaRPr b="1" sz="21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entury Gothic"/>
              <a:buChar char="■"/>
            </a:pPr>
            <a:r>
              <a:rPr b="1" lang="en" sz="21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Location d’un stationnement</a:t>
            </a:r>
            <a:r>
              <a:rPr b="1" lang="en" sz="21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(fonction en escalier)</a:t>
            </a:r>
            <a:endParaRPr b="1" sz="21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L’espace enseignant 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Amplify Classroom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46" name="Google Shape;246;p31"/>
          <p:cNvGrpSpPr/>
          <p:nvPr/>
        </p:nvGrpSpPr>
        <p:grpSpPr>
          <a:xfrm>
            <a:off x="2002984" y="1234669"/>
            <a:ext cx="5318170" cy="3115852"/>
            <a:chOff x="1177450" y="241631"/>
            <a:chExt cx="6173152" cy="3616776"/>
          </a:xfrm>
        </p:grpSpPr>
        <p:sp>
          <p:nvSpPr>
            <p:cNvPr id="247" name="Google Shape;247;p31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8900" lIns="97800" spcFirstLastPara="1" rIns="97800" wrap="square" tIns="4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2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31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8900" lIns="97800" spcFirstLastPara="1" rIns="97800" wrap="square" tIns="4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2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8900" lIns="97800" spcFirstLastPara="1" rIns="97800" wrap="square" tIns="4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2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8900" lIns="97800" spcFirstLastPara="1" rIns="97800" wrap="square" tIns="48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2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1" name="Google Shape;25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498" y="1963274"/>
            <a:ext cx="4020350" cy="201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1"/>
          <p:cNvSpPr txBox="1"/>
          <p:nvPr/>
        </p:nvSpPr>
        <p:spPr>
          <a:xfrm>
            <a:off x="2650500" y="1480525"/>
            <a:ext cx="4020300" cy="3849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 u="sng">
                <a:solidFill>
                  <a:srgbClr val="11445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classroom.amplify.com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2"/>
          <p:cNvSpPr txBox="1"/>
          <p:nvPr>
            <p:ph type="ctrTitle"/>
          </p:nvPr>
        </p:nvSpPr>
        <p:spPr>
          <a:xfrm>
            <a:off x="1566600" y="24238"/>
            <a:ext cx="5810400" cy="56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Le tableau de bord </a:t>
            </a:r>
            <a:endParaRPr b="1"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8" name="Google Shape;258;p3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93738"/>
            <a:ext cx="8839198" cy="289420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2"/>
          <p:cNvSpPr txBox="1"/>
          <p:nvPr/>
        </p:nvSpPr>
        <p:spPr>
          <a:xfrm>
            <a:off x="152400" y="4669900"/>
            <a:ext cx="352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Image interactive 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Classe virtuelle - Code de session unique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5" name="Google Shape;26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00" y="1047975"/>
            <a:ext cx="2646525" cy="13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600" y="1967975"/>
            <a:ext cx="2995075" cy="277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2000" y="1603800"/>
            <a:ext cx="6497125" cy="99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60925" y="2264325"/>
            <a:ext cx="2477650" cy="16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64225" y="2845650"/>
            <a:ext cx="2435981" cy="196240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3"/>
          <p:cNvSpPr/>
          <p:nvPr/>
        </p:nvSpPr>
        <p:spPr>
          <a:xfrm>
            <a:off x="198175" y="1025700"/>
            <a:ext cx="548700" cy="5781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33"/>
          <p:cNvSpPr/>
          <p:nvPr/>
        </p:nvSpPr>
        <p:spPr>
          <a:xfrm>
            <a:off x="433125" y="2426875"/>
            <a:ext cx="548700" cy="5781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3"/>
          <p:cNvSpPr/>
          <p:nvPr/>
        </p:nvSpPr>
        <p:spPr>
          <a:xfrm>
            <a:off x="3434000" y="1330500"/>
            <a:ext cx="548700" cy="5781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33"/>
          <p:cNvSpPr/>
          <p:nvPr/>
        </p:nvSpPr>
        <p:spPr>
          <a:xfrm>
            <a:off x="3827875" y="2550725"/>
            <a:ext cx="548700" cy="5781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p33"/>
          <p:cNvSpPr/>
          <p:nvPr/>
        </p:nvSpPr>
        <p:spPr>
          <a:xfrm>
            <a:off x="6504700" y="2550725"/>
            <a:ext cx="548700" cy="5781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b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idx="1" type="subTitle"/>
          </p:nvPr>
        </p:nvSpPr>
        <p:spPr>
          <a:xfrm>
            <a:off x="108700" y="1958785"/>
            <a:ext cx="3318900" cy="8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Stéphanie Rioux</a:t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stephanie.rioux@recit.gouv.qc.ca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2955" y="3638075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369300" y="3934278"/>
            <a:ext cx="414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recitmst.qc.ca/amplify</a:t>
            </a:r>
            <a:r>
              <a:rPr b="1" lang="en" sz="13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06022026</a:t>
            </a:r>
            <a:endParaRPr b="1" sz="13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14" name="Google Shape;114;p16"/>
          <p:cNvGrpSpPr/>
          <p:nvPr/>
        </p:nvGrpSpPr>
        <p:grpSpPr>
          <a:xfrm>
            <a:off x="4166969" y="761155"/>
            <a:ext cx="4193422" cy="2131004"/>
            <a:chOff x="1177450" y="241631"/>
            <a:chExt cx="6173152" cy="3616776"/>
          </a:xfrm>
        </p:grpSpPr>
        <p:sp>
          <p:nvSpPr>
            <p:cNvPr id="115" name="Google Shape;115;p1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9" name="Google Shape;119;p16" title="File:Media Viewer Icon - Link.svg - Wikimedia Commons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997197">
            <a:off x="172733" y="4037124"/>
            <a:ext cx="222592" cy="29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73106" y="977275"/>
            <a:ext cx="3186825" cy="159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108700" y="1062966"/>
            <a:ext cx="3318900" cy="8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Geneviève Trudel</a:t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/>
              </a:rPr>
              <a:t>genevieve.trudel</a:t>
            </a:r>
            <a:r>
              <a:rPr lang="en" sz="1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10"/>
              </a:rPr>
              <a:t>@recit.gouv.qc.ca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Gérer sa classe virtuelle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0" name="Google Shape;28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025" y="1047975"/>
            <a:ext cx="8155633" cy="3488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Gérer sa classe virtuelle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6" name="Google Shape;28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050" y="1047975"/>
            <a:ext cx="8155633" cy="3663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Assigner des activités à vos classes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2" name="Google Shape;292;p36" title="Amplify - Assigner une activité à un groupe (bêta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5750" y="1047975"/>
            <a:ext cx="6650875" cy="3741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7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collections d’activités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8" name="Google Shape;29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462" y="1354100"/>
            <a:ext cx="7807073" cy="286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225" y="1446318"/>
            <a:ext cx="3515475" cy="261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275" y="1463741"/>
            <a:ext cx="3571875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8"/>
          <p:cNvSpPr/>
          <p:nvPr/>
        </p:nvSpPr>
        <p:spPr>
          <a:xfrm>
            <a:off x="3579380" y="1555539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06" name="Google Shape;306;p38"/>
          <p:cNvSpPr/>
          <p:nvPr/>
        </p:nvSpPr>
        <p:spPr>
          <a:xfrm>
            <a:off x="7355287" y="1497430"/>
            <a:ext cx="1024800" cy="555600"/>
          </a:xfrm>
          <a:prstGeom prst="ellipse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07" name="Google Shape;307;p38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Copier et modifier une activité existante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type="ctrTitle"/>
          </p:nvPr>
        </p:nvSpPr>
        <p:spPr>
          <a:xfrm>
            <a:off x="347975" y="1665625"/>
            <a:ext cx="2916600" cy="193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Collections </a:t>
            </a:r>
            <a:endParaRPr b="1"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d’activités</a:t>
            </a:r>
            <a:endParaRPr b="1"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b="1"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cience et technologie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39"/>
          <p:cNvSpPr txBox="1"/>
          <p:nvPr/>
        </p:nvSpPr>
        <p:spPr>
          <a:xfrm>
            <a:off x="3790300" y="1014725"/>
            <a:ext cx="4944000" cy="3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Collection du RÉCIT MST</a:t>
            </a:r>
            <a:r>
              <a:rPr b="1" lang="en" sz="2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r>
              <a:rPr b="1" lang="en" sz="20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(en construction)</a:t>
            </a:r>
            <a:endParaRPr b="1" sz="20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 activités en français </a:t>
            </a:r>
            <a:r>
              <a:rPr b="1" lang="en" sz="20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(Émilie Gagné)</a:t>
            </a:r>
            <a:endParaRPr b="1" sz="20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45 activités en anglais</a:t>
            </a:r>
            <a:r>
              <a:rPr b="1" lang="en" sz="2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20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(Heather Kohn)</a:t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0"/>
          <p:cNvSpPr txBox="1"/>
          <p:nvPr>
            <p:ph type="ctrTitle"/>
          </p:nvPr>
        </p:nvSpPr>
        <p:spPr>
          <a:xfrm>
            <a:off x="203650" y="1627325"/>
            <a:ext cx="3081000" cy="156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Collections </a:t>
            </a:r>
            <a:endParaRPr b="1"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d’activités</a:t>
            </a:r>
            <a:endParaRPr b="1"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Mathématique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40"/>
          <p:cNvSpPr txBox="1"/>
          <p:nvPr/>
        </p:nvSpPr>
        <p:spPr>
          <a:xfrm>
            <a:off x="3999627" y="1043162"/>
            <a:ext cx="42015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1re secondaire</a:t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2e secondaire</a:t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3e secondaire</a:t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4e et 5e secondaire</a:t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Polypad</a:t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Tâches créatives</a:t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1"/>
          <p:cNvSpPr txBox="1"/>
          <p:nvPr>
            <p:ph type="title"/>
          </p:nvPr>
        </p:nvSpPr>
        <p:spPr>
          <a:xfrm>
            <a:off x="706225" y="1463425"/>
            <a:ext cx="8147700" cy="28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Banque d’activités du GRMS</a:t>
            </a:r>
            <a:endParaRPr b="1" sz="2500">
              <a:solidFill>
                <a:schemeClr val="accent2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Banque d’activités École branchée</a:t>
            </a:r>
            <a:endParaRPr b="1" sz="2500">
              <a:solidFill>
                <a:schemeClr val="accent2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entury Gothic"/>
              <a:buChar char="■"/>
            </a:pPr>
            <a:r>
              <a:rPr b="1" lang="en" sz="250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Site francophone Desmos/Amplify/Polypad</a:t>
            </a:r>
            <a:endParaRPr b="1" sz="2500">
              <a:solidFill>
                <a:schemeClr val="accent2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entury Gothic"/>
              <a:buChar char="■"/>
            </a:pPr>
            <a:r>
              <a:rPr b="1" lang="en" sz="250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Groupe FB «</a:t>
            </a:r>
            <a:r>
              <a:rPr b="1" lang="en" sz="250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Pédagogues Amplify &amp; Polypad</a:t>
            </a:r>
            <a:r>
              <a:rPr b="1" lang="en" sz="250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endParaRPr b="1" sz="2500">
              <a:solidFill>
                <a:schemeClr val="accent2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entury Gothic"/>
              <a:buChar char="■"/>
            </a:pPr>
            <a:r>
              <a:rPr b="1" lang="en" sz="250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Groupe FB «</a:t>
            </a:r>
            <a:r>
              <a:rPr b="1" lang="en" sz="2500" u="sng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Les maths autrement</a:t>
            </a:r>
            <a:r>
              <a:rPr b="1" lang="en" sz="2500">
                <a:solidFill>
                  <a:schemeClr val="accent2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endParaRPr b="1" sz="2500">
              <a:solidFill>
                <a:schemeClr val="accent2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41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Banques d’activités, idées, support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85300" y="134850"/>
            <a:ext cx="913125" cy="91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 txBox="1"/>
          <p:nvPr>
            <p:ph idx="1" type="body"/>
          </p:nvPr>
        </p:nvSpPr>
        <p:spPr>
          <a:xfrm>
            <a:off x="477377" y="1099010"/>
            <a:ext cx="8124000" cy="33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</a:pP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Autoformation « </a:t>
            </a:r>
            <a:r>
              <a:rPr b="1" lang="en" sz="16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Premiers pas avec Amplify </a:t>
            </a:r>
            <a:r>
              <a:rPr b="1" lang="en" sz="1600" u="sng" strike="sng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» du Campus RÉCIT </a:t>
            </a:r>
            <a:r>
              <a:rPr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 sz="1600">
                <a:solidFill>
                  <a:schemeClr val="accent2"/>
                </a:solidFill>
                <a:highlight>
                  <a:srgbClr val="D9D9D9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mise à jour en cours</a:t>
            </a:r>
            <a:r>
              <a:rPr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entury Gothic"/>
              <a:buChar char="■"/>
            </a:pPr>
            <a:r>
              <a:rPr b="1" lang="en" sz="16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 Amplify </a:t>
            </a:r>
            <a:r>
              <a:rPr b="1" lang="en" sz="1600" strike="sng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Desmos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Science et technologie</a:t>
            </a:r>
            <a:endParaRPr sz="1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</a:pPr>
            <a:r>
              <a:rPr b="1" lang="en" sz="16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Tutoriels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 RÉCIT MST</a:t>
            </a:r>
            <a:endParaRPr b="1" sz="1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</a:pPr>
            <a:r>
              <a:rPr b="1" lang="en" sz="16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sur la transition Desmos vers Amplify</a:t>
            </a:r>
            <a:endParaRPr b="1" sz="1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</a:pPr>
            <a:r>
              <a:rPr b="1" lang="en" sz="16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sur la calculatrice graphique</a:t>
            </a:r>
            <a:endParaRPr b="1" sz="1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</a:pPr>
            <a:r>
              <a:rPr b="1" lang="en" sz="16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sur la classe virtuelle</a:t>
            </a:r>
            <a:endParaRPr b="1" sz="1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</a:pPr>
            <a:r>
              <a:rPr b="1" lang="en" sz="16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sur la création d’activités pour la classe virtuelle</a:t>
            </a:r>
            <a:endParaRPr b="1" sz="1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■"/>
            </a:pPr>
            <a:r>
              <a:rPr b="1" lang="en" sz="16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 Tout sur Amplify </a:t>
            </a:r>
            <a:r>
              <a:rPr b="1" lang="en" sz="1600" strike="sng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Desmos</a:t>
            </a:r>
            <a:r>
              <a:rPr b="1" lang="en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2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Autres ressources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43"/>
          <p:cNvGrpSpPr/>
          <p:nvPr/>
        </p:nvGrpSpPr>
        <p:grpSpPr>
          <a:xfrm>
            <a:off x="5400225" y="366075"/>
            <a:ext cx="2421800" cy="1810324"/>
            <a:chOff x="5400225" y="366075"/>
            <a:chExt cx="2421800" cy="1810324"/>
          </a:xfrm>
        </p:grpSpPr>
        <p:pic>
          <p:nvPicPr>
            <p:cNvPr id="338" name="Google Shape;338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00225" y="874750"/>
              <a:ext cx="1454151" cy="1301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43"/>
            <p:cNvSpPr txBox="1"/>
            <p:nvPr/>
          </p:nvSpPr>
          <p:spPr>
            <a:xfrm>
              <a:off x="5906225" y="366075"/>
              <a:ext cx="1915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EA9F27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Numérique pour l’apprentissage</a:t>
              </a:r>
              <a:endParaRPr sz="1300">
                <a:solidFill>
                  <a:srgbClr val="EA9F27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pic>
        <p:nvPicPr>
          <p:cNvPr id="340" name="Google Shape;34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7050" y="3354929"/>
            <a:ext cx="1454100" cy="15695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p43"/>
          <p:cNvGrpSpPr/>
          <p:nvPr/>
        </p:nvGrpSpPr>
        <p:grpSpPr>
          <a:xfrm>
            <a:off x="6352100" y="2176400"/>
            <a:ext cx="2644150" cy="1411724"/>
            <a:chOff x="6352100" y="2176400"/>
            <a:chExt cx="2644150" cy="1411724"/>
          </a:xfrm>
        </p:grpSpPr>
        <p:pic>
          <p:nvPicPr>
            <p:cNvPr id="342" name="Google Shape;342;p4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52100" y="2176400"/>
              <a:ext cx="1307927" cy="1411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3" name="Google Shape;343;p43"/>
            <p:cNvSpPr txBox="1"/>
            <p:nvPr/>
          </p:nvSpPr>
          <p:spPr>
            <a:xfrm>
              <a:off x="7635450" y="2645550"/>
              <a:ext cx="13608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2D742B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Collaboration</a:t>
              </a:r>
              <a:endParaRPr sz="1300">
                <a:solidFill>
                  <a:srgbClr val="2D742B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sp>
        <p:nvSpPr>
          <p:cNvPr id="344" name="Google Shape;344;p43"/>
          <p:cNvSpPr txBox="1"/>
          <p:nvPr/>
        </p:nvSpPr>
        <p:spPr>
          <a:xfrm>
            <a:off x="6281875" y="4558500"/>
            <a:ext cx="1231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67EB7"/>
                </a:solidFill>
                <a:latin typeface="Ubuntu Medium"/>
                <a:ea typeface="Ubuntu Medium"/>
                <a:cs typeface="Ubuntu Medium"/>
                <a:sym typeface="Ubuntu Medium"/>
              </a:rPr>
              <a:t>Production de contenu</a:t>
            </a:r>
            <a:endParaRPr sz="1300">
              <a:solidFill>
                <a:srgbClr val="167EB7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sp>
        <p:nvSpPr>
          <p:cNvPr id="345" name="Google Shape;345;p43"/>
          <p:cNvSpPr/>
          <p:nvPr/>
        </p:nvSpPr>
        <p:spPr>
          <a:xfrm>
            <a:off x="3934450" y="285625"/>
            <a:ext cx="1576500" cy="151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346" name="Google Shape;346;p43"/>
          <p:cNvGrpSpPr/>
          <p:nvPr/>
        </p:nvGrpSpPr>
        <p:grpSpPr>
          <a:xfrm>
            <a:off x="4195625" y="336600"/>
            <a:ext cx="1915800" cy="1839801"/>
            <a:chOff x="4195625" y="336600"/>
            <a:chExt cx="1915800" cy="1839801"/>
          </a:xfrm>
        </p:grpSpPr>
        <p:pic>
          <p:nvPicPr>
            <p:cNvPr id="347" name="Google Shape;347;p4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34050" y="874758"/>
              <a:ext cx="1454151" cy="13016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" name="Google Shape;348;p43"/>
            <p:cNvSpPr txBox="1"/>
            <p:nvPr/>
          </p:nvSpPr>
          <p:spPr>
            <a:xfrm>
              <a:off x="4195625" y="336600"/>
              <a:ext cx="19158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B11B2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Innovation et créativité</a:t>
              </a:r>
              <a:endParaRPr sz="1300">
                <a:solidFill>
                  <a:srgbClr val="B11B2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349" name="Google Shape;349;p43"/>
          <p:cNvGrpSpPr/>
          <p:nvPr/>
        </p:nvGrpSpPr>
        <p:grpSpPr>
          <a:xfrm>
            <a:off x="3633975" y="3450558"/>
            <a:ext cx="2096674" cy="1638742"/>
            <a:chOff x="3633975" y="3450558"/>
            <a:chExt cx="2096674" cy="1638742"/>
          </a:xfrm>
        </p:grpSpPr>
        <p:pic>
          <p:nvPicPr>
            <p:cNvPr id="350" name="Google Shape;350;p4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499250" y="3450558"/>
              <a:ext cx="1231399" cy="13291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1" name="Google Shape;351;p43"/>
            <p:cNvSpPr txBox="1"/>
            <p:nvPr/>
          </p:nvSpPr>
          <p:spPr>
            <a:xfrm>
              <a:off x="3633975" y="4504300"/>
              <a:ext cx="17322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1F6DC8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Inclusion et </a:t>
              </a:r>
              <a:endParaRPr sz="1300">
                <a:solidFill>
                  <a:srgbClr val="1F6DC8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1F6DC8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besoins diversifiés</a:t>
              </a:r>
              <a:endParaRPr sz="1300">
                <a:solidFill>
                  <a:srgbClr val="1F6DC8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352" name="Google Shape;352;p43"/>
          <p:cNvGrpSpPr/>
          <p:nvPr/>
        </p:nvGrpSpPr>
        <p:grpSpPr>
          <a:xfrm>
            <a:off x="6111425" y="2923425"/>
            <a:ext cx="2570875" cy="1538323"/>
            <a:chOff x="6111425" y="2923425"/>
            <a:chExt cx="2570875" cy="1538323"/>
          </a:xfrm>
        </p:grpSpPr>
        <p:pic>
          <p:nvPicPr>
            <p:cNvPr id="353" name="Google Shape;353;p4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111425" y="2923425"/>
              <a:ext cx="1407301" cy="15383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4" name="Google Shape;354;p43"/>
            <p:cNvSpPr txBox="1"/>
            <p:nvPr/>
          </p:nvSpPr>
          <p:spPr>
            <a:xfrm>
              <a:off x="7228200" y="3880863"/>
              <a:ext cx="1454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519731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Communication</a:t>
              </a:r>
              <a:endParaRPr sz="1300">
                <a:solidFill>
                  <a:srgbClr val="519731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355" name="Google Shape;355;p43"/>
          <p:cNvGrpSpPr/>
          <p:nvPr/>
        </p:nvGrpSpPr>
        <p:grpSpPr>
          <a:xfrm>
            <a:off x="4872250" y="60925"/>
            <a:ext cx="4003575" cy="3528400"/>
            <a:chOff x="4872250" y="60925"/>
            <a:chExt cx="4003575" cy="3528400"/>
          </a:xfrm>
        </p:grpSpPr>
        <p:sp>
          <p:nvSpPr>
            <p:cNvPr id="356" name="Google Shape;356;p43"/>
            <p:cNvSpPr txBox="1"/>
            <p:nvPr/>
          </p:nvSpPr>
          <p:spPr>
            <a:xfrm>
              <a:off x="5948125" y="60925"/>
              <a:ext cx="29277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005991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Habiletés technologiques</a:t>
              </a:r>
              <a:endParaRPr sz="1300">
                <a:solidFill>
                  <a:srgbClr val="005991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pic>
          <p:nvPicPr>
            <p:cNvPr id="357" name="Google Shape;357;p4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872250" y="2026700"/>
              <a:ext cx="1562625" cy="15626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58" name="Google Shape;358;p43"/>
            <p:cNvCxnSpPr/>
            <p:nvPr/>
          </p:nvCxnSpPr>
          <p:spPr>
            <a:xfrm flipH="1">
              <a:off x="5667700" y="248275"/>
              <a:ext cx="80100" cy="17832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9" name="Google Shape;359;p43"/>
            <p:cNvCxnSpPr>
              <a:stCxn id="356" idx="1"/>
            </p:cNvCxnSpPr>
            <p:nvPr/>
          </p:nvCxnSpPr>
          <p:spPr>
            <a:xfrm rot="10800000">
              <a:off x="5747725" y="248275"/>
              <a:ext cx="200400" cy="5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60" name="Google Shape;360;p43"/>
          <p:cNvSpPr txBox="1"/>
          <p:nvPr>
            <p:ph type="ctrTitle"/>
          </p:nvPr>
        </p:nvSpPr>
        <p:spPr>
          <a:xfrm>
            <a:off x="414550" y="1352000"/>
            <a:ext cx="2736000" cy="16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Compétence </a:t>
            </a:r>
            <a:endParaRPr b="1" sz="2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numérique</a:t>
            </a:r>
            <a:endParaRPr b="1" sz="2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Char char="➢"/>
            </a:pPr>
            <a:r>
              <a:rPr b="1" lang="en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Enseignant</a:t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 de l’atelier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1263293" y="1416848"/>
            <a:ext cx="6617400" cy="27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Century Gothic"/>
              <a:buChar char="■"/>
            </a:pPr>
            <a:r>
              <a:rPr b="1" lang="en" sz="2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C’est quoi Desmos/Amplify?</a:t>
            </a:r>
            <a:endParaRPr b="1" sz="2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Traces et rétroactions numériques</a:t>
            </a:r>
            <a:endParaRPr b="1" sz="2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Expériences-élèves </a:t>
            </a:r>
            <a:endParaRPr b="1" sz="2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Espace enseignant</a:t>
            </a:r>
            <a:endParaRPr b="1" sz="2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Création/modification d’activités</a:t>
            </a:r>
            <a:endParaRPr b="1" sz="2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■"/>
            </a:pPr>
            <a:r>
              <a:rPr b="1" lang="en" sz="2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Ressources en math/science</a:t>
            </a:r>
            <a:endParaRPr b="1" sz="2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44"/>
          <p:cNvGrpSpPr/>
          <p:nvPr/>
        </p:nvGrpSpPr>
        <p:grpSpPr>
          <a:xfrm>
            <a:off x="5929215" y="825029"/>
            <a:ext cx="2044241" cy="1528095"/>
            <a:chOff x="5400225" y="366075"/>
            <a:chExt cx="2421800" cy="1810324"/>
          </a:xfrm>
        </p:grpSpPr>
        <p:pic>
          <p:nvPicPr>
            <p:cNvPr id="366" name="Google Shape;366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00225" y="874750"/>
              <a:ext cx="1454151" cy="1301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7" name="Google Shape;367;p44"/>
            <p:cNvSpPr txBox="1"/>
            <p:nvPr/>
          </p:nvSpPr>
          <p:spPr>
            <a:xfrm>
              <a:off x="5906225" y="366075"/>
              <a:ext cx="19158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7150" lIns="77150" spcFirstLastPara="1" rIns="77150" wrap="square" tIns="7715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EA9F27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Numérique pour l’apprentissage</a:t>
              </a:r>
              <a:endParaRPr sz="1097">
                <a:solidFill>
                  <a:srgbClr val="EA9F27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grpSp>
        <p:nvGrpSpPr>
          <p:cNvPr id="368" name="Google Shape;368;p44"/>
          <p:cNvGrpSpPr/>
          <p:nvPr/>
        </p:nvGrpSpPr>
        <p:grpSpPr>
          <a:xfrm>
            <a:off x="5483551" y="567451"/>
            <a:ext cx="3379418" cy="2978323"/>
            <a:chOff x="4872250" y="60925"/>
            <a:chExt cx="4003575" cy="3528400"/>
          </a:xfrm>
        </p:grpSpPr>
        <p:sp>
          <p:nvSpPr>
            <p:cNvPr id="369" name="Google Shape;369;p44"/>
            <p:cNvSpPr txBox="1"/>
            <p:nvPr/>
          </p:nvSpPr>
          <p:spPr>
            <a:xfrm>
              <a:off x="5948125" y="60925"/>
              <a:ext cx="29277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7150" lIns="77150" spcFirstLastPara="1" rIns="77150" wrap="square" tIns="7715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005991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Habiletés technologiques</a:t>
              </a:r>
              <a:endParaRPr sz="1097">
                <a:solidFill>
                  <a:srgbClr val="005991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  <p:pic>
          <p:nvPicPr>
            <p:cNvPr id="370" name="Google Shape;370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72250" y="2026700"/>
              <a:ext cx="1562625" cy="15626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71" name="Google Shape;371;p44"/>
            <p:cNvCxnSpPr/>
            <p:nvPr/>
          </p:nvCxnSpPr>
          <p:spPr>
            <a:xfrm flipH="1">
              <a:off x="5667700" y="248275"/>
              <a:ext cx="80100" cy="1783200"/>
            </a:xfrm>
            <a:prstGeom prst="straightConnector1">
              <a:avLst/>
            </a:prstGeom>
            <a:noFill/>
            <a:ln cap="flat" cmpd="sng" w="8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2" name="Google Shape;372;p44"/>
            <p:cNvCxnSpPr>
              <a:stCxn id="369" idx="1"/>
            </p:cNvCxnSpPr>
            <p:nvPr/>
          </p:nvCxnSpPr>
          <p:spPr>
            <a:xfrm rot="10800000">
              <a:off x="5747725" y="248125"/>
              <a:ext cx="200400" cy="5100"/>
            </a:xfrm>
            <a:prstGeom prst="straightConnector1">
              <a:avLst/>
            </a:prstGeom>
            <a:noFill/>
            <a:ln cap="flat" cmpd="sng" w="8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73" name="Google Shape;373;p44"/>
          <p:cNvGrpSpPr/>
          <p:nvPr/>
        </p:nvGrpSpPr>
        <p:grpSpPr>
          <a:xfrm>
            <a:off x="3451106" y="2257487"/>
            <a:ext cx="2075747" cy="1121958"/>
            <a:chOff x="2464425" y="2063100"/>
            <a:chExt cx="2459124" cy="1329176"/>
          </a:xfrm>
        </p:grpSpPr>
        <p:pic>
          <p:nvPicPr>
            <p:cNvPr id="374" name="Google Shape;374;p4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92150" y="2063100"/>
              <a:ext cx="1231399" cy="1329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5" name="Google Shape;375;p44"/>
            <p:cNvSpPr txBox="1"/>
            <p:nvPr/>
          </p:nvSpPr>
          <p:spPr>
            <a:xfrm>
              <a:off x="2464425" y="2367900"/>
              <a:ext cx="12537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7150" lIns="77150" spcFirstLastPara="1" rIns="77150" wrap="square" tIns="7715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A9578E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Résolution</a:t>
              </a:r>
              <a:endParaRPr sz="1097">
                <a:solidFill>
                  <a:srgbClr val="A9578E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A9578E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de problèmes</a:t>
              </a:r>
              <a:endParaRPr sz="1097">
                <a:solidFill>
                  <a:srgbClr val="A9578E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sp>
        <p:nvSpPr>
          <p:cNvPr id="376" name="Google Shape;376;p44"/>
          <p:cNvSpPr/>
          <p:nvPr/>
        </p:nvSpPr>
        <p:spPr>
          <a:xfrm>
            <a:off x="4803341" y="430775"/>
            <a:ext cx="1296600" cy="1282200"/>
          </a:xfrm>
          <a:prstGeom prst="rect">
            <a:avLst/>
          </a:prstGeom>
          <a:solidFill>
            <a:schemeClr val="lt1"/>
          </a:solidFill>
          <a:ln cap="flat" cmpd="sng" w="8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150" lIns="77150" spcFirstLastPara="1" rIns="77150" wrap="square" tIns="771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81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77" name="Google Shape;377;p44"/>
          <p:cNvSpPr txBox="1"/>
          <p:nvPr>
            <p:ph type="ctrTitle"/>
          </p:nvPr>
        </p:nvSpPr>
        <p:spPr>
          <a:xfrm>
            <a:off x="414550" y="1352000"/>
            <a:ext cx="2736000" cy="16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Compétence </a:t>
            </a:r>
            <a:endParaRPr b="1" sz="2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numérique</a:t>
            </a:r>
            <a:endParaRPr b="1" sz="2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Char char="➢"/>
            </a:pPr>
            <a:r>
              <a:rPr b="1" lang="en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Élève</a:t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78" name="Google Shape;378;p44"/>
          <p:cNvGrpSpPr/>
          <p:nvPr/>
        </p:nvGrpSpPr>
        <p:grpSpPr>
          <a:xfrm>
            <a:off x="6746050" y="2353124"/>
            <a:ext cx="2231927" cy="1191636"/>
            <a:chOff x="6352100" y="2176400"/>
            <a:chExt cx="2644150" cy="1411724"/>
          </a:xfrm>
        </p:grpSpPr>
        <p:pic>
          <p:nvPicPr>
            <p:cNvPr id="379" name="Google Shape;379;p4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352100" y="2176400"/>
              <a:ext cx="1307927" cy="1411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0" name="Google Shape;380;p44"/>
            <p:cNvSpPr txBox="1"/>
            <p:nvPr/>
          </p:nvSpPr>
          <p:spPr>
            <a:xfrm>
              <a:off x="7635450" y="2645550"/>
              <a:ext cx="13608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7150" lIns="77150" spcFirstLastPara="1" rIns="77150" wrap="square" tIns="7715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2D742B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Collaboration</a:t>
              </a:r>
              <a:endParaRPr sz="1097">
                <a:solidFill>
                  <a:srgbClr val="2D742B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pic>
        <p:nvPicPr>
          <p:cNvPr descr="File:Ambox warning pn.svg - Simple English Wikipedia, the free ..." id="381" name="Google Shape;381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35425" y="2942281"/>
            <a:ext cx="367923" cy="3194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2" name="Google Shape;382;p44"/>
          <p:cNvGrpSpPr/>
          <p:nvPr/>
        </p:nvGrpSpPr>
        <p:grpSpPr>
          <a:xfrm>
            <a:off x="6529539" y="2983688"/>
            <a:ext cx="2170076" cy="1298499"/>
            <a:chOff x="6111425" y="2923425"/>
            <a:chExt cx="2570875" cy="1538323"/>
          </a:xfrm>
        </p:grpSpPr>
        <p:pic>
          <p:nvPicPr>
            <p:cNvPr id="383" name="Google Shape;383;p4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111425" y="2923425"/>
              <a:ext cx="1407301" cy="15383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4" name="Google Shape;384;p44"/>
            <p:cNvSpPr txBox="1"/>
            <p:nvPr/>
          </p:nvSpPr>
          <p:spPr>
            <a:xfrm>
              <a:off x="7228200" y="3880863"/>
              <a:ext cx="14541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7150" lIns="77150" spcFirstLastPara="1" rIns="77150" wrap="square" tIns="7715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519731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Communication</a:t>
              </a:r>
              <a:endParaRPr sz="1097">
                <a:solidFill>
                  <a:srgbClr val="519731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  <p:pic>
        <p:nvPicPr>
          <p:cNvPr id="385" name="Google Shape;385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68523" y="3428491"/>
            <a:ext cx="1039371" cy="1121904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4"/>
          <p:cNvSpPr txBox="1"/>
          <p:nvPr/>
        </p:nvSpPr>
        <p:spPr>
          <a:xfrm>
            <a:off x="4116592" y="4060640"/>
            <a:ext cx="14622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77150" lIns="77150" spcFirstLastPara="1" rIns="77150" wrap="square" tIns="771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97">
                <a:solidFill>
                  <a:srgbClr val="1F6DC8"/>
                </a:solidFill>
                <a:latin typeface="Ubuntu Medium"/>
                <a:ea typeface="Ubuntu Medium"/>
                <a:cs typeface="Ubuntu Medium"/>
                <a:sym typeface="Ubuntu Medium"/>
              </a:rPr>
              <a:t>Inclusion et </a:t>
            </a:r>
            <a:endParaRPr sz="1097">
              <a:solidFill>
                <a:srgbClr val="1F6DC8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97">
                <a:solidFill>
                  <a:srgbClr val="1F6DC8"/>
                </a:solidFill>
                <a:latin typeface="Ubuntu Medium"/>
                <a:ea typeface="Ubuntu Medium"/>
                <a:cs typeface="Ubuntu Medium"/>
                <a:sym typeface="Ubuntu Medium"/>
              </a:rPr>
              <a:t>besoins diversifiés</a:t>
            </a:r>
            <a:endParaRPr sz="1097">
              <a:solidFill>
                <a:srgbClr val="1F6DC8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grpSp>
        <p:nvGrpSpPr>
          <p:cNvPr id="387" name="Google Shape;387;p44"/>
          <p:cNvGrpSpPr/>
          <p:nvPr/>
        </p:nvGrpSpPr>
        <p:grpSpPr>
          <a:xfrm>
            <a:off x="4912412" y="800149"/>
            <a:ext cx="1617127" cy="1552976"/>
            <a:chOff x="4195625" y="336600"/>
            <a:chExt cx="1915800" cy="1839801"/>
          </a:xfrm>
        </p:grpSpPr>
        <p:pic>
          <p:nvPicPr>
            <p:cNvPr id="388" name="Google Shape;388;p4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534050" y="874758"/>
              <a:ext cx="1454151" cy="13016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9" name="Google Shape;389;p44"/>
            <p:cNvSpPr txBox="1"/>
            <p:nvPr/>
          </p:nvSpPr>
          <p:spPr>
            <a:xfrm>
              <a:off x="4195625" y="336600"/>
              <a:ext cx="19158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7150" lIns="77150" spcFirstLastPara="1" rIns="77150" wrap="square" tIns="7715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97">
                  <a:solidFill>
                    <a:srgbClr val="B11B20"/>
                  </a:solidFill>
                  <a:latin typeface="Ubuntu Medium"/>
                  <a:ea typeface="Ubuntu Medium"/>
                  <a:cs typeface="Ubuntu Medium"/>
                  <a:sym typeface="Ubuntu Medium"/>
                </a:rPr>
                <a:t>Innovation et créativité</a:t>
              </a:r>
              <a:endParaRPr sz="1097">
                <a:solidFill>
                  <a:srgbClr val="B11B20"/>
                </a:solidFill>
                <a:latin typeface="Ubuntu Medium"/>
                <a:ea typeface="Ubuntu Medium"/>
                <a:cs typeface="Ubuntu Medium"/>
                <a:sym typeface="Ubuntu Medium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5"/>
          <p:cNvSpPr txBox="1"/>
          <p:nvPr>
            <p:ph idx="1" type="body"/>
          </p:nvPr>
        </p:nvSpPr>
        <p:spPr>
          <a:xfrm>
            <a:off x="1631575" y="3369300"/>
            <a:ext cx="58332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4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Tous les mercredis de 9h à 11h30</a:t>
            </a:r>
            <a:endParaRPr b="1" sz="24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45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ECV du RÉCIT MST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6" name="Google Shape;396;p45"/>
          <p:cNvPicPr preferRelativeResize="0"/>
          <p:nvPr/>
        </p:nvPicPr>
        <p:blipFill rotWithShape="1">
          <a:blip r:embed="rId3">
            <a:alphaModFix/>
          </a:blip>
          <a:srcRect b="7442" l="0" r="54375" t="0"/>
          <a:stretch/>
        </p:blipFill>
        <p:spPr>
          <a:xfrm>
            <a:off x="1631699" y="963575"/>
            <a:ext cx="5833078" cy="235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5"/>
          <p:cNvSpPr txBox="1"/>
          <p:nvPr/>
        </p:nvSpPr>
        <p:spPr>
          <a:xfrm>
            <a:off x="2794288" y="3908525"/>
            <a:ext cx="350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675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recitmst.qc.ca/salle-ecv</a:t>
            </a:r>
            <a:endParaRPr sz="2400"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6"/>
          <p:cNvSpPr txBox="1"/>
          <p:nvPr>
            <p:ph type="ctrTitle"/>
          </p:nvPr>
        </p:nvSpPr>
        <p:spPr>
          <a:xfrm>
            <a:off x="0" y="1733500"/>
            <a:ext cx="3496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Badge Appropriation</a:t>
            </a:r>
            <a:endParaRPr b="1"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3" name="Google Shape;40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8238" y="4685709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6"/>
          <p:cNvSpPr txBox="1"/>
          <p:nvPr/>
        </p:nvSpPr>
        <p:spPr>
          <a:xfrm>
            <a:off x="4528075" y="4609500"/>
            <a:ext cx="454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Ubuntu"/>
                <a:ea typeface="Ubuntu"/>
                <a:cs typeface="Ubuntu"/>
                <a:sym typeface="Ubuntu"/>
              </a:rPr>
              <a:t>Cette présentation, </a:t>
            </a:r>
            <a:r>
              <a:rPr lang="en" sz="1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recitmst.qc.ca/amplify06022026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du </a:t>
            </a:r>
            <a:r>
              <a:rPr lang="en" sz="1000" u="sng">
                <a:latin typeface="Ubuntu"/>
                <a:ea typeface="Ubuntu"/>
                <a:cs typeface="Ubuntu"/>
                <a:sym typeface="Ubuntu"/>
                <a:hlinkClick r:id="rId5"/>
              </a:rPr>
              <a:t>RÉCIT MST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est mise à disposition, sauf exception, selon les termes de la </a:t>
            </a:r>
            <a:r>
              <a:rPr lang="en" sz="1000" u="sng">
                <a:hlinkClick r:id="rId6"/>
              </a:rPr>
              <a:t>Licence CC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5" name="Google Shape;405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55575" y="503500"/>
            <a:ext cx="2242544" cy="1945401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6"/>
          <p:cNvSpPr txBox="1"/>
          <p:nvPr/>
        </p:nvSpPr>
        <p:spPr>
          <a:xfrm>
            <a:off x="3718050" y="2631050"/>
            <a:ext cx="5358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1.</a:t>
            </a:r>
            <a:r>
              <a:rPr lang="en" sz="2400">
                <a:solidFill>
                  <a:srgbClr val="20242F"/>
                </a:solidFill>
              </a:rPr>
              <a:t>Se connecter à</a:t>
            </a:r>
            <a:r>
              <a:rPr lang="en" sz="2400">
                <a:solidFill>
                  <a:srgbClr val="20242F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2400" u="sng">
                <a:solidFill>
                  <a:schemeClr val="hlink"/>
                </a:solidFill>
                <a:hlinkClick r:id="rId9"/>
              </a:rPr>
              <a:t>Campus RÉCIT</a:t>
            </a:r>
            <a:endParaRPr sz="2400" u="sng">
              <a:solidFill>
                <a:schemeClr val="hlink"/>
              </a:solidFill>
            </a:endParaRPr>
          </a:p>
          <a:p>
            <a:pPr indent="-1270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2.</a:t>
            </a:r>
            <a:r>
              <a:rPr lang="en" sz="2400">
                <a:solidFill>
                  <a:srgbClr val="20242F"/>
                </a:solidFill>
              </a:rPr>
              <a:t>S’inscrire à l’autoformation «</a:t>
            </a:r>
            <a:r>
              <a:rPr lang="en" sz="2400" u="sng">
                <a:solidFill>
                  <a:schemeClr val="hlink"/>
                </a:solidFill>
                <a:hlinkClick r:id="rId10"/>
              </a:rPr>
              <a:t>Premiers pas avec </a:t>
            </a:r>
            <a:r>
              <a:rPr lang="en" sz="2400" u="sng" strike="sngStrike">
                <a:solidFill>
                  <a:schemeClr val="hlink"/>
                </a:solidFill>
                <a:hlinkClick r:id="rId11"/>
              </a:rPr>
              <a:t>Desmos</a:t>
            </a:r>
            <a:r>
              <a:rPr lang="en" sz="2400" u="sng">
                <a:solidFill>
                  <a:schemeClr val="hlink"/>
                </a:solidFill>
                <a:hlinkClick r:id="rId12"/>
              </a:rPr>
              <a:t> Amplify</a:t>
            </a:r>
            <a:r>
              <a:rPr lang="en" sz="2400">
                <a:solidFill>
                  <a:srgbClr val="20242F"/>
                </a:solidFill>
              </a:rPr>
              <a:t>»</a:t>
            </a:r>
            <a:endParaRPr sz="2400">
              <a:solidFill>
                <a:srgbClr val="20242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0242F"/>
                </a:solidFill>
              </a:rPr>
              <a:t>3. Visiter </a:t>
            </a:r>
            <a:r>
              <a:rPr lang="en" sz="2400" u="sng">
                <a:solidFill>
                  <a:schemeClr val="hlink"/>
                </a:solidFill>
                <a:hlinkClick r:id="rId13"/>
              </a:rPr>
              <a:t>cette page</a:t>
            </a:r>
            <a:endParaRPr sz="2400"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7"/>
          <p:cNvSpPr txBox="1"/>
          <p:nvPr>
            <p:ph type="ctrTitle"/>
          </p:nvPr>
        </p:nvSpPr>
        <p:spPr>
          <a:xfrm>
            <a:off x="0" y="1733500"/>
            <a:ext cx="3496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MERCI !</a:t>
            </a:r>
            <a:endParaRPr sz="6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2" name="Google Shape;41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913" y="640575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7"/>
          <p:cNvSpPr txBox="1"/>
          <p:nvPr/>
        </p:nvSpPr>
        <p:spPr>
          <a:xfrm>
            <a:off x="4270000" y="2079225"/>
            <a:ext cx="40905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📩 </a:t>
            </a:r>
            <a:r>
              <a:rPr b="1" lang="en" sz="1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stephanie.rioux@recit.gouv.qc.ca</a:t>
            </a:r>
            <a:endParaRPr b="1" sz="1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📩 </a:t>
            </a:r>
            <a:r>
              <a:rPr b="1" lang="en" sz="1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genevieve.trudel@recit.gouv.qc.ca</a:t>
            </a:r>
            <a:endParaRPr b="1" sz="1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📩 </a:t>
            </a:r>
            <a:r>
              <a:rPr b="1" lang="en" sz="1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mst@recit.gouv.qc.ca</a:t>
            </a:r>
            <a:r>
              <a:rPr b="1" lang="en" sz="1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</a:t>
            </a:r>
            <a:r>
              <a:rPr b="1" lang="en" sz="1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Facebook</a:t>
            </a:r>
            <a:endParaRPr sz="1500" u="sng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</a:t>
            </a:r>
            <a:r>
              <a:rPr b="1" lang="en" sz="15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Youtube</a:t>
            </a:r>
            <a:endParaRPr sz="15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4" name="Google Shape;414;p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18238" y="4685709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7"/>
          <p:cNvSpPr txBox="1"/>
          <p:nvPr/>
        </p:nvSpPr>
        <p:spPr>
          <a:xfrm>
            <a:off x="4528075" y="4609500"/>
            <a:ext cx="454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Ubuntu"/>
                <a:ea typeface="Ubuntu"/>
                <a:cs typeface="Ubuntu"/>
                <a:sym typeface="Ubuntu"/>
              </a:rPr>
              <a:t>Cette présentation, </a:t>
            </a:r>
            <a:r>
              <a:rPr lang="en" sz="1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recitmst.qc.ca/amplify</a:t>
            </a:r>
            <a:r>
              <a:rPr lang="en" sz="1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06022026</a:t>
            </a:r>
            <a:r>
              <a:rPr lang="en" sz="1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2"/>
              </a:rPr>
              <a:t> 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du </a:t>
            </a:r>
            <a:r>
              <a:rPr lang="en" sz="1000" u="sng">
                <a:latin typeface="Ubuntu"/>
                <a:ea typeface="Ubuntu"/>
                <a:cs typeface="Ubuntu"/>
                <a:sym typeface="Ubuntu"/>
                <a:hlinkClick r:id="rId13"/>
              </a:rPr>
              <a:t>RÉCIT MST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est mise à disposition, sauf exception, selon les termes de la </a:t>
            </a:r>
            <a:r>
              <a:rPr lang="en" sz="1000" u="sng">
                <a:hlinkClick r:id="rId14"/>
              </a:rPr>
              <a:t>Licence CC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ue circle with a white f in the middle (fourni par Tenor)" id="416" name="Google Shape;416;p4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219925" y="3382475"/>
            <a:ext cx="398225" cy="300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youtube logo with a white play button on a white background (fourni par Tenor)" id="417" name="Google Shape;417;p4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145000" y="3498625"/>
            <a:ext cx="473925" cy="4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8"/>
          <p:cNvSpPr txBox="1"/>
          <p:nvPr/>
        </p:nvSpPr>
        <p:spPr>
          <a:xfrm>
            <a:off x="2877225" y="861900"/>
            <a:ext cx="4263300" cy="3301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Amplify Classroom</a:t>
            </a:r>
            <a:endParaRPr b="1" sz="4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4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29" name="Google Shape;429;p4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430" name="Google Shape;430;p4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431" name="Google Shape;431;p4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32" name="Google Shape;432;p4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33" name="Google Shape;433;p4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434" name="Google Shape;434;p4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35" name="Google Shape;435;p4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36" name="Google Shape;436;p4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437" name="Google Shape;437;p4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38" name="Google Shape;438;p4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39" name="Google Shape;439;p4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440" name="Google Shape;440;p4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41" name="Google Shape;441;p4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C’est quoi Desmos / Amplify ?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4968363" y="1064817"/>
            <a:ext cx="2951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Amplify Classroom</a:t>
            </a:r>
            <a:endParaRPr b="1" sz="22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(anciennement Desmos Classroom)</a:t>
            </a:r>
            <a:endParaRPr b="1"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718661" y="1067517"/>
            <a:ext cx="3087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Suite d’outils Desmos</a:t>
            </a:r>
            <a:r>
              <a:rPr b="1" lang="en" sz="2200">
                <a:solidFill>
                  <a:srgbClr val="3B8D6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200">
              <a:solidFill>
                <a:srgbClr val="3B8D6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251" y="1664190"/>
            <a:ext cx="2331501" cy="263187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1449440" y="1400222"/>
            <a:ext cx="13926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en" sz="1300"/>
              <a:t>➡️</a:t>
            </a:r>
            <a:r>
              <a:rPr lang="en" sz="1300" u="sng">
                <a:solidFill>
                  <a:srgbClr val="11445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desmos.com</a:t>
            </a:r>
            <a:endParaRPr sz="1300">
              <a:solidFill>
                <a:srgbClr val="1A73E8"/>
              </a:solidFill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9401" y="4373548"/>
            <a:ext cx="290600" cy="2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1449454" y="4346473"/>
            <a:ext cx="1660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14454"/>
                </a:solidFill>
              </a:rPr>
              <a:t>Desmos Mode Examen</a:t>
            </a:r>
            <a:endParaRPr sz="1100">
              <a:solidFill>
                <a:srgbClr val="114454"/>
              </a:solidFill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4939064" y="1831207"/>
            <a:ext cx="3806100" cy="21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⚙️ </a:t>
            </a:r>
            <a:r>
              <a:rPr b="1" lang="en" sz="1300"/>
              <a:t>Accès enseignant</a:t>
            </a:r>
            <a:r>
              <a:rPr lang="en" sz="1300"/>
              <a:t> (activités et classes)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114454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classroom.amplify.com</a:t>
            </a:r>
            <a:endParaRPr sz="1300" u="sng">
              <a:solidFill>
                <a:srgbClr val="11445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➡️</a:t>
            </a:r>
            <a:r>
              <a:rPr b="1" lang="en" sz="1300"/>
              <a:t>Accès élèves</a:t>
            </a:r>
            <a:endParaRPr b="1" sz="1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114454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student.amplify.com</a:t>
            </a:r>
            <a:endParaRPr sz="1300" u="sng">
              <a:solidFill>
                <a:srgbClr val="11445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/>
              <a:t>🏷️Compte gratuit (outil Classroom et certaines activités)</a:t>
            </a:r>
            <a:endParaRPr sz="320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: Expérience élève 1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Démarche d’analyse technologique, 3</a:t>
            </a:r>
            <a:r>
              <a:rPr b="1" baseline="30000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sec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0025" y="1004425"/>
            <a:ext cx="7158049" cy="3342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6" name="Google Shape;146;p19" title="File:Media Viewer Icon - Link.svg - Wikimedia Common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97186">
            <a:off x="592366" y="4350162"/>
            <a:ext cx="311935" cy="42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 rotWithShape="1">
          <a:blip r:embed="rId6">
            <a:alphaModFix/>
          </a:blip>
          <a:srcRect b="18720" l="45674" r="2671" t="14134"/>
          <a:stretch/>
        </p:blipFill>
        <p:spPr>
          <a:xfrm>
            <a:off x="6048600" y="3311800"/>
            <a:ext cx="2946076" cy="1773651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7">
            <a:alphaModFix/>
          </a:blip>
          <a:srcRect b="0" l="0" r="0" t="31638"/>
          <a:stretch/>
        </p:blipFill>
        <p:spPr>
          <a:xfrm>
            <a:off x="3325250" y="2914100"/>
            <a:ext cx="3311700" cy="1291775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025" y="1135775"/>
            <a:ext cx="7210174" cy="33974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4" name="Google Shape;154;p20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: Expérience élève 2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technologique: Le toit rétractable, premier cycle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5" name="Google Shape;155;p20" title="File:Media Viewer Icon - Link.svg - Wikimedia Common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97186">
            <a:off x="592366" y="4350162"/>
            <a:ext cx="311935" cy="42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70476" y="3369047"/>
            <a:ext cx="3029750" cy="1313325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: Expérience élève 3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Équilibrer les équations - Amplify et Polypad, 4</a:t>
            </a:r>
            <a:r>
              <a:rPr b="1" baseline="30000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sec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21" title="File:Media Viewer Icon - Link.svg - Wikimedia Common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97186">
            <a:off x="592366" y="4350162"/>
            <a:ext cx="311935" cy="42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2513" y="1004450"/>
            <a:ext cx="7238975" cy="34176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4" name="Google Shape;16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7571" y="3376450"/>
            <a:ext cx="2953025" cy="1334475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388" y="1037253"/>
            <a:ext cx="6955226" cy="3309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0" name="Google Shape;170;p22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: Expérience élève 4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 - Loi d’Ohm et résistances équivalentes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1" name="Google Shape;171;p22" title="File:Media Viewer Icon - Link.svg - Wikimedia Common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97186">
            <a:off x="592366" y="4350162"/>
            <a:ext cx="311935" cy="42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27924" y="3291411"/>
            <a:ext cx="3304375" cy="1398815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311700" y="246892"/>
            <a:ext cx="8520600" cy="6708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 : Expérience élève 1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Raisonner avec des blocs (fractions)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825" y="1167466"/>
            <a:ext cx="8520599" cy="26777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9" name="Google Shape;17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7025" y="3235689"/>
            <a:ext cx="3841401" cy="1486575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0" name="Google Shape;180;p23" title="File:Media Viewer Icon - Link.svg - Wikimedia Common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997186">
            <a:off x="467566" y="4245887"/>
            <a:ext cx="311935" cy="420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F37321"/>
      </a:accent3>
      <a:accent4>
        <a:srgbClr val="F37321"/>
      </a:accent4>
      <a:accent5>
        <a:srgbClr val="F37321"/>
      </a:accent5>
      <a:accent6>
        <a:srgbClr val="7890CD"/>
      </a:accent6>
      <a:hlink>
        <a:srgbClr val="F37321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