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01" r:id="rId3"/>
    <p:sldMasterId id="2147483702" r:id="rId4"/>
    <p:sldMasterId id="214748370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Roboto Slab"/>
      <p:regular r:id="rId34"/>
      <p:bold r:id="rId35"/>
    </p:embeddedFont>
    <p:embeddedFont>
      <p:font typeface="Ubuntu"/>
      <p:regular r:id="rId36"/>
      <p:bold r:id="rId37"/>
      <p:italic r:id="rId38"/>
      <p:boldItalic r:id="rId39"/>
    </p:embeddedFont>
    <p:embeddedFont>
      <p:font typeface="Figtree Medium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Nixie One"/>
      <p:regular r:id="rId48"/>
    </p:embeddedFont>
    <p:embeddedFont>
      <p:font typeface="Ubuntu Medium"/>
      <p:regular r:id="rId49"/>
      <p:bold r:id="rId50"/>
      <p:italic r:id="rId51"/>
      <p:boldItalic r:id="rId52"/>
    </p:embeddedFont>
    <p:embeddedFont>
      <p:font typeface="Poppins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Viga"/>
      <p:regular r:id="rId61"/>
    </p:embeddedFon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gtreeMedium-regular.fntdata"/><Relationship Id="rId42" Type="http://schemas.openxmlformats.org/officeDocument/2006/relationships/font" Target="fonts/FigtreeMedium-italic.fntdata"/><Relationship Id="rId41" Type="http://schemas.openxmlformats.org/officeDocument/2006/relationships/font" Target="fonts/FigtreeMedium-bold.fntdata"/><Relationship Id="rId44" Type="http://schemas.openxmlformats.org/officeDocument/2006/relationships/font" Target="fonts/Roboto-regular.fntdata"/><Relationship Id="rId43" Type="http://schemas.openxmlformats.org/officeDocument/2006/relationships/font" Target="fonts/FigtreeMedium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NixieOne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UbuntuMedium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RobotoSlab-bold.fntdata"/><Relationship Id="rId34" Type="http://schemas.openxmlformats.org/officeDocument/2006/relationships/font" Target="fonts/RobotoSlab-regular.fntdata"/><Relationship Id="rId37" Type="http://schemas.openxmlformats.org/officeDocument/2006/relationships/font" Target="fonts/Ubuntu-bold.fntdata"/><Relationship Id="rId36" Type="http://schemas.openxmlformats.org/officeDocument/2006/relationships/font" Target="fonts/Ubuntu-regular.fntdata"/><Relationship Id="rId39" Type="http://schemas.openxmlformats.org/officeDocument/2006/relationships/font" Target="fonts/Ubuntu-boldItalic.fntdata"/><Relationship Id="rId38" Type="http://schemas.openxmlformats.org/officeDocument/2006/relationships/font" Target="fonts/Ubuntu-italic.fntdata"/><Relationship Id="rId62" Type="http://schemas.openxmlformats.org/officeDocument/2006/relationships/font" Target="fonts/CenturyGothic-regular.fntdata"/><Relationship Id="rId61" Type="http://schemas.openxmlformats.org/officeDocument/2006/relationships/font" Target="fonts/Viga-regular.fntdata"/><Relationship Id="rId20" Type="http://schemas.openxmlformats.org/officeDocument/2006/relationships/slide" Target="slides/slide14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UbuntuMedium-italic.fntdata"/><Relationship Id="rId50" Type="http://schemas.openxmlformats.org/officeDocument/2006/relationships/font" Target="fonts/UbuntuMedium-bold.fntdata"/><Relationship Id="rId53" Type="http://schemas.openxmlformats.org/officeDocument/2006/relationships/font" Target="fonts/Poppins-regular.fntdata"/><Relationship Id="rId52" Type="http://schemas.openxmlformats.org/officeDocument/2006/relationships/font" Target="fonts/UbuntuMedium-boldItalic.fntdata"/><Relationship Id="rId11" Type="http://schemas.openxmlformats.org/officeDocument/2006/relationships/slide" Target="slides/slide5.xml"/><Relationship Id="rId55" Type="http://schemas.openxmlformats.org/officeDocument/2006/relationships/font" Target="fonts/Poppins-italic.fntdata"/><Relationship Id="rId10" Type="http://schemas.openxmlformats.org/officeDocument/2006/relationships/slide" Target="slides/slide4.xml"/><Relationship Id="rId54" Type="http://schemas.openxmlformats.org/officeDocument/2006/relationships/font" Target="fonts/Poppins-bold.fntdata"/><Relationship Id="rId13" Type="http://schemas.openxmlformats.org/officeDocument/2006/relationships/slide" Target="slides/slide7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6.xml"/><Relationship Id="rId56" Type="http://schemas.openxmlformats.org/officeDocument/2006/relationships/font" Target="fonts/Poppins-boldItalic.fntdata"/><Relationship Id="rId15" Type="http://schemas.openxmlformats.org/officeDocument/2006/relationships/slide" Target="slides/slide9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8.xml"/><Relationship Id="rId58" Type="http://schemas.openxmlformats.org/officeDocument/2006/relationships/font" Target="fonts/Montserrat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TNDYUJ?lang=fr" TargetMode="External"/><Relationship Id="rId3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TTGE23?lang=fr" TargetMode="External"/><Relationship Id="rId3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VKED3E?lang=fr" TargetMode="External"/><Relationship Id="rId3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NZ7QEZ?lang=fr" TargetMode="External"/><Relationship Id="rId3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9c36b685f5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9c36b685f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8e0d90b74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8e0d90b7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https://student.amplify.com/join/TNDYUJ?lang=fr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https://classroom.amplify.com/activity/5bb38943ace5f50c9a58aa88?collections=5f4e83675fb4842356264c02&amp;utm_campaign=share&amp;utm_content=activity&amp;lang=fr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6cfae60f0b_1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6cfae60f0b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https://student.amplify.com/join/TTGE23?lang=fr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https://classroom.amplify.com/activity/5fcf8dbd9b56dc0b6370caec?collections=5f4e83675fb4842356264c02&amp;utm_campaign=share&amp;utm_content=activity&amp;lang=fr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8e0d90b746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8e0d90b7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https://student.amplify.com/join/VKED3E?lang=fr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https://classroom.amplify.com/activity/584eec8d0017b0160c34cc4a?collections=5f5f5dd8e9393d0b2b8fc978&amp;utm_campaign=share&amp;utm_content=activity&amp;lang=fr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8e0d90b746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8e0d90b74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8e0d90b746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8e0d90b74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6cfae60f0b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6cfae60f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cf121a29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6cf121a29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11f152b2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111f152b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111f152b26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111f152b2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9c36b685f5_0_3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9c36b685f5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9c36b685f5_0_3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9c36b685f5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9c36b685f5_0_4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9c36b685f5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9c36b685f5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9c36b685f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9c36b685f5_0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9c36b685f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6cfae60f0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6cfae60f0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https://student.amplify.com/join/NZ7QEZ?lang=fr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https://classroom.amplify.com/activity/64bf1ef75b675c7ab3ef79f8?collections=5d9f7a25f1c089673f662436&amp;utm_campaign=share&amp;utm_content=activity&amp;lang=fr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9" name="Google Shape;109;p17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1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67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133" name="Google Shape;133;p2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21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2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8" name="Google Shape;158;p22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4" name="Google Shape;19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1">
  <p:cSld name="BLANK_1_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ouverture">
  <p:cSld name="TITLE_3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ctrTitle"/>
          </p:nvPr>
        </p:nvSpPr>
        <p:spPr>
          <a:xfrm>
            <a:off x="519975" y="887925"/>
            <a:ext cx="8103900" cy="15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64A"/>
              </a:buClr>
              <a:buSzPts val="3900"/>
              <a:buNone/>
              <a:defRPr sz="3900">
                <a:solidFill>
                  <a:srgbClr val="03264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1" type="subTitle"/>
          </p:nvPr>
        </p:nvSpPr>
        <p:spPr>
          <a:xfrm>
            <a:off x="2155652" y="2576168"/>
            <a:ext cx="483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Font typeface="Figtree Medium"/>
              <a:buNone/>
              <a:defRPr sz="27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Figtree Medium"/>
              <a:buNone/>
              <a:defRPr sz="12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Figtree Medium"/>
              <a:buNone/>
              <a:defRPr sz="11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Figtree Medium"/>
              <a:buNone/>
              <a:defRPr sz="900">
                <a:solidFill>
                  <a:srgbClr val="0A6BCD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/>
        </p:txBody>
      </p:sp>
      <p:pic>
        <p:nvPicPr>
          <p:cNvPr descr="Logo drapeau gouvernement du Québec" id="203" name="Google Shape;20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0482" y="4026245"/>
            <a:ext cx="2953515" cy="1115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Votre gouvernement" id="204" name="Google Shape;2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002" y="4028751"/>
            <a:ext cx="2764417" cy="111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34343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5" name="Google Shape;215;p3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FFF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égende 1">
  <p:cSld name="CAPTION_ONLY_1"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564B9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4" name="Google Shape;224;p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">
  <p:cSld name="TITLE_AND_BODY_1">
    <p:bg>
      <p:bgPr>
        <a:solidFill>
          <a:srgbClr val="3564B9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7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7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7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1" name="Google Shape;231;p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">
  <p:cSld name="TITLE_AND_BODY_1_1">
    <p:bg>
      <p:bgPr>
        <a:solidFill>
          <a:srgbClr val="3564B9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8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8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8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8" name="Google Shape;238;p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 1">
  <p:cSld name="TITLE_AND_BODY_1_1_1">
    <p:bg>
      <p:bgPr>
        <a:solidFill>
          <a:srgbClr val="3564B9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/>
          <p:nvPr/>
        </p:nvSpPr>
        <p:spPr>
          <a:xfrm rot="10800000">
            <a:off x="9" y="2637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9"/>
          <p:cNvSpPr/>
          <p:nvPr/>
        </p:nvSpPr>
        <p:spPr>
          <a:xfrm flipH="1" rot="10800000">
            <a:off x="0" y="3127200"/>
            <a:ext cx="9144000" cy="20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9"/>
          <p:cNvSpPr/>
          <p:nvPr/>
        </p:nvSpPr>
        <p:spPr>
          <a:xfrm rot="10799980">
            <a:off x="13" y="2717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9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4" name="Google Shape;244;p39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564B9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/>
          <p:nvPr/>
        </p:nvSpPr>
        <p:spPr>
          <a:xfrm rot="10800000">
            <a:off x="9" y="1542604"/>
            <a:ext cx="9143982" cy="929340"/>
          </a:xfrm>
          <a:prstGeom prst="flowChartDocument">
            <a:avLst/>
          </a:prstGeom>
          <a:solidFill>
            <a:srgbClr val="F79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40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40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0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3" name="Google Shape;253;p4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4" name="Google Shape;254;p4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3564B9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8" name="Google Shape;258;p41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41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">
  <p:cSld name="TITLE_ONLY_2">
    <p:bg>
      <p:bgPr>
        <a:solidFill>
          <a:srgbClr val="3564B9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2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3" name="Google Shape;263;p42"/>
          <p:cNvSpPr/>
          <p:nvPr/>
        </p:nvSpPr>
        <p:spPr>
          <a:xfrm rot="10799980">
            <a:off x="-59" y="4202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42"/>
          <p:cNvSpPr/>
          <p:nvPr/>
        </p:nvSpPr>
        <p:spPr>
          <a:xfrm rot="10799980">
            <a:off x="-59" y="5030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 1">
  <p:cSld name="TITLE_ONLY_2_1">
    <p:bg>
      <p:bgPr>
        <a:solidFill>
          <a:srgbClr val="434343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3"/>
          <p:cNvSpPr/>
          <p:nvPr/>
        </p:nvSpPr>
        <p:spPr>
          <a:xfrm rot="10799980">
            <a:off x="-59" y="1154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43"/>
          <p:cNvSpPr/>
          <p:nvPr/>
        </p:nvSpPr>
        <p:spPr>
          <a:xfrm rot="10799980">
            <a:off x="-59" y="1982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3" name="Google Shape;273;p44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44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">
  <p:cSld name="ONE_COLUMN_TEXT_1">
    <p:bg>
      <p:bgPr>
        <a:solidFill>
          <a:srgbClr val="FFD96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8" name="Google Shape;278;p4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9" name="Google Shape;279;p45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5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 1">
  <p:cSld name="ONE_COLUMN_TEXT_1_1">
    <p:bg>
      <p:bgPr>
        <a:solidFill>
          <a:srgbClr val="FFD966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/>
        </p:nvSpPr>
        <p:spPr>
          <a:xfrm flipH="1" rot="10800000">
            <a:off x="1219200" y="25"/>
            <a:ext cx="7947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6"/>
          <p:cNvSpPr/>
          <p:nvPr/>
        </p:nvSpPr>
        <p:spPr>
          <a:xfrm rot="5400000">
            <a:off x="-1165417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46"/>
          <p:cNvSpPr/>
          <p:nvPr/>
        </p:nvSpPr>
        <p:spPr>
          <a:xfrm rot="5400000">
            <a:off x="-1082614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87" name="Google Shape;287;p4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8"/>
          <p:cNvSpPr/>
          <p:nvPr/>
        </p:nvSpPr>
        <p:spPr>
          <a:xfrm flipH="1" rot="-5400000">
            <a:off x="1736786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48"/>
          <p:cNvSpPr/>
          <p:nvPr/>
        </p:nvSpPr>
        <p:spPr>
          <a:xfrm flipH="1" rot="-5400000">
            <a:off x="1653983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564B9"/>
              </a:buClr>
              <a:buSzPts val="4200"/>
              <a:buFont typeface="Source Sans Pro"/>
              <a:buNone/>
              <a:defRPr b="1" sz="4200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3" name="Google Shape;293;p48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ource Sans Pro"/>
              <a:buNone/>
              <a:defRPr sz="2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4" name="Google Shape;294;p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5" name="Google Shape;295;p4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49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9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bre de grande taille 1 1">
  <p:cSld name="BIG_NUMBER_1_1">
    <p:bg>
      <p:bgPr>
        <a:solidFill>
          <a:srgbClr val="FFFF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50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50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bg>
      <p:bgPr>
        <a:solidFill>
          <a:srgbClr val="3564B9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9" name="Google Shape;309;p52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52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52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52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52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2">
  <p:cSld name="TITLE_ONLY_1_2">
    <p:bg>
      <p:bgPr>
        <a:solidFill>
          <a:srgbClr val="3564B9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3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7" name="Google Shape;317;p53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53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53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53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">
  <p:cSld name="TITLE_ONLY_1_1">
    <p:bg>
      <p:bgPr>
        <a:solidFill>
          <a:srgbClr val="3564B9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5" name="Google Shape;325;p54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54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54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54"/>
          <p:cNvSpPr/>
          <p:nvPr/>
        </p:nvSpPr>
        <p:spPr>
          <a:xfrm>
            <a:off x="9" y="34100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9" y="33272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 1">
  <p:cSld name="TITLE_ONLY_1_1_1">
    <p:bg>
      <p:bgPr>
        <a:solidFill>
          <a:srgbClr val="434343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3" name="Google Shape;333;p55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55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55"/>
          <p:cNvSpPr/>
          <p:nvPr/>
        </p:nvSpPr>
        <p:spPr>
          <a:xfrm>
            <a:off x="0" y="3470150"/>
            <a:ext cx="9144000" cy="1673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55"/>
          <p:cNvSpPr/>
          <p:nvPr/>
        </p:nvSpPr>
        <p:spPr>
          <a:xfrm>
            <a:off x="9" y="2842350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9" y="2759546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0" name="Google Shape;340;p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1" name="Google Shape;34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i="0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b="0" i="0" sz="30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b="0" i="0" sz="24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b="0" i="0" sz="24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b="0" i="0" sz="1800" u="none" cap="none" strike="noStrik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3564B9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iga"/>
              <a:buNone/>
              <a:defRPr sz="32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471900" y="1863850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iga"/>
              <a:buChar char="●"/>
              <a:defRPr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38.png"/><Relationship Id="rId7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9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Relationship Id="rId5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6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7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Relationship Id="rId8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5" Type="http://schemas.openxmlformats.org/officeDocument/2006/relationships/hyperlink" Target="https://classroom.amplify.com/discover?lang=f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Relationship Id="rId7" Type="http://schemas.openxmlformats.org/officeDocument/2006/relationships/hyperlink" Target="https://teacher.desmos.com/collection/6435663eef4ba04f6fcd150d?lang=fr" TargetMode="External"/><Relationship Id="rId8" Type="http://schemas.openxmlformats.org/officeDocument/2006/relationships/hyperlink" Target="https://teacher.desmos.com/collection/5fdb9c7135b57236b36ebc9d?lang=f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eacher.desmos.com/collection/661fddbfdacdee66f54e8547?lang=fr" TargetMode="External"/><Relationship Id="rId4" Type="http://schemas.openxmlformats.org/officeDocument/2006/relationships/hyperlink" Target="https://teacher.desmos.com/collection/600062f6d164490d5bc25055?lang=fr" TargetMode="External"/><Relationship Id="rId5" Type="http://schemas.openxmlformats.org/officeDocument/2006/relationships/hyperlink" Target="https://teacher.desmos.com/collection/5d9df76458f6c90c698b65ae?collections=added-collections&amp;lang=f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grms.qc.ca/desmos-activite" TargetMode="External"/><Relationship Id="rId4" Type="http://schemas.openxmlformats.org/officeDocument/2006/relationships/hyperlink" Target="https://ecolebranchee.com/desmos-polypad/" TargetMode="External"/><Relationship Id="rId5" Type="http://schemas.openxmlformats.org/officeDocument/2006/relationships/hyperlink" Target="https://bit.ly/desmospolypadmath" TargetMode="External"/><Relationship Id="rId6" Type="http://schemas.openxmlformats.org/officeDocument/2006/relationships/hyperlink" Target="https://www.facebook.com/groups/pedagoguesdesmos" TargetMode="External"/><Relationship Id="rId7" Type="http://schemas.openxmlformats.org/officeDocument/2006/relationships/hyperlink" Target="https://www.facebook.com/groups/704851039666407" TargetMode="External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mpus.recit.qc.ca/course/view.php?id=217" TargetMode="External"/><Relationship Id="rId4" Type="http://schemas.openxmlformats.org/officeDocument/2006/relationships/hyperlink" Target="https://campus.recit.qc.ca/course/view.php?id=217" TargetMode="External"/><Relationship Id="rId9" Type="http://schemas.openxmlformats.org/officeDocument/2006/relationships/hyperlink" Target="https://recitmst.qc.ca/Desmos-creation-d-activites-pour-la-classe-virtuelle" TargetMode="External"/><Relationship Id="rId5" Type="http://schemas.openxmlformats.org/officeDocument/2006/relationships/hyperlink" Target="https://www.youtube.com/playlist?list=PLbE85KlaADWl9w9d71xFo8AME6LZUfAjR" TargetMode="External"/><Relationship Id="rId6" Type="http://schemas.openxmlformats.org/officeDocument/2006/relationships/hyperlink" Target="https://youtu.be/NnD5n0TWFIA" TargetMode="External"/><Relationship Id="rId7" Type="http://schemas.openxmlformats.org/officeDocument/2006/relationships/hyperlink" Target="https://recitmst.qc.ca/Desmos-les-bases-de-la-calculatrice-graphique" TargetMode="External"/><Relationship Id="rId8" Type="http://schemas.openxmlformats.org/officeDocument/2006/relationships/hyperlink" Target="https://recitmst.qc.ca/Desmos-les-mathematiques-en-classe-virtuelle" TargetMode="External"/><Relationship Id="rId11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10" Type="http://schemas.openxmlformats.org/officeDocument/2006/relationships/hyperlink" Target="https://view.genial.ly/5f6b3ba79e22dc0d83e40fcc/horizontal-infographic-lists-dynamiser-lenseignement-apprentissage-des-mathematiques-avec-desmos" TargetMode="External"/><Relationship Id="rId12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44.png"/><Relationship Id="rId5" Type="http://schemas.openxmlformats.org/officeDocument/2006/relationships/image" Target="../media/image35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Relationship Id="rId8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hyperlink" Target="mailto:stephanie.rioux@recit.gouv.qc.ca" TargetMode="External"/><Relationship Id="rId9" Type="http://schemas.openxmlformats.org/officeDocument/2006/relationships/image" Target="../media/image31.png"/><Relationship Id="rId5" Type="http://schemas.openxmlformats.org/officeDocument/2006/relationships/hyperlink" Target="mailto:nancy.brouillette@recit.gouv.qc.ca" TargetMode="External"/><Relationship Id="rId6" Type="http://schemas.openxmlformats.org/officeDocument/2006/relationships/hyperlink" Target="mailto:mst@recit.gouv.qc.ca" TargetMode="External"/><Relationship Id="rId7" Type="http://schemas.openxmlformats.org/officeDocument/2006/relationships/hyperlink" Target="https://www.facebook.com/RECITMST2020/" TargetMode="External"/><Relationship Id="rId8" Type="http://schemas.openxmlformats.org/officeDocument/2006/relationships/hyperlink" Target="https://www.youtube.com/channel/UC7IcadI_rZFwso9N81PYqFg" TargetMode="External"/><Relationship Id="rId11" Type="http://schemas.openxmlformats.org/officeDocument/2006/relationships/hyperlink" Target="mailto:equipe@recitmst.qc.ca" TargetMode="External"/><Relationship Id="rId10" Type="http://schemas.openxmlformats.org/officeDocument/2006/relationships/hyperlink" Target="http://recitmst.qc.ca/amplify05112025" TargetMode="External"/><Relationship Id="rId13" Type="http://schemas.openxmlformats.org/officeDocument/2006/relationships/image" Target="../media/image37.gif"/><Relationship Id="rId12" Type="http://schemas.openxmlformats.org/officeDocument/2006/relationships/hyperlink" Target="https://docs.google.com/presentation/d/1wiSbxz9VIvo8ZIhtMWImhZBBebvkSJ3jm3gj-cxozW8/edit?usp=sharing" TargetMode="External"/><Relationship Id="rId14" Type="http://schemas.openxmlformats.org/officeDocument/2006/relationships/image" Target="../media/image30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recitmst.qc.ca/amplify05112025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14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tephanie.rioux@recit.gouv.qc.ca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nancy.brouillette@recit.gouv.qc.ca" TargetMode="External"/><Relationship Id="rId5" Type="http://schemas.openxmlformats.org/officeDocument/2006/relationships/hyperlink" Target="http://www.recit.qc.ca" TargetMode="External"/><Relationship Id="rId6" Type="http://schemas.openxmlformats.org/officeDocument/2006/relationships/hyperlink" Target="http://recitmst.qc.ca/amplify05112025" TargetMode="External"/><Relationship Id="rId7" Type="http://schemas.openxmlformats.org/officeDocument/2006/relationships/image" Target="../media/image24.png"/><Relationship Id="rId8" Type="http://schemas.openxmlformats.org/officeDocument/2006/relationships/image" Target="../media/image26.png"/><Relationship Id="rId10" Type="http://schemas.openxmlformats.org/officeDocument/2006/relationships/hyperlink" Target="mailto:nancy.brouillette@recit.gouv.qc.c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desmos.com/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classroom.amplify.com/discover?lang=fr" TargetMode="External"/><Relationship Id="rId7" Type="http://schemas.openxmlformats.org/officeDocument/2006/relationships/hyperlink" Target="https://student.amplify.com/" TargetMode="External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7" name="Google Shape;34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7"/>
          <p:cNvSpPr txBox="1"/>
          <p:nvPr/>
        </p:nvSpPr>
        <p:spPr>
          <a:xfrm>
            <a:off x="1459325" y="3147000"/>
            <a:ext cx="569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Animation: 	Stéphanie Rioux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			Nancy Brouillette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388" y="1047975"/>
            <a:ext cx="7349225" cy="34145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1" name="Google Shape;431;p66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L’équation d’une droite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6" title="File:Media Viewer Icon - Link.svg - Wikimedia Common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6800" y="3222200"/>
            <a:ext cx="3661626" cy="149505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volume du cylindre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7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5426" y="981450"/>
            <a:ext cx="6963676" cy="327483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3" name="Google Shape;443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3240" y="3103880"/>
            <a:ext cx="3591924" cy="15742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8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4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d’un stationnement (fonction escalier)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9" name="Google Shape;44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8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5575" y="1047975"/>
            <a:ext cx="5923374" cy="3333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2" name="Google Shape;452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8671" y="3193396"/>
            <a:ext cx="3559750" cy="152385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endParaRPr b="1" sz="16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8" name="Google Shape;45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9"/>
          <p:cNvSpPr txBox="1"/>
          <p:nvPr/>
        </p:nvSpPr>
        <p:spPr>
          <a:xfrm>
            <a:off x="689300" y="1384488"/>
            <a:ext cx="80883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Raisonner avec des blocs</a:t>
            </a:r>
            <a:r>
              <a:rPr b="1" lang="en" sz="2100">
                <a:solidFill>
                  <a:schemeClr val="accent2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</a:t>
            </a:r>
            <a:r>
              <a:rPr b="1" lang="en" sz="2100">
                <a:solidFill>
                  <a:schemeClr val="accent2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fractions)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L’équation d’une droite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 volume du cylindre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Location d’un stationnement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(fonction en escalier)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enseignant 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5" name="Google Shape;46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Google Shape;466;p70"/>
          <p:cNvGrpSpPr/>
          <p:nvPr/>
        </p:nvGrpSpPr>
        <p:grpSpPr>
          <a:xfrm>
            <a:off x="2002984" y="1234669"/>
            <a:ext cx="5318170" cy="3115852"/>
            <a:chOff x="1177450" y="241631"/>
            <a:chExt cx="6173152" cy="3616776"/>
          </a:xfrm>
        </p:grpSpPr>
        <p:sp>
          <p:nvSpPr>
            <p:cNvPr id="467" name="Google Shape;467;p70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70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70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70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1" name="Google Shape;47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498" y="1963274"/>
            <a:ext cx="4020350" cy="2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0"/>
          <p:cNvSpPr txBox="1"/>
          <p:nvPr/>
        </p:nvSpPr>
        <p:spPr>
          <a:xfrm>
            <a:off x="2650500" y="1480525"/>
            <a:ext cx="4020300" cy="3849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1"/>
          <p:cNvSpPr txBox="1"/>
          <p:nvPr>
            <p:ph type="ctrTitle"/>
          </p:nvPr>
        </p:nvSpPr>
        <p:spPr>
          <a:xfrm>
            <a:off x="1566600" y="24238"/>
            <a:ext cx="5810400" cy="5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775" y="938300"/>
            <a:ext cx="7117176" cy="390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1446318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1463741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2"/>
          <p:cNvSpPr/>
          <p:nvPr/>
        </p:nvSpPr>
        <p:spPr>
          <a:xfrm>
            <a:off x="3579380" y="155553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6" name="Google Shape;486;p72"/>
          <p:cNvSpPr/>
          <p:nvPr/>
        </p:nvSpPr>
        <p:spPr>
          <a:xfrm>
            <a:off x="7355287" y="1497430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7" name="Google Shape;487;p72"/>
          <p:cNvSpPr txBox="1"/>
          <p:nvPr>
            <p:ph idx="12" type="sldNum"/>
          </p:nvPr>
        </p:nvSpPr>
        <p:spPr>
          <a:xfrm>
            <a:off x="8460431" y="408573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72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Copier et modifier une activité existante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3"/>
          <p:cNvSpPr txBox="1"/>
          <p:nvPr>
            <p:ph type="ctrTitle"/>
          </p:nvPr>
        </p:nvSpPr>
        <p:spPr>
          <a:xfrm>
            <a:off x="347975" y="1665625"/>
            <a:ext cx="24489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math)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7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6" name="Google Shape;496;p73"/>
          <p:cNvSpPr txBox="1"/>
          <p:nvPr/>
        </p:nvSpPr>
        <p:spPr>
          <a:xfrm>
            <a:off x="4239102" y="851612"/>
            <a:ext cx="42015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Tâches créatives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4"/>
          <p:cNvSpPr txBox="1"/>
          <p:nvPr>
            <p:ph type="ctrTitle"/>
          </p:nvPr>
        </p:nvSpPr>
        <p:spPr>
          <a:xfrm>
            <a:off x="347975" y="1665625"/>
            <a:ext cx="2916600" cy="16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sciences)</a:t>
            </a:r>
            <a:endParaRPr b="1"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7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3" name="Google Shape;503;p74"/>
          <p:cNvSpPr txBox="1"/>
          <p:nvPr/>
        </p:nvSpPr>
        <p:spPr>
          <a:xfrm>
            <a:off x="4260850" y="1014725"/>
            <a:ext cx="44733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du RÉCIT MST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construction)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 activités en français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(Émilie Gagné)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45 activités en anglais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(Heather Kohn)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75"/>
          <p:cNvSpPr txBox="1"/>
          <p:nvPr>
            <p:ph type="title"/>
          </p:nvPr>
        </p:nvSpPr>
        <p:spPr>
          <a:xfrm>
            <a:off x="706225" y="1463425"/>
            <a:ext cx="8147700" cy="28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du GRMS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École branchée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francophone Desmos/Amplify/Polypad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Amplify &amp; Polypad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7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Banques d’activités, idées, support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1" name="Google Shape;511;p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76"/>
          <p:cNvSpPr txBox="1"/>
          <p:nvPr>
            <p:ph idx="1" type="body"/>
          </p:nvPr>
        </p:nvSpPr>
        <p:spPr>
          <a:xfrm>
            <a:off x="477377" y="1099010"/>
            <a:ext cx="8124000" cy="33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Autoformation « </a:t>
            </a: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Amplify </a:t>
            </a:r>
            <a:r>
              <a:rPr b="1" lang="en" sz="1600" u="sng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» du Campus RÉCIT </a:t>
            </a:r>
            <a:r>
              <a:rPr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 sz="1600">
                <a:solidFill>
                  <a:schemeClr val="accent2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mise à jour en cours</a:t>
            </a:r>
            <a:r>
              <a:rPr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RÉCIT MST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transition Desmos vers Amplify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calculatrice graphique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classe virtuelle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création d’activités pour la classe virtuelle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Tout sur Amplify </a:t>
            </a:r>
            <a:r>
              <a:rPr b="1" lang="en" sz="16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Amplify </a:t>
            </a:r>
            <a:r>
              <a:rPr b="1" lang="en" sz="16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sciences 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6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Autres ressources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9" name="Google Shape;519;p7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25" name="Google Shape;525;p77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526" name="Google Shape;526;p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77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528" name="Google Shape;528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77"/>
          <p:cNvGrpSpPr/>
          <p:nvPr/>
        </p:nvGrpSpPr>
        <p:grpSpPr>
          <a:xfrm>
            <a:off x="6352100" y="2176400"/>
            <a:ext cx="2644150" cy="1411724"/>
            <a:chOff x="6352100" y="2176400"/>
            <a:chExt cx="2644150" cy="1411724"/>
          </a:xfrm>
        </p:grpSpPr>
        <p:pic>
          <p:nvPicPr>
            <p:cNvPr id="530" name="Google Shape;530;p7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77"/>
            <p:cNvSpPr txBox="1"/>
            <p:nvPr/>
          </p:nvSpPr>
          <p:spPr>
            <a:xfrm>
              <a:off x="7635450" y="2645550"/>
              <a:ext cx="1360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300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532" name="Google Shape;532;p77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533" name="Google Shape;533;p77"/>
          <p:cNvSpPr/>
          <p:nvPr/>
        </p:nvSpPr>
        <p:spPr>
          <a:xfrm>
            <a:off x="3934450" y="285625"/>
            <a:ext cx="15765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534" name="Google Shape;534;p77"/>
          <p:cNvGrpSpPr/>
          <p:nvPr/>
        </p:nvGrpSpPr>
        <p:grpSpPr>
          <a:xfrm>
            <a:off x="4195625" y="336600"/>
            <a:ext cx="1915800" cy="1839801"/>
            <a:chOff x="4195625" y="336600"/>
            <a:chExt cx="1915800" cy="1839801"/>
          </a:xfrm>
        </p:grpSpPr>
        <p:pic>
          <p:nvPicPr>
            <p:cNvPr id="535" name="Google Shape;535;p7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77"/>
            <p:cNvSpPr txBox="1"/>
            <p:nvPr/>
          </p:nvSpPr>
          <p:spPr>
            <a:xfrm>
              <a:off x="4195625" y="336600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300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537" name="Google Shape;537;p77"/>
          <p:cNvGrpSpPr/>
          <p:nvPr/>
        </p:nvGrpSpPr>
        <p:grpSpPr>
          <a:xfrm>
            <a:off x="3633975" y="3450558"/>
            <a:ext cx="2096674" cy="1638742"/>
            <a:chOff x="3633975" y="3450558"/>
            <a:chExt cx="2096674" cy="1638742"/>
          </a:xfrm>
        </p:grpSpPr>
        <p:pic>
          <p:nvPicPr>
            <p:cNvPr id="538" name="Google Shape;538;p7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99250" y="3450558"/>
              <a:ext cx="1231399" cy="1329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" name="Google Shape;539;p77"/>
            <p:cNvSpPr txBox="1"/>
            <p:nvPr/>
          </p:nvSpPr>
          <p:spPr>
            <a:xfrm>
              <a:off x="3633975" y="4504300"/>
              <a:ext cx="173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Inclusion et 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besoins diversifiés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540" name="Google Shape;540;p77"/>
          <p:cNvGrpSpPr/>
          <p:nvPr/>
        </p:nvGrpSpPr>
        <p:grpSpPr>
          <a:xfrm>
            <a:off x="6111425" y="2923425"/>
            <a:ext cx="2570875" cy="1538323"/>
            <a:chOff x="6111425" y="2923425"/>
            <a:chExt cx="2570875" cy="1538323"/>
          </a:xfrm>
        </p:grpSpPr>
        <p:pic>
          <p:nvPicPr>
            <p:cNvPr id="541" name="Google Shape;541;p7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77"/>
            <p:cNvSpPr txBox="1"/>
            <p:nvPr/>
          </p:nvSpPr>
          <p:spPr>
            <a:xfrm>
              <a:off x="7228200" y="3880863"/>
              <a:ext cx="1454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300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543" name="Google Shape;543;p77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544" name="Google Shape;544;p77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545" name="Google Shape;545;p7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6" name="Google Shape;546;p77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77"/>
            <p:cNvCxnSpPr>
              <a:stCxn id="544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8" name="Google Shape;548;p77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54" name="Google Shape;554;p78"/>
          <p:cNvGrpSpPr/>
          <p:nvPr/>
        </p:nvGrpSpPr>
        <p:grpSpPr>
          <a:xfrm>
            <a:off x="5929215" y="825029"/>
            <a:ext cx="2044241" cy="1528095"/>
            <a:chOff x="5400225" y="366075"/>
            <a:chExt cx="2421800" cy="1810324"/>
          </a:xfrm>
        </p:grpSpPr>
        <p:pic>
          <p:nvPicPr>
            <p:cNvPr id="555" name="Google Shape;555;p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78"/>
            <p:cNvSpPr txBox="1"/>
            <p:nvPr/>
          </p:nvSpPr>
          <p:spPr>
            <a:xfrm>
              <a:off x="5906225" y="366075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097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557" name="Google Shape;557;p78"/>
          <p:cNvGrpSpPr/>
          <p:nvPr/>
        </p:nvGrpSpPr>
        <p:grpSpPr>
          <a:xfrm>
            <a:off x="5483551" y="567451"/>
            <a:ext cx="3379418" cy="2978323"/>
            <a:chOff x="4872250" y="60925"/>
            <a:chExt cx="4003575" cy="3528400"/>
          </a:xfrm>
        </p:grpSpPr>
        <p:sp>
          <p:nvSpPr>
            <p:cNvPr id="558" name="Google Shape;558;p78"/>
            <p:cNvSpPr txBox="1"/>
            <p:nvPr/>
          </p:nvSpPr>
          <p:spPr>
            <a:xfrm>
              <a:off x="5948125" y="60925"/>
              <a:ext cx="29277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097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559" name="Google Shape;559;p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0" name="Google Shape;560;p78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78"/>
            <p:cNvCxnSpPr>
              <a:stCxn id="558" idx="1"/>
            </p:cNvCxnSpPr>
            <p:nvPr/>
          </p:nvCxnSpPr>
          <p:spPr>
            <a:xfrm rot="10800000">
              <a:off x="5747725" y="248125"/>
              <a:ext cx="200400" cy="51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62" name="Google Shape;562;p78"/>
          <p:cNvGrpSpPr/>
          <p:nvPr/>
        </p:nvGrpSpPr>
        <p:grpSpPr>
          <a:xfrm>
            <a:off x="3451106" y="2257487"/>
            <a:ext cx="2075747" cy="1121958"/>
            <a:chOff x="2464425" y="2063100"/>
            <a:chExt cx="2459124" cy="1329176"/>
          </a:xfrm>
        </p:grpSpPr>
        <p:pic>
          <p:nvPicPr>
            <p:cNvPr id="563" name="Google Shape;563;p7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78"/>
            <p:cNvSpPr txBox="1"/>
            <p:nvPr/>
          </p:nvSpPr>
          <p:spPr>
            <a:xfrm>
              <a:off x="2464425" y="2367900"/>
              <a:ext cx="1253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565" name="Google Shape;565;p78"/>
          <p:cNvSpPr/>
          <p:nvPr/>
        </p:nvSpPr>
        <p:spPr>
          <a:xfrm>
            <a:off x="4803341" y="430775"/>
            <a:ext cx="1296600" cy="1282200"/>
          </a:xfrm>
          <a:prstGeom prst="rect">
            <a:avLst/>
          </a:prstGeom>
          <a:solidFill>
            <a:schemeClr val="lt1"/>
          </a:solidFill>
          <a:ln cap="flat" cmpd="sng" w="8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66" name="Google Shape;566;p78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Élève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7" name="Google Shape;567;p78"/>
          <p:cNvGrpSpPr/>
          <p:nvPr/>
        </p:nvGrpSpPr>
        <p:grpSpPr>
          <a:xfrm>
            <a:off x="6746050" y="2353124"/>
            <a:ext cx="2231927" cy="1191636"/>
            <a:chOff x="6352100" y="2176400"/>
            <a:chExt cx="2644150" cy="1411724"/>
          </a:xfrm>
        </p:grpSpPr>
        <p:pic>
          <p:nvPicPr>
            <p:cNvPr id="568" name="Google Shape;568;p7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p78"/>
            <p:cNvSpPr txBox="1"/>
            <p:nvPr/>
          </p:nvSpPr>
          <p:spPr>
            <a:xfrm>
              <a:off x="7635450" y="2645550"/>
              <a:ext cx="13608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097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descr="File:Ambox warning pn.svg - Simple English Wikipedia, the free ..." id="570" name="Google Shape;570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5425" y="2942281"/>
            <a:ext cx="367923" cy="3194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" name="Google Shape;571;p78"/>
          <p:cNvGrpSpPr/>
          <p:nvPr/>
        </p:nvGrpSpPr>
        <p:grpSpPr>
          <a:xfrm>
            <a:off x="6529539" y="2983688"/>
            <a:ext cx="2170076" cy="1298499"/>
            <a:chOff x="6111425" y="2923425"/>
            <a:chExt cx="2570875" cy="1538323"/>
          </a:xfrm>
        </p:grpSpPr>
        <p:pic>
          <p:nvPicPr>
            <p:cNvPr id="572" name="Google Shape;572;p7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" name="Google Shape;573;p78"/>
            <p:cNvSpPr txBox="1"/>
            <p:nvPr/>
          </p:nvSpPr>
          <p:spPr>
            <a:xfrm>
              <a:off x="7228200" y="3880863"/>
              <a:ext cx="14541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097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574" name="Google Shape;574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8523" y="3428491"/>
            <a:ext cx="1039371" cy="112190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8"/>
          <p:cNvSpPr txBox="1"/>
          <p:nvPr/>
        </p:nvSpPr>
        <p:spPr>
          <a:xfrm>
            <a:off x="4116592" y="4060640"/>
            <a:ext cx="14622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77150" lIns="77150" spcFirstLastPara="1" rIns="77150" wrap="square" tIns="7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Inclusion et 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besoins diversifiés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576" name="Google Shape;576;p78"/>
          <p:cNvGrpSpPr/>
          <p:nvPr/>
        </p:nvGrpSpPr>
        <p:grpSpPr>
          <a:xfrm>
            <a:off x="4912412" y="800149"/>
            <a:ext cx="1617127" cy="1552976"/>
            <a:chOff x="4195625" y="336600"/>
            <a:chExt cx="1915800" cy="1839801"/>
          </a:xfrm>
        </p:grpSpPr>
        <p:pic>
          <p:nvPicPr>
            <p:cNvPr id="577" name="Google Shape;577;p7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" name="Google Shape;578;p78"/>
            <p:cNvSpPr txBox="1"/>
            <p:nvPr/>
          </p:nvSpPr>
          <p:spPr>
            <a:xfrm>
              <a:off x="4195625" y="336600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097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9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9"/>
          <p:cNvSpPr txBox="1"/>
          <p:nvPr/>
        </p:nvSpPr>
        <p:spPr>
          <a:xfrm>
            <a:off x="4270000" y="2079225"/>
            <a:ext cx="40905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stephanie.rioux@recit.gouv.qc.ca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nancy.brouillette@recit.gouv.qc.ca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mst@recit.gouv.qc.ca</a:t>
            </a: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 u="sng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</a:t>
            </a:r>
            <a:endParaRPr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6" name="Google Shape;586;p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8" name="Google Shape;588;p79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recitmst.qc.ca/amplify05112025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1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2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circle with a white f in the middle (fourni par Tenor)" id="589" name="Google Shape;589;p7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19925" y="3382475"/>
            <a:ext cx="398225" cy="30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youtube logo with a white play button on a white background (fourni par Tenor)" id="590" name="Google Shape;590;p7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45000" y="3498625"/>
            <a:ext cx="473925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6" name="Google Shape;59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2" name="Google Shape;60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8" name="Google Shape;60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8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5" name="Google Shape;615;p8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16" name="Google Shape;616;p8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17" name="Google Shape;617;p8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8" name="Google Shape;618;p8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19" name="Google Shape;619;p8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20" name="Google Shape;620;p8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1" name="Google Shape;621;p8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2" name="Google Shape;622;p8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23" name="Google Shape;623;p8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4" name="Google Shape;624;p8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25" name="Google Shape;625;p8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26" name="Google Shape;626;p8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7" name="Google Shape;627;p8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2" name="Google Shape;36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9" name="Google Shape;36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/>
          <p:nvPr>
            <p:ph type="ctrTitle"/>
          </p:nvPr>
        </p:nvSpPr>
        <p:spPr>
          <a:xfrm>
            <a:off x="20225" y="1301800"/>
            <a:ext cx="8909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Débuter</a:t>
            </a: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 avec 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Amplify Classroom</a:t>
            </a:r>
            <a:endParaRPr b="1" sz="51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61"/>
          <p:cNvSpPr txBox="1"/>
          <p:nvPr/>
        </p:nvSpPr>
        <p:spPr>
          <a:xfrm>
            <a:off x="150675" y="2903452"/>
            <a:ext cx="59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Journée thématique - GRMS 2025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novembre - 9h à 11h30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" sz="2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recitmst.qc.ca/amplify05112025</a:t>
            </a:r>
            <a:endParaRPr sz="2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600" y="22026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1" title="File:Media Viewer Icon - Link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253041" y="3730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521" y="266228"/>
            <a:ext cx="9234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6125" y="2687200"/>
            <a:ext cx="1463801" cy="1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2"/>
          <p:cNvSpPr txBox="1"/>
          <p:nvPr>
            <p:ph idx="1" type="subTitle"/>
          </p:nvPr>
        </p:nvSpPr>
        <p:spPr>
          <a:xfrm>
            <a:off x="108700" y="1247585"/>
            <a:ext cx="33189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stephanie.rioux@recit.gouv.qc.ca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6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2">
            <a:hlinkClick r:id="rId5"/>
          </p:cNvPr>
          <p:cNvSpPr txBox="1"/>
          <p:nvPr/>
        </p:nvSpPr>
        <p:spPr>
          <a:xfrm>
            <a:off x="108700" y="2305675"/>
            <a:ext cx="4140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recitmst.qc.ca/amplify05112025</a:t>
            </a:r>
            <a:endParaRPr b="1" sz="13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8" name="Google Shape;388;p62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389" name="Google Shape;389;p6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6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6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6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3" name="Google Shape;393;p62" title="File:Media Viewer Icon - Link.sv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97197">
            <a:off x="172733" y="4034584"/>
            <a:ext cx="222592" cy="29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3106" y="977275"/>
            <a:ext cx="3186825" cy="15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2"/>
          <p:cNvSpPr txBox="1"/>
          <p:nvPr>
            <p:ph idx="1" type="subTitle"/>
          </p:nvPr>
        </p:nvSpPr>
        <p:spPr>
          <a:xfrm>
            <a:off x="108861" y="2346041"/>
            <a:ext cx="33189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Nancy Brouillette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nancy.brouillette</a:t>
            </a: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@recit.gouv.qc.ca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>
            <p:ph idx="1" type="body"/>
          </p:nvPr>
        </p:nvSpPr>
        <p:spPr>
          <a:xfrm>
            <a:off x="1263293" y="1416848"/>
            <a:ext cx="6617400" cy="26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Century Gothic"/>
              <a:buChar char="■"/>
            </a:pPr>
            <a:r>
              <a:rPr b="1" lang="en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Desmos/Amplify?</a:t>
            </a:r>
            <a:endParaRPr b="1"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■"/>
            </a:pPr>
            <a:r>
              <a:rPr b="1" lang="en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Expériences-élèves </a:t>
            </a:r>
            <a:endParaRPr b="1"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■"/>
            </a:pPr>
            <a:r>
              <a:rPr b="1" lang="en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Espace enseignant</a:t>
            </a:r>
            <a:endParaRPr b="1"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■"/>
            </a:pPr>
            <a:r>
              <a:rPr b="1" lang="en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Création/modification d’activités</a:t>
            </a:r>
            <a:endParaRPr b="1"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entury Gothic"/>
              <a:buChar char="■"/>
            </a:pPr>
            <a:r>
              <a:rPr b="1" lang="en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 en math/science</a:t>
            </a:r>
            <a:endParaRPr b="1"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08" name="Google Shape;408;p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Desmos / Amplify ?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4968363" y="1064817"/>
            <a:ext cx="2951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(anciennement Desmos Classroom)</a:t>
            </a:r>
            <a:endParaRPr b="1"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718661" y="1067517"/>
            <a:ext cx="308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Suite d’outils Desmos</a:t>
            </a:r>
            <a:r>
              <a:rPr b="1" lang="en" sz="2200">
                <a:solidFill>
                  <a:srgbClr val="3B8D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200">
              <a:solidFill>
                <a:srgbClr val="3B8D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51" y="1664190"/>
            <a:ext cx="2331501" cy="263187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4"/>
          <p:cNvSpPr txBox="1"/>
          <p:nvPr/>
        </p:nvSpPr>
        <p:spPr>
          <a:xfrm>
            <a:off x="1449440" y="1400222"/>
            <a:ext cx="13926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 sz="1300"/>
              <a:t>➡️</a:t>
            </a:r>
            <a:r>
              <a:rPr lang="en" sz="1300" u="sng">
                <a:solidFill>
                  <a:srgbClr val="1144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endParaRPr sz="1300">
              <a:solidFill>
                <a:srgbClr val="1A73E8"/>
              </a:solidFill>
            </a:endParaRPr>
          </a:p>
        </p:txBody>
      </p:sp>
      <p:pic>
        <p:nvPicPr>
          <p:cNvPr id="413" name="Google Shape;41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9401" y="4373548"/>
            <a:ext cx="290600" cy="2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4"/>
          <p:cNvSpPr txBox="1"/>
          <p:nvPr/>
        </p:nvSpPr>
        <p:spPr>
          <a:xfrm>
            <a:off x="1449454" y="4346473"/>
            <a:ext cx="1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4454"/>
                </a:solidFill>
              </a:rPr>
              <a:t>Desmos Mode Examen</a:t>
            </a:r>
            <a:endParaRPr sz="1100">
              <a:solidFill>
                <a:srgbClr val="114454"/>
              </a:solidFill>
            </a:endParaRPr>
          </a:p>
        </p:txBody>
      </p:sp>
      <p:sp>
        <p:nvSpPr>
          <p:cNvPr id="415" name="Google Shape;415;p64"/>
          <p:cNvSpPr txBox="1"/>
          <p:nvPr/>
        </p:nvSpPr>
        <p:spPr>
          <a:xfrm>
            <a:off x="4939064" y="1831207"/>
            <a:ext cx="3806100" cy="21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⚙️ </a:t>
            </a:r>
            <a:r>
              <a:rPr b="1" lang="en" sz="1300"/>
              <a:t>Accès enseignant</a:t>
            </a:r>
            <a:r>
              <a:rPr lang="en" sz="1300"/>
              <a:t> (activités et groupes)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300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➡️</a:t>
            </a:r>
            <a:r>
              <a:rPr b="1" lang="en" sz="1300"/>
              <a:t>Accès élèves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student.amplify.com</a:t>
            </a:r>
            <a:endParaRPr sz="1300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🏷️Compte gratuit (outil Classroom et certaines activités)</a:t>
            </a:r>
            <a:endParaRPr sz="3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16" name="Google Shape;416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15793" y="327416"/>
            <a:ext cx="772975" cy="7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Raisonner avec des blocs (fractions)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25" y="1167466"/>
            <a:ext cx="8520599" cy="2677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4" name="Google Shape;42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7025" y="3235689"/>
            <a:ext cx="3841401" cy="1486575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5" name="Google Shape;425;p65" title="File:Media Viewer Icon - Link.svg - Wikimedia Common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F37321"/>
      </a:accent3>
      <a:accent4>
        <a:srgbClr val="F37321"/>
      </a:accent4>
      <a:accent5>
        <a:srgbClr val="F37321"/>
      </a:accent5>
      <a:accent6>
        <a:srgbClr val="7890CD"/>
      </a:accent6>
      <a:hlink>
        <a:srgbClr val="F37321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