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0" r:id="rId2"/>
    <p:sldMasterId id="2147483674" r:id="rId3"/>
  </p:sldMasterIdLst>
  <p:notesMasterIdLst>
    <p:notesMasterId r:id="rId27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</p:sldIdLst>
  <p:sldSz cx="9144000" cy="5143500" type="screen16x9"/>
  <p:notesSz cx="6858000" cy="9144000"/>
  <p:embeddedFontLst>
    <p:embeddedFont>
      <p:font typeface="Dosis" panose="020B0604020202020204" charset="0"/>
      <p:regular r:id="rId28"/>
      <p:bold r:id="rId29"/>
    </p:embeddedFont>
    <p:embeddedFont>
      <p:font typeface="Nixie One" panose="020B0604020202020204" charset="0"/>
      <p:regular r:id="rId30"/>
    </p:embeddedFont>
    <p:embeddedFont>
      <p:font typeface="Sniglet" panose="020B0604020202020204" charset="0"/>
      <p:regular r:id="rId31"/>
    </p:embeddedFont>
    <p:embeddedFont>
      <p:font typeface="Ubuntu" panose="020B0604020202020204" charset="0"/>
      <p:regular r:id="rId32"/>
      <p:bold r:id="rId33"/>
      <p:italic r:id="rId34"/>
      <p:boldItalic r:id="rId35"/>
    </p:embeddedFont>
    <p:embeddedFont>
      <p:font typeface="Viga" panose="020B0604020202020204" charset="0"/>
      <p:regular r:id="rId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40" roundtripDataSignature="AMtx7mgMlCbo8uRtMf52D5RD1hDp7XbAV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287A425-DFFC-4655-94CE-C93D2C965BAA}">
  <a:tblStyle styleId="{8287A425-DFFC-4655-94CE-C93D2C965BAA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3" d="100"/>
          <a:sy n="133" d="100"/>
        </p:scale>
        <p:origin x="300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font" Target="fonts/font7.fntdata"/><Relationship Id="rId42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2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5.fntdata"/><Relationship Id="rId40" Type="http://customschemas.google.com/relationships/presentationmetadata" Target="metadata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4.fntdata"/><Relationship Id="rId44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theme" Target="theme/theme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mst08mars21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seduc.csdecou.qc.ca/recit-tablette/tutoriels-dapplications-ipad/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rive.google.com/open?id=1V0_-bgfiXeKlYjnOhOxAX3pCcVSn9piH" TargetMode="External"/><Relationship Id="rId4" Type="http://schemas.openxmlformats.org/officeDocument/2006/relationships/hyperlink" Target="https://docs.google.com/document/d/1XNhPO5KnZ6A2xvFGEPn6PxCTzqLLrjJSF8GBgVxXBF0/edit#heading=h.lbpcdwpp4vgp" TargetMode="Externa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enrol/index.php?id=284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apps.mathlearningcenter.org/number-frames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apps.mathlearningcenter.org/number-frames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4" name="Google Shape;1124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Enregistrement à partir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Mettre conanimateur en animateur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Activer micro, crayon, et son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Prendre les présences avec capteur d’écran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Google Shape;1211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2" name="Google Shape;1212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1" name="Google Shape;1221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0" name="Google Shape;1230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9" name="Google Shape;1239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8" name="Google Shape;1248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7" name="Google Shape;1257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6" name="Google Shape;1266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" name="Google Shape;1272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Number Frames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29Y2-BT3G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Number Line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4CRA-YK7H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Number Pieces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2T7U-HMZM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4" name="Google Shape;1284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Geoboard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Q656-HCRX</a:t>
            </a:r>
            <a:endParaRPr>
              <a:solidFill>
                <a:srgbClr val="33333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Math Clock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2EVB-EGKB</a:t>
            </a:r>
            <a:endParaRPr>
              <a:solidFill>
                <a:srgbClr val="33333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Whiteboard </a:t>
            </a:r>
            <a:r>
              <a:rPr lang="en">
                <a:solidFill>
                  <a:srgbClr val="33333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44T8-QH64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95" name="Google Shape;1295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6" name="Google Shape;1136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Lien de la présentation : </a:t>
            </a:r>
            <a:r>
              <a:rPr lang="en" b="1" u="sng">
                <a:solidFill>
                  <a:srgbClr val="3C78D8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http://bit.ly/mst08mars21</a:t>
            </a:r>
            <a:endParaRPr b="1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b="1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b="1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00" name="Google Shape;1300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06" name="Google Shape;1306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Tutoriels d’applications iPad</a:t>
            </a:r>
            <a:r>
              <a:rPr lang="en">
                <a:solidFill>
                  <a:schemeClr val="dk1"/>
                </a:solidFill>
              </a:rPr>
              <a:t>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http://seduc.csdecou.qc.ca/recit-tablette/tutoriels-dapplications-ipad/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4"/>
              </a:rPr>
              <a:t>Applications et PDA math</a:t>
            </a:r>
            <a:r>
              <a:rPr lang="en">
                <a:solidFill>
                  <a:srgbClr val="617A86"/>
                </a:solidFill>
              </a:rPr>
              <a:t> 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https://docs.google.com/document/d/1XNhPO5KnZ6A2xvFGEPn6PxCTzqLLrjJSF8GBgVxXBF0/edit#heading=h.lbpcdwpp4vgp</a:t>
            </a:r>
            <a:endParaRPr>
              <a:solidFill>
                <a:srgbClr val="617A86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5"/>
              </a:rPr>
              <a:t>23 recommandations d’usage des technologies en math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https://drive.google.com/open?id=1V0_-bgfiXeKlYjnOhOxAX3pCcVSn9piH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gc020197244_1_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2" name="Google Shape;1312;gc020197244_1_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 badge de participation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https://campus.recit.qc.ca/enrol/index.php?id=284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24" name="Google Shape;1324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" name="Google Shape;1144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5" name="Google Shape;1145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60" name="Google Shape;116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</a:pPr>
            <a:r>
              <a:rPr lang="en"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réinitialiser, couleur, outils d’opérations, outils texte, outils crayon, dupliquer, poubelle, partager et informations)</a:t>
            </a:r>
            <a:endParaRPr sz="14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68" name="Google Shape;1168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Application en ligne Number Frames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https://apps.mathlearningcenter.org/number-frames/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6" name="Google Shape;1176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Application en ligne Number Frames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https://apps.mathlearningcenter.org/number-frames/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5" name="Google Shape;1185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4" name="Google Shape;1194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03" name="Google Shape;1203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52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52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5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5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31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208" name="Google Shape;208;p31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" name="Google Shape;209;p31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31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" name="Google Shape;211;p31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" name="Google Shape;212;p31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" name="Google Shape;213;p31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214;p31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" name="Google Shape;215;p31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" name="Google Shape;216;p31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" name="Google Shape;217;p31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" name="Google Shape;218;p31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" name="Google Shape;219;p31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" name="Google Shape;220;p31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" name="Google Shape;221;p31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" name="Google Shape;222;p31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" name="Google Shape;223;p31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31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31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" name="Google Shape;226;p31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Google Shape;227;p31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" name="Google Shape;228;p31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31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31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31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" name="Google Shape;232;p31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" name="Google Shape;233;p31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234;p31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" name="Google Shape;235;p31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" name="Google Shape;236;p31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" name="Google Shape;237;p31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" name="Google Shape;238;p31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31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" name="Google Shape;240;p31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" name="Google Shape;241;p31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" name="Google Shape;242;p31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" name="Google Shape;243;p31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" name="Google Shape;244;p31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" name="Google Shape;245;p31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" name="Google Shape;246;p31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" name="Google Shape;247;p31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" name="Google Shape;248;p31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" name="Google Shape;249;p3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p3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" name="Google Shape;252;p3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" name="Google Shape;253;p3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3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3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" name="Google Shape;256;p3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" name="Google Shape;257;p3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3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" name="Google Shape;259;p3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" name="Google Shape;260;p3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" name="Google Shape;261;p3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" name="Google Shape;262;p3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3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3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" name="Google Shape;265;p3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3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3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" name="Google Shape;268;p3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" name="Google Shape;269;p3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3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3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3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3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3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3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3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3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3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3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3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3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3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3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3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3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3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3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3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3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3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3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3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3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95" name="Google Shape;295;p3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3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3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3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3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3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3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3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3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3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3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3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3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3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3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3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3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3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3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3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3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3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3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3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3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3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3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" name="Google Shape;322;p3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" name="Google Shape;323;p3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" name="Google Shape;324;p3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3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" name="Google Shape;326;p3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" name="Google Shape;327;p3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" name="Google Shape;328;p3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" name="Google Shape;329;p3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" name="Google Shape;330;p3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" name="Google Shape;331;p3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" name="Google Shape;332;p3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" name="Google Shape;333;p3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3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3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3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339" name="Google Shape;339;p3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40" name="Google Shape;340;p3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369" name="Google Shape;369;p3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370" name="Google Shape;370;p3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3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373" name="Google Shape;373;p3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374" name="Google Shape;374;p3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" name="Google Shape;375;p3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" name="Google Shape;376;p3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" name="Google Shape;377;p3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3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3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3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3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3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3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" name="Google Shape;384;p3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" name="Google Shape;385;p3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3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3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" name="Google Shape;388;p3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3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" name="Google Shape;390;p3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" name="Google Shape;391;p3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3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" name="Google Shape;393;p3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" name="Google Shape;394;p3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" name="Google Shape;395;p3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" name="Google Shape;396;p3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" name="Google Shape;397;p3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398;p3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3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" name="Google Shape;400;p3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" name="Google Shape;401;p3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" name="Google Shape;402;p3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" name="Google Shape;403;p3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" name="Google Shape;404;p3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" name="Google Shape;405;p3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3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3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" name="Google Shape;408;p3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" name="Google Shape;409;p3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" name="Google Shape;410;p3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" name="Google Shape;411;p3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" name="Google Shape;412;p3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" name="Google Shape;413;p3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" name="Google Shape;414;p3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" name="Google Shape;415;p3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" name="Google Shape;416;p3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" name="Google Shape;417;p3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" name="Google Shape;418;p3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" name="Google Shape;420;p3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" name="Google Shape;421;p3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" name="Google Shape;422;p3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" name="Google Shape;423;p3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" name="Google Shape;424;p3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3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27" name="Google Shape;427;p3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" name="Google Shape;428;p3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" name="Google Shape;429;p3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" name="Google Shape;430;p3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3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" name="Google Shape;432;p3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" name="Google Shape;433;p3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" name="Google Shape;434;p3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" name="Google Shape;435;p3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" name="Google Shape;436;p3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" name="Google Shape;437;p3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" name="Google Shape;438;p3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" name="Google Shape;439;p3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3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" name="Google Shape;441;p3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" name="Google Shape;442;p3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3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" name="Google Shape;444;p3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3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" name="Google Shape;446;p3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" name="Google Shape;447;p3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" name="Google Shape;448;p3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3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3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3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3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3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3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" name="Google Shape;455;p3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37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459" name="Google Shape;459;p3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60" name="Google Shape;460;p3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3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3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3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3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3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3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3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3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3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3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3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3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3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3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3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3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3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3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3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3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3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3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3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3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3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3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3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89" name="Google Shape;489;p3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490" name="Google Shape;490;p3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38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494" name="Google Shape;494;p3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495" name="Google Shape;495;p3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96" name="Google Shape;496;p3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3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3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3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3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3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3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3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3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3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3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3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3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3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3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3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3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3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3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3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3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3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3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3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3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3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3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3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3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25" name="Google Shape;525;p3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526" name="Google Shape;526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44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4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Google Shape;528;p3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39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530" name="Google Shape;530;p39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531" name="Google Shape;531;p39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532" name="Google Shape;532;p3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533" name="Google Shape;533;p3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3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3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3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3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3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3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3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3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3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3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3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3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3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3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3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3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3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3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3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3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3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3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3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3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3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62" name="Google Shape;562;p3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563" name="Google Shape;563;p3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4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41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41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69" name="Google Shape;569;p41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41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41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41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41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41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41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41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41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4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80" name="Google Shape;580;p4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81" name="Google Shape;581;p4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 1">
  <p:cSld name="BLANK_1_1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43"/>
          <p:cNvSpPr/>
          <p:nvPr/>
        </p:nvSpPr>
        <p:spPr>
          <a:xfrm>
            <a:off x="0" y="0"/>
            <a:ext cx="9144000" cy="5143500"/>
          </a:xfrm>
          <a:prstGeom prst="frame">
            <a:avLst>
              <a:gd name="adj1" fmla="val 4376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43"/>
          <p:cNvSpPr/>
          <p:nvPr/>
        </p:nvSpPr>
        <p:spPr>
          <a:xfrm rot="-5400000">
            <a:off x="4403950" y="4519950"/>
            <a:ext cx="336000" cy="9111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43"/>
          <p:cNvSpPr txBox="1">
            <a:spLocks noGrp="1"/>
          </p:cNvSpPr>
          <p:nvPr>
            <p:ph type="sldNum" idx="12"/>
          </p:nvPr>
        </p:nvSpPr>
        <p:spPr>
          <a:xfrm>
            <a:off x="4116400" y="4807375"/>
            <a:ext cx="911100" cy="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gc020197244_1_713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44" name="Google Shape;744;gc020197244_1_713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5" name="Google Shape;745;gc020197244_1_713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6" name="Google Shape;746;gc020197244_1_713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7" name="Google Shape;747;gc020197244_1_713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8" name="Google Shape;748;gc020197244_1_713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9" name="Google Shape;749;gc020197244_1_713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0" name="Google Shape;750;gc020197244_1_713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1" name="Google Shape;751;gc020197244_1_713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2" name="Google Shape;752;gc020197244_1_713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3" name="Google Shape;753;gc020197244_1_713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4" name="Google Shape;754;gc020197244_1_713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5" name="Google Shape;755;gc020197244_1_713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6" name="Google Shape;756;gc020197244_1_713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7" name="Google Shape;757;gc020197244_1_713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8" name="Google Shape;758;gc020197244_1_713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9" name="Google Shape;759;gc020197244_1_713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0" name="Google Shape;760;gc020197244_1_713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1" name="Google Shape;761;gc020197244_1_713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2" name="Google Shape;762;gc020197244_1_713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3" name="Google Shape;763;gc020197244_1_713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4" name="Google Shape;764;gc020197244_1_713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5" name="Google Shape;765;gc020197244_1_713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6" name="Google Shape;766;gc020197244_1_713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7" name="Google Shape;767;gc020197244_1_713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8" name="Google Shape;768;gc020197244_1_713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9" name="Google Shape;769;gc020197244_1_713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0" name="Google Shape;770;gc020197244_1_713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1" name="Google Shape;771;gc020197244_1_713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2" name="Google Shape;772;gc020197244_1_713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" name="Google Shape;774;gc020197244_1_744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75" name="Google Shape;775;gc020197244_1_744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76" name="Google Shape;776;gc020197244_1_744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7" name="Google Shape;777;gc020197244_1_744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8" name="Google Shape;778;gc020197244_1_744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9" name="Google Shape;779;gc020197244_1_744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0" name="Google Shape;780;gc020197244_1_744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1" name="Google Shape;781;gc020197244_1_74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2" name="Google Shape;782;gc020197244_1_744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3" name="Google Shape;783;gc020197244_1_744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4" name="Google Shape;784;gc020197244_1_744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5" name="Google Shape;785;gc020197244_1_744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6" name="Google Shape;786;gc020197244_1_744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7" name="Google Shape;787;gc020197244_1_744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8" name="Google Shape;788;gc020197244_1_74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9" name="Google Shape;789;gc020197244_1_744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0" name="Google Shape;790;gc020197244_1_744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1" name="Google Shape;791;gc020197244_1_74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2" name="Google Shape;792;gc020197244_1_744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3" name="Google Shape;793;gc020197244_1_74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4" name="Google Shape;794;gc020197244_1_744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5" name="Google Shape;795;gc020197244_1_74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6" name="Google Shape;796;gc020197244_1_744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7" name="Google Shape;797;gc020197244_1_744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8" name="Google Shape;798;gc020197244_1_744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9" name="Google Shape;799;gc020197244_1_744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0" name="Google Shape;800;gc020197244_1_74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1" name="Google Shape;801;gc020197244_1_744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2" name="Google Shape;802;gc020197244_1_74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3" name="Google Shape;803;gc020197244_1_744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4" name="Google Shape;804;gc020197244_1_744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5" name="Google Shape;805;gc020197244_1_744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6" name="Google Shape;806;gc020197244_1_744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7" name="Google Shape;807;gc020197244_1_744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8" name="Google Shape;808;gc020197244_1_74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9" name="Google Shape;809;gc020197244_1_744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0" name="Google Shape;810;gc020197244_1_74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1" name="Google Shape;811;gc020197244_1_74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2" name="Google Shape;812;gc020197244_1_744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3" name="Google Shape;813;gc020197244_1_744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4" name="Google Shape;814;gc020197244_1_744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5" name="Google Shape;815;gc020197244_1_744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6" name="Google Shape;816;gc020197244_1_744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7" name="Google Shape;817;gc020197244_1_744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8" name="Google Shape;818;gc020197244_1_74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9" name="Google Shape;819;gc020197244_1_744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0" name="Google Shape;820;gc020197244_1_74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1" name="Google Shape;821;gc020197244_1_744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2" name="Google Shape;822;gc020197244_1_744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3" name="Google Shape;823;gc020197244_1_744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4" name="Google Shape;824;gc020197244_1_744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5" name="Google Shape;825;gc020197244_1_74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6" name="Google Shape;826;gc020197244_1_744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gc020197244_1_79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9" name="Google Shape;829;gc020197244_1_79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0" name="Google Shape;830;gc020197244_1_79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1" name="Google Shape;831;gc020197244_1_79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2" name="Google Shape;832;gc020197244_1_79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3" name="Google Shape;833;gc020197244_1_79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4" name="Google Shape;834;gc020197244_1_79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5" name="Google Shape;835;gc020197244_1_79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6" name="Google Shape;836;gc020197244_1_79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7" name="Google Shape;837;gc020197244_1_79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8" name="Google Shape;838;gc020197244_1_79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9" name="Google Shape;839;gc020197244_1_79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0" name="Google Shape;840;gc020197244_1_79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1" name="Google Shape;841;gc020197244_1_79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2" name="Google Shape;842;gc020197244_1_79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3" name="Google Shape;843;gc020197244_1_79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4" name="Google Shape;844;gc020197244_1_79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5" name="Google Shape;845;gc020197244_1_79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6" name="Google Shape;846;gc020197244_1_79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7" name="Google Shape;847;gc020197244_1_79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8" name="Google Shape;848;gc020197244_1_79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9" name="Google Shape;849;gc020197244_1_79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0" name="Google Shape;850;gc020197244_1_79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1" name="Google Shape;851;gc020197244_1_79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2" name="Google Shape;852;gc020197244_1_79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3" name="Google Shape;853;gc020197244_1_79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4" name="Google Shape;854;gc020197244_1_79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5" name="Google Shape;855;gc020197244_1_79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6" name="Google Shape;856;gc020197244_1_79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7" name="Google Shape;857;gc020197244_1_79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8" name="Google Shape;858;gc020197244_1_79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9" name="Google Shape;859;gc020197244_1_79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0" name="Google Shape;860;gc020197244_1_79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1" name="Google Shape;861;gc020197244_1_79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2" name="Google Shape;862;gc020197244_1_79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3" name="Google Shape;863;gc020197244_1_79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4" name="Google Shape;864;gc020197244_1_79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5" name="Google Shape;865;gc020197244_1_79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6" name="Google Shape;866;gc020197244_1_79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7" name="Google Shape;867;gc020197244_1_79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8" name="Google Shape;868;gc020197244_1_79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9" name="Google Shape;869;gc020197244_1_79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0" name="Google Shape;870;gc020197244_1_79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gc020197244_1_84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73" name="Google Shape;873;gc020197244_1_842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74" name="Google Shape;874;gc020197244_1_84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75" name="Google Shape;875;gc020197244_1_84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gc020197244_1_84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gc020197244_1_84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gc020197244_1_84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gc020197244_1_84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gc020197244_1_84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gc020197244_1_84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gc020197244_1_84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gc020197244_1_84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gc020197244_1_84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gc020197244_1_84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gc020197244_1_84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gc020197244_1_84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gc020197244_1_84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gc020197244_1_84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gc020197244_1_84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gc020197244_1_84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gc020197244_1_84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gc020197244_1_84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gc020197244_1_84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gc020197244_1_84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6" name="Google Shape;896;gc020197244_1_84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7" name="Google Shape;897;gc020197244_1_84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8" name="Google Shape;898;gc020197244_1_84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9" name="Google Shape;899;gc020197244_1_84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0" name="Google Shape;900;gc020197244_1_84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1" name="Google Shape;901;gc020197244_1_84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2" name="Google Shape;902;gc020197244_1_84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3" name="Google Shape;903;gc020197244_1_84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904" name="Google Shape;904;gc020197244_1_84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05" name="Google Shape;905;gc020197244_1_84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gc020197244_1_87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gc020197244_1_877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9" name="Google Shape;909;gc020197244_1_877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10" name="Google Shape;910;gc020197244_1_87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11" name="Google Shape;911;gc020197244_1_87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gc020197244_1_87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gc020197244_1_87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gc020197244_1_87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gc020197244_1_87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gc020197244_1_87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gc020197244_1_87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gc020197244_1_87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gc020197244_1_87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gc020197244_1_87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gc020197244_1_87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gc020197244_1_87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gc020197244_1_87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gc020197244_1_87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gc020197244_1_87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gc020197244_1_87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gc020197244_1_87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gc020197244_1_87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gc020197244_1_87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gc020197244_1_87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gc020197244_1_87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gc020197244_1_87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gc020197244_1_87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gc020197244_1_87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gc020197244_1_87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gc020197244_1_87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gc020197244_1_87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gc020197244_1_87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gc020197244_1_87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40" name="Google Shape;940;gc020197244_1_87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41" name="Google Shape;941;gc020197244_1_87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" name="Google Shape;943;gc020197244_1_91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gc020197244_1_913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45" name="Google Shape;945;gc020197244_1_913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46" name="Google Shape;946;gc020197244_1_913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47" name="Google Shape;947;gc020197244_1_913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8" name="Google Shape;948;gc020197244_1_913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gc020197244_1_913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gc020197244_1_913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gc020197244_1_913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gc020197244_1_913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gc020197244_1_913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gc020197244_1_913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gc020197244_1_913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gc020197244_1_913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gc020197244_1_913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gc020197244_1_913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gc020197244_1_913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gc020197244_1_913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gc020197244_1_913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gc020197244_1_913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gc020197244_1_913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gc020197244_1_913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gc020197244_1_913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gc020197244_1_913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gc020197244_1_9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gc020197244_1_913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gc020197244_1_913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gc020197244_1_913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gc020197244_1_913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gc020197244_1_913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gc020197244_1_913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gc020197244_1_913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gc020197244_1_913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gc020197244_1_913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77" name="Google Shape;977;gc020197244_1_913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8" name="Google Shape;978;gc020197244_1_91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gc020197244_1_95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81" name="Google Shape;981;gc020197244_1_95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82" name="Google Shape;982;gc020197244_1_95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gc020197244_1_95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gc020197244_1_95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gc020197244_1_95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gc020197244_1_95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gc020197244_1_95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gc020197244_1_95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gc020197244_1_95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gc020197244_1_95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gc020197244_1_95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gc020197244_1_95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gc020197244_1_95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gc020197244_1_95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gc020197244_1_95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gc020197244_1_95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gc020197244_1_95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gc020197244_1_95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gc020197244_1_95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gc020197244_1_95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gc020197244_1_95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gc020197244_1_95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gc020197244_1_95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gc020197244_1_95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gc020197244_1_95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gc020197244_1_95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gc020197244_1_95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gc020197244_1_95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gc020197244_1_95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gc020197244_1_95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11" name="Google Shape;1011;gc020197244_1_95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2" name="Google Shape;1012;gc020197244_1_95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gc020197244_1_984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15" name="Google Shape;1015;gc020197244_1_98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6" name="Google Shape;1016;gc020197244_1_98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7" name="Google Shape;1017;gc020197244_1_98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8" name="Google Shape;1018;gc020197244_1_98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9" name="Google Shape;1019;gc020197244_1_98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0" name="Google Shape;1020;gc020197244_1_98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1" name="Google Shape;1021;gc020197244_1_98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2" name="Google Shape;1022;gc020197244_1_98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3" name="Google Shape;1023;gc020197244_1_98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4" name="Google Shape;1024;gc020197244_1_98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5" name="Google Shape;1025;gc020197244_1_98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6" name="Google Shape;1026;gc020197244_1_98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7" name="Google Shape;1027;gc020197244_1_98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8" name="Google Shape;1028;gc020197244_1_98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9" name="Google Shape;1029;gc020197244_1_98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0" name="Google Shape;1030;gc020197244_1_98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1" name="Google Shape;1031;gc020197244_1_98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2" name="Google Shape;1032;gc020197244_1_98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3" name="Google Shape;1033;gc020197244_1_98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4" name="Google Shape;1034;gc020197244_1_98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5" name="Google Shape;1035;gc020197244_1_98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6" name="Google Shape;1036;gc020197244_1_98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7" name="Google Shape;1037;gc020197244_1_98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8" name="Google Shape;1038;gc020197244_1_98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9" name="Google Shape;1039;gc020197244_1_98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0" name="Google Shape;1040;gc020197244_1_98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1" name="Google Shape;1041;gc020197244_1_98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2" name="Google Shape;1042;gc020197244_1_98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3" name="Google Shape;1043;gc020197244_1_98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4" name="Google Shape;1044;gc020197244_1_98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5" name="Google Shape;1045;gc020197244_1_98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6" name="Google Shape;1046;gc020197244_1_98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7" name="Google Shape;1047;gc020197244_1_98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8" name="Google Shape;1048;gc020197244_1_98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9" name="Google Shape;1049;gc020197244_1_98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0" name="Google Shape;1050;gc020197244_1_98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1" name="Google Shape;1051;gc020197244_1_98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2" name="Google Shape;1052;gc020197244_1_98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3" name="Google Shape;1053;gc020197244_1_98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4" name="Google Shape;1054;gc020197244_1_98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5" name="Google Shape;1055;gc020197244_1_98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6" name="Google Shape;1056;gc020197244_1_98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c020197244_1_102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59" name="Google Shape;1059;gc020197244_1_102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0" name="Google Shape;1060;gc020197244_1_102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1" name="Google Shape;1061;gc020197244_1_102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2" name="Google Shape;1062;gc020197244_1_102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3" name="Google Shape;1063;gc020197244_1_102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4" name="Google Shape;1064;gc020197244_1_102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5" name="Google Shape;1065;gc020197244_1_102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6" name="Google Shape;1066;gc020197244_1_102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7" name="Google Shape;1067;gc020197244_1_102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8" name="Google Shape;1068;gc020197244_1_102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69" name="Google Shape;1069;gc020197244_1_102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0" name="Google Shape;1070;gc020197244_1_102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1" name="Google Shape;1071;gc020197244_1_102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2" name="Google Shape;1072;gc020197244_1_102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3" name="Google Shape;1073;gc020197244_1_102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4" name="Google Shape;1074;gc020197244_1_102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5" name="Google Shape;1075;gc020197244_1_102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6" name="Google Shape;1076;gc020197244_1_102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7" name="Google Shape;1077;gc020197244_1_102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8" name="Google Shape;1078;gc020197244_1_102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79" name="Google Shape;1079;gc020197244_1_102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0" name="Google Shape;1080;gc020197244_1_102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1" name="Google Shape;1081;gc020197244_1_102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2" name="Google Shape;1082;gc020197244_1_102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3" name="Google Shape;1083;gc020197244_1_102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4" name="Google Shape;1084;gc020197244_1_102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5" name="Google Shape;1085;gc020197244_1_102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6" name="Google Shape;1086;gc020197244_1_102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7" name="Google Shape;1087;gc020197244_1_102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8" name="Google Shape;1088;gc020197244_1_102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89" name="Google Shape;1089;gc020197244_1_102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0" name="Google Shape;1090;gc020197244_1_102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1" name="Google Shape;1091;gc020197244_1_102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2" name="Google Shape;1092;gc020197244_1_102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3" name="Google Shape;1093;gc020197244_1_102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4" name="Google Shape;1094;gc020197244_1_102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5" name="Google Shape;1095;gc020197244_1_102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6" name="Google Shape;1096;gc020197244_1_102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7" name="Google Shape;1097;gc020197244_1_102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8" name="Google Shape;1098;gc020197244_1_102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99" name="Google Shape;1099;gc020197244_1_102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gc020197244_1_107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gc020197244_1_1073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gc020197244_1_1073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105" name="Google Shape;1105;gc020197244_1_1073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" name="Google Shape;1106;gc020197244_1_1073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" name="Google Shape;1107;gc020197244_1_1073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8" name="Google Shape;1108;gc020197244_1_1073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9" name="Google Shape;1109;gc020197244_1_1073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gc020197244_1_1073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1" name="Google Shape;1111;gc020197244_1_1073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2" name="Google Shape;1112;gc020197244_1_1073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" name="Google Shape;1113;gc020197244_1_1073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Google Shape;1115;gc020197244_1_108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16" name="Google Shape;1116;gc020197244_1_108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17" name="Google Shape;1117;gc020197244_1_108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3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gc020197244_1_108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20" name="Google Shape;1120;gc020197244_1_108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21" name="Google Shape;1121;gc020197244_1_108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46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23;p46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Google Shape;24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8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48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4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9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Google Shape;34;p4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50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37;p50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50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50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5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1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5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 b="0" i="0" u="none" strike="noStrike" cap="none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p2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 sz="1400" b="0" i="0" u="none" strike="noStrike" cap="none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8" name="Google Shape;8;p2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30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2" name="Google Shape;52;p30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30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30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30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30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30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30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30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30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30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30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30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30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30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30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30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30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30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30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30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30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30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30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30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30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30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h="120000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30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30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30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30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30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30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0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30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30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0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0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30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0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0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0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0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0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0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0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0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0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0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0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0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0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0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0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0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0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0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30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30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30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30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30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30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30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30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30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30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30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30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30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30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30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30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30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30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30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30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30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30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30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30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30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30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30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30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30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30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30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30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30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30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30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30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30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30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30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30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30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30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30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30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30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30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30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30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30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0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30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30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30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30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30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30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30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30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30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0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0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0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30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30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0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0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0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0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30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30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0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0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0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0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0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0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0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30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30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30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0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0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30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30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0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0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0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0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0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0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0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0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0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0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0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204" name="Google Shape;204;p30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05" name="Google Shape;205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" name="Google Shape;587;gc020197244_1_557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8" name="Google Shape;588;gc020197244_1_557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gc020197244_1_557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gc020197244_1_557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gc020197244_1_557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gc020197244_1_557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gc020197244_1_557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gc020197244_1_557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gc020197244_1_557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gc020197244_1_557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gc020197244_1_557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gc020197244_1_557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gc020197244_1_557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gc020197244_1_557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gc020197244_1_557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gc020197244_1_557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gc020197244_1_557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gc020197244_1_557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gc020197244_1_557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gc020197244_1_557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gc020197244_1_557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gc020197244_1_557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gc020197244_1_557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gc020197244_1_557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gc020197244_1_557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gc020197244_1_557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gc020197244_1_557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gc020197244_1_557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gc020197244_1_557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gc020197244_1_557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gc020197244_1_557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gc020197244_1_557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gc020197244_1_557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gc020197244_1_557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gc020197244_1_557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gc020197244_1_557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gc020197244_1_557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gc020197244_1_557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gc020197244_1_557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gc020197244_1_557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gc020197244_1_557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gc020197244_1_557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gc020197244_1_557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gc020197244_1_557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gc020197244_1_557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gc020197244_1_557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gc020197244_1_557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gc020197244_1_557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gc020197244_1_557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gc020197244_1_557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gc020197244_1_557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gc020197244_1_557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gc020197244_1_557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gc020197244_1_557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gc020197244_1_557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gc020197244_1_557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gc020197244_1_557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gc020197244_1_557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gc020197244_1_557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gc020197244_1_557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gc020197244_1_557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gc020197244_1_557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gc020197244_1_557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gc020197244_1_557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gc020197244_1_557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gc020197244_1_557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gc020197244_1_557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gc020197244_1_557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gc020197244_1_557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gc020197244_1_557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gc020197244_1_557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gc020197244_1_557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gc020197244_1_557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gc020197244_1_557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gc020197244_1_557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gc020197244_1_557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gc020197244_1_557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gc020197244_1_557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gc020197244_1_557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gc020197244_1_557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gc020197244_1_557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gc020197244_1_557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gc020197244_1_557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gc020197244_1_557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gc020197244_1_557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gc020197244_1_557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gc020197244_1_557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gc020197244_1_557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gc020197244_1_557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gc020197244_1_557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gc020197244_1_557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gc020197244_1_557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gc020197244_1_557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gc020197244_1_557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gc020197244_1_557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gc020197244_1_557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gc020197244_1_557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gc020197244_1_557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gc020197244_1_557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gc020197244_1_557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gc020197244_1_557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gc020197244_1_557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gc020197244_1_557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gc020197244_1_557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gc020197244_1_557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gc020197244_1_557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gc020197244_1_557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gc020197244_1_557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gc020197244_1_557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gc020197244_1_557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gc020197244_1_557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gc020197244_1_557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gc020197244_1_557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gc020197244_1_557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gc020197244_1_557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gc020197244_1_557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gc020197244_1_557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gc020197244_1_557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gc020197244_1_557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gc020197244_1_557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gc020197244_1_557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gc020197244_1_557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gc020197244_1_557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gc020197244_1_557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gc020197244_1_557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gc020197244_1_557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gc020197244_1_557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gc020197244_1_557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gc020197244_1_557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gc020197244_1_557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gc020197244_1_557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gc020197244_1_557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gc020197244_1_557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gc020197244_1_557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gc020197244_1_557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gc020197244_1_557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gc020197244_1_557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gc020197244_1_557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gc020197244_1_557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gc020197244_1_557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gc020197244_1_557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gc020197244_1_557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gc020197244_1_557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gc020197244_1_557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gc020197244_1_557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gc020197244_1_557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gc020197244_1_557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gc020197244_1_557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gc020197244_1_557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gc020197244_1_557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gc020197244_1_557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gc020197244_1_557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739;gc020197244_1_55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40" name="Google Shape;740;gc020197244_1_557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41" name="Google Shape;741;gc020197244_1_55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hyperlink" Target="https://campus.recit.qc.ca/" TargetMode="Externa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YdgK97qg_vQ" TargetMode="Externa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4.png"/><Relationship Id="rId5" Type="http://schemas.openxmlformats.org/officeDocument/2006/relationships/hyperlink" Target="https://apps.mathlearningcenter.org/number-frames/" TargetMode="External"/><Relationship Id="rId4" Type="http://schemas.openxmlformats.org/officeDocument/2006/relationships/hyperlink" Target="https://drive.google.com/file/d/0BzKWHW0P9kRES2M3VFctTjlfenM/view?usp=sharing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YdgK97qg_vQ" TargetMode="Externa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.png"/><Relationship Id="rId5" Type="http://schemas.openxmlformats.org/officeDocument/2006/relationships/hyperlink" Target="https://apps.mathlearningcenter.org/math-clock/" TargetMode="External"/><Relationship Id="rId4" Type="http://schemas.openxmlformats.org/officeDocument/2006/relationships/hyperlink" Target="https://chrome.google.com/webstore/detail/math-clock-by-the-math-le/dmiciodncblfmmchmkihafeiimihaagn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hyperlink" Target="https://drive.google.com/file/d/1GFXzESuGaYGpTtJ-6R7uY8EmvueOjVkD/view?usp=sharing" TargetMode="External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apps.mathlearningcenter.org/geoboard/" TargetMode="External"/><Relationship Id="rId5" Type="http://schemas.openxmlformats.org/officeDocument/2006/relationships/hyperlink" Target="https://drive.google.com/file/d/0BzKWHW0P9kRER0d1T2Rpb1c0QWs/view?usp=sharing" TargetMode="External"/><Relationship Id="rId4" Type="http://schemas.openxmlformats.org/officeDocument/2006/relationships/hyperlink" Target="https://www.youtube.com/watch?v=tTrraibD5Sk" TargetMode="Externa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hyperlink" Target="https://drive.google.com/open?id=1CUcxji8V9ewe9U6Ecr-TwYqD0W0kEONVmVLGG-EBbqI" TargetMode="External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apps.mathlearningcenter.org/pattern-shapes/" TargetMode="External"/><Relationship Id="rId5" Type="http://schemas.openxmlformats.org/officeDocument/2006/relationships/hyperlink" Target="https://drive.google.com/open?id=0BzKWHW0P9kREZVRrWmRnMnV6eFk" TargetMode="External"/><Relationship Id="rId4" Type="http://schemas.openxmlformats.org/officeDocument/2006/relationships/hyperlink" Target="https://www.youtube.com/watch?v=_gsXx27GsD0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apps.mathlearningcenter.org/math-vocabulary-cards/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5.png"/><Relationship Id="rId5" Type="http://schemas.openxmlformats.org/officeDocument/2006/relationships/image" Target="../media/image6.png"/><Relationship Id="rId4" Type="http://schemas.openxmlformats.org/officeDocument/2006/relationships/hyperlink" Target="https://apps.mathlearningcenter.org/geoboard/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open?id=1yL3kgHqmFLdgI3PgrUfyOqoIZgOQYPB6" TargetMode="Externa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2.png"/><Relationship Id="rId5" Type="http://schemas.openxmlformats.org/officeDocument/2006/relationships/hyperlink" Target="https://apps.mathlearningcenter.org/fractions/" TargetMode="External"/><Relationship Id="rId4" Type="http://schemas.openxmlformats.org/officeDocument/2006/relationships/hyperlink" Target="https://www.youtube.com/watch?v=ynPNr7tZlxc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hyperlink" Target="http://bit.ly/mst08mars21" TargetMode="External"/><Relationship Id="rId7" Type="http://schemas.openxmlformats.org/officeDocument/2006/relationships/hyperlink" Target="https://recitmst.qc.ca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itunes.apple.com/us/app/number-frames-by-the-math-learning-center/id873198123?mt=8" TargetMode="External"/><Relationship Id="rId3" Type="http://schemas.openxmlformats.org/officeDocument/2006/relationships/hyperlink" Target="https://www.mathlearningcenter.org/apps/geoboard" TargetMode="External"/><Relationship Id="rId7" Type="http://schemas.openxmlformats.org/officeDocument/2006/relationships/hyperlink" Target="https://itunes.apple.com/ca/app/number-line-by-the-math-learning-center/id751816884?l=fr&amp;mt=8" TargetMode="External"/><Relationship Id="rId12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itunes.apple.com/ca/app/pattern-shapes-by-the-math-learning-center/id908511013?l=fr&amp;mt=8" TargetMode="External"/><Relationship Id="rId11" Type="http://schemas.openxmlformats.org/officeDocument/2006/relationships/hyperlink" Target="https://itunes.apple.com/ca/app/fractions-by-the-math-learning-center/id1114674604?l=fr&amp;mt=8" TargetMode="External"/><Relationship Id="rId5" Type="http://schemas.openxmlformats.org/officeDocument/2006/relationships/hyperlink" Target="https://www.mathlearningcenter.org/apps/number-pieces" TargetMode="External"/><Relationship Id="rId10" Type="http://schemas.openxmlformats.org/officeDocument/2006/relationships/hyperlink" Target="https://www.mathlearningcenter.org/apps/whiteboard-app" TargetMode="External"/><Relationship Id="rId4" Type="http://schemas.openxmlformats.org/officeDocument/2006/relationships/hyperlink" Target="https://www.mathlearningcenter.org/apps/number-rack" TargetMode="External"/><Relationship Id="rId9" Type="http://schemas.openxmlformats.org/officeDocument/2006/relationships/hyperlink" Target="https://itunes.apple.com/us/app/math-clock-by-mlc/id1444666967?ls=1&amp;mt=8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page/view.php?id=7040" TargetMode="Externa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drive.google.com/open?id=1V0_-bgfiXeKlYjnOhOxAX3pCcVSn9piH" TargetMode="External"/><Relationship Id="rId5" Type="http://schemas.openxmlformats.org/officeDocument/2006/relationships/hyperlink" Target="https://docs.google.com/document/d/1XNhPO5KnZ6A2xvFGEPn6PxCTzqLLrjJSF8GBgVxXBF0/edit#heading=h.lbpcdwpp4vgp" TargetMode="External"/><Relationship Id="rId4" Type="http://schemas.openxmlformats.org/officeDocument/2006/relationships/hyperlink" Target="http://seduc.csdecou.qc.ca/recit-tablette/tutoriels-dapplications-ipad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enrol/index.php?id=284" TargetMode="External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32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5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apps.mathlearningcenter.org/number-frames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5" Type="http://schemas.openxmlformats.org/officeDocument/2006/relationships/image" Target="../media/image6.png"/><Relationship Id="rId4" Type="http://schemas.openxmlformats.org/officeDocument/2006/relationships/hyperlink" Target="https://apps.mathlearningcenter.org/number-frames/?27glejqn" TargetMode="Externa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hyperlink" Target="https://apps.mathlearningcenter.org/number-frames/" TargetMode="Externa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forms.office.com/Pages/ShareFormPage.aspx?id=EF61Z5BlXEaXCQTxot_EPGUpWRFJktxEiclxsdXYqidUMVpQVVMwVkhRMlBDR05ISjVPR1NIT1I2NC4u&amp;sharetoken=fjuLazhYoKljd0edH1U5" TargetMode="External"/><Relationship Id="rId5" Type="http://schemas.openxmlformats.org/officeDocument/2006/relationships/hyperlink" Target="https://docs.google.com/forms/d/1oGwFBloxiBqoyQfj64BqGL7gZm_m33aAJlfiDbEKu2U/copy" TargetMode="External"/><Relationship Id="rId4" Type="http://schemas.openxmlformats.org/officeDocument/2006/relationships/hyperlink" Target="https://forms.gle/3ryBR1TYCVsd5EWK8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open?id=13J9fM3UTKuwjLjd8z-5Qy6ZvYHWyQBLs" TargetMode="Externa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png"/><Relationship Id="rId5" Type="http://schemas.openxmlformats.org/officeDocument/2006/relationships/hyperlink" Target="https://apps.mathlearningcenter.org/number-pieces/" TargetMode="External"/><Relationship Id="rId4" Type="http://schemas.openxmlformats.org/officeDocument/2006/relationships/hyperlink" Target="https://drive.google.com/open?id=0BzKWHW0P9kRESmMzSHlUdXFPdUE" TargetMode="Externa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hyperlink" Target="https://drive.google.com/open?id=1-lWPkiDiSr7YH5JMsiZrynS4zGY-OYb1" TargetMode="External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apps.mathlearningcenter.org/number-rack/" TargetMode="External"/><Relationship Id="rId5" Type="http://schemas.openxmlformats.org/officeDocument/2006/relationships/hyperlink" Target="https://drive.google.com/open?id=0BzKWHW0P9kRENVFDQzdEeU9pUG8" TargetMode="External"/><Relationship Id="rId4" Type="http://schemas.openxmlformats.org/officeDocument/2006/relationships/hyperlink" Target="https://www.youtube.com/watch?v=gydfh2Zqbz8" TargetMode="Externa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hyperlink" Target="https://drive.google.com/file/d/1V5hVqukBANfG43CBPs_HBIqHZxJspsI7/view?usp=sharing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apps.mathlearningcenter.org/number-line/" TargetMode="External"/><Relationship Id="rId5" Type="http://schemas.openxmlformats.org/officeDocument/2006/relationships/hyperlink" Target="https://drive.google.com/open?id=0BzKWHW0P9kREWGR4Wk9tdDEwOVE" TargetMode="External"/><Relationship Id="rId4" Type="http://schemas.openxmlformats.org/officeDocument/2006/relationships/hyperlink" Target="https://www.youtube.com/watch?v=kr56SB77qTg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" name="Google Shape;1126;p1"/>
          <p:cNvPicPr preferRelativeResize="0"/>
          <p:nvPr/>
        </p:nvPicPr>
        <p:blipFill rotWithShape="1">
          <a:blip r:embed="rId3">
            <a:alphaModFix/>
          </a:blip>
          <a:srcRect t="18166"/>
          <a:stretch/>
        </p:blipFill>
        <p:spPr>
          <a:xfrm>
            <a:off x="0" y="0"/>
            <a:ext cx="8858251" cy="4785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7" name="Google Shape;1127;p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12512" y="-18500"/>
            <a:ext cx="9169025" cy="5180499"/>
          </a:xfrm>
          <a:prstGeom prst="rect">
            <a:avLst/>
          </a:prstGeom>
          <a:noFill/>
          <a:ln>
            <a:noFill/>
          </a:ln>
        </p:spPr>
      </p:pic>
      <p:sp>
        <p:nvSpPr>
          <p:cNvPr id="1128" name="Google Shape;1128;p1">
            <a:hlinkClick r:id="rId5"/>
          </p:cNvPr>
          <p:cNvSpPr txBox="1"/>
          <p:nvPr/>
        </p:nvSpPr>
        <p:spPr>
          <a:xfrm>
            <a:off x="4501425" y="4719300"/>
            <a:ext cx="4140300" cy="42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1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Pour plus de détails : campus.recit.qc.ca</a:t>
            </a:r>
            <a:endParaRPr sz="1600" b="1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29" name="Google Shape;1129;p1"/>
          <p:cNvSpPr txBox="1">
            <a:spLocks noGrp="1"/>
          </p:cNvSpPr>
          <p:nvPr>
            <p:ph type="ctrTitle"/>
          </p:nvPr>
        </p:nvSpPr>
        <p:spPr>
          <a:xfrm>
            <a:off x="-12500" y="2245413"/>
            <a:ext cx="6754200" cy="1143000"/>
          </a:xfrm>
          <a:prstGeom prst="rect">
            <a:avLst/>
          </a:prstGeom>
          <a:solidFill>
            <a:srgbClr val="202D36">
              <a:alpha val="48235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720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3400">
                <a:solidFill>
                  <a:srgbClr val="FFFFFF"/>
                </a:solidFill>
              </a:rPr>
              <a:t>Les applications de </a:t>
            </a:r>
            <a:endParaRPr sz="3400">
              <a:solidFill>
                <a:srgbClr val="FFFFFF"/>
              </a:solidFill>
            </a:endParaRPr>
          </a:p>
          <a:p>
            <a:pPr marL="720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3400">
                <a:solidFill>
                  <a:srgbClr val="FFFFFF"/>
                </a:solidFill>
              </a:rPr>
              <a:t>« Math Learning Center »</a:t>
            </a:r>
            <a:endParaRPr sz="3400">
              <a:solidFill>
                <a:srgbClr val="FFFFFF"/>
              </a:solidFill>
            </a:endParaRPr>
          </a:p>
        </p:txBody>
      </p:sp>
      <p:pic>
        <p:nvPicPr>
          <p:cNvPr id="1130" name="Google Shape;1130;p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40877" y="-10"/>
            <a:ext cx="1149425" cy="1855025"/>
          </a:xfrm>
          <a:prstGeom prst="rect">
            <a:avLst/>
          </a:prstGeom>
          <a:noFill/>
          <a:ln>
            <a:noFill/>
          </a:ln>
        </p:spPr>
      </p:pic>
      <p:sp>
        <p:nvSpPr>
          <p:cNvPr id="1131" name="Google Shape;1131;p1"/>
          <p:cNvSpPr txBox="1"/>
          <p:nvPr/>
        </p:nvSpPr>
        <p:spPr>
          <a:xfrm>
            <a:off x="0" y="3534350"/>
            <a:ext cx="3081000" cy="10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8 mars </a:t>
            </a:r>
            <a:r>
              <a:rPr lang="en" sz="2000" b="1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2021</a:t>
            </a:r>
            <a:endParaRPr sz="2000" b="1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107999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1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107999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1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107999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1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r>
              <a:rPr lang="en" sz="2000" b="0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b="0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32" name="Google Shape;1132;p1"/>
          <p:cNvSpPr txBox="1"/>
          <p:nvPr/>
        </p:nvSpPr>
        <p:spPr>
          <a:xfrm>
            <a:off x="1465750" y="485025"/>
            <a:ext cx="3081000" cy="8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0" i="0" u="none" strike="noStrike" cap="none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Service national</a:t>
            </a:r>
            <a:endParaRPr sz="1300" b="0" i="0" u="none" strike="noStrike" cap="none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1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DOMAINE DE LA MATHÉMATIQUE,</a:t>
            </a:r>
            <a:endParaRPr sz="1300" b="1" i="0" u="none" strike="noStrike" cap="none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1" i="0" u="none" strike="noStrike" cap="none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DE LA SCIENCE ET TECHNOLOGIE</a:t>
            </a:r>
            <a:endParaRPr sz="1300" b="1" i="0" u="none" strike="noStrike" cap="none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33" name="Google Shape;1133;p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431550" y="205475"/>
            <a:ext cx="1519650" cy="1463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13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Number Frames* </a:t>
            </a:r>
            <a:endParaRPr sz="3000" b="1" u="sng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15" name="Google Shape;1215;p13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Utiliser une boîte de 10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Représenter le nombre 6 en utilisant un groupe de 5 et une unité en rouge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Compléter la boîte avec des cercles bleus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Changer la forme des pictos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 À l’aide du crayon, écrire l’équation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6-Prendre une 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16" name="Google Shape;1216;p13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17" name="Google Shape;1217;p1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717475" y="2776850"/>
            <a:ext cx="1868975" cy="186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" name="Google Shape;1218;p1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14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Math Clock* </a:t>
            </a:r>
            <a:endParaRPr sz="3000" b="1" u="sng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24" name="Google Shape;1224;p14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Afficher une horloge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Bouger les aiguilles pour indiquer l’heure choisie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Afficher l’heure avec un cadran analogique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Afficher l’horloge à l’aide des fractions avec 2,4,12 ou 60 parties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5-Ombrager une section pour visualiser les minutes.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6-Prendre une 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25" name="Google Shape;1225;p14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 pour Chrome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 en ligne</a:t>
            </a:r>
            <a:r>
              <a:rPr lang="en" sz="1800">
                <a:latin typeface="Ubuntu"/>
                <a:ea typeface="Ubuntu"/>
                <a:cs typeface="Ubuntu"/>
                <a:sym typeface="Ubuntu"/>
              </a:rPr>
              <a:t> 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26" name="Google Shape;1226;p1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7" name="Google Shape;1227;p1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676800" y="2963850"/>
            <a:ext cx="1996350" cy="1996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p15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Geoboard*</a:t>
            </a:r>
            <a:endParaRPr sz="3000" b="1" u="sng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33" name="Google Shape;1233;p15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35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tracer des quadrilatères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tracer des quadrilatères ayant un côté de 6 unités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tracer des formes géométriques planes ayant un périmètre de 24 unités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tracer des formes géométriques planes ayant une surface de 24 unités carrés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34" name="Google Shape;1234;p15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Vidéo en anglais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35" name="Google Shape;1235;p15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681125" y="2881800"/>
            <a:ext cx="1908050" cy="1908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6" name="Google Shape;1236;p15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16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Pattern Shapes*</a:t>
            </a:r>
            <a:r>
              <a:rPr lang="en" sz="3000" b="1" u="sng"/>
              <a:t> </a:t>
            </a:r>
            <a:endParaRPr sz="3000" b="1" u="sng"/>
          </a:p>
        </p:txBody>
      </p:sp>
      <p:sp>
        <p:nvSpPr>
          <p:cNvPr id="1242" name="Google Shape;1242;p16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déplacer une forme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tourner la forme à l’aide d’une rotation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ajouter une grille en fond d’écran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reproduire la figure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 faire une répétition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 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43" name="Google Shape;1243;p16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44" name="Google Shape;1244;p16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46075" y="2869250"/>
            <a:ext cx="1920600" cy="1920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" name="Google Shape;1245;p16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7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Whiteboard*</a:t>
            </a:r>
            <a:endParaRPr sz="3000" b="1" u="sng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1" name="Google Shape;1251;p17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35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écrire des consignes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tracer des quadrilatères ayant un côté de 6 unités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tracer des formes géométriques planes ayant un périmètre de 24 unités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tracer des formes géométriques planes ayant une surface de 24 unités carrés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5-prendre une 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52" name="Google Shape;1252;p17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Tutoriel</a:t>
            </a:r>
            <a:r>
              <a:rPr lang="en" sz="1800">
                <a:latin typeface="Ubuntu"/>
                <a:ea typeface="Ubuntu"/>
                <a:cs typeface="Ubuntu"/>
                <a:sym typeface="Ubuntu"/>
              </a:rPr>
              <a:t> en anglais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3" name="Google Shape;1253;p1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4" name="Google Shape;1254;p1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837700" y="2618375"/>
            <a:ext cx="1954600" cy="1926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" name="Google Shape;1259;p18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Fractions </a:t>
            </a:r>
            <a:endParaRPr sz="3000" b="1" u="sng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0" name="Google Shape;1260;p18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choisir la forme rectangulaire ou circulaire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choisir le nombre de parties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ajouter une couleur pour exprimer la fraction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copier la fraction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 à l’aide du crayon, écrire la fraction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1" name="Google Shape;1261;p18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pic>
        <p:nvPicPr>
          <p:cNvPr id="1262" name="Google Shape;1262;p1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870375" y="2725250"/>
            <a:ext cx="1817375" cy="181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3" name="Google Shape;1263;p18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p19"/>
          <p:cNvSpPr txBox="1">
            <a:spLocks noGrp="1"/>
          </p:cNvSpPr>
          <p:nvPr>
            <p:ph type="body" idx="1"/>
          </p:nvPr>
        </p:nvSpPr>
        <p:spPr>
          <a:xfrm>
            <a:off x="979200" y="1500750"/>
            <a:ext cx="7747500" cy="265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None/>
            </a:pPr>
            <a:r>
              <a:rPr lang="en" sz="4800">
                <a:latin typeface="Ubuntu"/>
                <a:ea typeface="Ubuntu"/>
                <a:cs typeface="Ubuntu"/>
                <a:sym typeface="Ubuntu"/>
              </a:rPr>
              <a:t>Expérimentation,</a:t>
            </a:r>
            <a:endParaRPr sz="4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None/>
            </a:pPr>
            <a:r>
              <a:rPr lang="en" sz="3600" b="0">
                <a:latin typeface="Ubuntu"/>
                <a:ea typeface="Ubuntu"/>
                <a:cs typeface="Ubuntu"/>
                <a:sym typeface="Ubuntu"/>
              </a:rPr>
              <a:t>avec app de votre choix :</a:t>
            </a:r>
            <a:endParaRPr sz="3600" b="0">
              <a:latin typeface="Ubuntu"/>
              <a:ea typeface="Ubuntu"/>
              <a:cs typeface="Ubuntu"/>
              <a:sym typeface="Ubuntu"/>
            </a:endParaRPr>
          </a:p>
          <a:p>
            <a:pPr marL="457200" lvl="0" indent="-45720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9900"/>
              </a:buClr>
              <a:buSzPts val="3600"/>
              <a:buFont typeface="Ubuntu"/>
              <a:buChar char="✘"/>
            </a:pPr>
            <a:r>
              <a:rPr lang="en" sz="36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Illustrer l’addition de 2 nombres ou</a:t>
            </a:r>
            <a:endParaRPr sz="36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57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9900"/>
              </a:buClr>
              <a:buSzPts val="3600"/>
              <a:buFont typeface="Ubuntu"/>
              <a:buChar char="✘"/>
            </a:pPr>
            <a:r>
              <a:rPr lang="en" sz="36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Représenter une fraction</a:t>
            </a:r>
            <a:endParaRPr sz="36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None/>
            </a:pPr>
            <a:endParaRPr sz="4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9" name="Google Shape;1269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p20"/>
          <p:cNvSpPr txBox="1">
            <a:spLocks noGrp="1"/>
          </p:cNvSpPr>
          <p:nvPr>
            <p:ph type="body" idx="1"/>
          </p:nvPr>
        </p:nvSpPr>
        <p:spPr>
          <a:xfrm>
            <a:off x="994200" y="134175"/>
            <a:ext cx="7155600" cy="7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None/>
            </a:pPr>
            <a:r>
              <a:rPr lang="en" sz="4000">
                <a:latin typeface="Ubuntu"/>
                <a:ea typeface="Ubuntu"/>
                <a:cs typeface="Ubuntu"/>
                <a:sym typeface="Ubuntu"/>
              </a:rPr>
              <a:t>Addition de 2 nombres</a:t>
            </a:r>
            <a:endParaRPr sz="40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5" name="Google Shape;1275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3575" y="198475"/>
            <a:ext cx="863226" cy="833825"/>
          </a:xfrm>
          <a:prstGeom prst="rect">
            <a:avLst/>
          </a:prstGeom>
          <a:noFill/>
          <a:ln>
            <a:noFill/>
          </a:ln>
        </p:spPr>
      </p:pic>
      <p:sp>
        <p:nvSpPr>
          <p:cNvPr id="1276" name="Google Shape;1276;p20"/>
          <p:cNvSpPr txBox="1"/>
          <p:nvPr/>
        </p:nvSpPr>
        <p:spPr>
          <a:xfrm>
            <a:off x="472200" y="986000"/>
            <a:ext cx="8199600" cy="52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Number Frames					Number Line 				Number Pieces	</a:t>
            </a:r>
            <a:endParaRPr sz="14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7" name="Google Shape;1277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1675" y="1388125"/>
            <a:ext cx="2917850" cy="21946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8" name="Google Shape;1278;p2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35325" y="3774525"/>
            <a:ext cx="5335452" cy="136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9" name="Google Shape;1279;p2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652200" y="1417450"/>
            <a:ext cx="3400971" cy="1699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0" name="Google Shape;1280;p2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130875" y="3177625"/>
            <a:ext cx="2847724" cy="196587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281" name="Google Shape;1281;p20"/>
          <p:cNvCxnSpPr/>
          <p:nvPr/>
        </p:nvCxnSpPr>
        <p:spPr>
          <a:xfrm>
            <a:off x="4282675" y="1635600"/>
            <a:ext cx="0" cy="18831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21"/>
          <p:cNvSpPr txBox="1">
            <a:spLocks noGrp="1"/>
          </p:cNvSpPr>
          <p:nvPr>
            <p:ph type="body" idx="1"/>
          </p:nvPr>
        </p:nvSpPr>
        <p:spPr>
          <a:xfrm>
            <a:off x="994200" y="134175"/>
            <a:ext cx="7155600" cy="7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None/>
            </a:pPr>
            <a:r>
              <a:rPr lang="en" sz="4000">
                <a:latin typeface="Ubuntu"/>
                <a:ea typeface="Ubuntu"/>
                <a:cs typeface="Ubuntu"/>
                <a:sym typeface="Ubuntu"/>
              </a:rPr>
              <a:t>Représente la fraction 1/4</a:t>
            </a:r>
            <a:endParaRPr sz="40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7" name="Google Shape;1287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3575" y="198475"/>
            <a:ext cx="863226" cy="833825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21"/>
          <p:cNvSpPr txBox="1"/>
          <p:nvPr/>
        </p:nvSpPr>
        <p:spPr>
          <a:xfrm>
            <a:off x="472200" y="986000"/>
            <a:ext cx="8199600" cy="52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Geoboard				Math Clock 			Fractions 			Whiteboard	</a:t>
            </a:r>
            <a:endParaRPr sz="14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9" name="Google Shape;1289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03650" y="1513100"/>
            <a:ext cx="1865075" cy="2753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" name="Google Shape;1290;p2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23575" y="1513100"/>
            <a:ext cx="2037600" cy="29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2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611198" y="1513100"/>
            <a:ext cx="1865068" cy="3325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2" name="Google Shape;1292;p2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-5400000">
            <a:off x="5995412" y="2390213"/>
            <a:ext cx="3401575" cy="1504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22"/>
          <p:cNvSpPr txBox="1">
            <a:spLocks noGrp="1"/>
          </p:cNvSpPr>
          <p:nvPr>
            <p:ph type="title"/>
          </p:nvPr>
        </p:nvSpPr>
        <p:spPr>
          <a:xfrm>
            <a:off x="262650" y="297175"/>
            <a:ext cx="8820600" cy="47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 u="sng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Exemples de tâches ouvertes :</a:t>
            </a:r>
            <a:endParaRPr sz="3600" b="1" u="sng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b="1" u="sng">
              <a:solidFill>
                <a:srgbClr val="E8004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Illustre une addition;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Représente 2 fractions équivalentes;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Place en ordre croissant 3 nombres;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Décompose un nombre;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Illustre un nombre pair, composé ou premier;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Écris les coordonnées d’un figure plane;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4191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9EEB"/>
              </a:buClr>
              <a:buSzPts val="3000"/>
              <a:buFont typeface="Ubuntu"/>
              <a:buChar char="●"/>
            </a:pPr>
            <a:r>
              <a:rPr lang="en" sz="3000">
                <a:solidFill>
                  <a:srgbClr val="6D9EEB"/>
                </a:solidFill>
                <a:latin typeface="Ubuntu"/>
                <a:ea typeface="Ubuntu"/>
                <a:cs typeface="Ubuntu"/>
                <a:sym typeface="Ubuntu"/>
              </a:rPr>
              <a:t>Compare l’aire ou le périmètre de figures planes.</a:t>
            </a:r>
            <a:endParaRPr sz="3000">
              <a:solidFill>
                <a:srgbClr val="6D9EEB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000">
              <a:solidFill>
                <a:srgbClr val="00D1C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 b="1">
              <a:solidFill>
                <a:srgbClr val="00D1C6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" name="Google Shape;1138;p2"/>
          <p:cNvSpPr txBox="1"/>
          <p:nvPr/>
        </p:nvSpPr>
        <p:spPr>
          <a:xfrm>
            <a:off x="1642750" y="640550"/>
            <a:ext cx="6147600" cy="364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0"/>
              <a:buFont typeface="Arial"/>
              <a:buNone/>
            </a:pPr>
            <a:r>
              <a:rPr lang="en" sz="4000" b="1" i="0" u="none" strike="noStrike" cap="none">
                <a:solidFill>
                  <a:srgbClr val="617A86"/>
                </a:solidFill>
                <a:latin typeface="Viga"/>
                <a:ea typeface="Viga"/>
                <a:cs typeface="Viga"/>
                <a:sym typeface="Viga"/>
              </a:rPr>
              <a:t>Les applications </a:t>
            </a:r>
            <a:endParaRPr sz="4000" b="1" i="0" u="none" strike="noStrike" cap="none">
              <a:solidFill>
                <a:srgbClr val="617A86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0"/>
              <a:buFont typeface="Arial"/>
              <a:buNone/>
            </a:pPr>
            <a:r>
              <a:rPr lang="en" sz="4000" b="1" i="0" u="none" strike="noStrike" cap="none">
                <a:solidFill>
                  <a:srgbClr val="617A86"/>
                </a:solidFill>
                <a:latin typeface="Viga"/>
                <a:ea typeface="Viga"/>
                <a:cs typeface="Viga"/>
                <a:sym typeface="Viga"/>
              </a:rPr>
              <a:t>«Math Learning Center»</a:t>
            </a:r>
            <a:endParaRPr sz="4000" b="1" i="0" u="none" strike="noStrike" cap="none">
              <a:solidFill>
                <a:srgbClr val="617A86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rgbClr val="617A86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1" i="0" u="none" strike="noStrike" cap="none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Lien de la présentation Web :  </a:t>
            </a:r>
            <a:r>
              <a:rPr lang="en" sz="3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http://bit.ly/mst08mars21</a:t>
            </a:r>
            <a:endParaRPr sz="3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endParaRPr sz="30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" sz="30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CSS Kamouraska-Rivière-du-Loup</a:t>
            </a:r>
            <a:endParaRPr sz="30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39" name="Google Shape;1139;p2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934604" y="4697296"/>
            <a:ext cx="1016867" cy="355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0" name="Google Shape;1140;p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788649" y="1777763"/>
            <a:ext cx="1244974" cy="1202574"/>
          </a:xfrm>
          <a:prstGeom prst="rect">
            <a:avLst/>
          </a:prstGeom>
          <a:noFill/>
          <a:ln>
            <a:noFill/>
          </a:ln>
        </p:spPr>
      </p:pic>
      <p:sp>
        <p:nvSpPr>
          <p:cNvPr id="1141" name="Google Shape;1141;p2"/>
          <p:cNvSpPr txBox="1"/>
          <p:nvPr/>
        </p:nvSpPr>
        <p:spPr>
          <a:xfrm>
            <a:off x="300800" y="4651400"/>
            <a:ext cx="74880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RÉCIT</a:t>
            </a:r>
            <a:r>
              <a:rPr lang="en" sz="8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licence</a:t>
            </a:r>
            <a:r>
              <a:rPr lang="en" sz="8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b="0" i="0" u="sng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42" name="Google Shape;1142;p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86350" y="1814701"/>
            <a:ext cx="1387975" cy="13370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p25"/>
          <p:cNvSpPr txBox="1">
            <a:spLocks noGrp="1"/>
          </p:cNvSpPr>
          <p:nvPr>
            <p:ph type="subTitle" idx="4294967295"/>
          </p:nvPr>
        </p:nvSpPr>
        <p:spPr>
          <a:xfrm>
            <a:off x="1275150" y="264025"/>
            <a:ext cx="6593700" cy="44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None/>
            </a:pPr>
            <a:r>
              <a:rPr lang="en" sz="3600" b="1" i="0" u="none" strike="noStrike" cap="none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Liens des ressources :</a:t>
            </a:r>
            <a:endParaRPr sz="3600" b="1" i="0" u="none" strike="noStrike" cap="none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Geoboard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	</a:t>
            </a:r>
            <a:endParaRPr sz="2000" b="0" i="0" u="none" strike="noStrike" cap="none">
              <a:solidFill>
                <a:srgbClr val="3C404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Number Rack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	</a:t>
            </a:r>
            <a:endParaRPr sz="2000" b="0" i="0" u="sng" strike="noStrike" cap="none">
              <a:solidFill>
                <a:srgbClr val="1A73E8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Number Pieces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	</a:t>
            </a:r>
            <a:endParaRPr sz="2000" b="0" i="0" u="sng" strike="noStrike" cap="none">
              <a:solidFill>
                <a:srgbClr val="1A73E8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Pattern Shapes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	</a:t>
            </a:r>
            <a:endParaRPr sz="2000" b="0" i="0" u="sng" strike="noStrike" cap="none">
              <a:solidFill>
                <a:srgbClr val="1A73E8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Number Line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 </a:t>
            </a:r>
            <a:endParaRPr sz="2000" b="0" i="0" u="sng" strike="noStrike" cap="none">
              <a:solidFill>
                <a:srgbClr val="1A73E8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Number Frames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 </a:t>
            </a:r>
            <a:endParaRPr sz="2000" b="0" i="0" u="sng" strike="noStrike" cap="none">
              <a:solidFill>
                <a:srgbClr val="1A73E8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9"/>
              </a:rPr>
              <a:t>Math Clock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</a:t>
            </a:r>
            <a:endParaRPr sz="2000" b="0" i="0" u="none" strike="noStrike" cap="none">
              <a:solidFill>
                <a:srgbClr val="3C404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10"/>
              </a:rPr>
              <a:t>Whiteboard</a:t>
            </a: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</a:t>
            </a:r>
            <a:endParaRPr sz="2000" b="0" i="0" u="none" strike="noStrike" cap="none">
              <a:solidFill>
                <a:srgbClr val="3C404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0" i="0" u="sng" strike="noStrike" cap="none">
                <a:solidFill>
                  <a:schemeClr val="accent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Fractions</a:t>
            </a:r>
            <a:endParaRPr sz="2000" b="0" i="0" u="none" strike="noStrike" cap="none">
              <a:solidFill>
                <a:srgbClr val="3C4043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None/>
            </a:pPr>
            <a:r>
              <a:rPr lang="en" sz="2000" b="0" i="0" u="none" strike="noStrike" cap="none">
                <a:solidFill>
                  <a:srgbClr val="3C4043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*Applications qui permettent le partage</a:t>
            </a:r>
            <a:endParaRPr sz="2000" b="1" i="0" u="none" strike="noStrike" cap="none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3" name="Google Shape;1303;p25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" name="Google Shape;1308;p26"/>
          <p:cNvSpPr txBox="1">
            <a:spLocks noGrp="1"/>
          </p:cNvSpPr>
          <p:nvPr>
            <p:ph type="subTitle" idx="4294967295"/>
          </p:nvPr>
        </p:nvSpPr>
        <p:spPr>
          <a:xfrm>
            <a:off x="1275150" y="426500"/>
            <a:ext cx="7118700" cy="31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None/>
            </a:pPr>
            <a:r>
              <a:rPr lang="en" sz="3600" b="1" i="0" u="none" strike="noStrike" cap="none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Campus RÉCIT :</a:t>
            </a:r>
            <a:endParaRPr sz="3600" b="1" i="0" u="none" strike="noStrike" cap="none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None/>
            </a:pPr>
            <a:endParaRPr sz="1800" b="1" i="0" u="none" strike="noStrike" cap="none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marR="0" lvl="0" indent="-2794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Ubuntu"/>
              <a:buChar char="✘"/>
            </a:pPr>
            <a:r>
              <a:rPr lang="en" sz="20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Autoformation sur le Campus RÉCIT</a:t>
            </a:r>
            <a:r>
              <a:rPr lang="en" sz="2000" b="1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: Mathématique, science et technologie à distance, </a:t>
            </a:r>
            <a:r>
              <a:rPr lang="en" sz="2000" b="1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section « Applications et simulations »</a:t>
            </a:r>
            <a:endParaRPr sz="2000" b="1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marR="0" lvl="0" indent="-2794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Ubuntu"/>
              <a:buChar char="✘"/>
            </a:pPr>
            <a:r>
              <a:rPr lang="en" sz="2000" b="0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Tutoriels d’applications iPad</a:t>
            </a:r>
            <a:r>
              <a:rPr lang="en" sz="20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marR="0" lvl="0" indent="-2794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Ubuntu"/>
              <a:buChar char="✘"/>
            </a:pPr>
            <a:r>
              <a:rPr lang="en" sz="2000" b="0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Applications et PDA math</a:t>
            </a:r>
            <a:endParaRPr sz="20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marR="0" lvl="0" indent="-2794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Ubuntu"/>
              <a:buChar char="✘"/>
            </a:pPr>
            <a:r>
              <a:rPr lang="en" sz="2000" b="0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23 recommandations d’usage des technologies en math</a:t>
            </a:r>
            <a:endParaRPr sz="1250" b="0" i="0" u="none" strike="noStrike" cap="none">
              <a:solidFill>
                <a:schemeClr val="accent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None/>
            </a:pPr>
            <a:endParaRPr sz="3600" b="1" i="0" u="none" strike="noStrike" cap="none">
              <a:solidFill>
                <a:srgbClr val="00ACC3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309" name="Google Shape;1309;p26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gc020197244_1_54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22</a:t>
            </a:fld>
            <a:endParaRPr/>
          </a:p>
        </p:txBody>
      </p:sp>
      <p:sp>
        <p:nvSpPr>
          <p:cNvPr id="1315" name="Google Shape;1315;gc020197244_1_547"/>
          <p:cNvSpPr txBox="1">
            <a:spLocks noGrp="1"/>
          </p:cNvSpPr>
          <p:nvPr>
            <p:ph type="title" idx="4294967295"/>
          </p:nvPr>
        </p:nvSpPr>
        <p:spPr>
          <a:xfrm>
            <a:off x="1391950" y="319500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Obtenez votre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de participation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16" name="Google Shape;1316;gc020197244_1_547"/>
          <p:cNvSpPr txBox="1"/>
          <p:nvPr/>
        </p:nvSpPr>
        <p:spPr>
          <a:xfrm>
            <a:off x="4355550" y="1302300"/>
            <a:ext cx="4377300" cy="36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-Compte gratuit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sur Campus RÉCIT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-Valider avec courriel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20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Badge de participation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-Sélectionner l’atelier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-S’inscrire à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l’autoformation :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17" name="Google Shape;1317;gc020197244_1_547"/>
          <p:cNvSpPr txBox="1"/>
          <p:nvPr/>
        </p:nvSpPr>
        <p:spPr>
          <a:xfrm>
            <a:off x="1310325" y="3989625"/>
            <a:ext cx="5632500" cy="6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FF00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318" name="Google Shape;1318;gc020197244_1_5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40407" y="1445138"/>
            <a:ext cx="1447800" cy="447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9" name="Google Shape;1319;gc020197244_1_5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85050" y="3277458"/>
            <a:ext cx="1447800" cy="4323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0" name="Google Shape;1320;gc020197244_1_54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491400" y="3868750"/>
            <a:ext cx="4105600" cy="1034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1" name="Google Shape;1321;gc020197244_1_54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995050" y="1445150"/>
            <a:ext cx="2569722" cy="2507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p27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</a:pPr>
            <a:r>
              <a:rPr lang="en" sz="10000" b="1" i="0" u="none" strike="noStrike" cap="none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 i="0" u="none" strike="noStrike" cap="none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27" name="Google Shape;1327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8" name="Google Shape;1328;p27"/>
          <p:cNvSpPr txBox="1"/>
          <p:nvPr/>
        </p:nvSpPr>
        <p:spPr>
          <a:xfrm>
            <a:off x="4371400" y="27197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" sz="25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 b="0" i="0" u="none" strike="noStrike" cap="none">
              <a:solidFill>
                <a:srgbClr val="0000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" sz="25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</a:t>
            </a:r>
            <a:r>
              <a:rPr lang="en" sz="2500" b="0" i="0" u="none" strike="noStrike" cap="none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500" b="0" i="0" u="none" strike="noStrike" cap="none"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b="0" i="0" u="sng" strike="noStrike" cap="none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b="0" i="0" u="sng" strike="noStrike" cap="none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b="0" i="0" u="sng" strike="noStrike" cap="none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b="0" i="0" u="sng" strike="noStrike" cap="none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b="0" i="0" u="sng" strike="noStrike" cap="none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27"/>
          <p:cNvSpPr txBox="1"/>
          <p:nvPr/>
        </p:nvSpPr>
        <p:spPr>
          <a:xfrm>
            <a:off x="828975" y="2707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4300"/>
              <a:buFont typeface="Arial"/>
              <a:buNone/>
            </a:pPr>
            <a:r>
              <a:rPr lang="en" sz="4300" b="0" i="0" u="none" strike="noStrike" cap="none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 b="0" i="0" u="none" strike="noStrike" cap="none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30" name="Google Shape;1330;p27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 </a:t>
            </a:r>
            <a:r>
              <a:rPr lang="en" sz="800" b="0" i="0" u="sng" strike="noStrike" cap="none">
                <a:solidFill>
                  <a:srgbClr val="0097A7"/>
                </a:solidFill>
                <a:latin typeface="Arial"/>
                <a:ea typeface="Arial"/>
                <a:cs typeface="Arial"/>
                <a:sym typeface="Arial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r>
              <a:rPr lang="en" sz="800" b="0" i="0" u="none" strike="noStrike" cap="none">
                <a:solidFill>
                  <a:srgbClr val="000000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 b="0" i="0" u="none" strike="noStrike" cap="none">
              <a:solidFill>
                <a:srgbClr val="000000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31" name="Google Shape;1331;p27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7" name="Google Shape;1147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606725" y="934475"/>
            <a:ext cx="1815999" cy="953399"/>
          </a:xfrm>
          <a:prstGeom prst="rect">
            <a:avLst/>
          </a:prstGeom>
          <a:noFill/>
          <a:ln>
            <a:noFill/>
          </a:ln>
        </p:spPr>
      </p:pic>
      <p:sp>
        <p:nvSpPr>
          <p:cNvPr id="1148" name="Google Shape;1148;p4"/>
          <p:cNvSpPr txBox="1">
            <a:spLocks noGrp="1"/>
          </p:cNvSpPr>
          <p:nvPr>
            <p:ph type="body" idx="1"/>
          </p:nvPr>
        </p:nvSpPr>
        <p:spPr>
          <a:xfrm>
            <a:off x="1415225" y="82150"/>
            <a:ext cx="6651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None/>
            </a:pPr>
            <a:r>
              <a:rPr lang="en" sz="2400" b="1">
                <a:latin typeface="Ubuntu"/>
                <a:ea typeface="Ubuntu"/>
                <a:cs typeface="Ubuntu"/>
                <a:sym typeface="Ubuntu"/>
              </a:rPr>
              <a:t>Quelles applications connaissez-vous?</a:t>
            </a:r>
            <a:endParaRPr sz="2400" b="1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800"/>
              <a:buNone/>
            </a:pPr>
            <a:r>
              <a:rPr lang="en" sz="1200" b="1">
                <a:latin typeface="Ubuntu"/>
                <a:ea typeface="Ubuntu"/>
                <a:cs typeface="Ubuntu"/>
                <a:sym typeface="Ubuntu"/>
              </a:rPr>
              <a:t>*Offre une option de partage pour l’enseignement à distance</a:t>
            </a:r>
            <a:endParaRPr sz="1200" b="1">
              <a:latin typeface="Ubuntu"/>
              <a:ea typeface="Ubuntu"/>
              <a:cs typeface="Ubuntu"/>
              <a:sym typeface="Ubuntu"/>
            </a:endParaRPr>
          </a:p>
        </p:txBody>
      </p:sp>
      <p:graphicFrame>
        <p:nvGraphicFramePr>
          <p:cNvPr id="1149" name="Google Shape;1149;p4"/>
          <p:cNvGraphicFramePr/>
          <p:nvPr/>
        </p:nvGraphicFramePr>
        <p:xfrm>
          <a:off x="635225" y="9185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{8287A425-DFFC-4655-94CE-C93D2C965BAA}</a:tableStyleId>
              </a:tblPr>
              <a:tblGrid>
                <a:gridCol w="4105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45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6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Ubuntu"/>
                          <a:ea typeface="Ubuntu"/>
                          <a:cs typeface="Ubuntu"/>
                          <a:sym typeface="Ubuntu"/>
                        </a:rPr>
                        <a:t>Blocs multibases</a:t>
                      </a:r>
                      <a:endParaRPr sz="2000" u="none" strike="noStrike" cap="none"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Ubuntu"/>
                          <a:ea typeface="Ubuntu"/>
                          <a:cs typeface="Ubuntu"/>
                          <a:sym typeface="Ubuntu"/>
                        </a:rPr>
                        <a:t>Number Pieces* </a:t>
                      </a:r>
                      <a:endParaRPr sz="2000" u="none" strike="noStrike" cap="none"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Horloge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Math Clock*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Boulier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Number Rack* 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Ubuntu"/>
                          <a:ea typeface="Ubuntu"/>
                          <a:cs typeface="Ubuntu"/>
                          <a:sym typeface="Ubuntu"/>
                        </a:rPr>
                        <a:t>Géoplan</a:t>
                      </a:r>
                      <a:endParaRPr sz="2000" u="none" strike="noStrike" cap="none"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Ubuntu"/>
                          <a:ea typeface="Ubuntu"/>
                          <a:cs typeface="Ubuntu"/>
                          <a:sym typeface="Ubuntu"/>
                        </a:rPr>
                        <a:t>Geoboard* </a:t>
                      </a:r>
                      <a:endParaRPr sz="2000" u="none" strike="noStrike" cap="none">
                        <a:latin typeface="Ubuntu"/>
                        <a:ea typeface="Ubuntu"/>
                        <a:cs typeface="Ubuntu"/>
                        <a:sym typeface="Ubuntu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Droite numérique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Number Line* 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Blocs mosaïques*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Pattern Shapes 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6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Boite de 5-10-20-100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Number Frames* 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Fractions 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Whiteboard (nouveauté)</a:t>
                      </a: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Tableau blanc*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/>
                        <a:t>Argent et vocabulaire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150" name="Google Shape;1150;p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211000" y="1871138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1" name="Google Shape;1151;p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534125" y="1071000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2" name="Google Shape;1152;p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534125" y="1903088"/>
            <a:ext cx="680350" cy="68032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3" name="Google Shape;1153;p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233862" y="2739613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4" name="Google Shape;1154;p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264325" y="3608100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5" name="Google Shape;1155;p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3534125" y="2735150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6" name="Google Shape;1156;p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3566175" y="3654125"/>
            <a:ext cx="680350" cy="68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7" name="Google Shape;1157;p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534125" y="4443905"/>
            <a:ext cx="712400" cy="7022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p7"/>
          <p:cNvSpPr txBox="1">
            <a:spLocks noGrp="1"/>
          </p:cNvSpPr>
          <p:nvPr>
            <p:ph type="title" idx="4294967295"/>
          </p:nvPr>
        </p:nvSpPr>
        <p:spPr>
          <a:xfrm>
            <a:off x="1550300" y="265050"/>
            <a:ext cx="5762400" cy="79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Astuces</a:t>
            </a:r>
            <a:endParaRPr sz="3600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63" name="Google Shape;1163;p7"/>
          <p:cNvSpPr txBox="1">
            <a:spLocks noGrp="1"/>
          </p:cNvSpPr>
          <p:nvPr>
            <p:ph type="body" idx="4294967295"/>
          </p:nvPr>
        </p:nvSpPr>
        <p:spPr>
          <a:xfrm>
            <a:off x="492475" y="1015900"/>
            <a:ext cx="7605900" cy="403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Photos par capture d’écran ou vidéos, comment les partager?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Partager un code(clé) dans certaines applications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Font typeface="Ubuntu"/>
              <a:buChar char="✘"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Partager un lien à coller dans un ENA (environnement numérique d’apprentissage)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Survol des fonctions du bas des applications 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>
                <a:solidFill>
                  <a:schemeClr val="dk1"/>
                </a:solidFill>
                <a:latin typeface="Nixie One"/>
                <a:ea typeface="Nixie One"/>
                <a:cs typeface="Nixie One"/>
                <a:sym typeface="Nixie One"/>
              </a:rPr>
              <a:t> </a:t>
            </a:r>
            <a:endParaRPr>
              <a:solidFill>
                <a:schemeClr val="dk1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solidFill>
                <a:schemeClr val="dk1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Nixie One"/>
              <a:ea typeface="Nixie One"/>
              <a:cs typeface="Nixie One"/>
              <a:sym typeface="Nixie One"/>
            </a:endParaRPr>
          </a:p>
        </p:txBody>
      </p:sp>
      <p:pic>
        <p:nvPicPr>
          <p:cNvPr id="1164" name="Google Shape;1164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32824" y="1101200"/>
            <a:ext cx="1032550" cy="99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5" name="Google Shape;1165;p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2375" y="4258638"/>
            <a:ext cx="9039225" cy="466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8"/>
          <p:cNvSpPr txBox="1">
            <a:spLocks noGrp="1"/>
          </p:cNvSpPr>
          <p:nvPr>
            <p:ph type="title" idx="4294967295"/>
          </p:nvPr>
        </p:nvSpPr>
        <p:spPr>
          <a:xfrm>
            <a:off x="951650" y="265050"/>
            <a:ext cx="6990300" cy="130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Partage d’une activité avec code</a:t>
            </a:r>
            <a:endParaRPr sz="3600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Number Frames</a:t>
            </a:r>
            <a:endParaRPr sz="3600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71" name="Google Shape;1171;p8"/>
          <p:cNvSpPr txBox="1">
            <a:spLocks noGrp="1"/>
          </p:cNvSpPr>
          <p:nvPr>
            <p:ph type="body" idx="4294967295"/>
          </p:nvPr>
        </p:nvSpPr>
        <p:spPr>
          <a:xfrm>
            <a:off x="785250" y="1574850"/>
            <a:ext cx="7258500" cy="34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Expérimentation du point de vue de l’élève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Ouvrir l’application en ligne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Font typeface="Ubuntu"/>
              <a:buChar char="✘"/>
            </a:pP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Retour</a:t>
            </a:r>
            <a:r>
              <a:rPr lang="en">
                <a:latin typeface="Ubuntu"/>
                <a:ea typeface="Ubuntu"/>
                <a:cs typeface="Ubuntu"/>
                <a:sym typeface="Ubuntu"/>
              </a:rPr>
              <a:t> par un lien  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72" name="Google Shape;1172;p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832824" y="1101200"/>
            <a:ext cx="1032550" cy="99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3" name="Google Shape;1173;p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981975" y="2717700"/>
            <a:ext cx="3523299" cy="1375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Google Shape;1178;p9"/>
          <p:cNvSpPr txBox="1">
            <a:spLocks noGrp="1"/>
          </p:cNvSpPr>
          <p:nvPr>
            <p:ph type="title" idx="4294967295"/>
          </p:nvPr>
        </p:nvSpPr>
        <p:spPr>
          <a:xfrm>
            <a:off x="951650" y="265050"/>
            <a:ext cx="6729600" cy="130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36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Partage d’une activité avec lien</a:t>
            </a:r>
            <a:endParaRPr sz="3600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>
                <a:solidFill>
                  <a:srgbClr val="00ACC3"/>
                </a:solidFill>
                <a:latin typeface="Ubuntu"/>
                <a:ea typeface="Ubuntu"/>
                <a:cs typeface="Ubuntu"/>
                <a:sym typeface="Ubuntu"/>
              </a:rPr>
              <a:t>Number Frames</a:t>
            </a:r>
            <a:endParaRPr sz="3600">
              <a:solidFill>
                <a:srgbClr val="00ACC3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79" name="Google Shape;1179;p9"/>
          <p:cNvSpPr txBox="1">
            <a:spLocks noGrp="1"/>
          </p:cNvSpPr>
          <p:nvPr>
            <p:ph type="body" idx="4294967295"/>
          </p:nvPr>
        </p:nvSpPr>
        <p:spPr>
          <a:xfrm>
            <a:off x="785250" y="1699400"/>
            <a:ext cx="7258500" cy="335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Expérimentation du point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de vue de l’élève</a:t>
            </a:r>
            <a:endParaRPr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Ubuntu"/>
              <a:buChar char="✘"/>
            </a:pP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Ouvrir Number Frames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Font typeface="Ubuntu"/>
              <a:buChar char="✘"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Retour de l’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activité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457200" lvl="0" indent="-3937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Font typeface="Ubuntu"/>
              <a:buChar char="✘"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Formulaires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Google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  ou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Microsoft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solidFill>
                <a:schemeClr val="dk1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34290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Nixie One"/>
              <a:ea typeface="Nixie One"/>
              <a:cs typeface="Nixie One"/>
              <a:sym typeface="Nixie One"/>
            </a:endParaRPr>
          </a:p>
        </p:txBody>
      </p:sp>
      <p:pic>
        <p:nvPicPr>
          <p:cNvPr id="1180" name="Google Shape;1180;p9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832824" y="1101200"/>
            <a:ext cx="1032550" cy="997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1" name="Google Shape;1181;p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5389475" y="2175775"/>
            <a:ext cx="2853325" cy="26108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182" name="Google Shape;1182;p9"/>
          <p:cNvCxnSpPr/>
          <p:nvPr/>
        </p:nvCxnSpPr>
        <p:spPr>
          <a:xfrm rot="10800000" flipH="1">
            <a:off x="3089875" y="3868025"/>
            <a:ext cx="2072400" cy="7536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p10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Number Pieces*</a:t>
            </a:r>
            <a:r>
              <a:rPr lang="en" sz="3000" b="1" u="sng"/>
              <a:t> </a:t>
            </a:r>
            <a:endParaRPr sz="3000" b="1" u="sng"/>
          </a:p>
        </p:txBody>
      </p:sp>
      <p:sp>
        <p:nvSpPr>
          <p:cNvPr id="1188" name="Google Shape;1188;p10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représenter le nombre 43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représenter le nombre en utilisant uniquement des barres et des unités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représenter le nombre puis ajoute le matériel pour obtenir la somme de 97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à l’aide du crayon, écrire l’équation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89" name="Google Shape;1189;p10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90" name="Google Shape;1190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792075" y="2705825"/>
            <a:ext cx="1795525" cy="17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1" name="Google Shape;1191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1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Number Rack*</a:t>
            </a:r>
            <a:r>
              <a:rPr lang="en" sz="3000" b="1" u="sng"/>
              <a:t> </a:t>
            </a:r>
            <a:endParaRPr sz="3000" b="1" u="sng"/>
          </a:p>
        </p:txBody>
      </p:sp>
      <p:sp>
        <p:nvSpPr>
          <p:cNvPr id="1197" name="Google Shape;1197;p11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ajouter le nombre de lignes que vous désirez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représenter le nombre 12 avec 2 tiges en haut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représenter le nombre 17 avec 2 autres tiges en bas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en utilisant le crayon, écrire l’équation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 écrire la somme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 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98" name="Google Shape;1198;p11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99" name="Google Shape;1199;p1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717475" y="2699450"/>
            <a:ext cx="1955000" cy="195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0" name="Google Shape;1200;p1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12"/>
          <p:cNvSpPr txBox="1">
            <a:spLocks noGrp="1"/>
          </p:cNvSpPr>
          <p:nvPr>
            <p:ph type="title" idx="4294967295"/>
          </p:nvPr>
        </p:nvSpPr>
        <p:spPr>
          <a:xfrm>
            <a:off x="3135550" y="319600"/>
            <a:ext cx="47271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 u="sng">
                <a:latin typeface="Viga"/>
                <a:ea typeface="Viga"/>
                <a:cs typeface="Viga"/>
                <a:sym typeface="Viga"/>
              </a:rPr>
              <a:t>Number Lines*</a:t>
            </a:r>
            <a:r>
              <a:rPr lang="en" sz="3000" b="1" u="sng"/>
              <a:t> </a:t>
            </a:r>
            <a:endParaRPr sz="3000" b="1" u="sng"/>
          </a:p>
        </p:txBody>
      </p:sp>
      <p:sp>
        <p:nvSpPr>
          <p:cNvPr id="1206" name="Google Shape;1206;p12"/>
          <p:cNvSpPr txBox="1">
            <a:spLocks noGrp="1"/>
          </p:cNvSpPr>
          <p:nvPr>
            <p:ph type="body" idx="4294967295"/>
          </p:nvPr>
        </p:nvSpPr>
        <p:spPr>
          <a:xfrm>
            <a:off x="5229100" y="960700"/>
            <a:ext cx="3384600" cy="4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Tâches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1- Sélectionner la droite numérique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2- Sélectionner la largeur des bonds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3- Ajouter un bond de 2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4- Ajouter un bond de 5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5-Ajouter la somme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5- À l’aide du crayon, écrire l’équation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6-Prendre une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photo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07" name="Google Shape;1207;p12"/>
          <p:cNvSpPr txBox="1">
            <a:spLocks noGrp="1"/>
          </p:cNvSpPr>
          <p:nvPr>
            <p:ph type="body" idx="4294967295"/>
          </p:nvPr>
        </p:nvSpPr>
        <p:spPr>
          <a:xfrm>
            <a:off x="2717475" y="960700"/>
            <a:ext cx="2283600" cy="27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u="sng">
                <a:latin typeface="Ubuntu"/>
                <a:ea typeface="Ubuntu"/>
                <a:cs typeface="Ubuntu"/>
                <a:sym typeface="Ubuntu"/>
              </a:rPr>
              <a:t>Ressources :</a:t>
            </a:r>
            <a:endParaRPr u="sng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Vidéo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1800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App en ligne</a:t>
            </a:r>
            <a:endParaRPr sz="18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08" name="Google Shape;1208;p1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61775" y="2733850"/>
            <a:ext cx="1868975" cy="186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9" name="Google Shape;1209;p1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9549" y="3792475"/>
            <a:ext cx="1032550" cy="997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1211</Words>
  <Application>Microsoft Office PowerPoint</Application>
  <PresentationFormat>Affichage à l'écran (16:9)</PresentationFormat>
  <Paragraphs>250</Paragraphs>
  <Slides>23</Slides>
  <Notes>23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3</vt:i4>
      </vt:variant>
      <vt:variant>
        <vt:lpstr>Titres des diapositives</vt:lpstr>
      </vt:variant>
      <vt:variant>
        <vt:i4>23</vt:i4>
      </vt:variant>
    </vt:vector>
  </HeadingPairs>
  <TitlesOfParts>
    <vt:vector size="32" baseType="lpstr">
      <vt:lpstr>Nixie One</vt:lpstr>
      <vt:lpstr>Arial</vt:lpstr>
      <vt:lpstr>Sniglet</vt:lpstr>
      <vt:lpstr>Dosis</vt:lpstr>
      <vt:lpstr>Viga</vt:lpstr>
      <vt:lpstr>Ubuntu</vt:lpstr>
      <vt:lpstr>Simple Light</vt:lpstr>
      <vt:lpstr>Friar template</vt:lpstr>
      <vt:lpstr>Friar template</vt:lpstr>
      <vt:lpstr>Les applications de  « Math Learning Center »</vt:lpstr>
      <vt:lpstr>Présentation PowerPoint</vt:lpstr>
      <vt:lpstr>Présentation PowerPoint</vt:lpstr>
      <vt:lpstr> Astuces</vt:lpstr>
      <vt:lpstr> Partage d’une activité avec code Number Frames</vt:lpstr>
      <vt:lpstr> Partage d’une activité avec lien Number Frames</vt:lpstr>
      <vt:lpstr>Number Pieces* </vt:lpstr>
      <vt:lpstr>Number Rack* </vt:lpstr>
      <vt:lpstr>Number Lines* </vt:lpstr>
      <vt:lpstr>Number Frames* </vt:lpstr>
      <vt:lpstr>Math Clock* </vt:lpstr>
      <vt:lpstr>Geoboard*</vt:lpstr>
      <vt:lpstr>Pattern Shapes* </vt:lpstr>
      <vt:lpstr>Whiteboard*</vt:lpstr>
      <vt:lpstr>Fractions </vt:lpstr>
      <vt:lpstr>Présentation PowerPoint</vt:lpstr>
      <vt:lpstr>Présentation PowerPoint</vt:lpstr>
      <vt:lpstr>Présentation PowerPoint</vt:lpstr>
      <vt:lpstr>Exemples de tâches ouvertes :  Illustre une addition; Représente 2 fractions équivalentes; Place en ordre croissant 3 nombres; Décompose un nombre; Illustre un nombre pair, composé ou premier; Écris les coordonnées d’un figure plane; Compare l’aire ou le périmètre de figures planes.  </vt:lpstr>
      <vt:lpstr>Présentation PowerPoint</vt:lpstr>
      <vt:lpstr>Présentation PowerPoint</vt:lpstr>
      <vt:lpstr>Obtenez votre  badge de participation</vt:lpstr>
      <vt:lpstr>MERCI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Les applications de  « Math Learning Center »</dc:title>
  <dc:creator>Sonya Fiset</dc:creator>
  <cp:lastModifiedBy>Fiset Sonia</cp:lastModifiedBy>
  <cp:revision>1</cp:revision>
  <dcterms:modified xsi:type="dcterms:W3CDTF">2021-02-22T14:27:41Z</dcterms:modified>
</cp:coreProperties>
</file>