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embeddedFontLst>
    <p:embeddedFont>
      <p:font typeface="IBM Plex Sans"/>
      <p:regular r:id="rId56"/>
      <p:bold r:id="rId57"/>
      <p:italic r:id="rId58"/>
      <p:boldItalic r:id="rId59"/>
    </p:embeddedFont>
    <p:embeddedFont>
      <p:font typeface="Ubuntu"/>
      <p:regular r:id="rId60"/>
      <p:bold r:id="rId61"/>
      <p:italic r:id="rId62"/>
      <p:boldItalic r:id="rId63"/>
    </p:embeddedFont>
    <p:embeddedFont>
      <p:font typeface="Caveat"/>
      <p:regular r:id="rId64"/>
      <p:bold r:id="rId65"/>
    </p:embeddedFont>
    <p:embeddedFont>
      <p:font typeface="Roboto"/>
      <p:regular r:id="rId66"/>
      <p:bold r:id="rId67"/>
      <p:italic r:id="rId68"/>
      <p:boldItalic r:id="rId69"/>
    </p:embeddedFont>
    <p:embeddedFont>
      <p:font typeface="Nunito"/>
      <p:regular r:id="rId70"/>
      <p:bold r:id="rId71"/>
      <p:italic r:id="rId72"/>
      <p:boldItalic r:id="rId73"/>
    </p:embeddedFont>
    <p:embeddedFont>
      <p:font typeface="Nixie One"/>
      <p:regular r:id="rId74"/>
    </p:embeddedFont>
    <p:embeddedFont>
      <p:font typeface="Boogaloo"/>
      <p:regular r:id="rId75"/>
    </p:embeddedFont>
    <p:embeddedFont>
      <p:font typeface="Red Hat Text"/>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4678244-7EB6-44A3-ADFD-2C98CF40D385}">
  <a:tblStyle styleId="{84678244-7EB6-44A3-ADFD-2C98CF40D38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Nunito-boldItalic.fntdata"/><Relationship Id="rId72" Type="http://schemas.openxmlformats.org/officeDocument/2006/relationships/font" Target="fonts/Nunito-italic.fntdata"/><Relationship Id="rId31" Type="http://schemas.openxmlformats.org/officeDocument/2006/relationships/slide" Target="slides/slide25.xml"/><Relationship Id="rId75" Type="http://schemas.openxmlformats.org/officeDocument/2006/relationships/font" Target="fonts/Boogaloo-regular.fntdata"/><Relationship Id="rId30" Type="http://schemas.openxmlformats.org/officeDocument/2006/relationships/slide" Target="slides/slide24.xml"/><Relationship Id="rId74" Type="http://schemas.openxmlformats.org/officeDocument/2006/relationships/font" Target="fonts/NixieOne-regular.fntdata"/><Relationship Id="rId33" Type="http://schemas.openxmlformats.org/officeDocument/2006/relationships/slide" Target="slides/slide27.xml"/><Relationship Id="rId77" Type="http://schemas.openxmlformats.org/officeDocument/2006/relationships/font" Target="fonts/RedHatText-bold.fntdata"/><Relationship Id="rId32" Type="http://schemas.openxmlformats.org/officeDocument/2006/relationships/slide" Target="slides/slide26.xml"/><Relationship Id="rId76" Type="http://schemas.openxmlformats.org/officeDocument/2006/relationships/font" Target="fonts/RedHatText-regular.fntdata"/><Relationship Id="rId35" Type="http://schemas.openxmlformats.org/officeDocument/2006/relationships/slide" Target="slides/slide29.xml"/><Relationship Id="rId79" Type="http://schemas.openxmlformats.org/officeDocument/2006/relationships/font" Target="fonts/RedHatText-boldItalic.fntdata"/><Relationship Id="rId34" Type="http://schemas.openxmlformats.org/officeDocument/2006/relationships/slide" Target="slides/slide28.xml"/><Relationship Id="rId78" Type="http://schemas.openxmlformats.org/officeDocument/2006/relationships/font" Target="fonts/RedHatText-italic.fntdata"/><Relationship Id="rId71" Type="http://schemas.openxmlformats.org/officeDocument/2006/relationships/font" Target="fonts/Nunito-bold.fntdata"/><Relationship Id="rId70" Type="http://schemas.openxmlformats.org/officeDocument/2006/relationships/font" Target="fonts/Nunito-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Ubuntu-italic.fntdata"/><Relationship Id="rId61" Type="http://schemas.openxmlformats.org/officeDocument/2006/relationships/font" Target="fonts/Ubuntu-bold.fntdata"/><Relationship Id="rId20" Type="http://schemas.openxmlformats.org/officeDocument/2006/relationships/slide" Target="slides/slide14.xml"/><Relationship Id="rId64" Type="http://schemas.openxmlformats.org/officeDocument/2006/relationships/font" Target="fonts/Caveat-regular.fntdata"/><Relationship Id="rId63" Type="http://schemas.openxmlformats.org/officeDocument/2006/relationships/font" Target="fonts/Ubuntu-boldItalic.fntdata"/><Relationship Id="rId22" Type="http://schemas.openxmlformats.org/officeDocument/2006/relationships/slide" Target="slides/slide16.xml"/><Relationship Id="rId66" Type="http://schemas.openxmlformats.org/officeDocument/2006/relationships/font" Target="fonts/Roboto-regular.fntdata"/><Relationship Id="rId21" Type="http://schemas.openxmlformats.org/officeDocument/2006/relationships/slide" Target="slides/slide15.xml"/><Relationship Id="rId65" Type="http://schemas.openxmlformats.org/officeDocument/2006/relationships/font" Target="fonts/Caveat-bold.fntdata"/><Relationship Id="rId24" Type="http://schemas.openxmlformats.org/officeDocument/2006/relationships/slide" Target="slides/slide18.xml"/><Relationship Id="rId68" Type="http://schemas.openxmlformats.org/officeDocument/2006/relationships/font" Target="fonts/Roboto-italic.fntdata"/><Relationship Id="rId23" Type="http://schemas.openxmlformats.org/officeDocument/2006/relationships/slide" Target="slides/slide17.xml"/><Relationship Id="rId67" Type="http://schemas.openxmlformats.org/officeDocument/2006/relationships/font" Target="fonts/Roboto-bold.fntdata"/><Relationship Id="rId60" Type="http://schemas.openxmlformats.org/officeDocument/2006/relationships/font" Target="fonts/Ubuntu-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IBMPlexSans-bold.fntdata"/><Relationship Id="rId12" Type="http://schemas.openxmlformats.org/officeDocument/2006/relationships/slide" Target="slides/slide6.xml"/><Relationship Id="rId56" Type="http://schemas.openxmlformats.org/officeDocument/2006/relationships/font" Target="fonts/IBMPlexSans-regular.fntdata"/><Relationship Id="rId15" Type="http://schemas.openxmlformats.org/officeDocument/2006/relationships/slide" Target="slides/slide9.xml"/><Relationship Id="rId59" Type="http://schemas.openxmlformats.org/officeDocument/2006/relationships/font" Target="fonts/IBMPlexSans-boldItalic.fntdata"/><Relationship Id="rId14" Type="http://schemas.openxmlformats.org/officeDocument/2006/relationships/slide" Target="slides/slide8.xml"/><Relationship Id="rId58" Type="http://schemas.openxmlformats.org/officeDocument/2006/relationships/font" Target="fonts/IBMPlexSans-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ite.smarttech-prod.com/library?_ga=2.139736307.1953888635.1614127197-1104996194.1602006563"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ratch.mit.edu/projects/752150796/editor/"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HPaZisdEB4x4aK76Hy9zqR6S2hgkhpERMu68IOv554A/edit"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ew.genial.ly/609424a530f88d0d844c2969" TargetMode="External"/><Relationship Id="rId3" Type="http://schemas.openxmlformats.org/officeDocument/2006/relationships/hyperlink" Target="https://par-temps-clair.blogspot.com/2022/02/linvention-de-levaluation-et-son.html"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r-temps-clair.blogspot.com/2022/02/linvention-de-levaluation-et-son.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r-temps-clair.blogspot.com/2022/02/linvention-de-levaluation-et-son.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wooclap.com/JFLGA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27b17ab720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27b17ab720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Salle 301A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7bcd7416451f230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7bcd7416451f2304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EV</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18289d28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e18289d28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EV (3-4 min)</a:t>
            </a:r>
            <a:endParaRPr/>
          </a:p>
          <a:p>
            <a:pPr indent="0" lvl="0" marL="0" rtl="0" algn="l">
              <a:lnSpc>
                <a:spcPct val="100000"/>
              </a:lnSpc>
              <a:spcBef>
                <a:spcPts val="0"/>
              </a:spcBef>
              <a:spcAft>
                <a:spcPts val="0"/>
              </a:spcAft>
              <a:buSzPts val="1100"/>
              <a:buNone/>
            </a:pPr>
            <a:r>
              <a:rPr lang="fr"/>
              <a:t>Ce qui a inspiré le site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2397b4fd5d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22397b4fd5d_1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Esther</a:t>
            </a:r>
            <a:endParaRPr/>
          </a:p>
          <a:p>
            <a:pPr indent="0" lvl="0" marL="0" rtl="0" algn="l">
              <a:lnSpc>
                <a:spcPct val="100000"/>
              </a:lnSpc>
              <a:spcBef>
                <a:spcPts val="0"/>
              </a:spcBef>
              <a:spcAft>
                <a:spcPts val="0"/>
              </a:spcAft>
              <a:buSzPts val="1100"/>
              <a:buNone/>
            </a:pPr>
            <a:r>
              <a:rPr lang="fr"/>
              <a:t>Tout au long de l’atelier, nous vous présenterons différents types de problèmes. </a:t>
            </a:r>
            <a:endParaRPr/>
          </a:p>
          <a:p>
            <a:pPr indent="0" lvl="0" marL="0" rtl="0" algn="l">
              <a:lnSpc>
                <a:spcPct val="100000"/>
              </a:lnSpc>
              <a:spcBef>
                <a:spcPts val="0"/>
              </a:spcBef>
              <a:spcAft>
                <a:spcPts val="0"/>
              </a:spcAft>
              <a:buSzPts val="1100"/>
              <a:buNone/>
            </a:pPr>
            <a:r>
              <a:rPr lang="fr"/>
              <a:t>Problème pour faire émerger la compréhension conceptuelle, pour donner du sens aux apprentissages</a:t>
            </a:r>
            <a:endParaRPr/>
          </a:p>
          <a:p>
            <a:pPr indent="0" lvl="0" marL="0" rtl="0" algn="l">
              <a:lnSpc>
                <a:spcPct val="100000"/>
              </a:lnSpc>
              <a:spcBef>
                <a:spcPts val="0"/>
              </a:spcBef>
              <a:spcAft>
                <a:spcPts val="0"/>
              </a:spcAft>
              <a:buSzPts val="1100"/>
              <a:buNone/>
            </a:pPr>
            <a:r>
              <a:rPr lang="fr"/>
              <a:t>Problèmes pour mobiliser la compréhension des concepts + processus et leur utilisation dans divers contextes</a:t>
            </a:r>
            <a:endParaRPr/>
          </a:p>
          <a:p>
            <a:pPr indent="0" lvl="0" marL="0" rtl="0" algn="l">
              <a:lnSpc>
                <a:spcPct val="100000"/>
              </a:lnSpc>
              <a:spcBef>
                <a:spcPts val="0"/>
              </a:spcBef>
              <a:spcAft>
                <a:spcPts val="0"/>
              </a:spcAft>
              <a:buSzPts val="1100"/>
              <a:buNone/>
            </a:pPr>
            <a:r>
              <a:rPr lang="fr"/>
              <a:t>Problèmes pour développer des stratégies liées à la RP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Problème </a:t>
            </a:r>
            <a:endParaRPr/>
          </a:p>
          <a:p>
            <a:pPr indent="0" lvl="0" marL="0" rtl="0" algn="l">
              <a:lnSpc>
                <a:spcPct val="100000"/>
              </a:lnSpc>
              <a:spcBef>
                <a:spcPts val="0"/>
              </a:spcBef>
              <a:spcAft>
                <a:spcPts val="0"/>
              </a:spcAft>
              <a:buSzPts val="1100"/>
              <a:buNone/>
            </a:pPr>
            <a:r>
              <a:rPr lang="fr"/>
              <a:t>Vous serez invité à planifier l’expérimentation de certains problèmes et à cibler l’intention qui sous tend vos choix.</a:t>
            </a:r>
            <a:endParaRPr/>
          </a:p>
          <a:p>
            <a:pPr indent="0" lvl="0" marL="0" rtl="0" algn="l">
              <a:lnSpc>
                <a:spcPct val="100000"/>
              </a:lnSpc>
              <a:spcBef>
                <a:spcPts val="0"/>
              </a:spcBef>
              <a:spcAft>
                <a:spcPts val="0"/>
              </a:spcAft>
              <a:buSzPts val="1100"/>
              <a:buNone/>
            </a:pPr>
            <a:r>
              <a:rPr lang="fr"/>
              <a:t>Comment aller chercher intention en très bref</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Pour les prochaines minutes, nous nous attarderons sur la triangulation des preuves d’apprentissage avec une intention très précise:</a:t>
            </a:r>
            <a:endParaRPr/>
          </a:p>
          <a:p>
            <a:pPr indent="0" lvl="0" marL="0" rtl="0" algn="l">
              <a:spcBef>
                <a:spcPts val="0"/>
              </a:spcBef>
              <a:spcAft>
                <a:spcPts val="0"/>
              </a:spcAft>
              <a:buClr>
                <a:schemeClr val="dk1"/>
              </a:buClr>
              <a:buSzPts val="1100"/>
              <a:buFont typeface="Arial"/>
              <a:buNone/>
            </a:pPr>
            <a:r>
              <a:rPr lang="fr">
                <a:solidFill>
                  <a:schemeClr val="dk1"/>
                </a:solidFill>
              </a:rPr>
              <a:t> de tâche qui offrent des opportunités d’évaluer différemment qu’avec des évaluations écrites, soit par conversation et/ou observation. Nous tenterons de vous proposer des activités qui favorisent la prise d’information autrement.</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Alors lorsque vous ciblerez une tâche (ex. open middle, menu math, causerie, créative, math en 3 temps), nous vous demandons de vous poser la question: Comment pourrais-je garder une trace d’apprentissage à partir de cette activité et comment pourrais-je la consigner et pour qui?</a:t>
            </a:r>
            <a:br>
              <a:rPr lang="fr">
                <a:solidFill>
                  <a:schemeClr val="dk1"/>
                </a:solidFill>
              </a:rPr>
            </a:b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7bcd7416451f2304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7bcd7416451f2304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EV</a:t>
            </a:r>
            <a:endParaRPr/>
          </a:p>
          <a:p>
            <a:pPr indent="0" lvl="0" marL="0" rtl="0" algn="l">
              <a:lnSpc>
                <a:spcPct val="100000"/>
              </a:lnSpc>
              <a:spcBef>
                <a:spcPts val="0"/>
              </a:spcBef>
              <a:spcAft>
                <a:spcPts val="0"/>
              </a:spcAft>
              <a:buSzPts val="1100"/>
              <a:buNone/>
            </a:pPr>
            <a:r>
              <a:rPr lang="fr"/>
              <a:t>Tout au long de l’atelier, nous vous présenterons différents types de problèmes. </a:t>
            </a:r>
            <a:endParaRPr/>
          </a:p>
          <a:p>
            <a:pPr indent="0" lvl="0" marL="0" rtl="0" algn="l">
              <a:lnSpc>
                <a:spcPct val="100000"/>
              </a:lnSpc>
              <a:spcBef>
                <a:spcPts val="0"/>
              </a:spcBef>
              <a:spcAft>
                <a:spcPts val="0"/>
              </a:spcAft>
              <a:buSzPts val="1100"/>
              <a:buNone/>
            </a:pPr>
            <a:r>
              <a:rPr lang="fr"/>
              <a:t>Vous serez invité à planifier l’expérimentation de certains problèmes et à cibler l’intention qui sous tend vos choix.</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Pour les prochaines minutes, nous nous attarderons sur la triangulation des preuves d’apprentissage avec une intention très précise:</a:t>
            </a:r>
            <a:endParaRPr/>
          </a:p>
          <a:p>
            <a:pPr indent="0" lvl="0" marL="0" rtl="0" algn="l">
              <a:spcBef>
                <a:spcPts val="0"/>
              </a:spcBef>
              <a:spcAft>
                <a:spcPts val="0"/>
              </a:spcAft>
              <a:buClr>
                <a:schemeClr val="dk1"/>
              </a:buClr>
              <a:buSzPts val="1100"/>
              <a:buFont typeface="Arial"/>
              <a:buNone/>
            </a:pPr>
            <a:r>
              <a:rPr lang="fr">
                <a:solidFill>
                  <a:schemeClr val="dk1"/>
                </a:solidFill>
              </a:rPr>
              <a:t> de tâche qui offrent des opportunités d’évaluer différemment qu’avec des évaluations écrites, soit par conversation et/ou observation. Nous tenterons de vous proposer des activités qui favorisent la prise d’information autrement.</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Alors lorsque vous ciblerez une tâche (ex. open middle, menu math, causerie, créative, math en 3 temps), nous vous demandons de vous poser la question: Comment pourrais-je garder une trace d’apprentissage à partir de cette activité et comment pourrais-je la consigner et pour qui?</a:t>
            </a:r>
            <a:br>
              <a:rPr lang="fr">
                <a:solidFill>
                  <a:schemeClr val="dk1"/>
                </a:solidFill>
              </a:rPr>
            </a:b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23ac30f87a_14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123ac30f87a_14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9=5+4=6+2+1</a:t>
            </a:r>
            <a:endParaRPr/>
          </a:p>
          <a:p>
            <a:pPr indent="0" lvl="0" marL="0" rtl="0" algn="l">
              <a:lnSpc>
                <a:spcPct val="100000"/>
              </a:lnSpc>
              <a:spcBef>
                <a:spcPts val="0"/>
              </a:spcBef>
              <a:spcAft>
                <a:spcPts val="0"/>
              </a:spcAft>
              <a:buSzPts val="1100"/>
              <a:buNone/>
            </a:pPr>
            <a:r>
              <a:rPr lang="fr"/>
              <a:t>9=8+1=4+3+2</a:t>
            </a:r>
            <a:endParaRPr/>
          </a:p>
          <a:p>
            <a:pPr indent="0" lvl="0" marL="0" rtl="0" algn="l">
              <a:lnSpc>
                <a:spcPct val="100000"/>
              </a:lnSpc>
              <a:spcBef>
                <a:spcPts val="0"/>
              </a:spcBef>
              <a:spcAft>
                <a:spcPts val="0"/>
              </a:spcAft>
              <a:buSzPts val="1100"/>
              <a:buNone/>
            </a:pPr>
            <a:r>
              <a:rPr lang="fr"/>
              <a:t>8=6+2=4+3+1</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27b17ab720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227b17ab720_4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EP: lien vers lumio </a:t>
            </a:r>
            <a:r>
              <a:rPr lang="fr" u="sng">
                <a:solidFill>
                  <a:schemeClr val="hlink"/>
                </a:solidFill>
                <a:hlinkClick r:id="rId2"/>
              </a:rPr>
              <a:t>https://suite.smarttech-prod.com/library?_ga=2.139736307.1953888635.1614127197-1104996194.1602006563</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0f4ce3837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20f4ce3837e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EV</a:t>
            </a:r>
            <a:endParaRPr/>
          </a:p>
          <a:p>
            <a:pPr indent="0" lvl="0" marL="0" rtl="0" algn="l">
              <a:lnSpc>
                <a:spcPct val="100000"/>
              </a:lnSpc>
              <a:spcBef>
                <a:spcPts val="0"/>
              </a:spcBef>
              <a:spcAft>
                <a:spcPts val="0"/>
              </a:spcAft>
              <a:buSzPts val="1100"/>
              <a:buNone/>
            </a:pPr>
            <a:r>
              <a:rPr lang="fr"/>
              <a:t>Tout au long de l’atelier, nous vous présenterons différents types de problèmes. </a:t>
            </a:r>
            <a:endParaRPr/>
          </a:p>
          <a:p>
            <a:pPr indent="0" lvl="0" marL="0" rtl="0" algn="l">
              <a:lnSpc>
                <a:spcPct val="100000"/>
              </a:lnSpc>
              <a:spcBef>
                <a:spcPts val="0"/>
              </a:spcBef>
              <a:spcAft>
                <a:spcPts val="0"/>
              </a:spcAft>
              <a:buSzPts val="1100"/>
              <a:buNone/>
            </a:pPr>
            <a:r>
              <a:rPr lang="fr"/>
              <a:t>Vous serez invité à planifier l’expérimentation de certains problèmes et à cibler l’intention qui sous tend vos choix.</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Pour les prochaines minutes, nous nous attarderons sur la triangulation des preuves d’apprentissage avec une intention très précise:</a:t>
            </a:r>
            <a:endParaRPr/>
          </a:p>
          <a:p>
            <a:pPr indent="0" lvl="0" marL="0" rtl="0" algn="l">
              <a:spcBef>
                <a:spcPts val="0"/>
              </a:spcBef>
              <a:spcAft>
                <a:spcPts val="0"/>
              </a:spcAft>
              <a:buClr>
                <a:schemeClr val="dk1"/>
              </a:buClr>
              <a:buSzPts val="1100"/>
              <a:buFont typeface="Arial"/>
              <a:buNone/>
            </a:pPr>
            <a:r>
              <a:rPr lang="fr">
                <a:solidFill>
                  <a:schemeClr val="dk1"/>
                </a:solidFill>
              </a:rPr>
              <a:t> de tâche qui offrent des opportunités d’évaluer différemment qu’avec des évaluations écrites, soit par conversation et/ou observation. Nous tenterons de vous proposer des activités qui favorisent la prise d’information autrement.</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Alors lorsque vous ciblerez une tâche (ex. open middle, menu math, causerie, créative, math en 3 temps), nous vous demandons de vous poser la question: Comment pourrais-je garder une trace d’apprentissage à partir de cette activité et comment pourrais-je la consigner et pour qui?</a:t>
            </a:r>
            <a:br>
              <a:rPr lang="fr">
                <a:solidFill>
                  <a:schemeClr val="dk1"/>
                </a:solidFill>
              </a:rPr>
            </a:b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07f30b341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207f30b341f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38000"/>
              </a:lnSpc>
              <a:spcBef>
                <a:spcPts val="1500"/>
              </a:spcBef>
              <a:spcAft>
                <a:spcPts val="0"/>
              </a:spcAft>
              <a:buClr>
                <a:schemeClr val="dk1"/>
              </a:buClr>
              <a:buSzPts val="1100"/>
              <a:buFont typeface="Arial"/>
              <a:buNone/>
            </a:pPr>
            <a:r>
              <a:rPr lang="fr" sz="1400">
                <a:solidFill>
                  <a:srgbClr val="1A2D64"/>
                </a:solidFill>
                <a:latin typeface="Roboto"/>
                <a:ea typeface="Roboto"/>
                <a:cs typeface="Roboto"/>
                <a:sym typeface="Roboto"/>
              </a:rPr>
              <a:t>Sandra (et Marika)</a:t>
            </a:r>
            <a:endParaRPr sz="1400">
              <a:solidFill>
                <a:srgbClr val="1A2D64"/>
              </a:solidFill>
              <a:latin typeface="Roboto"/>
              <a:ea typeface="Roboto"/>
              <a:cs typeface="Roboto"/>
              <a:sym typeface="Roboto"/>
            </a:endParaRPr>
          </a:p>
          <a:p>
            <a:pPr indent="0" lvl="0" marL="0" rtl="0" algn="l">
              <a:lnSpc>
                <a:spcPct val="138000"/>
              </a:lnSpc>
              <a:spcBef>
                <a:spcPts val="1500"/>
              </a:spcBef>
              <a:spcAft>
                <a:spcPts val="0"/>
              </a:spcAft>
              <a:buClr>
                <a:schemeClr val="dk1"/>
              </a:buClr>
              <a:buSzPts val="1100"/>
              <a:buFont typeface="Arial"/>
              <a:buNone/>
            </a:pPr>
            <a:r>
              <a:rPr lang="fr" sz="1400">
                <a:solidFill>
                  <a:srgbClr val="1A2D64"/>
                </a:solidFill>
                <a:latin typeface="Roboto"/>
                <a:ea typeface="Roboto"/>
                <a:cs typeface="Roboto"/>
                <a:sym typeface="Roboto"/>
              </a:rPr>
              <a:t>Avant de parler de triangulation, nous devons parler de traces d’apprentissage. Vous manquez de temps.. la correction… etc.</a:t>
            </a:r>
            <a:endParaRPr sz="1400">
              <a:solidFill>
                <a:srgbClr val="1A2D64"/>
              </a:solidFill>
              <a:latin typeface="Roboto"/>
              <a:ea typeface="Roboto"/>
              <a:cs typeface="Roboto"/>
              <a:sym typeface="Roboto"/>
            </a:endParaRPr>
          </a:p>
          <a:p>
            <a:pPr indent="0" lvl="0" marL="0" rtl="0" algn="l">
              <a:lnSpc>
                <a:spcPct val="138000"/>
              </a:lnSpc>
              <a:spcBef>
                <a:spcPts val="1500"/>
              </a:spcBef>
              <a:spcAft>
                <a:spcPts val="0"/>
              </a:spcAft>
              <a:buClr>
                <a:schemeClr val="dk1"/>
              </a:buClr>
              <a:buSzPts val="1100"/>
              <a:buFont typeface="Arial"/>
              <a:buNone/>
            </a:pPr>
            <a:r>
              <a:rPr lang="fr" sz="1400">
                <a:solidFill>
                  <a:srgbClr val="1A2D64"/>
                </a:solidFill>
                <a:latin typeface="Roboto"/>
                <a:ea typeface="Roboto"/>
                <a:cs typeface="Roboto"/>
                <a:sym typeface="Roboto"/>
              </a:rPr>
              <a:t>Qu’est-ce qu'une trace d’apprentissage ? C’est la démonstration de ce que l’élève connaît, peut faire et peut exprimer tout au long de l’apprentissage. Afin d’obtenir des preuves d’apprentissage, on utilise plusieurs modalités par la triangulation. </a:t>
            </a:r>
            <a:endParaRPr sz="1400">
              <a:solidFill>
                <a:srgbClr val="1A2D64"/>
              </a:solidFill>
              <a:latin typeface="Roboto"/>
              <a:ea typeface="Roboto"/>
              <a:cs typeface="Roboto"/>
              <a:sym typeface="Roboto"/>
            </a:endParaRPr>
          </a:p>
          <a:p>
            <a:pPr indent="0" lvl="0" marL="0" rtl="0" algn="l">
              <a:lnSpc>
                <a:spcPct val="100000"/>
              </a:lnSpc>
              <a:spcBef>
                <a:spcPts val="150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Intention très précise liée à l’évaluation tout au long de l’atelier:</a:t>
            </a:r>
            <a:endParaRPr/>
          </a:p>
          <a:p>
            <a:pPr indent="0" lvl="0" marL="0" rtl="0" algn="l">
              <a:spcBef>
                <a:spcPts val="0"/>
              </a:spcBef>
              <a:spcAft>
                <a:spcPts val="0"/>
              </a:spcAft>
              <a:buSzPts val="1100"/>
              <a:buNone/>
            </a:pPr>
            <a:r>
              <a:rPr lang="fr">
                <a:solidFill>
                  <a:schemeClr val="dk1"/>
                </a:solidFill>
              </a:rPr>
              <a:t>Des tâches vous seront présentées et celles-ci, ou d’autres que vous faites déjà, offrent des opportunités d’évaluer différemment par conversation et/ou observation. Nous tenterons de vous proposer des activités qui favorisent la prise d’information autrement.</a:t>
            </a:r>
            <a:endParaRPr>
              <a:solidFill>
                <a:schemeClr val="dk1"/>
              </a:solidFill>
            </a:endParaRPr>
          </a:p>
          <a:p>
            <a:pPr indent="0" lvl="0" marL="0" rtl="0" algn="l">
              <a:spcBef>
                <a:spcPts val="0"/>
              </a:spcBef>
              <a:spcAft>
                <a:spcPts val="0"/>
              </a:spcAft>
              <a:buSzPts val="1100"/>
              <a:buNone/>
            </a:pPr>
            <a:r>
              <a:rPr lang="fr">
                <a:solidFill>
                  <a:schemeClr val="dk1"/>
                </a:solidFill>
              </a:rPr>
              <a:t>Alors lorsque vous ciblerez une tâche (ex. open middle, menu math, causerie, créative, math en 3 temps), nous vous demandons de vous poser la question: Comment pourrais-je garder une trace d’apprentissage à partir de cette activité et comment pourrais-je la consigner et pour qui?</a:t>
            </a:r>
            <a:br>
              <a:rPr lang="fr">
                <a:solidFill>
                  <a:schemeClr val="dk1"/>
                </a:solidFill>
              </a:rPr>
            </a:b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27b17ab720_1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27b17ab720_1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38000"/>
              </a:lnSpc>
              <a:spcBef>
                <a:spcPts val="1500"/>
              </a:spcBef>
              <a:spcAft>
                <a:spcPts val="0"/>
              </a:spcAft>
              <a:buClr>
                <a:schemeClr val="dk1"/>
              </a:buClr>
              <a:buSzPts val="1100"/>
              <a:buFont typeface="Arial"/>
              <a:buNone/>
            </a:pPr>
            <a:r>
              <a:rPr lang="fr" sz="1400">
                <a:solidFill>
                  <a:srgbClr val="1A2D64"/>
                </a:solidFill>
                <a:latin typeface="Roboto"/>
                <a:ea typeface="Roboto"/>
                <a:cs typeface="Roboto"/>
                <a:sym typeface="Roboto"/>
              </a:rPr>
              <a:t>Sandra (et Marika)</a:t>
            </a:r>
            <a:endParaRPr sz="1400">
              <a:solidFill>
                <a:srgbClr val="1A2D64"/>
              </a:solidFill>
              <a:latin typeface="Roboto"/>
              <a:ea typeface="Roboto"/>
              <a:cs typeface="Roboto"/>
              <a:sym typeface="Roboto"/>
            </a:endParaRPr>
          </a:p>
          <a:p>
            <a:pPr indent="0" lvl="0" marL="0" rtl="0" algn="l">
              <a:lnSpc>
                <a:spcPct val="138000"/>
              </a:lnSpc>
              <a:spcBef>
                <a:spcPts val="1500"/>
              </a:spcBef>
              <a:spcAft>
                <a:spcPts val="0"/>
              </a:spcAft>
              <a:buClr>
                <a:schemeClr val="dk1"/>
              </a:buClr>
              <a:buSzPts val="1100"/>
              <a:buFont typeface="Arial"/>
              <a:buNone/>
            </a:pPr>
            <a:r>
              <a:rPr lang="fr" sz="1400">
                <a:solidFill>
                  <a:srgbClr val="1A2D64"/>
                </a:solidFill>
                <a:latin typeface="Roboto"/>
                <a:ea typeface="Roboto"/>
                <a:cs typeface="Roboto"/>
                <a:sym typeface="Roboto"/>
              </a:rPr>
              <a:t>Avant de parler de triangulation, nous devons parler de preuves d’apprentissage. Vous manquez de temps.. la correction… etc.</a:t>
            </a:r>
            <a:endParaRPr sz="1400">
              <a:solidFill>
                <a:srgbClr val="1A2D64"/>
              </a:solidFill>
              <a:latin typeface="Roboto"/>
              <a:ea typeface="Roboto"/>
              <a:cs typeface="Roboto"/>
              <a:sym typeface="Roboto"/>
            </a:endParaRPr>
          </a:p>
          <a:p>
            <a:pPr indent="0" lvl="0" marL="0" rtl="0" algn="l">
              <a:lnSpc>
                <a:spcPct val="138000"/>
              </a:lnSpc>
              <a:spcBef>
                <a:spcPts val="1500"/>
              </a:spcBef>
              <a:spcAft>
                <a:spcPts val="0"/>
              </a:spcAft>
              <a:buClr>
                <a:schemeClr val="dk1"/>
              </a:buClr>
              <a:buSzPts val="1100"/>
              <a:buFont typeface="Arial"/>
              <a:buNone/>
            </a:pPr>
            <a:r>
              <a:rPr lang="fr" sz="1400">
                <a:solidFill>
                  <a:srgbClr val="1A2D64"/>
                </a:solidFill>
                <a:latin typeface="Roboto"/>
                <a:ea typeface="Roboto"/>
                <a:cs typeface="Roboto"/>
                <a:sym typeface="Roboto"/>
              </a:rPr>
              <a:t>Qu’est-ce qu'une trace d’apprentissage ? C’est la démonstration de ce que l’élève connaît, peut faire et peut exprimer tout au long de l’apprentissage. Afin d’obtenir des preuves d’apprentissage, on utilise plusieurs modalités par la triangulation. </a:t>
            </a:r>
            <a:endParaRPr sz="1400">
              <a:solidFill>
                <a:srgbClr val="1A2D64"/>
              </a:solidFill>
              <a:latin typeface="Roboto"/>
              <a:ea typeface="Roboto"/>
              <a:cs typeface="Roboto"/>
              <a:sym typeface="Roboto"/>
            </a:endParaRPr>
          </a:p>
          <a:p>
            <a:pPr indent="0" lvl="0" marL="0" rtl="0" algn="l">
              <a:lnSpc>
                <a:spcPct val="100000"/>
              </a:lnSpc>
              <a:spcBef>
                <a:spcPts val="150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Intention très précise liée à l’évaluation tout au long de l’atelier:</a:t>
            </a:r>
            <a:endParaRPr/>
          </a:p>
          <a:p>
            <a:pPr indent="0" lvl="0" marL="0" rtl="0" algn="l">
              <a:spcBef>
                <a:spcPts val="0"/>
              </a:spcBef>
              <a:spcAft>
                <a:spcPts val="0"/>
              </a:spcAft>
              <a:buSzPts val="1100"/>
              <a:buNone/>
            </a:pPr>
            <a:r>
              <a:rPr lang="fr">
                <a:solidFill>
                  <a:schemeClr val="dk1"/>
                </a:solidFill>
              </a:rPr>
              <a:t>Des tâches vous seront présentées et celles-ci, ou d’autres que vous faites déjà, offrent des opportunités d’évaluer différemment par conversation et/ou observation. Nous tenterons de vous proposer des activités qui favorisent la prise d’information autrement.</a:t>
            </a:r>
            <a:endParaRPr>
              <a:solidFill>
                <a:schemeClr val="dk1"/>
              </a:solidFill>
            </a:endParaRPr>
          </a:p>
          <a:p>
            <a:pPr indent="0" lvl="0" marL="0" rtl="0" algn="l">
              <a:spcBef>
                <a:spcPts val="0"/>
              </a:spcBef>
              <a:spcAft>
                <a:spcPts val="0"/>
              </a:spcAft>
              <a:buSzPts val="1100"/>
              <a:buNone/>
            </a:pPr>
            <a:r>
              <a:rPr lang="fr">
                <a:solidFill>
                  <a:schemeClr val="dk1"/>
                </a:solidFill>
              </a:rPr>
              <a:t>Alors lorsque vous ciblerez une tâche (ex. open middle, menu math, causerie, créative, math en 3 temps), nous vous demandons de vous poser la question: Comment pourrais-je garder une trace d’apprentissage à partir de cette activité et comment pourrais-je la consigner et pour qui?</a:t>
            </a:r>
            <a:br>
              <a:rPr lang="fr">
                <a:solidFill>
                  <a:schemeClr val="dk1"/>
                </a:solidFill>
              </a:rPr>
            </a:b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07f30b341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07f30b341f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Sandra (et Marika)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OBSERVATION: outils utilisés, les sources d’incompréhension, les liens qu’ils font, etc.</a:t>
            </a:r>
            <a:endParaRPr/>
          </a:p>
          <a:p>
            <a:pPr indent="0" lvl="0" marL="0" rtl="0" algn="l">
              <a:lnSpc>
                <a:spcPct val="100000"/>
              </a:lnSpc>
              <a:spcBef>
                <a:spcPts val="0"/>
              </a:spcBef>
              <a:spcAft>
                <a:spcPts val="0"/>
              </a:spcAft>
              <a:buSzPts val="1100"/>
              <a:buNone/>
            </a:pPr>
            <a:r>
              <a:rPr lang="fr"/>
              <a:t>CONVERSATION: Planifier des questions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763fbb6d6f_0_1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1763fbb6d6f_0_15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SR: mot de bienvenue et présentation des animateurs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Esther Prépare des fiches pour identifier les tables : numéros et cycles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Réflexions du 20 février et devoirs pour le 27 mars: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Nous-même prendre des traces des conversations des tables qui ont été faites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On revient sur ce que nous avons vu, sur ce qui se vit dans la salle: y aller par le modelage</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Chacun fait ses sections : ajuster sa section pour insérer traces d’apprentissage</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S’assurer d’ajuster la présentation en fonction du primaire et secondaire (pas seulement secondaire : retourner dans la présentation de l’AQUOPS de l’an passé)</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Notes de nos réflexions - partir de cela 20 février</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Évaluation à mieux intégrer</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consacrer moins de temps sur programmation/robotique</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mettre causerie à la fin</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parler de “trace d’apprentissage” à la place d’évaluation</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6 types de tâches c’est trop</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Collaboration et causerie essentielles</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fr"/>
              <a:t>Proposition de MJS:</a:t>
            </a:r>
            <a:endParaRPr b="1"/>
          </a:p>
          <a:p>
            <a:pPr indent="0" lvl="0" marL="0" rtl="0" algn="l">
              <a:lnSpc>
                <a:spcPct val="100000"/>
              </a:lnSpc>
              <a:spcBef>
                <a:spcPts val="0"/>
              </a:spcBef>
              <a:spcAft>
                <a:spcPts val="0"/>
              </a:spcAft>
              <a:buSzPts val="1100"/>
              <a:buNone/>
            </a:pPr>
            <a:r>
              <a:rPr lang="fr"/>
              <a:t>Commencer par la triangulation et dire aux enseignants que tout au long de l’atelier, nous proposerons des types de tâche qui offrent des opportunités d’évaluer différemment qu’avec des évaluations écrites, soit par conversation et/ou observation. Nous tenterons de vous proposer des activités qui favorisent la prise d’information autrement.</a:t>
            </a:r>
            <a:endParaRPr/>
          </a:p>
          <a:p>
            <a:pPr indent="0" lvl="0" marL="0" rtl="0" algn="l">
              <a:lnSpc>
                <a:spcPct val="100000"/>
              </a:lnSpc>
              <a:spcBef>
                <a:spcPts val="0"/>
              </a:spcBef>
              <a:spcAft>
                <a:spcPts val="0"/>
              </a:spcAft>
              <a:buSzPts val="1100"/>
              <a:buNone/>
            </a:pPr>
            <a:r>
              <a:rPr lang="fr"/>
              <a:t>Alors lorsque vous ciblez une tâche (ex. open middle, menu math, causerie, créative, math en 3 temps), nous vous demandons de vous poser la question: Comment pourrais-je garder une trace d’apprentissage à partir de cette activité et comment pourrais-je la consigner et pour qui?</a:t>
            </a:r>
            <a:br>
              <a:rPr lang="fr"/>
            </a:b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0b0693d087_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10b0693d087_1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MJS</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Lors de l’exploration, les animateurs circulent et prennent des traces d’observation et de conversation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fr"/>
              <a:t>Se fait avec 2 nombres (25-ABCEFG et 30-DH)</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Questions:</a:t>
            </a:r>
            <a:endParaRPr/>
          </a:p>
          <a:p>
            <a:pPr indent="0" lvl="0" marL="0" rtl="0" algn="l">
              <a:lnSpc>
                <a:spcPct val="100000"/>
              </a:lnSpc>
              <a:spcBef>
                <a:spcPts val="0"/>
              </a:spcBef>
              <a:spcAft>
                <a:spcPts val="0"/>
              </a:spcAft>
              <a:buSzPts val="1100"/>
              <a:buNone/>
            </a:pPr>
            <a:r>
              <a:rPr lang="fr"/>
              <a:t>Cible d’observation: les enseignants expérimentent MM avec desmos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sz="1600">
                <a:solidFill>
                  <a:schemeClr val="dk1"/>
                </a:solidFill>
                <a:highlight>
                  <a:srgbClr val="E3FCF3"/>
                </a:highlight>
                <a:latin typeface="Times New Roman"/>
                <a:ea typeface="Times New Roman"/>
                <a:cs typeface="Times New Roman"/>
                <a:sym typeface="Times New Roman"/>
              </a:rPr>
              <a:t>Nat Banting est professeur de mathématiques à plein temps à Saskatoon, Saskatchewan, Canada. Il travaille également comme chargé de cours en didactique des mathématiques à l'Université St. Francis Xavier et à l'Université de la Saskatchewan.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4d5d64a52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14d5d64a52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Marika : montrer la version assiettes et ingrédients</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Marika : montrer la version tout-en-un avec assiette pour les petits et grands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fr"/>
              <a:t>Marika apportera l’exemple fait avec le plan cartésien pour des élèves du 2e cycle secondaire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4d5d64a52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14d5d64a520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MJS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f3dc8a3494_3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gf3dc8a3494_32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MJS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0b0693d087_19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10b0693d087_19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 + </a:t>
            </a:r>
            <a:endParaRPr/>
          </a:p>
          <a:p>
            <a:pPr indent="-298450" lvl="0" marL="457200" rtl="0" algn="l">
              <a:lnSpc>
                <a:spcPct val="100000"/>
              </a:lnSpc>
              <a:spcBef>
                <a:spcPts val="0"/>
              </a:spcBef>
              <a:spcAft>
                <a:spcPts val="0"/>
              </a:spcAft>
              <a:buSzPts val="1100"/>
              <a:buChar char="-"/>
            </a:pPr>
            <a:r>
              <a:rPr lang="fr"/>
              <a:t>parler de ce qu’est une tâche créative</a:t>
            </a:r>
            <a:endParaRPr/>
          </a:p>
          <a:p>
            <a:pPr indent="-298450" lvl="0" marL="457200" rtl="0" algn="l">
              <a:lnSpc>
                <a:spcPct val="100000"/>
              </a:lnSpc>
              <a:spcBef>
                <a:spcPts val="0"/>
              </a:spcBef>
              <a:spcAft>
                <a:spcPts val="0"/>
              </a:spcAft>
              <a:buSzPts val="1100"/>
              <a:buChar char="-"/>
            </a:pPr>
            <a:r>
              <a:rPr lang="fr"/>
              <a:t>parler des différents outils numériques</a:t>
            </a:r>
            <a:endParaRPr/>
          </a:p>
          <a:p>
            <a:pPr indent="-298450" lvl="0" marL="457200" rtl="0" algn="l">
              <a:lnSpc>
                <a:spcPct val="100000"/>
              </a:lnSpc>
              <a:spcBef>
                <a:spcPts val="0"/>
              </a:spcBef>
              <a:spcAft>
                <a:spcPts val="0"/>
              </a:spcAft>
              <a:buSzPts val="1100"/>
              <a:buChar char="-"/>
            </a:pPr>
            <a:r>
              <a:rPr lang="fr"/>
              <a:t>parler de la compétence numérique</a:t>
            </a:r>
            <a:endParaRPr/>
          </a:p>
          <a:p>
            <a:pPr indent="0" lvl="0" marL="0" rtl="0" algn="l">
              <a:lnSpc>
                <a:spcPct val="100000"/>
              </a:lnSpc>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Lors de l’exploration, les animateurs circulent et prennent des traces d’observation et de conversation</a:t>
            </a:r>
            <a:endParaRPr>
              <a:solidFill>
                <a:schemeClr val="dk1"/>
              </a:solidFill>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0f4ce3837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20f4ce3837e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 + </a:t>
            </a:r>
            <a:endParaRPr/>
          </a:p>
          <a:p>
            <a:pPr indent="-298450" lvl="0" marL="457200" rtl="0" algn="l">
              <a:lnSpc>
                <a:spcPct val="100000"/>
              </a:lnSpc>
              <a:spcBef>
                <a:spcPts val="0"/>
              </a:spcBef>
              <a:spcAft>
                <a:spcPts val="0"/>
              </a:spcAft>
              <a:buSzPts val="1100"/>
              <a:buChar char="-"/>
            </a:pPr>
            <a:r>
              <a:rPr lang="fr"/>
              <a:t>parler de ce qu’est une tâche créative</a:t>
            </a:r>
            <a:endParaRPr/>
          </a:p>
          <a:p>
            <a:pPr indent="-298450" lvl="0" marL="457200" rtl="0" algn="l">
              <a:lnSpc>
                <a:spcPct val="100000"/>
              </a:lnSpc>
              <a:spcBef>
                <a:spcPts val="0"/>
              </a:spcBef>
              <a:spcAft>
                <a:spcPts val="0"/>
              </a:spcAft>
              <a:buSzPts val="1100"/>
              <a:buChar char="-"/>
            </a:pPr>
            <a:r>
              <a:rPr lang="fr"/>
              <a:t>parler des différents outils numériques</a:t>
            </a:r>
            <a:endParaRPr/>
          </a:p>
          <a:p>
            <a:pPr indent="-298450" lvl="0" marL="457200" rtl="0" algn="l">
              <a:lnSpc>
                <a:spcPct val="100000"/>
              </a:lnSpc>
              <a:spcBef>
                <a:spcPts val="0"/>
              </a:spcBef>
              <a:spcAft>
                <a:spcPts val="0"/>
              </a:spcAft>
              <a:buSzPts val="1100"/>
              <a:buChar char="-"/>
            </a:pPr>
            <a:r>
              <a:rPr lang="fr"/>
              <a:t>parler de la compétence numérique</a:t>
            </a:r>
            <a:endParaRPr/>
          </a:p>
          <a:p>
            <a:pPr indent="0" lvl="0" marL="0" rtl="0" algn="l">
              <a:lnSpc>
                <a:spcPct val="100000"/>
              </a:lnSpc>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Lors de l’exploration, les animateurs circulent et prennent des traces d’observation et de conversation</a:t>
            </a:r>
            <a:endParaRPr>
              <a:solidFill>
                <a:schemeClr val="dk1"/>
              </a:solidFill>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6c2549700a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g16c2549700a_2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SF</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Ouvrir le site, montrer la section exemple de tâches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6c2549700a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16c2549700a_4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SF</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Choisir une tâche coup de </a:t>
            </a:r>
            <a:r>
              <a:rPr lang="fr"/>
              <a:t>cœur</a:t>
            </a:r>
            <a:r>
              <a:rPr lang="fr"/>
              <a:t> par type!!</a:t>
            </a:r>
            <a:endParaRPr/>
          </a:p>
          <a:p>
            <a:pPr indent="0" lvl="0" marL="0" rtl="0" algn="l">
              <a:spcBef>
                <a:spcPts val="0"/>
              </a:spcBef>
              <a:spcAft>
                <a:spcPts val="0"/>
              </a:spcAft>
              <a:buClr>
                <a:schemeClr val="dk1"/>
              </a:buClr>
              <a:buSzPts val="1100"/>
              <a:buFont typeface="Arial"/>
              <a:buNone/>
            </a:pPr>
            <a:r>
              <a:rPr lang="fr"/>
              <a:t>À intégrer dans votre planification des prochaines semaines.</a:t>
            </a:r>
            <a:endParaRPr/>
          </a:p>
          <a:p>
            <a:pPr indent="0" lvl="0" marL="0" rtl="0" algn="l">
              <a:lnSpc>
                <a:spcPct val="100000"/>
              </a:lnSpc>
              <a:spcBef>
                <a:spcPts val="0"/>
              </a:spcBef>
              <a:spcAft>
                <a:spcPts val="0"/>
              </a:spcAft>
              <a:buSzPts val="1100"/>
              <a:buNone/>
            </a:pPr>
            <a:r>
              <a:rPr lang="fr"/>
              <a:t>Insister sur l’intention!!!</a:t>
            </a:r>
            <a:endParaRPr/>
          </a:p>
          <a:p>
            <a:pPr indent="0" lvl="0" marL="0" rtl="0" algn="l">
              <a:lnSpc>
                <a:spcPct val="100000"/>
              </a:lnSpc>
              <a:spcBef>
                <a:spcPts val="0"/>
              </a:spcBef>
              <a:spcAft>
                <a:spcPts val="0"/>
              </a:spcAft>
              <a:buSzPts val="1100"/>
              <a:buNone/>
            </a:pPr>
            <a:r>
              <a:rPr lang="fr"/>
              <a:t>Aller dans le site pour présenter les types de tâches”</a:t>
            </a:r>
            <a:endParaRPr/>
          </a:p>
          <a:p>
            <a:pPr indent="0" lvl="0" marL="0" rtl="0" algn="l">
              <a:lnSpc>
                <a:spcPct val="100000"/>
              </a:lnSpc>
              <a:spcBef>
                <a:spcPts val="0"/>
              </a:spcBef>
              <a:spcAft>
                <a:spcPts val="0"/>
              </a:spcAft>
              <a:buSzPts val="1100"/>
              <a:buNone/>
            </a:pPr>
            <a:r>
              <a:rPr lang="fr"/>
              <a:t>Expliquer le sheet!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23ac30f87a_7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123ac30f87a_79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A revoir!!!!</a:t>
            </a:r>
            <a:endParaRPr/>
          </a:p>
          <a:p>
            <a:pPr indent="0" lvl="0" marL="0" rtl="0" algn="l">
              <a:spcBef>
                <a:spcPts val="0"/>
              </a:spcBef>
              <a:spcAft>
                <a:spcPts val="0"/>
              </a:spcAft>
              <a:buClr>
                <a:schemeClr val="dk1"/>
              </a:buClr>
              <a:buSzPts val="1100"/>
              <a:buFont typeface="Arial"/>
              <a:buNone/>
            </a:pPr>
            <a:r>
              <a:rPr lang="fr"/>
              <a:t>Choisir une tâche coup de coeur par type!!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Pour votre révision de fin d’année activité début d’année?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2397b4fd5d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22397b4fd5d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a:t>
            </a:r>
            <a:endParaRPr/>
          </a:p>
          <a:p>
            <a:pPr indent="-298450" lvl="0" marL="457200" rtl="0" algn="l">
              <a:spcBef>
                <a:spcPts val="0"/>
              </a:spcBef>
              <a:spcAft>
                <a:spcPts val="0"/>
              </a:spcAft>
              <a:buClr>
                <a:schemeClr val="dk1"/>
              </a:buClr>
              <a:buSzPts val="1100"/>
              <a:buChar char="■"/>
            </a:pPr>
            <a:r>
              <a:rPr lang="fr">
                <a:solidFill>
                  <a:schemeClr val="dk1"/>
                </a:solidFill>
              </a:rPr>
              <a:t>Collaboration - EV + EP + MJS -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Math en 3 temps - SF-  (20-25)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Programmation et robotique - SR - (20-25)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Causeries - MP -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Exploration en sous-groupes SF (30-45)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Conclusion EV (10 minutes)</a:t>
            </a:r>
            <a:endParaRPr>
              <a:solidFill>
                <a:schemeClr val="dk1"/>
              </a:solidFill>
            </a:endParaRPr>
          </a:p>
          <a:p>
            <a:pPr indent="-298450" lvl="0" marL="457200" rtl="0" algn="l">
              <a:spcBef>
                <a:spcPts val="0"/>
              </a:spcBef>
              <a:spcAft>
                <a:spcPts val="0"/>
              </a:spcAft>
              <a:buClr>
                <a:schemeClr val="dk1"/>
              </a:buClr>
              <a:buSzPts val="1100"/>
              <a:buChar char="■"/>
            </a:pPr>
            <a:r>
              <a:rPr lang="fr" sz="2700">
                <a:solidFill>
                  <a:schemeClr val="lt1"/>
                </a:solidFill>
                <a:latin typeface="Caveat"/>
                <a:ea typeface="Caveat"/>
                <a:cs typeface="Caveat"/>
                <a:sym typeface="Caveat"/>
              </a:rPr>
              <a:t>Conclusion(30 min)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0773fee90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20773fee905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SR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Laisser 2-3 tables libres pour les rassemblements par niveaux plus populaires</a:t>
            </a:r>
            <a:endParaRPr/>
          </a:p>
          <a:p>
            <a:pPr indent="0" lvl="0" marL="0" rtl="0" algn="l">
              <a:spcBef>
                <a:spcPts val="0"/>
              </a:spcBef>
              <a:spcAft>
                <a:spcPts val="0"/>
              </a:spcAft>
              <a:buClr>
                <a:schemeClr val="dk1"/>
              </a:buClr>
              <a:buSzPts val="1100"/>
              <a:buFont typeface="Arial"/>
              <a:buNone/>
            </a:pPr>
            <a:r>
              <a:rPr lang="fr"/>
              <a:t>Esther prépare les papiers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A revoir!!!! FAit</a:t>
            </a:r>
            <a:endParaRPr/>
          </a:p>
          <a:p>
            <a:pPr indent="0" lvl="0" marL="0" rtl="0" algn="l">
              <a:spcBef>
                <a:spcPts val="0"/>
              </a:spcBef>
              <a:spcAft>
                <a:spcPts val="0"/>
              </a:spcAft>
              <a:buClr>
                <a:schemeClr val="dk1"/>
              </a:buClr>
              <a:buSzPts val="1100"/>
              <a:buFont typeface="Arial"/>
              <a:buNone/>
            </a:pPr>
            <a:r>
              <a:rPr lang="fr"/>
              <a:t>Choisir une tâche coup de coeur par type!!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Pour votre revision de fin d’année activité début d’année? Bonne 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1a7fc5b31b_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11a7fc5b31b_9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EV (environ 2-3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Préambule:Esther : Laisser lire les titres</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On met l’accent sur instaurer la collaboration : pr ne pas étourdir.. </a:t>
            </a:r>
            <a:br>
              <a:rPr lang="fr">
                <a:solidFill>
                  <a:schemeClr val="dk1"/>
                </a:solidFill>
              </a:rPr>
            </a:br>
            <a:r>
              <a:rPr lang="fr">
                <a:solidFill>
                  <a:schemeClr val="dk1"/>
                </a:solidFill>
              </a:rPr>
              <a:t>Instaurer la collaboration = tisse le reste et c’est une section qui permet des actions plus conrètes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Accent sur : Instaurer la collaboration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Pour chaque sous-section:</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Faire un lien avec les types de tâche et voir chaque section de manière très brève.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Donner plus d’importance à la section collaboration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strike="sngStrik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23ac30f8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123ac30f87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MJS et EP (20 à 25 minutes)</a:t>
            </a:r>
            <a:endParaRPr/>
          </a:p>
          <a:p>
            <a:pPr indent="0" lvl="0" marL="0" rtl="0" algn="l">
              <a:spcBef>
                <a:spcPts val="0"/>
              </a:spcBef>
              <a:spcAft>
                <a:spcPts val="0"/>
              </a:spcAft>
              <a:buClr>
                <a:schemeClr val="dk1"/>
              </a:buClr>
              <a:buSzPts val="1100"/>
              <a:buFont typeface="Arial"/>
              <a:buNone/>
            </a:pPr>
            <a:r>
              <a:rPr lang="fr"/>
              <a:t>Exploration sur le site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A revoir!!!! Sera complétée par Marie-Josée</a:t>
            </a:r>
            <a:endParaRPr/>
          </a:p>
          <a:p>
            <a:pPr indent="0" lvl="0" marL="0" rtl="0" algn="l">
              <a:spcBef>
                <a:spcPts val="0"/>
              </a:spcBef>
              <a:spcAft>
                <a:spcPts val="0"/>
              </a:spcAft>
              <a:buClr>
                <a:schemeClr val="dk1"/>
              </a:buClr>
              <a:buSzPts val="1100"/>
              <a:buFont typeface="Arial"/>
              <a:buNone/>
            </a:pPr>
            <a:r>
              <a:rPr lang="fr"/>
              <a:t>Proposition:</a:t>
            </a:r>
            <a:endParaRPr/>
          </a:p>
          <a:p>
            <a:pPr indent="-298450" lvl="0" marL="457200" rtl="0" algn="l">
              <a:spcBef>
                <a:spcPts val="0"/>
              </a:spcBef>
              <a:spcAft>
                <a:spcPts val="0"/>
              </a:spcAft>
              <a:buSzPts val="1100"/>
              <a:buChar char="●"/>
            </a:pPr>
            <a:r>
              <a:rPr lang="fr"/>
              <a:t>Présenter les 6 stratégies et les repérer dans le site</a:t>
            </a:r>
            <a:endParaRPr/>
          </a:p>
          <a:p>
            <a:pPr indent="-298450" lvl="0" marL="457200" rtl="0" algn="l">
              <a:spcBef>
                <a:spcPts val="0"/>
              </a:spcBef>
              <a:spcAft>
                <a:spcPts val="0"/>
              </a:spcAft>
              <a:buSzPts val="1100"/>
              <a:buChar char="●"/>
            </a:pPr>
            <a:r>
              <a:rPr lang="fr"/>
              <a:t>Sur le site, il y a des photos et des outils pour aider à mettre en application les stratégies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Choisir une tâche coup de coeur par type!!</a:t>
            </a:r>
            <a:endParaRPr/>
          </a:p>
          <a:p>
            <a:pPr indent="0" lvl="0" marL="0" rtl="0" algn="l">
              <a:spcBef>
                <a:spcPts val="0"/>
              </a:spcBef>
              <a:spcAft>
                <a:spcPts val="0"/>
              </a:spcAft>
              <a:buClr>
                <a:schemeClr val="dk1"/>
              </a:buClr>
              <a:buSzPts val="1100"/>
              <a:buFont typeface="Arial"/>
              <a:buNone/>
            </a:pPr>
            <a:r>
              <a:rPr lang="fr"/>
              <a:t>À intégrer dans votre planification des prochaines semaines.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Montée de lait au chocolat sur les devoirs par Étienne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0b0693d087_1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g10b0693d087_19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SF</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24076ffbd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g124076ffbdb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SF</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0f4ce383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20f4ce3837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SF</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Lors de l’exploration, les animateurs circulent et prennent des traces d’observation et de conversation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781d6a750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g1781d6a750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 + </a:t>
            </a:r>
            <a:endParaRPr/>
          </a:p>
          <a:p>
            <a:pPr indent="-298450" lvl="0" marL="457200" rtl="0" algn="l">
              <a:lnSpc>
                <a:spcPct val="100000"/>
              </a:lnSpc>
              <a:spcBef>
                <a:spcPts val="0"/>
              </a:spcBef>
              <a:spcAft>
                <a:spcPts val="0"/>
              </a:spcAft>
              <a:buSzPts val="1100"/>
              <a:buChar char="-"/>
            </a:pPr>
            <a:r>
              <a:rPr lang="fr"/>
              <a:t>Pourquoi la programmation ?</a:t>
            </a:r>
            <a:endParaRPr/>
          </a:p>
          <a:p>
            <a:pPr indent="-298450" lvl="0" marL="457200" rtl="0" algn="l">
              <a:lnSpc>
                <a:spcPct val="100000"/>
              </a:lnSpc>
              <a:spcBef>
                <a:spcPts val="0"/>
              </a:spcBef>
              <a:spcAft>
                <a:spcPts val="0"/>
              </a:spcAft>
              <a:buSzPts val="1100"/>
              <a:buChar char="-"/>
            </a:pPr>
            <a:r>
              <a:rPr lang="fr"/>
              <a:t>Développement de la pensée algébrique, engagement cognitif élevé, donne du sens, résolution de problème</a:t>
            </a:r>
            <a:endParaRPr/>
          </a:p>
          <a:p>
            <a:pPr indent="-298450" lvl="0" marL="457200" rtl="0" algn="l">
              <a:lnSpc>
                <a:spcPct val="100000"/>
              </a:lnSpc>
              <a:spcBef>
                <a:spcPts val="0"/>
              </a:spcBef>
              <a:spcAft>
                <a:spcPts val="0"/>
              </a:spcAft>
              <a:buSzPts val="1100"/>
              <a:buChar char="-"/>
            </a:pPr>
            <a:r>
              <a:rPr lang="fr"/>
              <a:t>Raisonnement séquentiel, itératif, conditionnel, récursif, par analyse de l’erreur</a:t>
            </a:r>
            <a:endParaRPr/>
          </a:p>
          <a:p>
            <a:pPr indent="0" lvl="0" marL="0" rtl="0" algn="l">
              <a:lnSpc>
                <a:spcPct val="100000"/>
              </a:lnSpc>
              <a:spcBef>
                <a:spcPts val="0"/>
              </a:spcBef>
              <a:spcAft>
                <a:spcPts val="0"/>
              </a:spcAft>
              <a:buNone/>
            </a:pPr>
            <a:r>
              <a:rPr lang="fr" u="sng">
                <a:solidFill>
                  <a:schemeClr val="hlink"/>
                </a:solidFill>
                <a:hlinkClick r:id="rId2"/>
              </a:rPr>
              <a:t>https://scratch.mit.edu/projects/752150796/editor/</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1a7fc5b31b_9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11a7fc5b31b_9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 </a:t>
            </a:r>
            <a:endParaRPr/>
          </a:p>
          <a:p>
            <a:pPr indent="0" lvl="0" marL="0" rtl="0" algn="l">
              <a:lnSpc>
                <a:spcPct val="100000"/>
              </a:lnSpc>
              <a:spcBef>
                <a:spcPts val="0"/>
              </a:spcBef>
              <a:spcAft>
                <a:spcPts val="0"/>
              </a:spcAft>
              <a:buNone/>
            </a:pPr>
            <a:r>
              <a:t/>
            </a:r>
            <a:endParaRPr/>
          </a:p>
          <a:p>
            <a:pPr indent="-298450" lvl="0" marL="457200" rtl="0" algn="l">
              <a:lnSpc>
                <a:spcPct val="100000"/>
              </a:lnSpc>
              <a:spcBef>
                <a:spcPts val="0"/>
              </a:spcBef>
              <a:spcAft>
                <a:spcPts val="0"/>
              </a:spcAft>
              <a:buSzPts val="1100"/>
              <a:buChar char="-"/>
            </a:pPr>
            <a:r>
              <a:rPr lang="fr"/>
              <a:t>Dimension créative</a:t>
            </a:r>
            <a:endParaRPr/>
          </a:p>
          <a:p>
            <a:pPr indent="-298450" lvl="0" marL="457200" rtl="0" algn="l">
              <a:lnSpc>
                <a:spcPct val="100000"/>
              </a:lnSpc>
              <a:spcBef>
                <a:spcPts val="0"/>
              </a:spcBef>
              <a:spcAft>
                <a:spcPts val="0"/>
              </a:spcAft>
              <a:buSzPts val="1100"/>
              <a:buChar char="-"/>
            </a:pPr>
            <a:r>
              <a:rPr lang="fr"/>
              <a:t>Engagement cognitif élevé</a:t>
            </a:r>
            <a:endParaRPr/>
          </a:p>
          <a:p>
            <a:pPr indent="-298450" lvl="0" marL="457200" rtl="0" algn="l">
              <a:lnSpc>
                <a:spcPct val="100000"/>
              </a:lnSpc>
              <a:spcBef>
                <a:spcPts val="0"/>
              </a:spcBef>
              <a:spcAft>
                <a:spcPts val="0"/>
              </a:spcAft>
              <a:buSzPts val="1100"/>
              <a:buChar char="-"/>
            </a:pPr>
            <a:r>
              <a:rPr lang="fr"/>
              <a:t>Collaboration</a:t>
            </a:r>
            <a:endParaRPr/>
          </a:p>
          <a:p>
            <a:pPr indent="-298450" lvl="0" marL="457200" rtl="0" algn="l">
              <a:lnSpc>
                <a:spcPct val="100000"/>
              </a:lnSpc>
              <a:spcBef>
                <a:spcPts val="0"/>
              </a:spcBef>
              <a:spcAft>
                <a:spcPts val="0"/>
              </a:spcAft>
              <a:buSzPts val="1100"/>
              <a:buChar char="-"/>
            </a:pPr>
            <a:r>
              <a:rPr lang="fr"/>
              <a:t>Problème ouvert</a:t>
            </a:r>
            <a:endParaRPr/>
          </a:p>
          <a:p>
            <a:pPr indent="-298450" lvl="0" marL="457200" rtl="0" algn="l">
              <a:lnSpc>
                <a:spcPct val="100000"/>
              </a:lnSpc>
              <a:spcBef>
                <a:spcPts val="0"/>
              </a:spcBef>
              <a:spcAft>
                <a:spcPts val="0"/>
              </a:spcAft>
              <a:buSzPts val="1100"/>
              <a:buChar char="-"/>
            </a:pPr>
            <a:r>
              <a:rPr lang="fr"/>
              <a:t>En cours d’apprentissage</a:t>
            </a:r>
            <a:endParaRPr/>
          </a:p>
          <a:p>
            <a:pPr indent="-298450" lvl="0" marL="457200" rtl="0" algn="l">
              <a:lnSpc>
                <a:spcPct val="100000"/>
              </a:lnSpc>
              <a:spcBef>
                <a:spcPts val="0"/>
              </a:spcBef>
              <a:spcAft>
                <a:spcPts val="0"/>
              </a:spcAft>
              <a:buSzPts val="1100"/>
              <a:buChar char="-"/>
            </a:pPr>
            <a:r>
              <a:rPr lang="fr"/>
              <a:t>Raisonnement séquentiel</a:t>
            </a:r>
            <a:endParaRPr/>
          </a:p>
          <a:p>
            <a:pPr indent="-298450" lvl="0" marL="457200" rtl="0" algn="l">
              <a:lnSpc>
                <a:spcPct val="100000"/>
              </a:lnSpc>
              <a:spcBef>
                <a:spcPts val="0"/>
              </a:spcBef>
              <a:spcAft>
                <a:spcPts val="0"/>
              </a:spcAft>
              <a:buSzPts val="1100"/>
              <a:buChar char="-"/>
            </a:pPr>
            <a:r>
              <a:rPr lang="fr"/>
              <a:t>Raisonnement conditionnel</a:t>
            </a:r>
            <a:endParaRPr/>
          </a:p>
          <a:p>
            <a:pPr indent="-298450" lvl="0" marL="457200" rtl="0" algn="l">
              <a:lnSpc>
                <a:spcPct val="100000"/>
              </a:lnSpc>
              <a:spcBef>
                <a:spcPts val="0"/>
              </a:spcBef>
              <a:spcAft>
                <a:spcPts val="0"/>
              </a:spcAft>
              <a:buSzPts val="1100"/>
              <a:buChar char="-"/>
            </a:pPr>
            <a:r>
              <a:rPr lang="fr"/>
              <a:t>Raisonnement par analyse de l’erreur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2397b4fd5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22397b4fd5d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 </a:t>
            </a:r>
            <a:endParaRPr/>
          </a:p>
          <a:p>
            <a:pPr indent="0" lvl="0" marL="0" rtl="0" algn="l">
              <a:lnSpc>
                <a:spcPct val="100000"/>
              </a:lnSpc>
              <a:spcBef>
                <a:spcPts val="0"/>
              </a:spcBef>
              <a:spcAft>
                <a:spcPts val="0"/>
              </a:spcAft>
              <a:buNone/>
            </a:pPr>
            <a:r>
              <a:rPr lang="fr"/>
              <a:t>0 2 -8 -6 -3  3 -3</a:t>
            </a:r>
            <a:endParaRPr/>
          </a:p>
          <a:p>
            <a:pPr indent="0" lvl="0" marL="0" rtl="0" algn="l">
              <a:lnSpc>
                <a:spcPct val="100000"/>
              </a:lnSpc>
              <a:spcBef>
                <a:spcPts val="0"/>
              </a:spcBef>
              <a:spcAft>
                <a:spcPts val="0"/>
              </a:spcAft>
              <a:buNone/>
            </a:pPr>
            <a:r>
              <a:rPr lang="fr"/>
              <a:t>1 3 -7 -4 -2 3 -1.8</a:t>
            </a:r>
            <a:endParaRPr/>
          </a:p>
          <a:p>
            <a:pPr indent="0" lvl="0" marL="0" rtl="0" algn="l">
              <a:lnSpc>
                <a:spcPct val="100000"/>
              </a:lnSpc>
              <a:spcBef>
                <a:spcPts val="0"/>
              </a:spcBef>
              <a:spcAft>
                <a:spcPts val="0"/>
              </a:spcAft>
              <a:buNone/>
            </a:pPr>
            <a:r>
              <a:rPr lang="fr"/>
              <a:t>-2 0 -10 -10 -5 3 -5.4</a:t>
            </a:r>
            <a:endParaRPr/>
          </a:p>
          <a:p>
            <a:pPr indent="0" lvl="0" marL="0" rtl="0" algn="l">
              <a:lnSpc>
                <a:spcPct val="100000"/>
              </a:lnSpc>
              <a:spcBef>
                <a:spcPts val="0"/>
              </a:spcBef>
              <a:spcAft>
                <a:spcPts val="0"/>
              </a:spcAft>
              <a:buNone/>
            </a:pPr>
            <a:r>
              <a:rPr lang="fr"/>
              <a:t>5 7 -3 4 2 3 3</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fr"/>
              <a:t>Guide de l’enseignant : </a:t>
            </a:r>
            <a:r>
              <a:rPr lang="fr" u="sng">
                <a:solidFill>
                  <a:schemeClr val="hlink"/>
                </a:solidFill>
                <a:hlinkClick r:id="rId2"/>
              </a:rPr>
              <a:t>https://docs.google.com/document/d/1HPaZisdEB4x4aK76Hy9zqR6S2hgkhpERMu68IOv554A/edit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7c4f8dfb2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17c4f8dfb2d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Marika Perrault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6c2549700a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g16c2549700a_5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Marika Perrault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1a7fc5b31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11a7fc5b31b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Marika Perrault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7c4f8dfb2d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g17c4f8dfb2d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Marika Perrault</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Lors de l’exploration, les animateurs circulent et prennent des traces d’observation et de conversation</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28c44c3ce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228c44c3ceb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SF</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Choisir une tâche coup de cœur par type!!</a:t>
            </a:r>
            <a:endParaRPr/>
          </a:p>
          <a:p>
            <a:pPr indent="0" lvl="0" marL="0" rtl="0" algn="l">
              <a:spcBef>
                <a:spcPts val="0"/>
              </a:spcBef>
              <a:spcAft>
                <a:spcPts val="0"/>
              </a:spcAft>
              <a:buClr>
                <a:schemeClr val="dk1"/>
              </a:buClr>
              <a:buSzPts val="1100"/>
              <a:buFont typeface="Arial"/>
              <a:buNone/>
            </a:pPr>
            <a:r>
              <a:rPr lang="fr"/>
              <a:t>À intégrer dans votre planification des prochaines semaines.</a:t>
            </a:r>
            <a:endParaRPr/>
          </a:p>
          <a:p>
            <a:pPr indent="0" lvl="0" marL="0" rtl="0" algn="l">
              <a:lnSpc>
                <a:spcPct val="100000"/>
              </a:lnSpc>
              <a:spcBef>
                <a:spcPts val="0"/>
              </a:spcBef>
              <a:spcAft>
                <a:spcPts val="0"/>
              </a:spcAft>
              <a:buSzPts val="1100"/>
              <a:buNone/>
            </a:pPr>
            <a:r>
              <a:rPr lang="fr"/>
              <a:t>Insister sur l’intention!!!</a:t>
            </a:r>
            <a:endParaRPr/>
          </a:p>
          <a:p>
            <a:pPr indent="0" lvl="0" marL="0" rtl="0" algn="l">
              <a:lnSpc>
                <a:spcPct val="100000"/>
              </a:lnSpc>
              <a:spcBef>
                <a:spcPts val="0"/>
              </a:spcBef>
              <a:spcAft>
                <a:spcPts val="0"/>
              </a:spcAft>
              <a:buSzPts val="1100"/>
              <a:buNone/>
            </a:pPr>
            <a:r>
              <a:rPr lang="fr"/>
              <a:t>Aller dans le site pour présenter les types de tâches”</a:t>
            </a:r>
            <a:endParaRPr/>
          </a:p>
          <a:p>
            <a:pPr indent="0" lvl="0" marL="0" rtl="0" algn="l">
              <a:lnSpc>
                <a:spcPct val="100000"/>
              </a:lnSpc>
              <a:spcBef>
                <a:spcPts val="0"/>
              </a:spcBef>
              <a:spcAft>
                <a:spcPts val="0"/>
              </a:spcAft>
              <a:buSzPts val="1100"/>
              <a:buNone/>
            </a:pPr>
            <a:r>
              <a:rPr lang="fr"/>
              <a:t>Expliquer le sheet!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4d562ae7e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14d562ae7e0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solidFill>
                  <a:schemeClr val="dk1"/>
                </a:solidFill>
              </a:rPr>
              <a:t>EP: Un site pour planifier</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fr">
                <a:solidFill>
                  <a:schemeClr val="dk1"/>
                </a:solidFill>
              </a:rPr>
              <a:t>Voir un truc du genre: </a:t>
            </a:r>
            <a:r>
              <a:rPr lang="fr" u="sng">
                <a:solidFill>
                  <a:schemeClr val="hlink"/>
                </a:solidFill>
                <a:hlinkClick r:id="rId2"/>
              </a:rPr>
              <a:t>https://view.genial.ly/609424a530f88d0d844c2969</a:t>
            </a:r>
            <a:endParaRPr>
              <a:solidFill>
                <a:schemeClr val="dk1"/>
              </a:solidFill>
            </a:endParaRPr>
          </a:p>
          <a:p>
            <a:pPr indent="0" lvl="0" marL="0" rtl="0" algn="l">
              <a:lnSpc>
                <a:spcPct val="100000"/>
              </a:lnSpc>
              <a:spcBef>
                <a:spcPts val="0"/>
              </a:spcBef>
              <a:spcAft>
                <a:spcPts val="0"/>
              </a:spcAft>
              <a:buSzPts val="1100"/>
              <a:buNone/>
            </a:pPr>
            <a:r>
              <a:rPr lang="fr">
                <a:solidFill>
                  <a:schemeClr val="dk1"/>
                </a:solidFill>
              </a:rPr>
              <a:t>???Créer une boucle avec le avant-pendant-après???</a:t>
            </a:r>
            <a:endParaRPr>
              <a:solidFill>
                <a:schemeClr val="dk1"/>
              </a:solidFill>
            </a:endParaRPr>
          </a:p>
          <a:p>
            <a:pPr indent="0" lvl="0" marL="0" rtl="0" algn="l">
              <a:spcBef>
                <a:spcPts val="0"/>
              </a:spcBef>
              <a:spcAft>
                <a:spcPts val="0"/>
              </a:spcAft>
              <a:buSzPts val="1100"/>
              <a:buNone/>
            </a:pPr>
            <a:r>
              <a:rPr lang="fr">
                <a:solidFill>
                  <a:schemeClr val="dk1"/>
                </a:solidFill>
              </a:rPr>
              <a:t>reboucle la boucle de l’optimisation, sur l’intention, sur la synergie et que tout est dans tout</a:t>
            </a:r>
            <a:endParaRPr>
              <a:solidFill>
                <a:schemeClr val="dk1"/>
              </a:solidFill>
            </a:endParaRPr>
          </a:p>
          <a:p>
            <a:pPr indent="0" lvl="0" marL="0" rtl="0" algn="l">
              <a:spcBef>
                <a:spcPts val="0"/>
              </a:spcBef>
              <a:spcAft>
                <a:spcPts val="0"/>
              </a:spcAft>
              <a:buSzPts val="1100"/>
              <a:buNone/>
            </a:pPr>
            <a:r>
              <a:rPr lang="fr">
                <a:solidFill>
                  <a:schemeClr val="dk1"/>
                </a:solidFill>
              </a:rPr>
              <a:t>Oser et se donner le temps de voir les effets, de réfléchir</a:t>
            </a:r>
            <a:endParaRPr>
              <a:solidFill>
                <a:schemeClr val="dk1"/>
              </a:solidFill>
            </a:endParaRPr>
          </a:p>
          <a:p>
            <a:pPr indent="0" lvl="0" marL="0" rtl="0" algn="l">
              <a:spcBef>
                <a:spcPts val="0"/>
              </a:spcBef>
              <a:spcAft>
                <a:spcPts val="0"/>
              </a:spcAft>
              <a:buSzPts val="1100"/>
              <a:buNone/>
            </a:pPr>
            <a:r>
              <a:rPr lang="fr">
                <a:solidFill>
                  <a:schemeClr val="dk1"/>
                </a:solidFill>
              </a:rPr>
              <a:t>planif, intention, expérimentation, Traces d’apprentissage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Pour cette section: repartir des questions (2-3, on laisse lire)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u="sng">
                <a:solidFill>
                  <a:schemeClr val="hlink"/>
                </a:solidFill>
                <a:hlinkClick r:id="rId3"/>
              </a:rPr>
              <a:t>https://par-temps-clair.blogspot.com/2022/02/linvention-de-levaluation-et-son.html</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Ne pas oublier de le lancer!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2397b4fd5d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g22397b4fd5d_1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solidFill>
                  <a:schemeClr val="dk1"/>
                </a:solidFill>
              </a:rPr>
              <a:t>EV: </a:t>
            </a:r>
            <a:endParaRPr>
              <a:solidFill>
                <a:schemeClr val="dk1"/>
              </a:solidFill>
            </a:endParaRPr>
          </a:p>
          <a:p>
            <a:pPr indent="0" lvl="0" marL="0" rtl="0" algn="l">
              <a:spcBef>
                <a:spcPts val="0"/>
              </a:spcBef>
              <a:spcAft>
                <a:spcPts val="0"/>
              </a:spcAft>
              <a:buSzPts val="1100"/>
              <a:buNone/>
            </a:pPr>
            <a:r>
              <a:rPr lang="fr">
                <a:solidFill>
                  <a:schemeClr val="dk1"/>
                </a:solidFill>
              </a:rPr>
              <a:t>reboucle la boucle de l’optimisation, sur l’intention, sur la synergie et que tout est dans tout</a:t>
            </a:r>
            <a:endParaRPr>
              <a:solidFill>
                <a:schemeClr val="dk1"/>
              </a:solidFill>
            </a:endParaRPr>
          </a:p>
          <a:p>
            <a:pPr indent="0" lvl="0" marL="0" rtl="0" algn="l">
              <a:spcBef>
                <a:spcPts val="0"/>
              </a:spcBef>
              <a:spcAft>
                <a:spcPts val="0"/>
              </a:spcAft>
              <a:buSzPts val="1100"/>
              <a:buNone/>
            </a:pPr>
            <a:r>
              <a:rPr lang="fr">
                <a:solidFill>
                  <a:schemeClr val="dk1"/>
                </a:solidFill>
              </a:rPr>
              <a:t>Oser et se donner le temps de voir les effets, de réfléchir</a:t>
            </a:r>
            <a:endParaRPr>
              <a:solidFill>
                <a:schemeClr val="dk1"/>
              </a:solidFill>
            </a:endParaRPr>
          </a:p>
          <a:p>
            <a:pPr indent="0" lvl="0" marL="0" rtl="0" algn="l">
              <a:spcBef>
                <a:spcPts val="0"/>
              </a:spcBef>
              <a:spcAft>
                <a:spcPts val="0"/>
              </a:spcAft>
              <a:buSzPts val="1100"/>
              <a:buNone/>
            </a:pPr>
            <a:r>
              <a:rPr lang="fr">
                <a:solidFill>
                  <a:schemeClr val="dk1"/>
                </a:solidFill>
              </a:rPr>
              <a:t>planif, intention, expérimentation, Traces d’apprentissage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Pour cette section: repartir des questions (2-3, on laisse lire)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u="sng">
                <a:solidFill>
                  <a:schemeClr val="hlink"/>
                </a:solidFill>
                <a:hlinkClick r:id="rId2"/>
              </a:rPr>
              <a:t>https://par-temps-clair.blogspot.com/2022/02/linvention-de-levaluation-et-son.html</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Ne pas oublier de le lancer!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2397b4fd5d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22397b4fd5d_1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solidFill>
                  <a:schemeClr val="dk1"/>
                </a:solidFill>
              </a:rPr>
              <a:t>Marika</a:t>
            </a:r>
            <a:r>
              <a:rPr lang="fr">
                <a:solidFill>
                  <a:schemeClr val="dk1"/>
                </a:solidFill>
              </a:rPr>
              <a:t>: </a:t>
            </a:r>
            <a:endParaRPr>
              <a:solidFill>
                <a:schemeClr val="dk1"/>
              </a:solidFill>
            </a:endParaRPr>
          </a:p>
          <a:p>
            <a:pPr indent="0" lvl="0" marL="0" rtl="0" algn="l">
              <a:spcBef>
                <a:spcPts val="0"/>
              </a:spcBef>
              <a:spcAft>
                <a:spcPts val="0"/>
              </a:spcAft>
              <a:buSzPts val="1100"/>
              <a:buNone/>
            </a:pPr>
            <a:r>
              <a:rPr lang="fr">
                <a:solidFill>
                  <a:schemeClr val="dk1"/>
                </a:solidFill>
              </a:rPr>
              <a:t>reboucle la boucle de l’optimisation, sur l’intention, sur la synergie et que tout est dans tout</a:t>
            </a:r>
            <a:endParaRPr>
              <a:solidFill>
                <a:schemeClr val="dk1"/>
              </a:solidFill>
            </a:endParaRPr>
          </a:p>
          <a:p>
            <a:pPr indent="0" lvl="0" marL="0" rtl="0" algn="l">
              <a:spcBef>
                <a:spcPts val="0"/>
              </a:spcBef>
              <a:spcAft>
                <a:spcPts val="0"/>
              </a:spcAft>
              <a:buSzPts val="1100"/>
              <a:buNone/>
            </a:pPr>
            <a:r>
              <a:rPr lang="fr">
                <a:solidFill>
                  <a:schemeClr val="dk1"/>
                </a:solidFill>
              </a:rPr>
              <a:t>Oser et se donner le temps de voir les effets, de réfléchir</a:t>
            </a:r>
            <a:endParaRPr>
              <a:solidFill>
                <a:schemeClr val="dk1"/>
              </a:solidFill>
            </a:endParaRPr>
          </a:p>
          <a:p>
            <a:pPr indent="0" lvl="0" marL="0" rtl="0" algn="l">
              <a:spcBef>
                <a:spcPts val="0"/>
              </a:spcBef>
              <a:spcAft>
                <a:spcPts val="0"/>
              </a:spcAft>
              <a:buSzPts val="1100"/>
              <a:buNone/>
            </a:pPr>
            <a:r>
              <a:rPr lang="fr">
                <a:solidFill>
                  <a:schemeClr val="dk1"/>
                </a:solidFill>
              </a:rPr>
              <a:t>planif, intention, expérimentation, Traces d’apprentissage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Pour cette section: repartir des questions (2-3, on laisse lire)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u="sng">
                <a:solidFill>
                  <a:schemeClr val="hlink"/>
                </a:solidFill>
                <a:hlinkClick r:id="rId2"/>
              </a:rPr>
              <a:t>https://par-temps-clair.blogspot.com/2022/02/linvention-de-levaluation-et-son.html</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Ne pas oublier de le lancer!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e39b6468cb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ge39b6468cb_4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27b17ab720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27b17ab720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27b17ab720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27b17ab720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27b17ab720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27b17ab720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0b0693d08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10b0693d087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1a7fc5b31b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11a7fc5b31b_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Voir si nous plaçons Planification + traces d’apprentissages dans l’avant-midi</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Accueil - Tous (10)</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Planification des apprentissages et présentation du site - EV - (10)</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Open Middle - EP-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Traces d’apprentissage - EP et MP - (10-15)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Menu math - MJS et MP -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Tâches créatives - SR et SF -  (20-25)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Exploration en sous-groupes - SF - (30-45)</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0f4ce3837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0f4ce3837e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a:t>
            </a:r>
            <a:endParaRPr/>
          </a:p>
          <a:p>
            <a:pPr indent="0" lvl="0" marL="0" rtl="0" algn="l">
              <a:lnSpc>
                <a:spcPct val="100000"/>
              </a:lnSpc>
              <a:spcBef>
                <a:spcPts val="0"/>
              </a:spcBef>
              <a:spcAft>
                <a:spcPts val="0"/>
              </a:spcAft>
              <a:buSzPts val="1100"/>
              <a:buNone/>
            </a:pPr>
            <a:r>
              <a:t/>
            </a:r>
            <a:endParaRPr/>
          </a:p>
          <a:p>
            <a:pPr indent="-298450" lvl="0" marL="457200" rtl="0" algn="l">
              <a:spcBef>
                <a:spcPts val="0"/>
              </a:spcBef>
              <a:spcAft>
                <a:spcPts val="0"/>
              </a:spcAft>
              <a:buClr>
                <a:schemeClr val="dk1"/>
              </a:buClr>
              <a:buSzPts val="1100"/>
              <a:buChar char="■"/>
            </a:pPr>
            <a:r>
              <a:rPr lang="fr">
                <a:solidFill>
                  <a:schemeClr val="dk1"/>
                </a:solidFill>
              </a:rPr>
              <a:t>Collaboration - EV + EP + MJS -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Math en 3 temps - SF-  (20-25)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Programmation et robotique - SR - (20-25)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Causeries - MP -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Exploration en sous-groupes SF (30-45)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Conclusion EV (10 minutes)</a:t>
            </a:r>
            <a:endParaRPr>
              <a:solidFill>
                <a:schemeClr val="dk1"/>
              </a:solidFill>
            </a:endParaRPr>
          </a:p>
          <a:p>
            <a:pPr indent="-241300" lvl="0" marL="457200" rtl="0" algn="l">
              <a:spcBef>
                <a:spcPts val="0"/>
              </a:spcBef>
              <a:spcAft>
                <a:spcPts val="0"/>
              </a:spcAft>
              <a:buClr>
                <a:schemeClr val="dk1"/>
              </a:buClr>
              <a:buSzPts val="200"/>
              <a:buChar char="■"/>
            </a:pPr>
            <a:r>
              <a:t/>
            </a:r>
            <a:endParaRPr sz="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eb798d7b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10eb798d7b2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fr"/>
              <a:t>SR</a:t>
            </a:r>
            <a:endParaRPr b="1"/>
          </a:p>
          <a:p>
            <a:pPr indent="0" lvl="0" marL="0" rtl="0" algn="l">
              <a:lnSpc>
                <a:spcPct val="100000"/>
              </a:lnSpc>
              <a:spcBef>
                <a:spcPts val="0"/>
              </a:spcBef>
              <a:spcAft>
                <a:spcPts val="0"/>
              </a:spcAft>
              <a:buSzPts val="1100"/>
              <a:buNone/>
            </a:pPr>
            <a:r>
              <a:rPr b="1" lang="fr"/>
              <a:t> </a:t>
            </a:r>
            <a:r>
              <a:rPr lang="fr" sz="1850" u="sng">
                <a:solidFill>
                  <a:schemeClr val="hlink"/>
                </a:solidFill>
                <a:latin typeface="Nunito"/>
                <a:ea typeface="Nunito"/>
                <a:cs typeface="Nunito"/>
                <a:sym typeface="Nunito"/>
                <a:hlinkClick r:id="rId2"/>
              </a:rPr>
              <a:t>https://app.wooclap.com/JFLGAY</a:t>
            </a:r>
            <a:endParaRPr sz="1850">
              <a:solidFill>
                <a:schemeClr val="dk1"/>
              </a:solidFill>
              <a:latin typeface="Nunito"/>
              <a:ea typeface="Nunito"/>
              <a:cs typeface="Nunito"/>
              <a:sym typeface="Nunito"/>
            </a:endParaRPr>
          </a:p>
          <a:p>
            <a:pPr indent="0" lvl="0" marL="0" rtl="0" algn="l">
              <a:lnSpc>
                <a:spcPct val="100000"/>
              </a:lnSpc>
              <a:spcBef>
                <a:spcPts val="0"/>
              </a:spcBef>
              <a:spcAft>
                <a:spcPts val="0"/>
              </a:spcAft>
              <a:buSzPts val="1100"/>
              <a:buNone/>
            </a:pPr>
            <a:r>
              <a:rPr lang="fr" sz="1850">
                <a:solidFill>
                  <a:schemeClr val="dk1"/>
                </a:solidFill>
                <a:latin typeface="Nunito"/>
                <a:ea typeface="Nunito"/>
                <a:cs typeface="Nunito"/>
                <a:sym typeface="Nunito"/>
              </a:rPr>
              <a:t>Questions à main levée:</a:t>
            </a:r>
            <a:endParaRPr sz="1850">
              <a:solidFill>
                <a:schemeClr val="dk1"/>
              </a:solidFill>
              <a:latin typeface="Nunito"/>
              <a:ea typeface="Nunito"/>
              <a:cs typeface="Nunito"/>
              <a:sym typeface="Nunito"/>
            </a:endParaRPr>
          </a:p>
          <a:p>
            <a:pPr indent="-346075" lvl="0" marL="457200" rtl="0" algn="l">
              <a:lnSpc>
                <a:spcPct val="100000"/>
              </a:lnSpc>
              <a:spcBef>
                <a:spcPts val="0"/>
              </a:spcBef>
              <a:spcAft>
                <a:spcPts val="0"/>
              </a:spcAft>
              <a:buClr>
                <a:schemeClr val="dk1"/>
              </a:buClr>
              <a:buSzPts val="1850"/>
              <a:buFont typeface="Nunito"/>
              <a:buAutoNum type="arabicParenR"/>
            </a:pPr>
            <a:r>
              <a:rPr lang="fr" sz="1850">
                <a:solidFill>
                  <a:schemeClr val="dk1"/>
                </a:solidFill>
                <a:latin typeface="Nunito"/>
                <a:ea typeface="Nunito"/>
                <a:cs typeface="Nunito"/>
                <a:sym typeface="Nunito"/>
              </a:rPr>
              <a:t>Qui connaît déjà le site «Apprendre et évaluer autrement en mathématique»?</a:t>
            </a:r>
            <a:endParaRPr sz="1850">
              <a:solidFill>
                <a:schemeClr val="dk1"/>
              </a:solidFill>
              <a:latin typeface="Nunito"/>
              <a:ea typeface="Nunito"/>
              <a:cs typeface="Nunito"/>
              <a:sym typeface="Nunito"/>
            </a:endParaRPr>
          </a:p>
          <a:p>
            <a:pPr indent="0" lvl="0" marL="457200" rtl="0" algn="l">
              <a:lnSpc>
                <a:spcPct val="100000"/>
              </a:lnSpc>
              <a:spcBef>
                <a:spcPts val="0"/>
              </a:spcBef>
              <a:spcAft>
                <a:spcPts val="0"/>
              </a:spcAft>
              <a:buNone/>
            </a:pPr>
            <a:r>
              <a:t/>
            </a:r>
            <a:endParaRPr sz="1850">
              <a:solidFill>
                <a:schemeClr val="dk1"/>
              </a:solidFill>
              <a:latin typeface="Nunito"/>
              <a:ea typeface="Nunito"/>
              <a:cs typeface="Nunito"/>
              <a:sym typeface="Nunito"/>
            </a:endParaRPr>
          </a:p>
          <a:p>
            <a:pPr indent="0" lvl="0" marL="0" rtl="0" algn="l">
              <a:lnSpc>
                <a:spcPct val="100000"/>
              </a:lnSpc>
              <a:spcBef>
                <a:spcPts val="0"/>
              </a:spcBef>
              <a:spcAft>
                <a:spcPts val="0"/>
              </a:spcAft>
              <a:buSzPts val="1100"/>
              <a:buNone/>
            </a:pPr>
            <a:r>
              <a:t/>
            </a:r>
            <a:endParaRPr sz="1850">
              <a:solidFill>
                <a:schemeClr val="dk1"/>
              </a:solidFill>
              <a:latin typeface="Nunito"/>
              <a:ea typeface="Nunito"/>
              <a:cs typeface="Nunito"/>
              <a:sym typeface="Nunito"/>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fr"/>
              <a:t>Dès le départ: séparer la salle en fonction des cycles (primaire et secondaire)</a:t>
            </a:r>
            <a:endParaRPr b="1"/>
          </a:p>
          <a:p>
            <a:pPr indent="0" lvl="0" marL="0" rtl="0" algn="l">
              <a:lnSpc>
                <a:spcPct val="100000"/>
              </a:lnSpc>
              <a:spcBef>
                <a:spcPts val="0"/>
              </a:spcBef>
              <a:spcAft>
                <a:spcPts val="0"/>
              </a:spcAft>
              <a:buSzPts val="1100"/>
              <a:buNone/>
            </a:pPr>
            <a:r>
              <a:rPr b="1" lang="fr"/>
              <a:t>Idéalement, trouver une façon de séparer en fonction des types de tâche</a:t>
            </a:r>
            <a:endParaRPr b="1"/>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1a7fc5b31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11a7fc5b31b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solidFill>
          <a:schemeClr val="accent6"/>
        </a:solidFill>
      </p:bgPr>
    </p:bg>
    <p:spTree>
      <p:nvGrpSpPr>
        <p:cNvPr id="50" name="Shape 50"/>
        <p:cNvGrpSpPr/>
        <p:nvPr/>
      </p:nvGrpSpPr>
      <p:grpSpPr>
        <a:xfrm>
          <a:off x="0" y="0"/>
          <a:ext cx="0" cy="0"/>
          <a:chOff x="0" y="0"/>
          <a:chExt cx="0" cy="0"/>
        </a:xfrm>
      </p:grpSpPr>
      <p:grpSp>
        <p:nvGrpSpPr>
          <p:cNvPr id="51" name="Google Shape;51;p13"/>
          <p:cNvGrpSpPr/>
          <p:nvPr/>
        </p:nvGrpSpPr>
        <p:grpSpPr>
          <a:xfrm>
            <a:off x="-25" y="304792"/>
            <a:ext cx="9144118" cy="4759524"/>
            <a:chOff x="1676" y="399186"/>
            <a:chExt cx="9125866" cy="4744342"/>
          </a:xfrm>
        </p:grpSpPr>
        <p:sp>
          <p:nvSpPr>
            <p:cNvPr id="52" name="Google Shape;52;p13"/>
            <p:cNvSpPr/>
            <p:nvPr/>
          </p:nvSpPr>
          <p:spPr>
            <a:xfrm>
              <a:off x="1676" y="399186"/>
              <a:ext cx="9125842" cy="4744292"/>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a:off x="1701" y="3036178"/>
              <a:ext cx="9125842" cy="2107350"/>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13"/>
          <p:cNvGrpSpPr/>
          <p:nvPr/>
        </p:nvGrpSpPr>
        <p:grpSpPr>
          <a:xfrm>
            <a:off x="-790781" y="76246"/>
            <a:ext cx="9028974" cy="4759321"/>
            <a:chOff x="1033250" y="4061275"/>
            <a:chExt cx="2670425" cy="1407625"/>
          </a:xfrm>
        </p:grpSpPr>
        <p:sp>
          <p:nvSpPr>
            <p:cNvPr id="55" name="Google Shape;55;p13"/>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3"/>
          <p:cNvGrpSpPr/>
          <p:nvPr/>
        </p:nvGrpSpPr>
        <p:grpSpPr>
          <a:xfrm>
            <a:off x="2365450" y="-59209"/>
            <a:ext cx="4413051" cy="4877261"/>
            <a:chOff x="2365450" y="-59209"/>
            <a:chExt cx="4413051" cy="4877261"/>
          </a:xfrm>
        </p:grpSpPr>
        <p:sp>
          <p:nvSpPr>
            <p:cNvPr id="94" name="Google Shape;94;p13"/>
            <p:cNvSpPr/>
            <p:nvPr/>
          </p:nvSpPr>
          <p:spPr>
            <a:xfrm>
              <a:off x="2365450" y="735897"/>
              <a:ext cx="4320359" cy="4082155"/>
            </a:xfrm>
            <a:custGeom>
              <a:rect b="b" l="l" r="r" t="t"/>
              <a:pathLst>
                <a:path extrusionOk="0" h="47183" w="47822">
                  <a:moveTo>
                    <a:pt x="1" y="1"/>
                  </a:moveTo>
                  <a:lnTo>
                    <a:pt x="252" y="47183"/>
                  </a:lnTo>
                  <a:lnTo>
                    <a:pt x="47822" y="44948"/>
                  </a:lnTo>
                  <a:lnTo>
                    <a:pt x="47776" y="43192"/>
                  </a:lnTo>
                  <a:lnTo>
                    <a:pt x="2806" y="45085"/>
                  </a:lnTo>
                  <a:lnTo>
                    <a:pt x="2737" y="45085"/>
                  </a:lnTo>
                  <a:lnTo>
                    <a:pt x="2715" y="45062"/>
                  </a:lnTo>
                  <a:lnTo>
                    <a:pt x="2669" y="45017"/>
                  </a:lnTo>
                  <a:lnTo>
                    <a:pt x="2669" y="44948"/>
                  </a:lnTo>
                  <a:lnTo>
                    <a:pt x="525" y="1"/>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2421101" y="518908"/>
              <a:ext cx="4345113" cy="4105861"/>
            </a:xfrm>
            <a:custGeom>
              <a:rect b="b" l="l" r="r" t="t"/>
              <a:pathLst>
                <a:path extrusionOk="0" h="47457" w="48096">
                  <a:moveTo>
                    <a:pt x="34230" y="0"/>
                  </a:moveTo>
                  <a:lnTo>
                    <a:pt x="1" y="1551"/>
                  </a:lnTo>
                  <a:lnTo>
                    <a:pt x="2190" y="47456"/>
                  </a:lnTo>
                  <a:lnTo>
                    <a:pt x="48095" y="45518"/>
                  </a:lnTo>
                  <a:lnTo>
                    <a:pt x="46750" y="9259"/>
                  </a:lnTo>
                  <a:lnTo>
                    <a:pt x="37651" y="1209"/>
                  </a:lnTo>
                  <a:lnTo>
                    <a:pt x="37286" y="935"/>
                  </a:lnTo>
                  <a:lnTo>
                    <a:pt x="36898" y="661"/>
                  </a:lnTo>
                  <a:lnTo>
                    <a:pt x="36488" y="456"/>
                  </a:lnTo>
                  <a:lnTo>
                    <a:pt x="36077" y="274"/>
                  </a:lnTo>
                  <a:lnTo>
                    <a:pt x="35621" y="160"/>
                  </a:lnTo>
                  <a:lnTo>
                    <a:pt x="35165" y="69"/>
                  </a:lnTo>
                  <a:lnTo>
                    <a:pt x="34709" y="23"/>
                  </a:lnTo>
                  <a:lnTo>
                    <a:pt x="34230" y="0"/>
                  </a:ln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2421101" y="518908"/>
              <a:ext cx="4345113" cy="4105861"/>
            </a:xfrm>
            <a:custGeom>
              <a:rect b="b" l="l" r="r" t="t"/>
              <a:pathLst>
                <a:path extrusionOk="0" fill="none" h="47457" w="48096">
                  <a:moveTo>
                    <a:pt x="1" y="1551"/>
                  </a:moveTo>
                  <a:lnTo>
                    <a:pt x="2190" y="47456"/>
                  </a:lnTo>
                  <a:lnTo>
                    <a:pt x="48095" y="45518"/>
                  </a:lnTo>
                  <a:lnTo>
                    <a:pt x="46750" y="9259"/>
                  </a:lnTo>
                  <a:lnTo>
                    <a:pt x="37651" y="1209"/>
                  </a:lnTo>
                  <a:lnTo>
                    <a:pt x="37651" y="1209"/>
                  </a:lnTo>
                  <a:lnTo>
                    <a:pt x="37286" y="935"/>
                  </a:lnTo>
                  <a:lnTo>
                    <a:pt x="36898" y="661"/>
                  </a:lnTo>
                  <a:lnTo>
                    <a:pt x="36488" y="456"/>
                  </a:lnTo>
                  <a:lnTo>
                    <a:pt x="36077" y="274"/>
                  </a:lnTo>
                  <a:lnTo>
                    <a:pt x="35621" y="160"/>
                  </a:lnTo>
                  <a:lnTo>
                    <a:pt x="35165" y="69"/>
                  </a:lnTo>
                  <a:lnTo>
                    <a:pt x="34709" y="23"/>
                  </a:lnTo>
                  <a:lnTo>
                    <a:pt x="34230" y="0"/>
                  </a:lnTo>
                  <a:lnTo>
                    <a:pt x="1" y="15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3395629" y="528771"/>
              <a:ext cx="1633754" cy="94737"/>
            </a:xfrm>
            <a:custGeom>
              <a:rect b="b" l="l" r="r" t="t"/>
              <a:pathLst>
                <a:path extrusionOk="0" h="1095" w="18084">
                  <a:moveTo>
                    <a:pt x="17924" y="0"/>
                  </a:moveTo>
                  <a:lnTo>
                    <a:pt x="137" y="798"/>
                  </a:lnTo>
                  <a:lnTo>
                    <a:pt x="91" y="821"/>
                  </a:lnTo>
                  <a:lnTo>
                    <a:pt x="46" y="844"/>
                  </a:lnTo>
                  <a:lnTo>
                    <a:pt x="0" y="890"/>
                  </a:lnTo>
                  <a:lnTo>
                    <a:pt x="0" y="958"/>
                  </a:lnTo>
                  <a:lnTo>
                    <a:pt x="23" y="1004"/>
                  </a:lnTo>
                  <a:lnTo>
                    <a:pt x="46" y="1049"/>
                  </a:lnTo>
                  <a:lnTo>
                    <a:pt x="91" y="1072"/>
                  </a:lnTo>
                  <a:lnTo>
                    <a:pt x="137" y="1095"/>
                  </a:lnTo>
                  <a:lnTo>
                    <a:pt x="17947" y="297"/>
                  </a:lnTo>
                  <a:lnTo>
                    <a:pt x="17993" y="274"/>
                  </a:lnTo>
                  <a:lnTo>
                    <a:pt x="18038" y="251"/>
                  </a:lnTo>
                  <a:lnTo>
                    <a:pt x="18084" y="205"/>
                  </a:lnTo>
                  <a:lnTo>
                    <a:pt x="18084" y="137"/>
                  </a:lnTo>
                  <a:lnTo>
                    <a:pt x="18061" y="91"/>
                  </a:lnTo>
                  <a:lnTo>
                    <a:pt x="18038" y="46"/>
                  </a:lnTo>
                  <a:lnTo>
                    <a:pt x="17993" y="23"/>
                  </a:lnTo>
                  <a:lnTo>
                    <a:pt x="17924"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3395629" y="528771"/>
              <a:ext cx="1633754" cy="94737"/>
            </a:xfrm>
            <a:custGeom>
              <a:rect b="b" l="l" r="r" t="t"/>
              <a:pathLst>
                <a:path extrusionOk="0" fill="none" h="1095" w="18084">
                  <a:moveTo>
                    <a:pt x="17924" y="0"/>
                  </a:moveTo>
                  <a:lnTo>
                    <a:pt x="137" y="798"/>
                  </a:lnTo>
                  <a:lnTo>
                    <a:pt x="137" y="798"/>
                  </a:lnTo>
                  <a:lnTo>
                    <a:pt x="91" y="821"/>
                  </a:lnTo>
                  <a:lnTo>
                    <a:pt x="46" y="844"/>
                  </a:lnTo>
                  <a:lnTo>
                    <a:pt x="0" y="890"/>
                  </a:lnTo>
                  <a:lnTo>
                    <a:pt x="0" y="958"/>
                  </a:lnTo>
                  <a:lnTo>
                    <a:pt x="0" y="958"/>
                  </a:lnTo>
                  <a:lnTo>
                    <a:pt x="23" y="1004"/>
                  </a:lnTo>
                  <a:lnTo>
                    <a:pt x="46" y="1049"/>
                  </a:lnTo>
                  <a:lnTo>
                    <a:pt x="91" y="1072"/>
                  </a:lnTo>
                  <a:lnTo>
                    <a:pt x="137" y="1095"/>
                  </a:lnTo>
                  <a:lnTo>
                    <a:pt x="17947" y="297"/>
                  </a:lnTo>
                  <a:lnTo>
                    <a:pt x="17947" y="297"/>
                  </a:lnTo>
                  <a:lnTo>
                    <a:pt x="17993" y="274"/>
                  </a:lnTo>
                  <a:lnTo>
                    <a:pt x="18038" y="251"/>
                  </a:lnTo>
                  <a:lnTo>
                    <a:pt x="18084" y="205"/>
                  </a:lnTo>
                  <a:lnTo>
                    <a:pt x="18084" y="137"/>
                  </a:lnTo>
                  <a:lnTo>
                    <a:pt x="18084" y="137"/>
                  </a:lnTo>
                  <a:lnTo>
                    <a:pt x="18061" y="91"/>
                  </a:lnTo>
                  <a:lnTo>
                    <a:pt x="18038" y="46"/>
                  </a:lnTo>
                  <a:lnTo>
                    <a:pt x="17993" y="23"/>
                  </a:lnTo>
                  <a:lnTo>
                    <a:pt x="179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2408724" y="514928"/>
              <a:ext cx="4369776" cy="4121607"/>
            </a:xfrm>
            <a:custGeom>
              <a:rect b="b" l="l" r="r" t="t"/>
              <a:pathLst>
                <a:path extrusionOk="0" h="47639" w="48369">
                  <a:moveTo>
                    <a:pt x="35439" y="1"/>
                  </a:moveTo>
                  <a:lnTo>
                    <a:pt x="35393" y="23"/>
                  </a:lnTo>
                  <a:lnTo>
                    <a:pt x="35348" y="46"/>
                  </a:lnTo>
                  <a:lnTo>
                    <a:pt x="35325" y="115"/>
                  </a:lnTo>
                  <a:lnTo>
                    <a:pt x="35325" y="160"/>
                  </a:lnTo>
                  <a:lnTo>
                    <a:pt x="35348" y="206"/>
                  </a:lnTo>
                  <a:lnTo>
                    <a:pt x="35393" y="251"/>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539" y="1528"/>
                  </a:lnTo>
                  <a:lnTo>
                    <a:pt x="4584" y="1506"/>
                  </a:lnTo>
                  <a:lnTo>
                    <a:pt x="4607" y="1460"/>
                  </a:lnTo>
                  <a:lnTo>
                    <a:pt x="4630" y="1392"/>
                  </a:lnTo>
                  <a:lnTo>
                    <a:pt x="4607" y="1346"/>
                  </a:lnTo>
                  <a:lnTo>
                    <a:pt x="4584" y="1300"/>
                  </a:lnTo>
                  <a:lnTo>
                    <a:pt x="4539" y="1278"/>
                  </a:lnTo>
                  <a:lnTo>
                    <a:pt x="4470" y="1255"/>
                  </a:lnTo>
                  <a:lnTo>
                    <a:pt x="138" y="1460"/>
                  </a:lnTo>
                  <a:lnTo>
                    <a:pt x="69" y="1460"/>
                  </a:lnTo>
                  <a:lnTo>
                    <a:pt x="24" y="1506"/>
                  </a:lnTo>
                  <a:lnTo>
                    <a:pt x="1" y="1551"/>
                  </a:lnTo>
                  <a:lnTo>
                    <a:pt x="1" y="1597"/>
                  </a:lnTo>
                  <a:lnTo>
                    <a:pt x="2190" y="47502"/>
                  </a:lnTo>
                  <a:lnTo>
                    <a:pt x="2190" y="47571"/>
                  </a:lnTo>
                  <a:lnTo>
                    <a:pt x="2236" y="47616"/>
                  </a:lnTo>
                  <a:lnTo>
                    <a:pt x="2281" y="47639"/>
                  </a:lnTo>
                  <a:lnTo>
                    <a:pt x="2327" y="47639"/>
                  </a:lnTo>
                  <a:lnTo>
                    <a:pt x="48232" y="45701"/>
                  </a:lnTo>
                  <a:lnTo>
                    <a:pt x="48300" y="45678"/>
                  </a:lnTo>
                  <a:lnTo>
                    <a:pt x="48346" y="45655"/>
                  </a:lnTo>
                  <a:lnTo>
                    <a:pt x="48369" y="45609"/>
                  </a:lnTo>
                  <a:lnTo>
                    <a:pt x="48369" y="45564"/>
                  </a:lnTo>
                  <a:lnTo>
                    <a:pt x="47023" y="9305"/>
                  </a:lnTo>
                  <a:lnTo>
                    <a:pt x="47023" y="9236"/>
                  </a:lnTo>
                  <a:lnTo>
                    <a:pt x="46978" y="9191"/>
                  </a:lnTo>
                  <a:lnTo>
                    <a:pt x="37879" y="1164"/>
                  </a:lnTo>
                  <a:lnTo>
                    <a:pt x="37628" y="935"/>
                  </a:lnTo>
                  <a:lnTo>
                    <a:pt x="37354" y="753"/>
                  </a:lnTo>
                  <a:lnTo>
                    <a:pt x="37058" y="571"/>
                  </a:lnTo>
                  <a:lnTo>
                    <a:pt x="36761" y="411"/>
                  </a:lnTo>
                  <a:lnTo>
                    <a:pt x="36465" y="274"/>
                  </a:lnTo>
                  <a:lnTo>
                    <a:pt x="36146" y="160"/>
                  </a:lnTo>
                  <a:lnTo>
                    <a:pt x="35826" y="69"/>
                  </a:lnTo>
                  <a:lnTo>
                    <a:pt x="35507"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2408724" y="514928"/>
              <a:ext cx="4369776" cy="4121607"/>
            </a:xfrm>
            <a:custGeom>
              <a:rect b="b" l="l" r="r" t="t"/>
              <a:pathLst>
                <a:path extrusionOk="0" fill="none" h="47639" w="48369">
                  <a:moveTo>
                    <a:pt x="4470" y="1255"/>
                  </a:moveTo>
                  <a:lnTo>
                    <a:pt x="138" y="1460"/>
                  </a:lnTo>
                  <a:lnTo>
                    <a:pt x="138" y="1460"/>
                  </a:lnTo>
                  <a:lnTo>
                    <a:pt x="69" y="1460"/>
                  </a:lnTo>
                  <a:lnTo>
                    <a:pt x="24" y="1506"/>
                  </a:lnTo>
                  <a:lnTo>
                    <a:pt x="24" y="1506"/>
                  </a:lnTo>
                  <a:lnTo>
                    <a:pt x="1" y="1551"/>
                  </a:lnTo>
                  <a:lnTo>
                    <a:pt x="1" y="1597"/>
                  </a:lnTo>
                  <a:lnTo>
                    <a:pt x="2190" y="47502"/>
                  </a:lnTo>
                  <a:lnTo>
                    <a:pt x="2190" y="47502"/>
                  </a:lnTo>
                  <a:lnTo>
                    <a:pt x="2190" y="47571"/>
                  </a:lnTo>
                  <a:lnTo>
                    <a:pt x="2236" y="47616"/>
                  </a:lnTo>
                  <a:lnTo>
                    <a:pt x="2281" y="47639"/>
                  </a:lnTo>
                  <a:lnTo>
                    <a:pt x="2327" y="47639"/>
                  </a:lnTo>
                  <a:lnTo>
                    <a:pt x="48232" y="45701"/>
                  </a:lnTo>
                  <a:lnTo>
                    <a:pt x="48232" y="45701"/>
                  </a:lnTo>
                  <a:lnTo>
                    <a:pt x="48300" y="45678"/>
                  </a:lnTo>
                  <a:lnTo>
                    <a:pt x="48346" y="45655"/>
                  </a:lnTo>
                  <a:lnTo>
                    <a:pt x="48369" y="45609"/>
                  </a:lnTo>
                  <a:lnTo>
                    <a:pt x="48369" y="45564"/>
                  </a:lnTo>
                  <a:lnTo>
                    <a:pt x="47023" y="9305"/>
                  </a:lnTo>
                  <a:lnTo>
                    <a:pt x="47023" y="9305"/>
                  </a:lnTo>
                  <a:lnTo>
                    <a:pt x="47023" y="9236"/>
                  </a:lnTo>
                  <a:lnTo>
                    <a:pt x="46978" y="9191"/>
                  </a:lnTo>
                  <a:lnTo>
                    <a:pt x="37879" y="1164"/>
                  </a:lnTo>
                  <a:lnTo>
                    <a:pt x="37879" y="1164"/>
                  </a:lnTo>
                  <a:lnTo>
                    <a:pt x="37628" y="935"/>
                  </a:lnTo>
                  <a:lnTo>
                    <a:pt x="37354" y="753"/>
                  </a:lnTo>
                  <a:lnTo>
                    <a:pt x="37058" y="571"/>
                  </a:lnTo>
                  <a:lnTo>
                    <a:pt x="36761" y="411"/>
                  </a:lnTo>
                  <a:lnTo>
                    <a:pt x="36465" y="274"/>
                  </a:lnTo>
                  <a:lnTo>
                    <a:pt x="36146" y="160"/>
                  </a:lnTo>
                  <a:lnTo>
                    <a:pt x="35826" y="69"/>
                  </a:lnTo>
                  <a:lnTo>
                    <a:pt x="35507" y="1"/>
                  </a:lnTo>
                  <a:lnTo>
                    <a:pt x="35507" y="1"/>
                  </a:lnTo>
                  <a:lnTo>
                    <a:pt x="35439" y="1"/>
                  </a:lnTo>
                  <a:lnTo>
                    <a:pt x="35393" y="23"/>
                  </a:lnTo>
                  <a:lnTo>
                    <a:pt x="35348" y="46"/>
                  </a:lnTo>
                  <a:lnTo>
                    <a:pt x="35325" y="115"/>
                  </a:lnTo>
                  <a:lnTo>
                    <a:pt x="35325" y="115"/>
                  </a:lnTo>
                  <a:lnTo>
                    <a:pt x="35325" y="160"/>
                  </a:lnTo>
                  <a:lnTo>
                    <a:pt x="35348" y="206"/>
                  </a:lnTo>
                  <a:lnTo>
                    <a:pt x="35393" y="251"/>
                  </a:lnTo>
                  <a:lnTo>
                    <a:pt x="35439" y="274"/>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493" y="1551"/>
                  </a:lnTo>
                  <a:lnTo>
                    <a:pt x="4539" y="1528"/>
                  </a:lnTo>
                  <a:lnTo>
                    <a:pt x="4584" y="1506"/>
                  </a:lnTo>
                  <a:lnTo>
                    <a:pt x="4607" y="1460"/>
                  </a:lnTo>
                  <a:lnTo>
                    <a:pt x="4630" y="1392"/>
                  </a:lnTo>
                  <a:lnTo>
                    <a:pt x="4630" y="1392"/>
                  </a:lnTo>
                  <a:lnTo>
                    <a:pt x="4607" y="1346"/>
                  </a:lnTo>
                  <a:lnTo>
                    <a:pt x="4584" y="1300"/>
                  </a:lnTo>
                  <a:lnTo>
                    <a:pt x="4539" y="1278"/>
                  </a:lnTo>
                  <a:lnTo>
                    <a:pt x="4470" y="1255"/>
                  </a:lnTo>
                  <a:lnTo>
                    <a:pt x="4470" y="12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5649503" y="550401"/>
              <a:ext cx="995123" cy="775543"/>
            </a:xfrm>
            <a:custGeom>
              <a:rect b="b" l="l" r="r" t="t"/>
              <a:pathLst>
                <a:path extrusionOk="0" h="8964" w="11015">
                  <a:moveTo>
                    <a:pt x="525" y="1"/>
                  </a:moveTo>
                  <a:lnTo>
                    <a:pt x="707" y="115"/>
                  </a:lnTo>
                  <a:lnTo>
                    <a:pt x="867" y="275"/>
                  </a:lnTo>
                  <a:lnTo>
                    <a:pt x="1026" y="434"/>
                  </a:lnTo>
                  <a:lnTo>
                    <a:pt x="1186" y="594"/>
                  </a:lnTo>
                  <a:lnTo>
                    <a:pt x="1346" y="799"/>
                  </a:lnTo>
                  <a:lnTo>
                    <a:pt x="1482" y="1004"/>
                  </a:lnTo>
                  <a:lnTo>
                    <a:pt x="1619" y="1210"/>
                  </a:lnTo>
                  <a:lnTo>
                    <a:pt x="1733" y="1460"/>
                  </a:lnTo>
                  <a:lnTo>
                    <a:pt x="1870" y="1689"/>
                  </a:lnTo>
                  <a:lnTo>
                    <a:pt x="1961" y="1939"/>
                  </a:lnTo>
                  <a:lnTo>
                    <a:pt x="2052" y="2213"/>
                  </a:lnTo>
                  <a:lnTo>
                    <a:pt x="2144" y="2487"/>
                  </a:lnTo>
                  <a:lnTo>
                    <a:pt x="2212" y="2783"/>
                  </a:lnTo>
                  <a:lnTo>
                    <a:pt x="2281" y="3080"/>
                  </a:lnTo>
                  <a:lnTo>
                    <a:pt x="2303" y="3376"/>
                  </a:lnTo>
                  <a:lnTo>
                    <a:pt x="2349" y="3673"/>
                  </a:lnTo>
                  <a:lnTo>
                    <a:pt x="2349" y="3992"/>
                  </a:lnTo>
                  <a:lnTo>
                    <a:pt x="2349" y="4311"/>
                  </a:lnTo>
                  <a:lnTo>
                    <a:pt x="2326" y="4653"/>
                  </a:lnTo>
                  <a:lnTo>
                    <a:pt x="2281" y="4972"/>
                  </a:lnTo>
                  <a:lnTo>
                    <a:pt x="2212" y="5314"/>
                  </a:lnTo>
                  <a:lnTo>
                    <a:pt x="2121" y="5634"/>
                  </a:lnTo>
                  <a:lnTo>
                    <a:pt x="2030" y="5976"/>
                  </a:lnTo>
                  <a:lnTo>
                    <a:pt x="1893" y="6318"/>
                  </a:lnTo>
                  <a:lnTo>
                    <a:pt x="1756" y="6660"/>
                  </a:lnTo>
                  <a:lnTo>
                    <a:pt x="1574" y="6979"/>
                  </a:lnTo>
                  <a:lnTo>
                    <a:pt x="1368" y="7321"/>
                  </a:lnTo>
                  <a:lnTo>
                    <a:pt x="1163" y="7663"/>
                  </a:lnTo>
                  <a:lnTo>
                    <a:pt x="912" y="7983"/>
                  </a:lnTo>
                  <a:lnTo>
                    <a:pt x="639" y="8325"/>
                  </a:lnTo>
                  <a:lnTo>
                    <a:pt x="319" y="8644"/>
                  </a:lnTo>
                  <a:lnTo>
                    <a:pt x="0" y="8963"/>
                  </a:lnTo>
                  <a:lnTo>
                    <a:pt x="11015" y="8895"/>
                  </a:lnTo>
                  <a:lnTo>
                    <a:pt x="1916" y="845"/>
                  </a:lnTo>
                  <a:lnTo>
                    <a:pt x="1596" y="594"/>
                  </a:lnTo>
                  <a:lnTo>
                    <a:pt x="1254" y="366"/>
                  </a:lnTo>
                  <a:lnTo>
                    <a:pt x="912" y="161"/>
                  </a:lnTo>
                  <a:lnTo>
                    <a:pt x="525" y="1"/>
                  </a:lnTo>
                  <a:close/>
                </a:path>
              </a:pathLst>
            </a:custGeom>
            <a:solidFill>
              <a:srgbClr val="DDB2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5637126" y="536644"/>
              <a:ext cx="1019876" cy="801066"/>
            </a:xfrm>
            <a:custGeom>
              <a:rect b="b" l="l" r="r" t="t"/>
              <a:pathLst>
                <a:path extrusionOk="0" h="9259" w="11289">
                  <a:moveTo>
                    <a:pt x="1522" y="781"/>
                  </a:moveTo>
                  <a:lnTo>
                    <a:pt x="1642" y="867"/>
                  </a:lnTo>
                  <a:lnTo>
                    <a:pt x="1961" y="1118"/>
                  </a:lnTo>
                  <a:lnTo>
                    <a:pt x="10787" y="8917"/>
                  </a:lnTo>
                  <a:lnTo>
                    <a:pt x="481" y="8983"/>
                  </a:lnTo>
                  <a:lnTo>
                    <a:pt x="481" y="8983"/>
                  </a:lnTo>
                  <a:lnTo>
                    <a:pt x="548" y="8917"/>
                  </a:lnTo>
                  <a:lnTo>
                    <a:pt x="844" y="8620"/>
                  </a:lnTo>
                  <a:lnTo>
                    <a:pt x="1095" y="8301"/>
                  </a:lnTo>
                  <a:lnTo>
                    <a:pt x="1346" y="8005"/>
                  </a:lnTo>
                  <a:lnTo>
                    <a:pt x="1551" y="7685"/>
                  </a:lnTo>
                  <a:lnTo>
                    <a:pt x="1756" y="7366"/>
                  </a:lnTo>
                  <a:lnTo>
                    <a:pt x="1939" y="7047"/>
                  </a:lnTo>
                  <a:lnTo>
                    <a:pt x="2075" y="6705"/>
                  </a:lnTo>
                  <a:lnTo>
                    <a:pt x="2212" y="6386"/>
                  </a:lnTo>
                  <a:lnTo>
                    <a:pt x="2326" y="6066"/>
                  </a:lnTo>
                  <a:lnTo>
                    <a:pt x="2418" y="5747"/>
                  </a:lnTo>
                  <a:lnTo>
                    <a:pt x="2509" y="5428"/>
                  </a:lnTo>
                  <a:lnTo>
                    <a:pt x="2554" y="5109"/>
                  </a:lnTo>
                  <a:lnTo>
                    <a:pt x="2600" y="4812"/>
                  </a:lnTo>
                  <a:lnTo>
                    <a:pt x="2623" y="4493"/>
                  </a:lnTo>
                  <a:lnTo>
                    <a:pt x="2623" y="4196"/>
                  </a:lnTo>
                  <a:lnTo>
                    <a:pt x="2623" y="3854"/>
                  </a:lnTo>
                  <a:lnTo>
                    <a:pt x="2577" y="3512"/>
                  </a:lnTo>
                  <a:lnTo>
                    <a:pt x="2532" y="3170"/>
                  </a:lnTo>
                  <a:lnTo>
                    <a:pt x="2486" y="2851"/>
                  </a:lnTo>
                  <a:lnTo>
                    <a:pt x="2395" y="2554"/>
                  </a:lnTo>
                  <a:lnTo>
                    <a:pt x="2303" y="2235"/>
                  </a:lnTo>
                  <a:lnTo>
                    <a:pt x="2189" y="1962"/>
                  </a:lnTo>
                  <a:lnTo>
                    <a:pt x="2075" y="1688"/>
                  </a:lnTo>
                  <a:lnTo>
                    <a:pt x="1939" y="1414"/>
                  </a:lnTo>
                  <a:lnTo>
                    <a:pt x="1802" y="1163"/>
                  </a:lnTo>
                  <a:lnTo>
                    <a:pt x="1642" y="935"/>
                  </a:lnTo>
                  <a:lnTo>
                    <a:pt x="1522" y="781"/>
                  </a:lnTo>
                  <a:close/>
                  <a:moveTo>
                    <a:pt x="662" y="0"/>
                  </a:moveTo>
                  <a:lnTo>
                    <a:pt x="616" y="23"/>
                  </a:lnTo>
                  <a:lnTo>
                    <a:pt x="570" y="46"/>
                  </a:lnTo>
                  <a:lnTo>
                    <a:pt x="548" y="92"/>
                  </a:lnTo>
                  <a:lnTo>
                    <a:pt x="525" y="137"/>
                  </a:lnTo>
                  <a:lnTo>
                    <a:pt x="525" y="183"/>
                  </a:lnTo>
                  <a:lnTo>
                    <a:pt x="548" y="228"/>
                  </a:lnTo>
                  <a:lnTo>
                    <a:pt x="593" y="274"/>
                  </a:lnTo>
                  <a:lnTo>
                    <a:pt x="753" y="388"/>
                  </a:lnTo>
                  <a:lnTo>
                    <a:pt x="935" y="548"/>
                  </a:lnTo>
                  <a:lnTo>
                    <a:pt x="1095" y="707"/>
                  </a:lnTo>
                  <a:lnTo>
                    <a:pt x="1254" y="890"/>
                  </a:lnTo>
                  <a:lnTo>
                    <a:pt x="1414" y="1095"/>
                  </a:lnTo>
                  <a:lnTo>
                    <a:pt x="1551" y="1323"/>
                  </a:lnTo>
                  <a:lnTo>
                    <a:pt x="1688" y="1551"/>
                  </a:lnTo>
                  <a:lnTo>
                    <a:pt x="1825" y="1802"/>
                  </a:lnTo>
                  <a:lnTo>
                    <a:pt x="1939" y="2053"/>
                  </a:lnTo>
                  <a:lnTo>
                    <a:pt x="2030" y="2326"/>
                  </a:lnTo>
                  <a:lnTo>
                    <a:pt x="2121" y="2623"/>
                  </a:lnTo>
                  <a:lnTo>
                    <a:pt x="2189" y="2919"/>
                  </a:lnTo>
                  <a:lnTo>
                    <a:pt x="2258" y="3216"/>
                  </a:lnTo>
                  <a:lnTo>
                    <a:pt x="2303" y="3535"/>
                  </a:lnTo>
                  <a:lnTo>
                    <a:pt x="2326" y="3854"/>
                  </a:lnTo>
                  <a:lnTo>
                    <a:pt x="2349" y="4196"/>
                  </a:lnTo>
                  <a:lnTo>
                    <a:pt x="2326" y="4470"/>
                  </a:lnTo>
                  <a:lnTo>
                    <a:pt x="2303" y="4766"/>
                  </a:lnTo>
                  <a:lnTo>
                    <a:pt x="2281" y="5063"/>
                  </a:lnTo>
                  <a:lnTo>
                    <a:pt x="2212" y="5382"/>
                  </a:lnTo>
                  <a:lnTo>
                    <a:pt x="2144" y="5679"/>
                  </a:lnTo>
                  <a:lnTo>
                    <a:pt x="2053" y="5975"/>
                  </a:lnTo>
                  <a:lnTo>
                    <a:pt x="1961" y="6294"/>
                  </a:lnTo>
                  <a:lnTo>
                    <a:pt x="1825" y="6591"/>
                  </a:lnTo>
                  <a:lnTo>
                    <a:pt x="1688" y="6910"/>
                  </a:lnTo>
                  <a:lnTo>
                    <a:pt x="1505" y="7207"/>
                  </a:lnTo>
                  <a:lnTo>
                    <a:pt x="1323" y="7526"/>
                  </a:lnTo>
                  <a:lnTo>
                    <a:pt x="1118" y="7822"/>
                  </a:lnTo>
                  <a:lnTo>
                    <a:pt x="867" y="8142"/>
                  </a:lnTo>
                  <a:lnTo>
                    <a:pt x="616" y="8438"/>
                  </a:lnTo>
                  <a:lnTo>
                    <a:pt x="342" y="8734"/>
                  </a:lnTo>
                  <a:lnTo>
                    <a:pt x="46" y="9031"/>
                  </a:lnTo>
                  <a:lnTo>
                    <a:pt x="0" y="9099"/>
                  </a:lnTo>
                  <a:lnTo>
                    <a:pt x="0" y="9168"/>
                  </a:lnTo>
                  <a:lnTo>
                    <a:pt x="46" y="9236"/>
                  </a:lnTo>
                  <a:lnTo>
                    <a:pt x="137" y="9259"/>
                  </a:lnTo>
                  <a:lnTo>
                    <a:pt x="11152" y="9191"/>
                  </a:lnTo>
                  <a:lnTo>
                    <a:pt x="11243" y="9168"/>
                  </a:lnTo>
                  <a:lnTo>
                    <a:pt x="11288" y="9099"/>
                  </a:lnTo>
                  <a:lnTo>
                    <a:pt x="11288" y="9008"/>
                  </a:lnTo>
                  <a:lnTo>
                    <a:pt x="11243" y="8940"/>
                  </a:lnTo>
                  <a:lnTo>
                    <a:pt x="2144" y="913"/>
                  </a:lnTo>
                  <a:lnTo>
                    <a:pt x="1825" y="639"/>
                  </a:lnTo>
                  <a:lnTo>
                    <a:pt x="1460" y="411"/>
                  </a:lnTo>
                  <a:lnTo>
                    <a:pt x="1095" y="183"/>
                  </a:lnTo>
                  <a:lnTo>
                    <a:pt x="730" y="23"/>
                  </a:lnTo>
                  <a:lnTo>
                    <a:pt x="662"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2763139" y="230846"/>
              <a:ext cx="644865" cy="605796"/>
            </a:xfrm>
            <a:custGeom>
              <a:rect b="b" l="l" r="r" t="t"/>
              <a:pathLst>
                <a:path extrusionOk="0" h="7002" w="7138">
                  <a:moveTo>
                    <a:pt x="6613" y="1"/>
                  </a:moveTo>
                  <a:lnTo>
                    <a:pt x="5724" y="1460"/>
                  </a:lnTo>
                  <a:lnTo>
                    <a:pt x="5040" y="457"/>
                  </a:lnTo>
                  <a:lnTo>
                    <a:pt x="4424" y="1688"/>
                  </a:lnTo>
                  <a:lnTo>
                    <a:pt x="3603" y="365"/>
                  </a:lnTo>
                  <a:lnTo>
                    <a:pt x="3079" y="1711"/>
                  </a:lnTo>
                  <a:lnTo>
                    <a:pt x="1939" y="525"/>
                  </a:lnTo>
                  <a:lnTo>
                    <a:pt x="1300" y="1825"/>
                  </a:lnTo>
                  <a:lnTo>
                    <a:pt x="0" y="502"/>
                  </a:lnTo>
                  <a:lnTo>
                    <a:pt x="547" y="6865"/>
                  </a:lnTo>
                  <a:lnTo>
                    <a:pt x="616" y="6888"/>
                  </a:lnTo>
                  <a:lnTo>
                    <a:pt x="661" y="6910"/>
                  </a:lnTo>
                  <a:lnTo>
                    <a:pt x="684" y="6956"/>
                  </a:lnTo>
                  <a:lnTo>
                    <a:pt x="707" y="7002"/>
                  </a:lnTo>
                  <a:lnTo>
                    <a:pt x="7001" y="6728"/>
                  </a:lnTo>
                  <a:lnTo>
                    <a:pt x="7001" y="6660"/>
                  </a:lnTo>
                  <a:lnTo>
                    <a:pt x="7047" y="6614"/>
                  </a:lnTo>
                  <a:lnTo>
                    <a:pt x="7069" y="6591"/>
                  </a:lnTo>
                  <a:lnTo>
                    <a:pt x="7138" y="6568"/>
                  </a:lnTo>
                  <a:lnTo>
                    <a:pt x="6613" y="1"/>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2763139" y="29559"/>
              <a:ext cx="644865" cy="605796"/>
            </a:xfrm>
            <a:custGeom>
              <a:rect b="b" l="l" r="r" t="t"/>
              <a:pathLst>
                <a:path extrusionOk="0" fill="none" h="7002" w="7138">
                  <a:moveTo>
                    <a:pt x="6613" y="1"/>
                  </a:moveTo>
                  <a:lnTo>
                    <a:pt x="5724" y="1460"/>
                  </a:lnTo>
                  <a:lnTo>
                    <a:pt x="5040" y="457"/>
                  </a:lnTo>
                  <a:lnTo>
                    <a:pt x="4424" y="1688"/>
                  </a:lnTo>
                  <a:lnTo>
                    <a:pt x="3603" y="365"/>
                  </a:lnTo>
                  <a:lnTo>
                    <a:pt x="3079" y="1711"/>
                  </a:lnTo>
                  <a:lnTo>
                    <a:pt x="1939" y="525"/>
                  </a:lnTo>
                  <a:lnTo>
                    <a:pt x="1300" y="1825"/>
                  </a:lnTo>
                  <a:lnTo>
                    <a:pt x="0" y="502"/>
                  </a:lnTo>
                  <a:lnTo>
                    <a:pt x="0" y="502"/>
                  </a:lnTo>
                  <a:lnTo>
                    <a:pt x="547" y="6865"/>
                  </a:lnTo>
                  <a:lnTo>
                    <a:pt x="547" y="6865"/>
                  </a:lnTo>
                  <a:lnTo>
                    <a:pt x="547" y="6865"/>
                  </a:lnTo>
                  <a:lnTo>
                    <a:pt x="547" y="6865"/>
                  </a:lnTo>
                  <a:lnTo>
                    <a:pt x="547" y="6865"/>
                  </a:lnTo>
                  <a:lnTo>
                    <a:pt x="547" y="6865"/>
                  </a:lnTo>
                  <a:lnTo>
                    <a:pt x="616" y="6888"/>
                  </a:lnTo>
                  <a:lnTo>
                    <a:pt x="661" y="6910"/>
                  </a:lnTo>
                  <a:lnTo>
                    <a:pt x="684" y="6956"/>
                  </a:lnTo>
                  <a:lnTo>
                    <a:pt x="707" y="7002"/>
                  </a:lnTo>
                  <a:lnTo>
                    <a:pt x="707" y="7002"/>
                  </a:lnTo>
                  <a:lnTo>
                    <a:pt x="7001" y="6728"/>
                  </a:lnTo>
                  <a:lnTo>
                    <a:pt x="7001" y="6728"/>
                  </a:lnTo>
                  <a:lnTo>
                    <a:pt x="7001" y="6728"/>
                  </a:lnTo>
                  <a:lnTo>
                    <a:pt x="7001" y="6660"/>
                  </a:lnTo>
                  <a:lnTo>
                    <a:pt x="7047" y="6614"/>
                  </a:lnTo>
                  <a:lnTo>
                    <a:pt x="7069" y="6591"/>
                  </a:lnTo>
                  <a:lnTo>
                    <a:pt x="7138" y="6568"/>
                  </a:lnTo>
                  <a:lnTo>
                    <a:pt x="661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2814625" y="611580"/>
              <a:ext cx="628422" cy="678950"/>
            </a:xfrm>
            <a:custGeom>
              <a:rect b="b" l="l" r="r" t="t"/>
              <a:pathLst>
                <a:path extrusionOk="0" h="5246" w="6956">
                  <a:moveTo>
                    <a:pt x="6431" y="1"/>
                  </a:moveTo>
                  <a:lnTo>
                    <a:pt x="137" y="275"/>
                  </a:lnTo>
                  <a:lnTo>
                    <a:pt x="114" y="343"/>
                  </a:lnTo>
                  <a:lnTo>
                    <a:pt x="91" y="389"/>
                  </a:lnTo>
                  <a:lnTo>
                    <a:pt x="46" y="411"/>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22" y="115"/>
                  </a:lnTo>
                  <a:lnTo>
                    <a:pt x="6477" y="92"/>
                  </a:lnTo>
                  <a:lnTo>
                    <a:pt x="6454" y="47"/>
                  </a:lnTo>
                  <a:lnTo>
                    <a:pt x="6431" y="1"/>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2814635" y="611570"/>
              <a:ext cx="628422" cy="453871"/>
            </a:xfrm>
            <a:custGeom>
              <a:rect b="b" l="l" r="r" t="t"/>
              <a:pathLst>
                <a:path extrusionOk="0" fill="none" h="5246" w="6956">
                  <a:moveTo>
                    <a:pt x="6431" y="1"/>
                  </a:moveTo>
                  <a:lnTo>
                    <a:pt x="137" y="275"/>
                  </a:lnTo>
                  <a:lnTo>
                    <a:pt x="137" y="275"/>
                  </a:lnTo>
                  <a:lnTo>
                    <a:pt x="114" y="343"/>
                  </a:lnTo>
                  <a:lnTo>
                    <a:pt x="91" y="389"/>
                  </a:lnTo>
                  <a:lnTo>
                    <a:pt x="46" y="411"/>
                  </a:lnTo>
                  <a:lnTo>
                    <a:pt x="0" y="434"/>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68" y="138"/>
                  </a:lnTo>
                  <a:lnTo>
                    <a:pt x="6568" y="138"/>
                  </a:lnTo>
                  <a:lnTo>
                    <a:pt x="6568" y="138"/>
                  </a:lnTo>
                  <a:lnTo>
                    <a:pt x="6522" y="115"/>
                  </a:lnTo>
                  <a:lnTo>
                    <a:pt x="6477" y="92"/>
                  </a:lnTo>
                  <a:lnTo>
                    <a:pt x="6454" y="47"/>
                  </a:lnTo>
                  <a:lnTo>
                    <a:pt x="643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3395629" y="597813"/>
              <a:ext cx="14455" cy="25696"/>
            </a:xfrm>
            <a:custGeom>
              <a:rect b="b" l="l" r="r" t="t"/>
              <a:pathLst>
                <a:path extrusionOk="0" h="297" w="160">
                  <a:moveTo>
                    <a:pt x="137" y="0"/>
                  </a:moveTo>
                  <a:lnTo>
                    <a:pt x="68" y="23"/>
                  </a:lnTo>
                  <a:lnTo>
                    <a:pt x="46" y="46"/>
                  </a:lnTo>
                  <a:lnTo>
                    <a:pt x="0" y="92"/>
                  </a:lnTo>
                  <a:lnTo>
                    <a:pt x="0" y="160"/>
                  </a:lnTo>
                  <a:lnTo>
                    <a:pt x="23" y="206"/>
                  </a:lnTo>
                  <a:lnTo>
                    <a:pt x="46" y="251"/>
                  </a:lnTo>
                  <a:lnTo>
                    <a:pt x="91" y="274"/>
                  </a:lnTo>
                  <a:lnTo>
                    <a:pt x="137" y="297"/>
                  </a:lnTo>
                  <a:lnTo>
                    <a:pt x="160" y="297"/>
                  </a:lnTo>
                  <a:lnTo>
                    <a:pt x="137"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3395629" y="597813"/>
              <a:ext cx="14455" cy="25696"/>
            </a:xfrm>
            <a:custGeom>
              <a:rect b="b" l="l" r="r" t="t"/>
              <a:pathLst>
                <a:path extrusionOk="0" fill="none" h="297" w="160">
                  <a:moveTo>
                    <a:pt x="137" y="0"/>
                  </a:moveTo>
                  <a:lnTo>
                    <a:pt x="137" y="0"/>
                  </a:lnTo>
                  <a:lnTo>
                    <a:pt x="68" y="23"/>
                  </a:lnTo>
                  <a:lnTo>
                    <a:pt x="46" y="46"/>
                  </a:lnTo>
                  <a:lnTo>
                    <a:pt x="0" y="92"/>
                  </a:lnTo>
                  <a:lnTo>
                    <a:pt x="0" y="160"/>
                  </a:lnTo>
                  <a:lnTo>
                    <a:pt x="0" y="160"/>
                  </a:lnTo>
                  <a:lnTo>
                    <a:pt x="0" y="160"/>
                  </a:lnTo>
                  <a:lnTo>
                    <a:pt x="23" y="206"/>
                  </a:lnTo>
                  <a:lnTo>
                    <a:pt x="46" y="251"/>
                  </a:lnTo>
                  <a:lnTo>
                    <a:pt x="91" y="274"/>
                  </a:lnTo>
                  <a:lnTo>
                    <a:pt x="137" y="297"/>
                  </a:lnTo>
                  <a:lnTo>
                    <a:pt x="137" y="297"/>
                  </a:lnTo>
                  <a:lnTo>
                    <a:pt x="137" y="297"/>
                  </a:lnTo>
                  <a:lnTo>
                    <a:pt x="160" y="297"/>
                  </a:lnTo>
                  <a:lnTo>
                    <a:pt x="137"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2812557" y="623423"/>
              <a:ext cx="14545" cy="25782"/>
            </a:xfrm>
            <a:custGeom>
              <a:rect b="b" l="l" r="r" t="t"/>
              <a:pathLst>
                <a:path extrusionOk="0" h="298" w="161">
                  <a:moveTo>
                    <a:pt x="0" y="1"/>
                  </a:moveTo>
                  <a:lnTo>
                    <a:pt x="23" y="297"/>
                  </a:lnTo>
                  <a:lnTo>
                    <a:pt x="69" y="274"/>
                  </a:lnTo>
                  <a:lnTo>
                    <a:pt x="114" y="252"/>
                  </a:lnTo>
                  <a:lnTo>
                    <a:pt x="137" y="206"/>
                  </a:lnTo>
                  <a:lnTo>
                    <a:pt x="160" y="138"/>
                  </a:lnTo>
                  <a:lnTo>
                    <a:pt x="137" y="92"/>
                  </a:lnTo>
                  <a:lnTo>
                    <a:pt x="114" y="46"/>
                  </a:lnTo>
                  <a:lnTo>
                    <a:pt x="69" y="24"/>
                  </a:lnTo>
                  <a:lnTo>
                    <a:pt x="0"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2812557" y="623423"/>
              <a:ext cx="14545" cy="25782"/>
            </a:xfrm>
            <a:custGeom>
              <a:rect b="b" l="l" r="r" t="t"/>
              <a:pathLst>
                <a:path extrusionOk="0" fill="none" h="298" w="161">
                  <a:moveTo>
                    <a:pt x="0" y="1"/>
                  </a:moveTo>
                  <a:lnTo>
                    <a:pt x="0" y="1"/>
                  </a:lnTo>
                  <a:lnTo>
                    <a:pt x="0" y="1"/>
                  </a:lnTo>
                  <a:lnTo>
                    <a:pt x="0" y="1"/>
                  </a:lnTo>
                  <a:lnTo>
                    <a:pt x="0" y="1"/>
                  </a:lnTo>
                  <a:lnTo>
                    <a:pt x="0" y="1"/>
                  </a:lnTo>
                  <a:lnTo>
                    <a:pt x="23" y="297"/>
                  </a:lnTo>
                  <a:lnTo>
                    <a:pt x="23" y="297"/>
                  </a:lnTo>
                  <a:lnTo>
                    <a:pt x="69" y="274"/>
                  </a:lnTo>
                  <a:lnTo>
                    <a:pt x="114" y="252"/>
                  </a:lnTo>
                  <a:lnTo>
                    <a:pt x="137" y="206"/>
                  </a:lnTo>
                  <a:lnTo>
                    <a:pt x="160" y="138"/>
                  </a:lnTo>
                  <a:lnTo>
                    <a:pt x="160" y="138"/>
                  </a:lnTo>
                  <a:lnTo>
                    <a:pt x="160" y="138"/>
                  </a:lnTo>
                  <a:lnTo>
                    <a:pt x="137" y="92"/>
                  </a:lnTo>
                  <a:lnTo>
                    <a:pt x="114" y="46"/>
                  </a:lnTo>
                  <a:lnTo>
                    <a:pt x="69" y="24"/>
                  </a:lnTo>
                  <a:lnTo>
                    <a:pt x="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2750762" y="217003"/>
              <a:ext cx="704672" cy="1061570"/>
            </a:xfrm>
            <a:custGeom>
              <a:rect b="b" l="l" r="r" t="t"/>
              <a:pathLst>
                <a:path extrusionOk="0" h="12270" w="7800">
                  <a:moveTo>
                    <a:pt x="6659" y="594"/>
                  </a:moveTo>
                  <a:lnTo>
                    <a:pt x="7480" y="11358"/>
                  </a:lnTo>
                  <a:lnTo>
                    <a:pt x="6636" y="10537"/>
                  </a:lnTo>
                  <a:lnTo>
                    <a:pt x="6568" y="10491"/>
                  </a:lnTo>
                  <a:lnTo>
                    <a:pt x="6500" y="10491"/>
                  </a:lnTo>
                  <a:lnTo>
                    <a:pt x="6454" y="10514"/>
                  </a:lnTo>
                  <a:lnTo>
                    <a:pt x="6408" y="10559"/>
                  </a:lnTo>
                  <a:lnTo>
                    <a:pt x="5929" y="11358"/>
                  </a:lnTo>
                  <a:lnTo>
                    <a:pt x="5291" y="10742"/>
                  </a:lnTo>
                  <a:lnTo>
                    <a:pt x="5245" y="10696"/>
                  </a:lnTo>
                  <a:lnTo>
                    <a:pt x="5177" y="10696"/>
                  </a:lnTo>
                  <a:lnTo>
                    <a:pt x="5131" y="10719"/>
                  </a:lnTo>
                  <a:lnTo>
                    <a:pt x="5086" y="10765"/>
                  </a:lnTo>
                  <a:lnTo>
                    <a:pt x="4402" y="11722"/>
                  </a:lnTo>
                  <a:lnTo>
                    <a:pt x="3626" y="11038"/>
                  </a:lnTo>
                  <a:lnTo>
                    <a:pt x="3581" y="11016"/>
                  </a:lnTo>
                  <a:lnTo>
                    <a:pt x="3444" y="11016"/>
                  </a:lnTo>
                  <a:lnTo>
                    <a:pt x="3421" y="11061"/>
                  </a:lnTo>
                  <a:lnTo>
                    <a:pt x="2965" y="11745"/>
                  </a:lnTo>
                  <a:lnTo>
                    <a:pt x="2144" y="11152"/>
                  </a:lnTo>
                  <a:lnTo>
                    <a:pt x="2098" y="11130"/>
                  </a:lnTo>
                  <a:lnTo>
                    <a:pt x="2053" y="11130"/>
                  </a:lnTo>
                  <a:lnTo>
                    <a:pt x="2007" y="11152"/>
                  </a:lnTo>
                  <a:lnTo>
                    <a:pt x="1961" y="11175"/>
                  </a:lnTo>
                  <a:lnTo>
                    <a:pt x="1229" y="11837"/>
                  </a:lnTo>
                  <a:lnTo>
                    <a:pt x="1209" y="11631"/>
                  </a:lnTo>
                  <a:lnTo>
                    <a:pt x="684" y="5383"/>
                  </a:lnTo>
                  <a:lnTo>
                    <a:pt x="411" y="2122"/>
                  </a:lnTo>
                  <a:lnTo>
                    <a:pt x="320" y="1073"/>
                  </a:lnTo>
                  <a:lnTo>
                    <a:pt x="316" y="1029"/>
                  </a:lnTo>
                  <a:lnTo>
                    <a:pt x="316" y="1029"/>
                  </a:lnTo>
                  <a:lnTo>
                    <a:pt x="1346" y="2076"/>
                  </a:lnTo>
                  <a:lnTo>
                    <a:pt x="1391" y="2122"/>
                  </a:lnTo>
                  <a:lnTo>
                    <a:pt x="1460" y="2122"/>
                  </a:lnTo>
                  <a:lnTo>
                    <a:pt x="1528" y="2099"/>
                  </a:lnTo>
                  <a:lnTo>
                    <a:pt x="1574" y="2053"/>
                  </a:lnTo>
                  <a:lnTo>
                    <a:pt x="2121" y="913"/>
                  </a:lnTo>
                  <a:lnTo>
                    <a:pt x="3102" y="1962"/>
                  </a:lnTo>
                  <a:lnTo>
                    <a:pt x="3170" y="2008"/>
                  </a:lnTo>
                  <a:lnTo>
                    <a:pt x="3239" y="2008"/>
                  </a:lnTo>
                  <a:lnTo>
                    <a:pt x="3307" y="1985"/>
                  </a:lnTo>
                  <a:lnTo>
                    <a:pt x="3330" y="1917"/>
                  </a:lnTo>
                  <a:lnTo>
                    <a:pt x="3763" y="845"/>
                  </a:lnTo>
                  <a:lnTo>
                    <a:pt x="4424" y="1939"/>
                  </a:lnTo>
                  <a:lnTo>
                    <a:pt x="4493" y="1985"/>
                  </a:lnTo>
                  <a:lnTo>
                    <a:pt x="4561" y="2008"/>
                  </a:lnTo>
                  <a:lnTo>
                    <a:pt x="4630" y="1985"/>
                  </a:lnTo>
                  <a:lnTo>
                    <a:pt x="4675" y="1917"/>
                  </a:lnTo>
                  <a:lnTo>
                    <a:pt x="5200" y="913"/>
                  </a:lnTo>
                  <a:lnTo>
                    <a:pt x="5747" y="1689"/>
                  </a:lnTo>
                  <a:lnTo>
                    <a:pt x="5793" y="1734"/>
                  </a:lnTo>
                  <a:lnTo>
                    <a:pt x="5861" y="1757"/>
                  </a:lnTo>
                  <a:lnTo>
                    <a:pt x="5929" y="1734"/>
                  </a:lnTo>
                  <a:lnTo>
                    <a:pt x="5975" y="1689"/>
                  </a:lnTo>
                  <a:lnTo>
                    <a:pt x="6659" y="594"/>
                  </a:lnTo>
                  <a:close/>
                  <a:moveTo>
                    <a:pt x="6750" y="1"/>
                  </a:moveTo>
                  <a:lnTo>
                    <a:pt x="6705" y="24"/>
                  </a:lnTo>
                  <a:lnTo>
                    <a:pt x="6659" y="47"/>
                  </a:lnTo>
                  <a:lnTo>
                    <a:pt x="6636" y="69"/>
                  </a:lnTo>
                  <a:lnTo>
                    <a:pt x="5861" y="1346"/>
                  </a:lnTo>
                  <a:lnTo>
                    <a:pt x="5291" y="548"/>
                  </a:lnTo>
                  <a:lnTo>
                    <a:pt x="5223" y="503"/>
                  </a:lnTo>
                  <a:lnTo>
                    <a:pt x="5154" y="480"/>
                  </a:lnTo>
                  <a:lnTo>
                    <a:pt x="5086" y="503"/>
                  </a:lnTo>
                  <a:lnTo>
                    <a:pt x="5040" y="571"/>
                  </a:lnTo>
                  <a:lnTo>
                    <a:pt x="4538" y="1574"/>
                  </a:lnTo>
                  <a:lnTo>
                    <a:pt x="3854" y="457"/>
                  </a:lnTo>
                  <a:lnTo>
                    <a:pt x="3786" y="389"/>
                  </a:lnTo>
                  <a:lnTo>
                    <a:pt x="3717" y="389"/>
                  </a:lnTo>
                  <a:lnTo>
                    <a:pt x="3649" y="411"/>
                  </a:lnTo>
                  <a:lnTo>
                    <a:pt x="3603" y="480"/>
                  </a:lnTo>
                  <a:lnTo>
                    <a:pt x="3147" y="1597"/>
                  </a:lnTo>
                  <a:lnTo>
                    <a:pt x="2190" y="571"/>
                  </a:lnTo>
                  <a:lnTo>
                    <a:pt x="2121" y="548"/>
                  </a:lnTo>
                  <a:lnTo>
                    <a:pt x="2053" y="525"/>
                  </a:lnTo>
                  <a:lnTo>
                    <a:pt x="1984" y="571"/>
                  </a:lnTo>
                  <a:lnTo>
                    <a:pt x="1961" y="617"/>
                  </a:lnTo>
                  <a:lnTo>
                    <a:pt x="1414" y="1734"/>
                  </a:lnTo>
                  <a:lnTo>
                    <a:pt x="251" y="571"/>
                  </a:lnTo>
                  <a:lnTo>
                    <a:pt x="183" y="525"/>
                  </a:lnTo>
                  <a:lnTo>
                    <a:pt x="92" y="525"/>
                  </a:lnTo>
                  <a:lnTo>
                    <a:pt x="23" y="594"/>
                  </a:lnTo>
                  <a:lnTo>
                    <a:pt x="0" y="662"/>
                  </a:lnTo>
                  <a:lnTo>
                    <a:pt x="0" y="685"/>
                  </a:lnTo>
                  <a:lnTo>
                    <a:pt x="46" y="1324"/>
                  </a:lnTo>
                  <a:lnTo>
                    <a:pt x="981" y="12133"/>
                  </a:lnTo>
                  <a:lnTo>
                    <a:pt x="1004" y="12201"/>
                  </a:lnTo>
                  <a:lnTo>
                    <a:pt x="1072" y="12247"/>
                  </a:lnTo>
                  <a:lnTo>
                    <a:pt x="1141" y="12270"/>
                  </a:lnTo>
                  <a:lnTo>
                    <a:pt x="1209" y="12224"/>
                  </a:lnTo>
                  <a:lnTo>
                    <a:pt x="2076" y="11449"/>
                  </a:lnTo>
                  <a:lnTo>
                    <a:pt x="2896" y="12065"/>
                  </a:lnTo>
                  <a:lnTo>
                    <a:pt x="2965" y="12087"/>
                  </a:lnTo>
                  <a:lnTo>
                    <a:pt x="3010" y="12087"/>
                  </a:lnTo>
                  <a:lnTo>
                    <a:pt x="3056" y="12065"/>
                  </a:lnTo>
                  <a:lnTo>
                    <a:pt x="3102" y="12019"/>
                  </a:lnTo>
                  <a:lnTo>
                    <a:pt x="3558" y="11358"/>
                  </a:lnTo>
                  <a:lnTo>
                    <a:pt x="4333" y="12042"/>
                  </a:lnTo>
                  <a:lnTo>
                    <a:pt x="4379" y="12087"/>
                  </a:lnTo>
                  <a:lnTo>
                    <a:pt x="4447" y="12087"/>
                  </a:lnTo>
                  <a:lnTo>
                    <a:pt x="4493" y="12065"/>
                  </a:lnTo>
                  <a:lnTo>
                    <a:pt x="4538" y="12019"/>
                  </a:lnTo>
                  <a:lnTo>
                    <a:pt x="5223" y="11061"/>
                  </a:lnTo>
                  <a:lnTo>
                    <a:pt x="5861" y="11677"/>
                  </a:lnTo>
                  <a:lnTo>
                    <a:pt x="5929" y="11722"/>
                  </a:lnTo>
                  <a:lnTo>
                    <a:pt x="5975" y="11722"/>
                  </a:lnTo>
                  <a:lnTo>
                    <a:pt x="6043" y="11700"/>
                  </a:lnTo>
                  <a:lnTo>
                    <a:pt x="6089" y="11654"/>
                  </a:lnTo>
                  <a:lnTo>
                    <a:pt x="6568" y="10856"/>
                  </a:lnTo>
                  <a:lnTo>
                    <a:pt x="7549" y="11814"/>
                  </a:lnTo>
                  <a:lnTo>
                    <a:pt x="7640" y="11859"/>
                  </a:lnTo>
                  <a:lnTo>
                    <a:pt x="7708" y="11836"/>
                  </a:lnTo>
                  <a:lnTo>
                    <a:pt x="7777" y="11791"/>
                  </a:lnTo>
                  <a:lnTo>
                    <a:pt x="7799" y="11700"/>
                  </a:lnTo>
                  <a:lnTo>
                    <a:pt x="6910" y="138"/>
                  </a:lnTo>
                  <a:lnTo>
                    <a:pt x="6887" y="92"/>
                  </a:lnTo>
                  <a:lnTo>
                    <a:pt x="6864" y="69"/>
                  </a:lnTo>
                  <a:lnTo>
                    <a:pt x="6842" y="24"/>
                  </a:lnTo>
                  <a:lnTo>
                    <a:pt x="6796" y="24"/>
                  </a:lnTo>
                  <a:lnTo>
                    <a:pt x="6750"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4971660" y="154991"/>
              <a:ext cx="640799" cy="599826"/>
            </a:xfrm>
            <a:custGeom>
              <a:rect b="b" l="l" r="r" t="t"/>
              <a:pathLst>
                <a:path extrusionOk="0"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502" y="6796"/>
                  </a:lnTo>
                  <a:lnTo>
                    <a:pt x="548" y="6819"/>
                  </a:lnTo>
                  <a:lnTo>
                    <a:pt x="593" y="6842"/>
                  </a:lnTo>
                  <a:lnTo>
                    <a:pt x="616" y="6887"/>
                  </a:lnTo>
                  <a:lnTo>
                    <a:pt x="639" y="6933"/>
                  </a:lnTo>
                  <a:lnTo>
                    <a:pt x="5998" y="6682"/>
                  </a:lnTo>
                  <a:lnTo>
                    <a:pt x="6226" y="6682"/>
                  </a:lnTo>
                  <a:lnTo>
                    <a:pt x="6591" y="6705"/>
                  </a:lnTo>
                  <a:lnTo>
                    <a:pt x="6956" y="6751"/>
                  </a:lnTo>
                  <a:lnTo>
                    <a:pt x="6979" y="6705"/>
                  </a:lnTo>
                  <a:lnTo>
                    <a:pt x="7001" y="6659"/>
                  </a:lnTo>
                  <a:lnTo>
                    <a:pt x="7047" y="6637"/>
                  </a:lnTo>
                  <a:lnTo>
                    <a:pt x="7093" y="6637"/>
                  </a:lnTo>
                  <a:lnTo>
                    <a:pt x="6545" y="0"/>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4971660" y="-59209"/>
              <a:ext cx="640799" cy="599826"/>
            </a:xfrm>
            <a:custGeom>
              <a:rect b="b" l="l" r="r" t="t"/>
              <a:pathLst>
                <a:path extrusionOk="0" fill="none"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479" y="6796"/>
                  </a:lnTo>
                  <a:lnTo>
                    <a:pt x="479" y="6796"/>
                  </a:lnTo>
                  <a:lnTo>
                    <a:pt x="502" y="6796"/>
                  </a:lnTo>
                  <a:lnTo>
                    <a:pt x="502" y="6796"/>
                  </a:lnTo>
                  <a:lnTo>
                    <a:pt x="548" y="6819"/>
                  </a:lnTo>
                  <a:lnTo>
                    <a:pt x="593" y="6842"/>
                  </a:lnTo>
                  <a:lnTo>
                    <a:pt x="616" y="6887"/>
                  </a:lnTo>
                  <a:lnTo>
                    <a:pt x="639" y="6933"/>
                  </a:lnTo>
                  <a:lnTo>
                    <a:pt x="639" y="6933"/>
                  </a:lnTo>
                  <a:lnTo>
                    <a:pt x="639" y="6933"/>
                  </a:lnTo>
                  <a:lnTo>
                    <a:pt x="5998" y="6682"/>
                  </a:lnTo>
                  <a:lnTo>
                    <a:pt x="5998" y="6682"/>
                  </a:lnTo>
                  <a:lnTo>
                    <a:pt x="6226" y="6682"/>
                  </a:lnTo>
                  <a:lnTo>
                    <a:pt x="6226" y="6682"/>
                  </a:lnTo>
                  <a:lnTo>
                    <a:pt x="6591" y="6705"/>
                  </a:lnTo>
                  <a:lnTo>
                    <a:pt x="6956" y="6751"/>
                  </a:lnTo>
                  <a:lnTo>
                    <a:pt x="6956" y="6751"/>
                  </a:lnTo>
                  <a:lnTo>
                    <a:pt x="6956" y="6751"/>
                  </a:lnTo>
                  <a:lnTo>
                    <a:pt x="6956" y="6751"/>
                  </a:lnTo>
                  <a:lnTo>
                    <a:pt x="6979" y="6705"/>
                  </a:lnTo>
                  <a:lnTo>
                    <a:pt x="7001" y="6659"/>
                  </a:lnTo>
                  <a:lnTo>
                    <a:pt x="7047" y="6637"/>
                  </a:lnTo>
                  <a:lnTo>
                    <a:pt x="7093" y="6637"/>
                  </a:lnTo>
                  <a:lnTo>
                    <a:pt x="7093" y="6637"/>
                  </a:lnTo>
                  <a:lnTo>
                    <a:pt x="654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5017025" y="511926"/>
              <a:ext cx="630500" cy="678954"/>
            </a:xfrm>
            <a:custGeom>
              <a:rect b="b" l="l" r="r" t="t"/>
              <a:pathLst>
                <a:path extrusionOk="0" h="5291" w="6979">
                  <a:moveTo>
                    <a:pt x="5496" y="0"/>
                  </a:move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613" y="228"/>
                  </a:lnTo>
                  <a:lnTo>
                    <a:pt x="6568" y="228"/>
                  </a:lnTo>
                  <a:lnTo>
                    <a:pt x="6522" y="205"/>
                  </a:lnTo>
                  <a:lnTo>
                    <a:pt x="6477" y="160"/>
                  </a:lnTo>
                  <a:lnTo>
                    <a:pt x="6454" y="114"/>
                  </a:lnTo>
                  <a:lnTo>
                    <a:pt x="6454" y="69"/>
                  </a:lnTo>
                  <a:lnTo>
                    <a:pt x="6089" y="23"/>
                  </a:lnTo>
                  <a:lnTo>
                    <a:pt x="5724" y="0"/>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5017025" y="518895"/>
              <a:ext cx="630500" cy="720581"/>
            </a:xfrm>
            <a:custGeom>
              <a:rect b="b" l="l" r="r" t="t"/>
              <a:pathLst>
                <a:path extrusionOk="0" fill="none" h="5291" w="6979">
                  <a:moveTo>
                    <a:pt x="5724" y="0"/>
                  </a:moveTo>
                  <a:lnTo>
                    <a:pt x="5724" y="0"/>
                  </a:lnTo>
                  <a:lnTo>
                    <a:pt x="5496" y="0"/>
                  </a:lnTo>
                  <a:lnTo>
                    <a:pt x="137" y="251"/>
                  </a:ln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978" y="4789"/>
                  </a:lnTo>
                  <a:lnTo>
                    <a:pt x="6613" y="228"/>
                  </a:lnTo>
                  <a:lnTo>
                    <a:pt x="6613" y="228"/>
                  </a:lnTo>
                  <a:lnTo>
                    <a:pt x="6568" y="228"/>
                  </a:lnTo>
                  <a:lnTo>
                    <a:pt x="6568" y="228"/>
                  </a:lnTo>
                  <a:lnTo>
                    <a:pt x="6522" y="205"/>
                  </a:lnTo>
                  <a:lnTo>
                    <a:pt x="6477" y="160"/>
                  </a:lnTo>
                  <a:lnTo>
                    <a:pt x="6454" y="114"/>
                  </a:lnTo>
                  <a:lnTo>
                    <a:pt x="6454" y="69"/>
                  </a:lnTo>
                  <a:lnTo>
                    <a:pt x="6454" y="69"/>
                  </a:lnTo>
                  <a:lnTo>
                    <a:pt x="6089" y="23"/>
                  </a:lnTo>
                  <a:lnTo>
                    <a:pt x="57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5014935" y="528771"/>
              <a:ext cx="14455" cy="25696"/>
            </a:xfrm>
            <a:custGeom>
              <a:rect b="b" l="l" r="r" t="t"/>
              <a:pathLst>
                <a:path extrusionOk="0" h="297" w="160">
                  <a:moveTo>
                    <a:pt x="0" y="0"/>
                  </a:moveTo>
                  <a:lnTo>
                    <a:pt x="23" y="297"/>
                  </a:lnTo>
                  <a:lnTo>
                    <a:pt x="69" y="274"/>
                  </a:lnTo>
                  <a:lnTo>
                    <a:pt x="114" y="228"/>
                  </a:lnTo>
                  <a:lnTo>
                    <a:pt x="160" y="183"/>
                  </a:lnTo>
                  <a:lnTo>
                    <a:pt x="160" y="137"/>
                  </a:lnTo>
                  <a:lnTo>
                    <a:pt x="137" y="91"/>
                  </a:lnTo>
                  <a:lnTo>
                    <a:pt x="114" y="46"/>
                  </a:lnTo>
                  <a:lnTo>
                    <a:pt x="69" y="23"/>
                  </a:lnTo>
                  <a:lnTo>
                    <a:pt x="23"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5014935" y="528771"/>
              <a:ext cx="14455" cy="25696"/>
            </a:xfrm>
            <a:custGeom>
              <a:rect b="b" l="l" r="r" t="t"/>
              <a:pathLst>
                <a:path extrusionOk="0" fill="none" h="297" w="160">
                  <a:moveTo>
                    <a:pt x="23" y="0"/>
                  </a:moveTo>
                  <a:lnTo>
                    <a:pt x="23" y="0"/>
                  </a:lnTo>
                  <a:lnTo>
                    <a:pt x="0" y="0"/>
                  </a:lnTo>
                  <a:lnTo>
                    <a:pt x="0" y="0"/>
                  </a:lnTo>
                  <a:lnTo>
                    <a:pt x="23" y="297"/>
                  </a:lnTo>
                  <a:lnTo>
                    <a:pt x="23" y="297"/>
                  </a:lnTo>
                  <a:lnTo>
                    <a:pt x="69" y="274"/>
                  </a:lnTo>
                  <a:lnTo>
                    <a:pt x="114" y="228"/>
                  </a:lnTo>
                  <a:lnTo>
                    <a:pt x="160" y="183"/>
                  </a:lnTo>
                  <a:lnTo>
                    <a:pt x="160" y="137"/>
                  </a:lnTo>
                  <a:lnTo>
                    <a:pt x="160" y="137"/>
                  </a:lnTo>
                  <a:lnTo>
                    <a:pt x="160" y="137"/>
                  </a:lnTo>
                  <a:lnTo>
                    <a:pt x="160" y="137"/>
                  </a:lnTo>
                  <a:lnTo>
                    <a:pt x="137" y="91"/>
                  </a:lnTo>
                  <a:lnTo>
                    <a:pt x="114" y="46"/>
                  </a:lnTo>
                  <a:lnTo>
                    <a:pt x="69" y="23"/>
                  </a:lnTo>
                  <a:lnTo>
                    <a:pt x="23"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a:off x="5599995" y="514928"/>
              <a:ext cx="14545" cy="23792"/>
            </a:xfrm>
            <a:custGeom>
              <a:rect b="b" l="l" r="r" t="t"/>
              <a:pathLst>
                <a:path extrusionOk="0" h="275" w="161">
                  <a:moveTo>
                    <a:pt x="92" y="1"/>
                  </a:moveTo>
                  <a:lnTo>
                    <a:pt x="46" y="23"/>
                  </a:lnTo>
                  <a:lnTo>
                    <a:pt x="24" y="69"/>
                  </a:lnTo>
                  <a:lnTo>
                    <a:pt x="1" y="115"/>
                  </a:lnTo>
                  <a:lnTo>
                    <a:pt x="1" y="160"/>
                  </a:lnTo>
                  <a:lnTo>
                    <a:pt x="24" y="206"/>
                  </a:lnTo>
                  <a:lnTo>
                    <a:pt x="69" y="251"/>
                  </a:lnTo>
                  <a:lnTo>
                    <a:pt x="115" y="274"/>
                  </a:lnTo>
                  <a:lnTo>
                    <a:pt x="160" y="274"/>
                  </a:lnTo>
                  <a:lnTo>
                    <a:pt x="138"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a:off x="5599995" y="514928"/>
              <a:ext cx="14545" cy="23792"/>
            </a:xfrm>
            <a:custGeom>
              <a:rect b="b" l="l" r="r" t="t"/>
              <a:pathLst>
                <a:path extrusionOk="0" fill="none" h="275" w="161">
                  <a:moveTo>
                    <a:pt x="138" y="1"/>
                  </a:moveTo>
                  <a:lnTo>
                    <a:pt x="138" y="1"/>
                  </a:lnTo>
                  <a:lnTo>
                    <a:pt x="92" y="1"/>
                  </a:lnTo>
                  <a:lnTo>
                    <a:pt x="46" y="23"/>
                  </a:lnTo>
                  <a:lnTo>
                    <a:pt x="24" y="69"/>
                  </a:lnTo>
                  <a:lnTo>
                    <a:pt x="1" y="115"/>
                  </a:lnTo>
                  <a:lnTo>
                    <a:pt x="1" y="115"/>
                  </a:lnTo>
                  <a:lnTo>
                    <a:pt x="1" y="115"/>
                  </a:lnTo>
                  <a:lnTo>
                    <a:pt x="1" y="115"/>
                  </a:lnTo>
                  <a:lnTo>
                    <a:pt x="1" y="160"/>
                  </a:lnTo>
                  <a:lnTo>
                    <a:pt x="24" y="206"/>
                  </a:lnTo>
                  <a:lnTo>
                    <a:pt x="69" y="251"/>
                  </a:lnTo>
                  <a:lnTo>
                    <a:pt x="115" y="274"/>
                  </a:lnTo>
                  <a:lnTo>
                    <a:pt x="115" y="274"/>
                  </a:lnTo>
                  <a:lnTo>
                    <a:pt x="160" y="274"/>
                  </a:lnTo>
                  <a:lnTo>
                    <a:pt x="160" y="274"/>
                  </a:lnTo>
                  <a:lnTo>
                    <a:pt x="138"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a:off x="4959284" y="143138"/>
              <a:ext cx="702594" cy="1059580"/>
            </a:xfrm>
            <a:custGeom>
              <a:rect b="b" l="l" r="r" t="t"/>
              <a:pathLst>
                <a:path extrusionOk="0" h="12247" w="7777">
                  <a:moveTo>
                    <a:pt x="6550" y="448"/>
                  </a:moveTo>
                  <a:lnTo>
                    <a:pt x="6568" y="639"/>
                  </a:lnTo>
                  <a:lnTo>
                    <a:pt x="7093" y="6888"/>
                  </a:lnTo>
                  <a:lnTo>
                    <a:pt x="7366" y="10149"/>
                  </a:lnTo>
                  <a:lnTo>
                    <a:pt x="7458" y="11198"/>
                  </a:lnTo>
                  <a:lnTo>
                    <a:pt x="7459" y="11217"/>
                  </a:lnTo>
                  <a:lnTo>
                    <a:pt x="6431" y="10171"/>
                  </a:lnTo>
                  <a:lnTo>
                    <a:pt x="6363" y="10149"/>
                  </a:lnTo>
                  <a:lnTo>
                    <a:pt x="6317" y="10126"/>
                  </a:lnTo>
                  <a:lnTo>
                    <a:pt x="6249" y="10171"/>
                  </a:lnTo>
                  <a:lnTo>
                    <a:pt x="6203" y="10217"/>
                  </a:lnTo>
                  <a:lnTo>
                    <a:pt x="5656" y="11334"/>
                  </a:lnTo>
                  <a:lnTo>
                    <a:pt x="4676" y="10285"/>
                  </a:lnTo>
                  <a:lnTo>
                    <a:pt x="4607" y="10263"/>
                  </a:lnTo>
                  <a:lnTo>
                    <a:pt x="4539" y="10240"/>
                  </a:lnTo>
                  <a:lnTo>
                    <a:pt x="4470" y="10285"/>
                  </a:lnTo>
                  <a:lnTo>
                    <a:pt x="4425" y="10331"/>
                  </a:lnTo>
                  <a:lnTo>
                    <a:pt x="4014" y="11426"/>
                  </a:lnTo>
                  <a:lnTo>
                    <a:pt x="3353" y="10331"/>
                  </a:lnTo>
                  <a:lnTo>
                    <a:pt x="3284" y="10263"/>
                  </a:lnTo>
                  <a:lnTo>
                    <a:pt x="3216" y="10263"/>
                  </a:lnTo>
                  <a:lnTo>
                    <a:pt x="3148" y="10285"/>
                  </a:lnTo>
                  <a:lnTo>
                    <a:pt x="3102" y="10331"/>
                  </a:lnTo>
                  <a:lnTo>
                    <a:pt x="2578" y="11357"/>
                  </a:lnTo>
                  <a:lnTo>
                    <a:pt x="2030" y="10559"/>
                  </a:lnTo>
                  <a:lnTo>
                    <a:pt x="1985" y="10513"/>
                  </a:lnTo>
                  <a:lnTo>
                    <a:pt x="1916" y="10491"/>
                  </a:lnTo>
                  <a:lnTo>
                    <a:pt x="1848" y="10513"/>
                  </a:lnTo>
                  <a:lnTo>
                    <a:pt x="1802" y="10559"/>
                  </a:lnTo>
                  <a:lnTo>
                    <a:pt x="1118" y="11654"/>
                  </a:lnTo>
                  <a:lnTo>
                    <a:pt x="297" y="890"/>
                  </a:lnTo>
                  <a:lnTo>
                    <a:pt x="1164" y="1711"/>
                  </a:lnTo>
                  <a:lnTo>
                    <a:pt x="1209" y="1757"/>
                  </a:lnTo>
                  <a:lnTo>
                    <a:pt x="1278" y="1757"/>
                  </a:lnTo>
                  <a:lnTo>
                    <a:pt x="1346" y="1734"/>
                  </a:lnTo>
                  <a:lnTo>
                    <a:pt x="1392" y="1688"/>
                  </a:lnTo>
                  <a:lnTo>
                    <a:pt x="1848" y="890"/>
                  </a:lnTo>
                  <a:lnTo>
                    <a:pt x="2486" y="1506"/>
                  </a:lnTo>
                  <a:lnTo>
                    <a:pt x="2555" y="1551"/>
                  </a:lnTo>
                  <a:lnTo>
                    <a:pt x="2600" y="1551"/>
                  </a:lnTo>
                  <a:lnTo>
                    <a:pt x="2669" y="1528"/>
                  </a:lnTo>
                  <a:lnTo>
                    <a:pt x="2714" y="1506"/>
                  </a:lnTo>
                  <a:lnTo>
                    <a:pt x="3398" y="525"/>
                  </a:lnTo>
                  <a:lnTo>
                    <a:pt x="4174" y="1209"/>
                  </a:lnTo>
                  <a:lnTo>
                    <a:pt x="4219" y="1255"/>
                  </a:lnTo>
                  <a:lnTo>
                    <a:pt x="4288" y="1255"/>
                  </a:lnTo>
                  <a:lnTo>
                    <a:pt x="4333" y="1232"/>
                  </a:lnTo>
                  <a:lnTo>
                    <a:pt x="4379" y="1186"/>
                  </a:lnTo>
                  <a:lnTo>
                    <a:pt x="4835" y="525"/>
                  </a:lnTo>
                  <a:lnTo>
                    <a:pt x="5633" y="1095"/>
                  </a:lnTo>
                  <a:lnTo>
                    <a:pt x="5679" y="1118"/>
                  </a:lnTo>
                  <a:lnTo>
                    <a:pt x="5770" y="1118"/>
                  </a:lnTo>
                  <a:lnTo>
                    <a:pt x="5816" y="1095"/>
                  </a:lnTo>
                  <a:lnTo>
                    <a:pt x="6550" y="448"/>
                  </a:lnTo>
                  <a:close/>
                  <a:moveTo>
                    <a:pt x="6637" y="1"/>
                  </a:moveTo>
                  <a:lnTo>
                    <a:pt x="6568" y="23"/>
                  </a:lnTo>
                  <a:lnTo>
                    <a:pt x="5702" y="799"/>
                  </a:lnTo>
                  <a:lnTo>
                    <a:pt x="4881" y="206"/>
                  </a:lnTo>
                  <a:lnTo>
                    <a:pt x="4835" y="183"/>
                  </a:lnTo>
                  <a:lnTo>
                    <a:pt x="4767" y="183"/>
                  </a:lnTo>
                  <a:lnTo>
                    <a:pt x="4721" y="206"/>
                  </a:lnTo>
                  <a:lnTo>
                    <a:pt x="4676" y="229"/>
                  </a:lnTo>
                  <a:lnTo>
                    <a:pt x="4242" y="890"/>
                  </a:lnTo>
                  <a:lnTo>
                    <a:pt x="3467" y="206"/>
                  </a:lnTo>
                  <a:lnTo>
                    <a:pt x="3398" y="183"/>
                  </a:lnTo>
                  <a:lnTo>
                    <a:pt x="3353" y="160"/>
                  </a:lnTo>
                  <a:lnTo>
                    <a:pt x="3284" y="183"/>
                  </a:lnTo>
                  <a:lnTo>
                    <a:pt x="3239" y="229"/>
                  </a:lnTo>
                  <a:lnTo>
                    <a:pt x="2578" y="1186"/>
                  </a:lnTo>
                  <a:lnTo>
                    <a:pt x="1916" y="571"/>
                  </a:lnTo>
                  <a:lnTo>
                    <a:pt x="1871" y="525"/>
                  </a:lnTo>
                  <a:lnTo>
                    <a:pt x="1802" y="525"/>
                  </a:lnTo>
                  <a:lnTo>
                    <a:pt x="1757" y="548"/>
                  </a:lnTo>
                  <a:lnTo>
                    <a:pt x="1711" y="594"/>
                  </a:lnTo>
                  <a:lnTo>
                    <a:pt x="1232" y="1392"/>
                  </a:lnTo>
                  <a:lnTo>
                    <a:pt x="229" y="434"/>
                  </a:lnTo>
                  <a:lnTo>
                    <a:pt x="160" y="388"/>
                  </a:lnTo>
                  <a:lnTo>
                    <a:pt x="69" y="411"/>
                  </a:lnTo>
                  <a:lnTo>
                    <a:pt x="1" y="457"/>
                  </a:lnTo>
                  <a:lnTo>
                    <a:pt x="1" y="548"/>
                  </a:lnTo>
                  <a:lnTo>
                    <a:pt x="867" y="12110"/>
                  </a:lnTo>
                  <a:lnTo>
                    <a:pt x="890" y="12155"/>
                  </a:lnTo>
                  <a:lnTo>
                    <a:pt x="913" y="12201"/>
                  </a:lnTo>
                  <a:lnTo>
                    <a:pt x="936" y="12224"/>
                  </a:lnTo>
                  <a:lnTo>
                    <a:pt x="981" y="12247"/>
                  </a:lnTo>
                  <a:lnTo>
                    <a:pt x="1027" y="12247"/>
                  </a:lnTo>
                  <a:lnTo>
                    <a:pt x="1072" y="12224"/>
                  </a:lnTo>
                  <a:lnTo>
                    <a:pt x="1095" y="12201"/>
                  </a:lnTo>
                  <a:lnTo>
                    <a:pt x="1141" y="12178"/>
                  </a:lnTo>
                  <a:lnTo>
                    <a:pt x="1916" y="10901"/>
                  </a:lnTo>
                  <a:lnTo>
                    <a:pt x="2486" y="11699"/>
                  </a:lnTo>
                  <a:lnTo>
                    <a:pt x="2532" y="11745"/>
                  </a:lnTo>
                  <a:lnTo>
                    <a:pt x="2623" y="11768"/>
                  </a:lnTo>
                  <a:lnTo>
                    <a:pt x="2692" y="11745"/>
                  </a:lnTo>
                  <a:lnTo>
                    <a:pt x="2737" y="11699"/>
                  </a:lnTo>
                  <a:lnTo>
                    <a:pt x="3239" y="10696"/>
                  </a:lnTo>
                  <a:lnTo>
                    <a:pt x="3923" y="11813"/>
                  </a:lnTo>
                  <a:lnTo>
                    <a:pt x="3969" y="11859"/>
                  </a:lnTo>
                  <a:lnTo>
                    <a:pt x="4060" y="11882"/>
                  </a:lnTo>
                  <a:lnTo>
                    <a:pt x="4128" y="11836"/>
                  </a:lnTo>
                  <a:lnTo>
                    <a:pt x="4174" y="11790"/>
                  </a:lnTo>
                  <a:lnTo>
                    <a:pt x="4607" y="10650"/>
                  </a:lnTo>
                  <a:lnTo>
                    <a:pt x="5588" y="11676"/>
                  </a:lnTo>
                  <a:lnTo>
                    <a:pt x="5656" y="11722"/>
                  </a:lnTo>
                  <a:lnTo>
                    <a:pt x="5725" y="11722"/>
                  </a:lnTo>
                  <a:lnTo>
                    <a:pt x="5770" y="11699"/>
                  </a:lnTo>
                  <a:lnTo>
                    <a:pt x="5816" y="11654"/>
                  </a:lnTo>
                  <a:lnTo>
                    <a:pt x="6363" y="10513"/>
                  </a:lnTo>
                  <a:lnTo>
                    <a:pt x="7526" y="11699"/>
                  </a:lnTo>
                  <a:lnTo>
                    <a:pt x="7594" y="11745"/>
                  </a:lnTo>
                  <a:lnTo>
                    <a:pt x="7686" y="11722"/>
                  </a:lnTo>
                  <a:lnTo>
                    <a:pt x="7754" y="11676"/>
                  </a:lnTo>
                  <a:lnTo>
                    <a:pt x="7777" y="11608"/>
                  </a:lnTo>
                  <a:lnTo>
                    <a:pt x="7777" y="11562"/>
                  </a:lnTo>
                  <a:lnTo>
                    <a:pt x="7708" y="10947"/>
                  </a:lnTo>
                  <a:lnTo>
                    <a:pt x="6819" y="115"/>
                  </a:lnTo>
                  <a:lnTo>
                    <a:pt x="6796" y="46"/>
                  </a:lnTo>
                  <a:lnTo>
                    <a:pt x="6728"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 name="Google Shape;121;p13"/>
          <p:cNvSpPr txBox="1"/>
          <p:nvPr>
            <p:ph type="ctrTitle"/>
          </p:nvPr>
        </p:nvSpPr>
        <p:spPr>
          <a:xfrm>
            <a:off x="3468300" y="3590875"/>
            <a:ext cx="22074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466269"/>
              </a:buClr>
              <a:buSzPts val="1400"/>
              <a:buNone/>
              <a:defRPr sz="1600">
                <a:latin typeface="IBM Plex Sans"/>
                <a:ea typeface="IBM Plex Sans"/>
                <a:cs typeface="IBM Plex Sans"/>
                <a:sym typeface="IBM Plex Sans"/>
              </a:defRPr>
            </a:lvl1pPr>
            <a:lvl2pPr lvl="1" rtl="0" algn="ctr">
              <a:spcBef>
                <a:spcPts val="0"/>
              </a:spcBef>
              <a:spcAft>
                <a:spcPts val="0"/>
              </a:spcAft>
              <a:buClr>
                <a:srgbClr val="466269"/>
              </a:buClr>
              <a:buSzPts val="1400"/>
              <a:buNone/>
              <a:defRPr sz="1400">
                <a:solidFill>
                  <a:srgbClr val="466269"/>
                </a:solidFill>
              </a:defRPr>
            </a:lvl2pPr>
            <a:lvl3pPr lvl="2" rtl="0" algn="ctr">
              <a:spcBef>
                <a:spcPts val="0"/>
              </a:spcBef>
              <a:spcAft>
                <a:spcPts val="0"/>
              </a:spcAft>
              <a:buClr>
                <a:srgbClr val="466269"/>
              </a:buClr>
              <a:buSzPts val="1400"/>
              <a:buNone/>
              <a:defRPr sz="1400">
                <a:solidFill>
                  <a:srgbClr val="466269"/>
                </a:solidFill>
              </a:defRPr>
            </a:lvl3pPr>
            <a:lvl4pPr lvl="3" rtl="0" algn="ctr">
              <a:spcBef>
                <a:spcPts val="0"/>
              </a:spcBef>
              <a:spcAft>
                <a:spcPts val="0"/>
              </a:spcAft>
              <a:buClr>
                <a:srgbClr val="466269"/>
              </a:buClr>
              <a:buSzPts val="1400"/>
              <a:buNone/>
              <a:defRPr sz="1400">
                <a:solidFill>
                  <a:srgbClr val="466269"/>
                </a:solidFill>
              </a:defRPr>
            </a:lvl4pPr>
            <a:lvl5pPr lvl="4" rtl="0" algn="ctr">
              <a:spcBef>
                <a:spcPts val="0"/>
              </a:spcBef>
              <a:spcAft>
                <a:spcPts val="0"/>
              </a:spcAft>
              <a:buClr>
                <a:srgbClr val="466269"/>
              </a:buClr>
              <a:buSzPts val="1400"/>
              <a:buNone/>
              <a:defRPr sz="1400">
                <a:solidFill>
                  <a:srgbClr val="466269"/>
                </a:solidFill>
              </a:defRPr>
            </a:lvl5pPr>
            <a:lvl6pPr lvl="5" rtl="0" algn="ctr">
              <a:spcBef>
                <a:spcPts val="0"/>
              </a:spcBef>
              <a:spcAft>
                <a:spcPts val="0"/>
              </a:spcAft>
              <a:buClr>
                <a:srgbClr val="466269"/>
              </a:buClr>
              <a:buSzPts val="1400"/>
              <a:buNone/>
              <a:defRPr sz="1400">
                <a:solidFill>
                  <a:srgbClr val="466269"/>
                </a:solidFill>
              </a:defRPr>
            </a:lvl6pPr>
            <a:lvl7pPr lvl="6" rtl="0" algn="ctr">
              <a:spcBef>
                <a:spcPts val="0"/>
              </a:spcBef>
              <a:spcAft>
                <a:spcPts val="0"/>
              </a:spcAft>
              <a:buClr>
                <a:srgbClr val="466269"/>
              </a:buClr>
              <a:buSzPts val="1400"/>
              <a:buNone/>
              <a:defRPr sz="1400">
                <a:solidFill>
                  <a:srgbClr val="466269"/>
                </a:solidFill>
              </a:defRPr>
            </a:lvl7pPr>
            <a:lvl8pPr lvl="7" rtl="0" algn="ctr">
              <a:spcBef>
                <a:spcPts val="0"/>
              </a:spcBef>
              <a:spcAft>
                <a:spcPts val="0"/>
              </a:spcAft>
              <a:buClr>
                <a:srgbClr val="466269"/>
              </a:buClr>
              <a:buSzPts val="1400"/>
              <a:buNone/>
              <a:defRPr sz="1400">
                <a:solidFill>
                  <a:srgbClr val="466269"/>
                </a:solidFill>
              </a:defRPr>
            </a:lvl8pPr>
            <a:lvl9pPr lvl="8" rtl="0" algn="ctr">
              <a:spcBef>
                <a:spcPts val="0"/>
              </a:spcBef>
              <a:spcAft>
                <a:spcPts val="0"/>
              </a:spcAft>
              <a:buClr>
                <a:srgbClr val="466269"/>
              </a:buClr>
              <a:buSzPts val="1400"/>
              <a:buNone/>
              <a:defRPr sz="1400">
                <a:solidFill>
                  <a:srgbClr val="466269"/>
                </a:solidFill>
              </a:defRPr>
            </a:lvl9pPr>
          </a:lstStyle>
          <a:p/>
        </p:txBody>
      </p:sp>
      <p:sp>
        <p:nvSpPr>
          <p:cNvPr id="122" name="Google Shape;122;p13"/>
          <p:cNvSpPr txBox="1"/>
          <p:nvPr>
            <p:ph idx="1" type="subTitle"/>
          </p:nvPr>
        </p:nvSpPr>
        <p:spPr>
          <a:xfrm>
            <a:off x="2799000" y="1391875"/>
            <a:ext cx="3546000" cy="21990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None/>
              <a:defRPr sz="3000">
                <a:latin typeface="Boogaloo"/>
                <a:ea typeface="Boogaloo"/>
                <a:cs typeface="Boogaloo"/>
                <a:sym typeface="Boogaloo"/>
              </a:defRPr>
            </a:lvl1pPr>
            <a:lvl2pPr lvl="1" rtl="0" algn="ctr">
              <a:lnSpc>
                <a:spcPct val="100000"/>
              </a:lnSpc>
              <a:spcBef>
                <a:spcPts val="0"/>
              </a:spcBef>
              <a:spcAft>
                <a:spcPts val="0"/>
              </a:spcAft>
              <a:buNone/>
              <a:defRPr sz="3000">
                <a:latin typeface="Boogaloo"/>
                <a:ea typeface="Boogaloo"/>
                <a:cs typeface="Boogaloo"/>
                <a:sym typeface="Boogaloo"/>
              </a:defRPr>
            </a:lvl2pPr>
            <a:lvl3pPr lvl="2" rtl="0" algn="ctr">
              <a:lnSpc>
                <a:spcPct val="100000"/>
              </a:lnSpc>
              <a:spcBef>
                <a:spcPts val="0"/>
              </a:spcBef>
              <a:spcAft>
                <a:spcPts val="0"/>
              </a:spcAft>
              <a:buNone/>
              <a:defRPr sz="3000">
                <a:latin typeface="Boogaloo"/>
                <a:ea typeface="Boogaloo"/>
                <a:cs typeface="Boogaloo"/>
                <a:sym typeface="Boogaloo"/>
              </a:defRPr>
            </a:lvl3pPr>
            <a:lvl4pPr lvl="3" rtl="0" algn="ctr">
              <a:lnSpc>
                <a:spcPct val="100000"/>
              </a:lnSpc>
              <a:spcBef>
                <a:spcPts val="0"/>
              </a:spcBef>
              <a:spcAft>
                <a:spcPts val="0"/>
              </a:spcAft>
              <a:buNone/>
              <a:defRPr sz="3000">
                <a:latin typeface="Boogaloo"/>
                <a:ea typeface="Boogaloo"/>
                <a:cs typeface="Boogaloo"/>
                <a:sym typeface="Boogaloo"/>
              </a:defRPr>
            </a:lvl4pPr>
            <a:lvl5pPr lvl="4" rtl="0" algn="ctr">
              <a:lnSpc>
                <a:spcPct val="100000"/>
              </a:lnSpc>
              <a:spcBef>
                <a:spcPts val="0"/>
              </a:spcBef>
              <a:spcAft>
                <a:spcPts val="0"/>
              </a:spcAft>
              <a:buNone/>
              <a:defRPr sz="3000">
                <a:latin typeface="Boogaloo"/>
                <a:ea typeface="Boogaloo"/>
                <a:cs typeface="Boogaloo"/>
                <a:sym typeface="Boogaloo"/>
              </a:defRPr>
            </a:lvl5pPr>
            <a:lvl6pPr lvl="5" rtl="0" algn="ctr">
              <a:lnSpc>
                <a:spcPct val="100000"/>
              </a:lnSpc>
              <a:spcBef>
                <a:spcPts val="0"/>
              </a:spcBef>
              <a:spcAft>
                <a:spcPts val="0"/>
              </a:spcAft>
              <a:buNone/>
              <a:defRPr sz="3000">
                <a:latin typeface="Boogaloo"/>
                <a:ea typeface="Boogaloo"/>
                <a:cs typeface="Boogaloo"/>
                <a:sym typeface="Boogaloo"/>
              </a:defRPr>
            </a:lvl6pPr>
            <a:lvl7pPr lvl="6" rtl="0" algn="ctr">
              <a:lnSpc>
                <a:spcPct val="100000"/>
              </a:lnSpc>
              <a:spcBef>
                <a:spcPts val="0"/>
              </a:spcBef>
              <a:spcAft>
                <a:spcPts val="0"/>
              </a:spcAft>
              <a:buNone/>
              <a:defRPr sz="3000">
                <a:latin typeface="Boogaloo"/>
                <a:ea typeface="Boogaloo"/>
                <a:cs typeface="Boogaloo"/>
                <a:sym typeface="Boogaloo"/>
              </a:defRPr>
            </a:lvl7pPr>
            <a:lvl8pPr lvl="7" rtl="0" algn="ctr">
              <a:lnSpc>
                <a:spcPct val="100000"/>
              </a:lnSpc>
              <a:spcBef>
                <a:spcPts val="0"/>
              </a:spcBef>
              <a:spcAft>
                <a:spcPts val="0"/>
              </a:spcAft>
              <a:buNone/>
              <a:defRPr sz="3000">
                <a:latin typeface="Boogaloo"/>
                <a:ea typeface="Boogaloo"/>
                <a:cs typeface="Boogaloo"/>
                <a:sym typeface="Boogaloo"/>
              </a:defRPr>
            </a:lvl8pPr>
            <a:lvl9pPr lvl="8" rtl="0" algn="ctr">
              <a:lnSpc>
                <a:spcPct val="100000"/>
              </a:lnSpc>
              <a:spcBef>
                <a:spcPts val="0"/>
              </a:spcBef>
              <a:spcAft>
                <a:spcPts val="0"/>
              </a:spcAft>
              <a:buNone/>
              <a:defRPr sz="3000">
                <a:latin typeface="Boogaloo"/>
                <a:ea typeface="Boogaloo"/>
                <a:cs typeface="Boogaloo"/>
                <a:sym typeface="Boogalo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med">
        <p14:prism dir="l"/>
      </p:transition>
    </mc:Choice>
    <mc:Fallback>
      <p:transition spd="med">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onurl.ca/aquops0105" TargetMode="External"/><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hyperlink" Target="http://www.education.gouv.qc.ca/fileadmin/site_web/documents/dpse/adaptation_serv_compl/Referentiel-mathematique.PDF" TargetMode="External"/><Relationship Id="rId6"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hyperlink" Target="https://sites.google.com/csbe.qc.ca/evaluerautrementenmath" TargetMode="External"/><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8.png"/></Relationships>
</file>

<file path=ppt/slides/_rels/slide12.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hyperlink" Target="https://sites.google.com/csbe.qc.ca/evaluerautrementenmath/planification-des-apprentissages-et-de-l%C3%A9valuation?authuser=0" TargetMode="External"/><Relationship Id="rId9" Type="http://schemas.openxmlformats.org/officeDocument/2006/relationships/image" Target="../media/image27.png"/><Relationship Id="rId5" Type="http://schemas.openxmlformats.org/officeDocument/2006/relationships/image" Target="../media/image17.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hyperlink" Target="https://sites.google.com/csbe.qc.ca/evaluerautrementenmath/planification-des-apprentissages-et-de-l%C3%A9valuation?authuser=0" TargetMode="External"/><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hyperlink" Target="https://docs.google.com/presentation/d/194y9ALKD01NllTyq8mtAdpn9KKBz3Ot1/edit?usp=sharing&amp;ouid=114538567676099177029&amp;rtpof=true&amp;sd=true" TargetMode="External"/><Relationship Id="rId9" Type="http://schemas.openxmlformats.org/officeDocument/2006/relationships/image" Target="../media/image21.png"/><Relationship Id="rId5" Type="http://schemas.openxmlformats.org/officeDocument/2006/relationships/hyperlink" Target="https://docs.google.com/presentation/d/1RCPOa9q0oLr_ktgKnmriyV1iVQoRz44c/edit#slide=id.p31" TargetMode="External"/><Relationship Id="rId6" Type="http://schemas.openxmlformats.org/officeDocument/2006/relationships/hyperlink" Target="https://docs.google.com/presentation/d/1RCPOa9q0oLr_ktgKnmriyV1iVQoRz44c/edit#slide=id.p31" TargetMode="External"/><Relationship Id="rId7" Type="http://schemas.openxmlformats.org/officeDocument/2006/relationships/hyperlink" Target="https://docs.google.com/presentation/d/1RCPOa9q0oLr_ktgKnmriyV1iVQoRz44c/edit#slide=id.p31" TargetMode="External"/><Relationship Id="rId8"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39.png"/><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hyperlink" Target="https://sites.google.com/csbe.qc.ca/evaluerautrementenmath/planification-des-apprentissages-et-de-l%C3%A9valuation?authuser=0" TargetMode="External"/><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hyperlink" Target="https://sites.google.com/csbe.qc.ca/evaluerautrementenmath/planification-des-apprentissages-et-de-l%C3%A9valuation/triangulation/quest-ce-que-la-triangulation?authuser=0" TargetMode="External"/><Relationship Id="rId5" Type="http://schemas.openxmlformats.org/officeDocument/2006/relationships/image" Target="../media/image22.png"/><Relationship Id="rId6"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37.png"/><Relationship Id="rId12"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hyperlink" Target="https://sites.google.com/csbe.qc.ca/evaluerautrementenmath/types-de-probl%C3%A8mes/menu-math?authuser=0" TargetMode="External"/><Relationship Id="rId9" Type="http://schemas.openxmlformats.org/officeDocument/2006/relationships/hyperlink" Target="https://student.desmos.com/join/g9brrq?lang=fr" TargetMode="External"/><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hyperlink" Target="https://student.desmos.com/?lang=fr" TargetMode="External"/><Relationship Id="rId8"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hyperlink" Target="https://docs.google.com/document/d/1UpxXTR8pSxXpC4Vv8565_slwVkWl1QUe/edit?usp=sharing&amp;ouid=108343179155773336633&amp;rtpof=true&amp;sd=true" TargetMode="External"/><Relationship Id="rId5" Type="http://schemas.openxmlformats.org/officeDocument/2006/relationships/image" Target="../media/image36.png"/><Relationship Id="rId6" Type="http://schemas.openxmlformats.org/officeDocument/2006/relationships/image" Target="../media/image30.png"/><Relationship Id="rId7" Type="http://schemas.openxmlformats.org/officeDocument/2006/relationships/hyperlink" Target="https://docs.google.com/document/d/150Qd7uaLTMA1gynGAyzz_FVwrct0MmsM/edit?usp=sharing&amp;ouid=108343179155773336633&amp;rtpof=true&amp;sd=tru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hyperlink" Target="https://sites.google.com/csbe.qc.ca/evaluerautrementenmath/types-de-probl%C3%A8mes/menu-math/d%C3%A9finition-et-ressources?authuser=0#h.jcegjpawxj9j" TargetMode="External"/><Relationship Id="rId5"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55.png"/><Relationship Id="rId5"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54.png"/><Relationship Id="rId5" Type="http://schemas.openxmlformats.org/officeDocument/2006/relationships/hyperlink" Target="https://sites.google.com/csbe.qc.ca/evaluerautrementenmath/types-de-probl%C3%A8mes/t%C3%A2ches-cr%C3%A9atives?authuser=0G3OEvUI5q_152bVSns4jt/p/1_IxlAGWENUCNxcpmQR4LyWTYyjQQdQR1/edit" TargetMode="External"/><Relationship Id="rId6" Type="http://schemas.openxmlformats.org/officeDocument/2006/relationships/image" Target="../media/image70.png"/><Relationship Id="rId7"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hyperlink" Target="https://sites.google.com/csbe.qc.ca/evaluerautrementenmath/types-de-probl%C3%A8mes/t%C3%A2ches-cr%C3%A9atives?authuser=0G3OEvUI5q_152bVSns4jt/p/1_IxlAGWENUCNxcpmQR4LyWTYyjQQdQR1/edit" TargetMode="External"/><Relationship Id="rId5" Type="http://schemas.openxmlformats.org/officeDocument/2006/relationships/image" Target="../media/image49.png"/><Relationship Id="rId6" Type="http://schemas.openxmlformats.org/officeDocument/2006/relationships/image" Target="../media/image64.png"/><Relationship Id="rId7" Type="http://schemas.openxmlformats.org/officeDocument/2006/relationships/image" Target="../media/image48.png"/><Relationship Id="rId8"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40.jpg"/><Relationship Id="rId5" Type="http://schemas.openxmlformats.org/officeDocument/2006/relationships/image" Target="../media/image38.jpg"/><Relationship Id="rId6" Type="http://schemas.openxmlformats.org/officeDocument/2006/relationships/hyperlink" Target="https://sites.google.com/csbe.qc.ca/evaluerautrementenmath/types-de-probl%C3%A8mes/t%C3%A2ches-cr%C3%A9atives?authuser=0G3OEvUI5q_152bVSns4jt/p/1_IxlAGWENUCNxcpmQR4LyWTYyjQQdQR1/edit" TargetMode="External"/><Relationship Id="rId7" Type="http://schemas.openxmlformats.org/officeDocument/2006/relationships/image" Target="../media/image57.png"/><Relationship Id="rId8"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hyperlink" Target="https://docs.google.com/spreadsheets/d/1Ux9xyBNugOB2GxxUrTBxtiqnmWqDghekFft_qVZZ5WQ/edit#gid=0" TargetMode="External"/><Relationship Id="rId5" Type="http://schemas.openxmlformats.org/officeDocument/2006/relationships/hyperlink" Target="https://recitmst.qc.ca/autrementenmath"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hyperlink" Target="https://sites.google.com/csbe.qc.ca/evaluerautrementenmath/engagement-et-participation-des-%C3%A9l%C3%A8ves?authuser=0" TargetMode="External"/><Relationship Id="rId5" Type="http://schemas.openxmlformats.org/officeDocument/2006/relationships/image" Target="../media/image46.png"/><Relationship Id="rId6" Type="http://schemas.openxmlformats.org/officeDocument/2006/relationships/hyperlink" Target="https://sites.google.com/csbe.qc.ca/evaluerautrementenmath/engagement-et-participation-des-%C3%A9l%C3%A8ves?authuser=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hyperlink" Target="https://sites.google.com/csbe.qc.ca/evaluerautrementenmath/engagement-et-participation-des-%C3%A9l%C3%A8ves?authuser=0" TargetMode="External"/><Relationship Id="rId5" Type="http://schemas.openxmlformats.org/officeDocument/2006/relationships/hyperlink" Target="https://sites.google.com/csbe.qc.ca/evaluerautrementenmath/engagement-et-participation-des-%C3%A9l%C3%A8ves/collaboration?authuser=0#h.69ba2lmzqtck" TargetMode="External"/><Relationship Id="rId6" Type="http://schemas.openxmlformats.org/officeDocument/2006/relationships/image" Target="../media/image51.png"/><Relationship Id="rId7" Type="http://schemas.openxmlformats.org/officeDocument/2006/relationships/image" Target="../media/image44.png"/><Relationship Id="rId8"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hyperlink" Target="https://sites.google.com/csbe.qc.ca/evaluerautrementenmath/types-de-probl%C3%A8mes/math-en-3-temps?authuser=0evaluerautrementenmath/accueil/math-en-3-temps?authuser=0" TargetMode="External"/><Relationship Id="rId5" Type="http://schemas.openxmlformats.org/officeDocument/2006/relationships/hyperlink" Target="http://www.youtube.com/watch?v=KlEnKoqcKE4" TargetMode="External"/><Relationship Id="rId6" Type="http://schemas.openxmlformats.org/officeDocument/2006/relationships/image" Target="../media/image47.jpg"/><Relationship Id="rId7"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63.png"/><Relationship Id="rId5" Type="http://schemas.openxmlformats.org/officeDocument/2006/relationships/hyperlink" Target="https://docs.google.com/presentation/d/1lYU2IqVY6ThpMuDqEC9g7x9uyaSd7tw_p-rjggpk6ME/edit?usp=shari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hyperlink" Target="https://forms.office.com/r/vB4yR9vE6n" TargetMode="External"/><Relationship Id="rId5" Type="http://schemas.openxmlformats.org/officeDocument/2006/relationships/image" Target="../media/image66.png"/><Relationship Id="rId6" Type="http://schemas.openxmlformats.org/officeDocument/2006/relationships/hyperlink" Target="https://teacher.desmos.com/activitybuilder/custom/5fc7ea900183982f09cf0a5a?lang=fr" TargetMode="External"/><Relationship Id="rId7" Type="http://schemas.openxmlformats.org/officeDocument/2006/relationships/image" Target="../media/image61.png"/><Relationship Id="rId8" Type="http://schemas.openxmlformats.org/officeDocument/2006/relationships/hyperlink" Target="https://sites.google.com/csbe.qc.ca/evaluerautrementenmath/types-de-probl%C3%A8mes/math-en-3-temps?authuser=0evaluerautrementenmath/accueil/math-en-3-temps?authuser=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hyperlink" Target="https://sites.google.com/csbe.qc.ca/evaluerautrementenmath/types-de-probl%C3%A8mes/programmation-et-robotique?authuser=0" TargetMode="External"/><Relationship Id="rId5"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hyperlink" Target="https://sites.google.com/csbe.qc.ca/evaluerautrementenmath/types-de-probl%C3%A8mes/programmation-et-robotique?authuser=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hyperlink" Target="https://sites.google.com/csbe.qc.ca/evaluerautrementenmath/types-de-probl%C3%A8mes/programmation-et-robotique?authuser=0" TargetMode="External"/><Relationship Id="rId5" Type="http://schemas.openxmlformats.org/officeDocument/2006/relationships/hyperlink" Target="https://scratch.mit.edu/projects/822579636/fullscreen/" TargetMode="External"/><Relationship Id="rId6" Type="http://schemas.openxmlformats.org/officeDocument/2006/relationships/hyperlink" Target="https://scratch.mit.edu/projects/822564734/editor/" TargetMode="External"/><Relationship Id="rId7" Type="http://schemas.openxmlformats.org/officeDocument/2006/relationships/hyperlink" Target="https://scratch.mit.edu/projects/822583185/edito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0.png"/><Relationship Id="rId4" Type="http://schemas.openxmlformats.org/officeDocument/2006/relationships/hyperlink" Target="https://padlet.com/marikaperrault1331/causerie-math-matique-c72qnm0dnf5sl6b1" TargetMode="External"/><Relationship Id="rId5" Type="http://schemas.openxmlformats.org/officeDocument/2006/relationships/image" Target="../media/image56.png"/><Relationship Id="rId6" Type="http://schemas.openxmlformats.org/officeDocument/2006/relationships/hyperlink" Target="https://sites.google.com/csbe.qc.ca/evaluerautrementenmath/types-de-probl%C3%A8mes/causeries-math%C3%A9matiques" TargetMode="External"/><Relationship Id="rId7" Type="http://schemas.openxmlformats.org/officeDocument/2006/relationships/hyperlink" Target="https://sites.google.com/csbe.qc.ca/evaluerautrementenmath/types-de-probl%C3%A8mes/causeries-math%C3%A9matiques/banques-dactivit%C3%A9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hyperlink" Target="https://sites.google.com/csbe.qc.ca/evaluerautrementenmath/types-de-probl%C3%A8mes/causeries-math%C3%A9matiques" TargetMode="External"/><Relationship Id="rId5" Type="http://schemas.openxmlformats.org/officeDocument/2006/relationships/hyperlink" Target="https://sites.google.com/csbe.qc.ca/evaluerautrementenmath/types-de-probl%C3%A8mes/causeries-math%C3%A9matiques/banques-dactivit%C3%A9s" TargetMode="External"/><Relationship Id="rId6" Type="http://schemas.openxmlformats.org/officeDocument/2006/relationships/image" Target="../media/image58.png"/></Relationships>
</file>

<file path=ppt/slides/_rels/slide4.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hyperlink" Target="https://creativecommons.org/licenses/by-nc-sa/4.0/deed.fr" TargetMode="External"/><Relationship Id="rId5" Type="http://schemas.openxmlformats.org/officeDocument/2006/relationships/hyperlink" Target="https://monurl.ca/aquops0105" TargetMode="External"/><Relationship Id="rId6" Type="http://schemas.openxmlformats.org/officeDocument/2006/relationships/hyperlink" Target="https://monurl.ca/aquops0105" TargetMode="External"/><Relationship Id="rId7" Type="http://schemas.openxmlformats.org/officeDocument/2006/relationships/hyperlink" Target="mailto:equipe@recitmst.qc.ca" TargetMode="External"/><Relationship Id="rId8" Type="http://schemas.openxmlformats.org/officeDocument/2006/relationships/hyperlink" Target="https://creativecommons.org/licenses/by-nc-sa/4.0/deed.fr"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60.png"/><Relationship Id="rId5" Type="http://schemas.openxmlformats.org/officeDocument/2006/relationships/hyperlink" Target="https://sites.google.com/csbe.qc.ca/evaluerautrementenmath/types-de-probl%C3%A8mes/causeries-math%C3%A9matiques" TargetMode="External"/><Relationship Id="rId6" Type="http://schemas.openxmlformats.org/officeDocument/2006/relationships/hyperlink" Target="https://sites.google.com/csbe.qc.ca/evaluerautrementenmath/types-de-probl%C3%A8mes/causeries-math%C3%A9matiques/banques-dactivit%C3%A9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hyperlink" Target="https://sites.google.com/csbe.qc.ca/evaluerautrementenmath/types-de-probl%C3%A8mes/causeries-math%C3%A9matiques" TargetMode="External"/><Relationship Id="rId5" Type="http://schemas.openxmlformats.org/officeDocument/2006/relationships/hyperlink" Target="https://sites.google.com/csbe.qc.ca/evaluerautrementenmath/types-de-probl%C3%A8mes/causeries-math%C3%A9matiques/banques-dactivit%C3%A9s" TargetMode="External"/><Relationship Id="rId6"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hyperlink" Target="https://docs.google.com/spreadsheets/d/1Ux9xyBNugOB2GxxUrTBxtiqnmWqDghekFft_qVZZ5WQ/edit#gid=0" TargetMode="External"/><Relationship Id="rId5" Type="http://schemas.openxmlformats.org/officeDocument/2006/relationships/hyperlink" Target="https://recitmst.qc.ca/autrementenmath"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png"/><Relationship Id="rId4" Type="http://schemas.openxmlformats.org/officeDocument/2006/relationships/hyperlink" Target="https://recitmst.qc.ca/autrementenmath"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0.png"/><Relationship Id="rId4" Type="http://schemas.openxmlformats.org/officeDocument/2006/relationships/image" Target="../media/image62.png"/><Relationship Id="rId5" Type="http://schemas.openxmlformats.org/officeDocument/2006/relationships/image" Target="../media/image67.png"/><Relationship Id="rId6" Type="http://schemas.openxmlformats.org/officeDocument/2006/relationships/hyperlink" Target="https://nap.nationalacademies.org/catalog/9822/adding-it-up-helping-children-learn-mathematics" TargetMode="External"/><Relationship Id="rId7" Type="http://schemas.openxmlformats.org/officeDocument/2006/relationships/hyperlink" Target="https://nap.nationalacademies.org/catalog/9822/adding-it-up-helping-children-learn-mathematics" TargetMode="External"/><Relationship Id="rId8" Type="http://schemas.openxmlformats.org/officeDocument/2006/relationships/hyperlink" Target="https://nap.nationalacademies.org/catalog/9822/adding-it-up-helping-children-learn-mathematic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0.png"/></Relationships>
</file>

<file path=ppt/slides/_rels/slide46.xml.rels><?xml version="1.0" encoding="UTF-8" standalone="yes"?><Relationships xmlns="http://schemas.openxmlformats.org/package/2006/relationships"><Relationship Id="rId11" Type="http://schemas.openxmlformats.org/officeDocument/2006/relationships/hyperlink" Target="mailto:sandra.fortin@csbe.qc.ca" TargetMode="External"/><Relationship Id="rId10" Type="http://schemas.openxmlformats.org/officeDocument/2006/relationships/hyperlink" Target="https://www.youtube.com/channel/UC7IcadI_rZFwso9N81PYqFg" TargetMode="External"/><Relationship Id="rId13" Type="http://schemas.openxmlformats.org/officeDocument/2006/relationships/hyperlink" Target="mailto:etienne.perron@csjonquiere.qc.ca" TargetMode="External"/><Relationship Id="rId12" Type="http://schemas.openxmlformats.org/officeDocument/2006/relationships/hyperlink" Target="mailto:marika.perrault@csdhr.qc.ca" TargetMode="External"/><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0.png"/><Relationship Id="rId4" Type="http://schemas.openxmlformats.org/officeDocument/2006/relationships/hyperlink" Target="http://creativecommons.org/licenses/by-nc-sa/4.0/" TargetMode="External"/><Relationship Id="rId9" Type="http://schemas.openxmlformats.org/officeDocument/2006/relationships/hyperlink" Target="https://twitter.com/recitmst" TargetMode="External"/><Relationship Id="rId15" Type="http://schemas.openxmlformats.org/officeDocument/2006/relationships/hyperlink" Target="mailto:mjsimard@cstrois-lacs.qc.ca" TargetMode="External"/><Relationship Id="rId14" Type="http://schemas.openxmlformats.org/officeDocument/2006/relationships/hyperlink" Target="mailto:stephanie.rioux@recitmst.qc.ca" TargetMode="External"/><Relationship Id="rId16" Type="http://schemas.openxmlformats.org/officeDocument/2006/relationships/hyperlink" Target="mailto:esther.veilleux@education.gouv.qc.ca" TargetMode="External"/><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hyperlink" Target="mailto:equipe@recitmst.qc.ca" TargetMode="External"/><Relationship Id="rId8" Type="http://schemas.openxmlformats.org/officeDocument/2006/relationships/hyperlink" Target="https://www.facebook.com/RECITMST202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hyperlink" Target="https://recitmst.qc.ca/autrementenmat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4"/>
          <p:cNvSpPr txBox="1"/>
          <p:nvPr/>
        </p:nvSpPr>
        <p:spPr>
          <a:xfrm>
            <a:off x="1141300" y="4402125"/>
            <a:ext cx="6751200" cy="5316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1400"/>
              </a:spcBef>
              <a:spcAft>
                <a:spcPts val="0"/>
              </a:spcAft>
              <a:buNone/>
            </a:pPr>
            <a:r>
              <a:rPr b="1" lang="fr" sz="3300" u="sng">
                <a:solidFill>
                  <a:srgbClr val="E83C6C"/>
                </a:solidFill>
                <a:hlinkClick r:id="rId3">
                  <a:extLst>
                    <a:ext uri="{A12FA001-AC4F-418D-AE19-62706E023703}">
                      <ahyp:hlinkClr val="tx"/>
                    </a:ext>
                  </a:extLst>
                </a:hlinkClick>
              </a:rPr>
              <a:t>monurl.ca/aquops0105</a:t>
            </a:r>
            <a:endParaRPr sz="3300" u="sng">
              <a:solidFill>
                <a:srgbClr val="E83C6C"/>
              </a:solidFill>
            </a:endParaRPr>
          </a:p>
        </p:txBody>
      </p:sp>
      <p:sp>
        <p:nvSpPr>
          <p:cNvPr id="128" name="Google Shape;128;p14"/>
          <p:cNvSpPr txBox="1"/>
          <p:nvPr/>
        </p:nvSpPr>
        <p:spPr>
          <a:xfrm>
            <a:off x="383025" y="1987625"/>
            <a:ext cx="8153100" cy="1078200"/>
          </a:xfrm>
          <a:prstGeom prst="rect">
            <a:avLst/>
          </a:prstGeom>
          <a:noFill/>
          <a:ln>
            <a:noFill/>
          </a:ln>
        </p:spPr>
        <p:txBody>
          <a:bodyPr anchorCtr="0" anchor="b" bIns="91425" lIns="91425" spcFirstLastPara="1" rIns="91425" wrap="square" tIns="91425">
            <a:spAutoFit/>
          </a:bodyPr>
          <a:lstStyle/>
          <a:p>
            <a:pPr indent="0" lvl="0" marL="0" rtl="0" algn="ctr">
              <a:lnSpc>
                <a:spcPct val="115000"/>
              </a:lnSpc>
              <a:spcBef>
                <a:spcPts val="1400"/>
              </a:spcBef>
              <a:spcAft>
                <a:spcPts val="0"/>
              </a:spcAft>
              <a:buClr>
                <a:schemeClr val="dk1"/>
              </a:buClr>
              <a:buSzPts val="1100"/>
              <a:buFont typeface="Arial"/>
              <a:buNone/>
            </a:pPr>
            <a:r>
              <a:rPr b="1" lang="fr" sz="2700">
                <a:solidFill>
                  <a:srgbClr val="666666"/>
                </a:solidFill>
              </a:rPr>
              <a:t>Apprendre et évaluer autrement en mathématique</a:t>
            </a:r>
            <a:endParaRPr b="1" sz="2700">
              <a:solidFill>
                <a:srgbClr val="666666"/>
              </a:solidFill>
            </a:endParaRPr>
          </a:p>
        </p:txBody>
      </p:sp>
      <p:pic>
        <p:nvPicPr>
          <p:cNvPr id="129" name="Google Shape;129;p14"/>
          <p:cNvPicPr preferRelativeResize="0"/>
          <p:nvPr/>
        </p:nvPicPr>
        <p:blipFill rotWithShape="1">
          <a:blip r:embed="rId4">
            <a:alphaModFix/>
          </a:blip>
          <a:srcRect b="49176" l="0" r="0" t="0"/>
          <a:stretch/>
        </p:blipFill>
        <p:spPr>
          <a:xfrm>
            <a:off x="-7075" y="25"/>
            <a:ext cx="9144000" cy="1872950"/>
          </a:xfrm>
          <a:prstGeom prst="rect">
            <a:avLst/>
          </a:prstGeom>
          <a:noFill/>
          <a:ln>
            <a:noFill/>
          </a:ln>
        </p:spPr>
      </p:pic>
      <p:pic>
        <p:nvPicPr>
          <p:cNvPr id="130" name="Google Shape;130;p14"/>
          <p:cNvPicPr preferRelativeResize="0"/>
          <p:nvPr/>
        </p:nvPicPr>
        <p:blipFill>
          <a:blip r:embed="rId5">
            <a:alphaModFix/>
          </a:blip>
          <a:stretch>
            <a:fillRect/>
          </a:stretch>
        </p:blipFill>
        <p:spPr>
          <a:xfrm>
            <a:off x="101275" y="117700"/>
            <a:ext cx="4368724" cy="1638275"/>
          </a:xfrm>
          <a:prstGeom prst="rect">
            <a:avLst/>
          </a:prstGeom>
          <a:noFill/>
          <a:ln>
            <a:noFill/>
          </a:ln>
        </p:spPr>
      </p:pic>
      <p:sp>
        <p:nvSpPr>
          <p:cNvPr id="131" name="Google Shape;131;p14"/>
          <p:cNvSpPr txBox="1"/>
          <p:nvPr/>
        </p:nvSpPr>
        <p:spPr>
          <a:xfrm>
            <a:off x="906425" y="3004375"/>
            <a:ext cx="7317000" cy="415500"/>
          </a:xfrm>
          <a:prstGeom prst="rect">
            <a:avLst/>
          </a:prstGeom>
          <a:noFill/>
          <a:ln>
            <a:noFill/>
          </a:ln>
        </p:spPr>
        <p:txBody>
          <a:bodyPr anchorCtr="0" anchor="b" bIns="91425" lIns="91425" spcFirstLastPara="1" rIns="91425" wrap="square" tIns="91425">
            <a:spAutoFit/>
          </a:bodyPr>
          <a:lstStyle/>
          <a:p>
            <a:pPr indent="0" lvl="0" marL="0" rtl="0" algn="ctr">
              <a:lnSpc>
                <a:spcPct val="115000"/>
              </a:lnSpc>
              <a:spcBef>
                <a:spcPts val="1400"/>
              </a:spcBef>
              <a:spcAft>
                <a:spcPts val="0"/>
              </a:spcAft>
              <a:buClr>
                <a:schemeClr val="dk1"/>
              </a:buClr>
              <a:buSzPts val="1100"/>
              <a:buFont typeface="Arial"/>
              <a:buNone/>
            </a:pPr>
            <a:r>
              <a:rPr b="1" lang="fr" sz="1500">
                <a:solidFill>
                  <a:srgbClr val="666666"/>
                </a:solidFill>
              </a:rPr>
              <a:t>Journée thématique - Atelier 0105</a:t>
            </a:r>
            <a:endParaRPr b="1" sz="1500">
              <a:solidFill>
                <a:srgbClr val="666666"/>
              </a:solidFill>
            </a:endParaRPr>
          </a:p>
        </p:txBody>
      </p:sp>
      <p:sp>
        <p:nvSpPr>
          <p:cNvPr id="132" name="Google Shape;132;p14"/>
          <p:cNvSpPr txBox="1"/>
          <p:nvPr/>
        </p:nvSpPr>
        <p:spPr>
          <a:xfrm>
            <a:off x="858400" y="3159038"/>
            <a:ext cx="7317000" cy="5757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1400"/>
              </a:spcBef>
              <a:spcAft>
                <a:spcPts val="0"/>
              </a:spcAft>
              <a:buClr>
                <a:schemeClr val="dk1"/>
              </a:buClr>
              <a:buSzPts val="1100"/>
              <a:buFont typeface="Arial"/>
              <a:buNone/>
            </a:pPr>
            <a:r>
              <a:rPr b="1" lang="fr" sz="1500">
                <a:solidFill>
                  <a:srgbClr val="666666"/>
                </a:solidFill>
              </a:rPr>
              <a:t>4 avril 2023 - 9</a:t>
            </a:r>
            <a:r>
              <a:rPr b="1" lang="fr" sz="1500">
                <a:solidFill>
                  <a:srgbClr val="666666"/>
                </a:solidFill>
              </a:rPr>
              <a:t>:00 à 16:30</a:t>
            </a:r>
            <a:endParaRPr b="1" sz="1500">
              <a:solidFill>
                <a:srgbClr val="666666"/>
              </a:solidFill>
            </a:endParaRPr>
          </a:p>
        </p:txBody>
      </p:sp>
      <p:pic>
        <p:nvPicPr>
          <p:cNvPr id="133" name="Google Shape;133;p14"/>
          <p:cNvPicPr preferRelativeResize="0"/>
          <p:nvPr/>
        </p:nvPicPr>
        <p:blipFill>
          <a:blip r:embed="rId6">
            <a:alphaModFix/>
          </a:blip>
          <a:stretch>
            <a:fillRect/>
          </a:stretch>
        </p:blipFill>
        <p:spPr>
          <a:xfrm>
            <a:off x="7212024" y="3350000"/>
            <a:ext cx="1449050" cy="1431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p23"/>
          <p:cNvSpPr txBox="1"/>
          <p:nvPr>
            <p:ph type="ctrTitle"/>
          </p:nvPr>
        </p:nvSpPr>
        <p:spPr>
          <a:xfrm>
            <a:off x="311700" y="316050"/>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Les intentions du site</a:t>
            </a:r>
            <a:endParaRPr sz="4600">
              <a:solidFill>
                <a:schemeClr val="lt1"/>
              </a:solidFill>
              <a:latin typeface="Caveat"/>
              <a:ea typeface="Caveat"/>
              <a:cs typeface="Caveat"/>
              <a:sym typeface="Caveat"/>
            </a:endParaRPr>
          </a:p>
        </p:txBody>
      </p:sp>
      <p:pic>
        <p:nvPicPr>
          <p:cNvPr id="224" name="Google Shape;224;p23"/>
          <p:cNvPicPr preferRelativeResize="0"/>
          <p:nvPr/>
        </p:nvPicPr>
        <p:blipFill>
          <a:blip r:embed="rId4">
            <a:alphaModFix/>
          </a:blip>
          <a:stretch>
            <a:fillRect/>
          </a:stretch>
        </p:blipFill>
        <p:spPr>
          <a:xfrm>
            <a:off x="6579825" y="2402125"/>
            <a:ext cx="2564175" cy="2387000"/>
          </a:xfrm>
          <a:prstGeom prst="rect">
            <a:avLst/>
          </a:prstGeom>
          <a:noFill/>
          <a:ln>
            <a:noFill/>
          </a:ln>
        </p:spPr>
      </p:pic>
      <p:sp>
        <p:nvSpPr>
          <p:cNvPr id="225" name="Google Shape;225;p23"/>
          <p:cNvSpPr txBox="1"/>
          <p:nvPr/>
        </p:nvSpPr>
        <p:spPr>
          <a:xfrm>
            <a:off x="1774325" y="2834325"/>
            <a:ext cx="459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6" name="Google Shape;226;p23"/>
          <p:cNvSpPr txBox="1"/>
          <p:nvPr/>
        </p:nvSpPr>
        <p:spPr>
          <a:xfrm>
            <a:off x="553475" y="1631400"/>
            <a:ext cx="5271000" cy="446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veat"/>
              <a:buChar char="-"/>
            </a:pPr>
            <a:r>
              <a:t/>
            </a:r>
            <a:endParaRPr b="1" sz="1700">
              <a:solidFill>
                <a:schemeClr val="dk1"/>
              </a:solidFill>
              <a:latin typeface="Caveat"/>
              <a:ea typeface="Caveat"/>
              <a:cs typeface="Caveat"/>
              <a:sym typeface="Caveat"/>
            </a:endParaRPr>
          </a:p>
        </p:txBody>
      </p:sp>
      <p:pic>
        <p:nvPicPr>
          <p:cNvPr id="227" name="Google Shape;227;p23">
            <a:hlinkClick r:id="rId5"/>
          </p:cNvPr>
          <p:cNvPicPr preferRelativeResize="0"/>
          <p:nvPr/>
        </p:nvPicPr>
        <p:blipFill>
          <a:blip r:embed="rId6">
            <a:alphaModFix/>
          </a:blip>
          <a:stretch>
            <a:fillRect/>
          </a:stretch>
        </p:blipFill>
        <p:spPr>
          <a:xfrm>
            <a:off x="7504262" y="1116296"/>
            <a:ext cx="889876" cy="1036905"/>
          </a:xfrm>
          <a:prstGeom prst="rect">
            <a:avLst/>
          </a:prstGeom>
          <a:noFill/>
          <a:ln>
            <a:noFill/>
          </a:ln>
        </p:spPr>
      </p:pic>
      <p:sp>
        <p:nvSpPr>
          <p:cNvPr id="228" name="Google Shape;228;p23"/>
          <p:cNvSpPr txBox="1"/>
          <p:nvPr/>
        </p:nvSpPr>
        <p:spPr>
          <a:xfrm>
            <a:off x="223700" y="1279725"/>
            <a:ext cx="65370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 sz="1800">
                <a:solidFill>
                  <a:schemeClr val="lt1"/>
                </a:solidFill>
                <a:latin typeface="Caveat"/>
                <a:ea typeface="Caveat"/>
                <a:cs typeface="Caveat"/>
                <a:sym typeface="Caveat"/>
              </a:rPr>
              <a:t>Ce site a été créé sur 2 ans  et continue d’être actualisé depuis par une équipe de CP math et de CP RÉCIT</a:t>
            </a:r>
            <a:br>
              <a:rPr b="1" lang="fr" sz="1800">
                <a:solidFill>
                  <a:schemeClr val="lt1"/>
                </a:solidFill>
                <a:latin typeface="Caveat"/>
                <a:ea typeface="Caveat"/>
                <a:cs typeface="Caveat"/>
                <a:sym typeface="Caveat"/>
              </a:rPr>
            </a:br>
            <a:endParaRPr b="1" sz="1800">
              <a:solidFill>
                <a:schemeClr val="lt1"/>
              </a:solidFill>
              <a:latin typeface="Caveat"/>
              <a:ea typeface="Caveat"/>
              <a:cs typeface="Caveat"/>
              <a:sym typeface="Caveat"/>
            </a:endParaRPr>
          </a:p>
          <a:p>
            <a:pPr indent="-342900" lvl="0" marL="457200" rtl="0" algn="l">
              <a:spcBef>
                <a:spcPts val="0"/>
              </a:spcBef>
              <a:spcAft>
                <a:spcPts val="0"/>
              </a:spcAft>
              <a:buClr>
                <a:schemeClr val="lt1"/>
              </a:buClr>
              <a:buSzPts val="1800"/>
              <a:buFont typeface="Caveat"/>
              <a:buChar char="-"/>
            </a:pPr>
            <a:r>
              <a:rPr b="1" lang="fr" sz="1800">
                <a:solidFill>
                  <a:schemeClr val="lt1"/>
                </a:solidFill>
                <a:latin typeface="Caveat"/>
                <a:ea typeface="Caveat"/>
                <a:cs typeface="Caveat"/>
                <a:sym typeface="Caveat"/>
              </a:rPr>
              <a:t>Comment réduire les écarts dans nos classes de mathématiques ?</a:t>
            </a:r>
            <a:br>
              <a:rPr b="1" lang="fr" sz="1800">
                <a:solidFill>
                  <a:schemeClr val="lt1"/>
                </a:solidFill>
                <a:latin typeface="Caveat"/>
                <a:ea typeface="Caveat"/>
                <a:cs typeface="Caveat"/>
                <a:sym typeface="Caveat"/>
              </a:rPr>
            </a:br>
            <a:endParaRPr b="1" sz="1800">
              <a:solidFill>
                <a:schemeClr val="lt1"/>
              </a:solidFill>
              <a:latin typeface="Caveat"/>
              <a:ea typeface="Caveat"/>
              <a:cs typeface="Caveat"/>
              <a:sym typeface="Caveat"/>
            </a:endParaRPr>
          </a:p>
          <a:p>
            <a:pPr indent="-342900" lvl="0" marL="457200" rtl="0" algn="l">
              <a:spcBef>
                <a:spcPts val="0"/>
              </a:spcBef>
              <a:spcAft>
                <a:spcPts val="0"/>
              </a:spcAft>
              <a:buClr>
                <a:schemeClr val="lt1"/>
              </a:buClr>
              <a:buSzPts val="1800"/>
              <a:buFont typeface="Caveat"/>
              <a:buChar char="-"/>
            </a:pPr>
            <a:r>
              <a:rPr b="1" lang="fr" sz="1800">
                <a:solidFill>
                  <a:schemeClr val="lt1"/>
                </a:solidFill>
                <a:latin typeface="Caveat"/>
                <a:ea typeface="Caveat"/>
                <a:cs typeface="Caveat"/>
                <a:sym typeface="Caveat"/>
              </a:rPr>
              <a:t>Comment faire de la mathématique ?</a:t>
            </a:r>
            <a:br>
              <a:rPr b="1" lang="fr" sz="1800">
                <a:solidFill>
                  <a:schemeClr val="lt1"/>
                </a:solidFill>
                <a:latin typeface="Caveat"/>
                <a:ea typeface="Caveat"/>
                <a:cs typeface="Caveat"/>
                <a:sym typeface="Caveat"/>
              </a:rPr>
            </a:br>
            <a:endParaRPr b="1" sz="1800">
              <a:solidFill>
                <a:schemeClr val="lt1"/>
              </a:solidFill>
              <a:latin typeface="Caveat"/>
              <a:ea typeface="Caveat"/>
              <a:cs typeface="Caveat"/>
              <a:sym typeface="Caveat"/>
            </a:endParaRPr>
          </a:p>
          <a:p>
            <a:pPr indent="-342900" lvl="0" marL="457200" rtl="0" algn="l">
              <a:spcBef>
                <a:spcPts val="0"/>
              </a:spcBef>
              <a:spcAft>
                <a:spcPts val="0"/>
              </a:spcAft>
              <a:buClr>
                <a:schemeClr val="lt1"/>
              </a:buClr>
              <a:buSzPts val="1800"/>
              <a:buFont typeface="Caveat"/>
              <a:buChar char="-"/>
            </a:pPr>
            <a:r>
              <a:rPr b="1" lang="fr" sz="1800">
                <a:solidFill>
                  <a:schemeClr val="lt1"/>
                </a:solidFill>
                <a:latin typeface="Caveat"/>
                <a:ea typeface="Caveat"/>
                <a:cs typeface="Caveat"/>
                <a:sym typeface="Caveat"/>
              </a:rPr>
              <a:t>Comment optimiser le temps d’enseignement et le temps d’apprentissage ?</a:t>
            </a:r>
            <a:br>
              <a:rPr b="1" lang="fr" sz="1800">
                <a:solidFill>
                  <a:schemeClr val="lt1"/>
                </a:solidFill>
                <a:latin typeface="Caveat"/>
                <a:ea typeface="Caveat"/>
                <a:cs typeface="Caveat"/>
                <a:sym typeface="Caveat"/>
              </a:rPr>
            </a:br>
            <a:endParaRPr b="1" sz="1800">
              <a:solidFill>
                <a:schemeClr val="lt1"/>
              </a:solidFill>
              <a:latin typeface="Caveat"/>
              <a:ea typeface="Caveat"/>
              <a:cs typeface="Caveat"/>
              <a:sym typeface="Caveat"/>
            </a:endParaRPr>
          </a:p>
          <a:p>
            <a:pPr indent="-336550" lvl="0" marL="457200" rtl="0" algn="l">
              <a:spcBef>
                <a:spcPts val="0"/>
              </a:spcBef>
              <a:spcAft>
                <a:spcPts val="0"/>
              </a:spcAft>
              <a:buClr>
                <a:schemeClr val="lt1"/>
              </a:buClr>
              <a:buSzPts val="1700"/>
              <a:buFont typeface="Caveat"/>
              <a:buChar char="-"/>
            </a:pPr>
            <a:r>
              <a:rPr b="1" lang="fr" sz="1800">
                <a:solidFill>
                  <a:schemeClr val="lt1"/>
                </a:solidFill>
                <a:latin typeface="Caveat"/>
                <a:ea typeface="Caveat"/>
                <a:cs typeface="Caveat"/>
                <a:sym typeface="Caveat"/>
              </a:rPr>
              <a:t>Comment créer des apprentissages durables ?</a:t>
            </a:r>
            <a:br>
              <a:rPr b="1" lang="fr" sz="1800">
                <a:solidFill>
                  <a:schemeClr val="lt1"/>
                </a:solidFill>
                <a:latin typeface="Caveat"/>
                <a:ea typeface="Caveat"/>
                <a:cs typeface="Caveat"/>
                <a:sym typeface="Caveat"/>
              </a:rPr>
            </a:br>
            <a:endParaRPr b="1" sz="1800">
              <a:solidFill>
                <a:schemeClr val="lt1"/>
              </a:solidFill>
              <a:latin typeface="Caveat"/>
              <a:ea typeface="Caveat"/>
              <a:cs typeface="Caveat"/>
              <a:sym typeface="Caveat"/>
            </a:endParaRPr>
          </a:p>
          <a:p>
            <a:pPr indent="-336550" lvl="0" marL="457200" rtl="0" algn="l">
              <a:spcBef>
                <a:spcPts val="0"/>
              </a:spcBef>
              <a:spcAft>
                <a:spcPts val="0"/>
              </a:spcAft>
              <a:buClr>
                <a:schemeClr val="lt1"/>
              </a:buClr>
              <a:buSzPts val="1700"/>
              <a:buFont typeface="Caveat"/>
              <a:buChar char="-"/>
            </a:pPr>
            <a:r>
              <a:rPr b="1" lang="fr" sz="1800">
                <a:solidFill>
                  <a:schemeClr val="lt1"/>
                </a:solidFill>
                <a:latin typeface="Caveat"/>
                <a:ea typeface="Caveat"/>
                <a:cs typeface="Caveat"/>
                <a:sym typeface="Caveat"/>
              </a:rPr>
              <a:t>Comment consigner les traces d’apprentissage des élèves ? (pistes)</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p24"/>
          <p:cNvSpPr txBox="1"/>
          <p:nvPr>
            <p:ph type="ctrTitle"/>
          </p:nvPr>
        </p:nvSpPr>
        <p:spPr>
          <a:xfrm>
            <a:off x="311700" y="316050"/>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Présentation du site</a:t>
            </a:r>
            <a:endParaRPr sz="4600">
              <a:solidFill>
                <a:schemeClr val="lt1"/>
              </a:solidFill>
              <a:latin typeface="Caveat"/>
              <a:ea typeface="Caveat"/>
              <a:cs typeface="Caveat"/>
              <a:sym typeface="Caveat"/>
            </a:endParaRPr>
          </a:p>
        </p:txBody>
      </p:sp>
      <p:pic>
        <p:nvPicPr>
          <p:cNvPr id="234" name="Google Shape;234;p24">
            <a:hlinkClick r:id="rId4"/>
          </p:cNvPr>
          <p:cNvPicPr preferRelativeResize="0"/>
          <p:nvPr/>
        </p:nvPicPr>
        <p:blipFill rotWithShape="1">
          <a:blip r:embed="rId5">
            <a:alphaModFix/>
          </a:blip>
          <a:srcRect b="0" l="1835" r="0" t="0"/>
          <a:stretch/>
        </p:blipFill>
        <p:spPr>
          <a:xfrm>
            <a:off x="1615625" y="856950"/>
            <a:ext cx="7528374" cy="2423425"/>
          </a:xfrm>
          <a:prstGeom prst="rect">
            <a:avLst/>
          </a:prstGeom>
          <a:noFill/>
          <a:ln>
            <a:noFill/>
          </a:ln>
        </p:spPr>
      </p:pic>
      <p:pic>
        <p:nvPicPr>
          <p:cNvPr id="235" name="Google Shape;235;p24"/>
          <p:cNvPicPr preferRelativeResize="0"/>
          <p:nvPr/>
        </p:nvPicPr>
        <p:blipFill>
          <a:blip r:embed="rId6">
            <a:alphaModFix/>
          </a:blip>
          <a:stretch>
            <a:fillRect/>
          </a:stretch>
        </p:blipFill>
        <p:spPr>
          <a:xfrm>
            <a:off x="0" y="0"/>
            <a:ext cx="1815800" cy="5143501"/>
          </a:xfrm>
          <a:prstGeom prst="rect">
            <a:avLst/>
          </a:prstGeom>
          <a:noFill/>
          <a:ln>
            <a:noFill/>
          </a:ln>
        </p:spPr>
      </p:pic>
      <p:pic>
        <p:nvPicPr>
          <p:cNvPr id="236" name="Google Shape;236;p24"/>
          <p:cNvPicPr preferRelativeResize="0"/>
          <p:nvPr/>
        </p:nvPicPr>
        <p:blipFill>
          <a:blip r:embed="rId7">
            <a:alphaModFix/>
          </a:blip>
          <a:stretch>
            <a:fillRect/>
          </a:stretch>
        </p:blipFill>
        <p:spPr>
          <a:xfrm>
            <a:off x="1815800" y="2835317"/>
            <a:ext cx="7328199" cy="2308183"/>
          </a:xfrm>
          <a:prstGeom prst="rect">
            <a:avLst/>
          </a:prstGeom>
          <a:noFill/>
          <a:ln>
            <a:noFill/>
          </a:ln>
        </p:spPr>
      </p:pic>
      <p:sp>
        <p:nvSpPr>
          <p:cNvPr id="237" name="Google Shape;237;p24"/>
          <p:cNvSpPr/>
          <p:nvPr/>
        </p:nvSpPr>
        <p:spPr>
          <a:xfrm>
            <a:off x="4313599" y="2810824"/>
            <a:ext cx="2367000" cy="2423400"/>
          </a:xfrm>
          <a:prstGeom prst="rect">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25"/>
          <p:cNvSpPr txBox="1"/>
          <p:nvPr>
            <p:ph type="ctrTitle"/>
          </p:nvPr>
        </p:nvSpPr>
        <p:spPr>
          <a:xfrm>
            <a:off x="110700" y="392825"/>
            <a:ext cx="8922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100" u="sng">
                <a:solidFill>
                  <a:schemeClr val="lt1"/>
                </a:solidFill>
                <a:latin typeface="Caveat"/>
                <a:ea typeface="Caveat"/>
                <a:cs typeface="Caveat"/>
                <a:sym typeface="Caveat"/>
                <a:hlinkClick r:id="rId4">
                  <a:extLst>
                    <a:ext uri="{A12FA001-AC4F-418D-AE19-62706E023703}">
                      <ahyp:hlinkClr val="tx"/>
                    </a:ext>
                  </a:extLst>
                </a:hlinkClick>
              </a:rPr>
              <a:t>Planification des apprentissages et de l’évaluation</a:t>
            </a:r>
            <a:endParaRPr sz="4100">
              <a:solidFill>
                <a:schemeClr val="lt1"/>
              </a:solidFill>
              <a:latin typeface="Caveat"/>
              <a:ea typeface="Caveat"/>
              <a:cs typeface="Caveat"/>
              <a:sym typeface="Caveat"/>
            </a:endParaRPr>
          </a:p>
        </p:txBody>
      </p:sp>
      <p:pic>
        <p:nvPicPr>
          <p:cNvPr id="243" name="Google Shape;243;p25"/>
          <p:cNvPicPr preferRelativeResize="0"/>
          <p:nvPr/>
        </p:nvPicPr>
        <p:blipFill>
          <a:blip r:embed="rId5">
            <a:alphaModFix/>
          </a:blip>
          <a:stretch>
            <a:fillRect/>
          </a:stretch>
        </p:blipFill>
        <p:spPr>
          <a:xfrm>
            <a:off x="1058913" y="1009925"/>
            <a:ext cx="6264313" cy="2598475"/>
          </a:xfrm>
          <a:prstGeom prst="rect">
            <a:avLst/>
          </a:prstGeom>
          <a:noFill/>
          <a:ln>
            <a:noFill/>
          </a:ln>
        </p:spPr>
      </p:pic>
      <p:pic>
        <p:nvPicPr>
          <p:cNvPr id="244" name="Google Shape;244;p25"/>
          <p:cNvPicPr preferRelativeResize="0"/>
          <p:nvPr/>
        </p:nvPicPr>
        <p:blipFill>
          <a:blip r:embed="rId6">
            <a:alphaModFix/>
          </a:blip>
          <a:stretch>
            <a:fillRect/>
          </a:stretch>
        </p:blipFill>
        <p:spPr>
          <a:xfrm>
            <a:off x="5334850" y="1436488"/>
            <a:ext cx="2691700" cy="2050150"/>
          </a:xfrm>
          <a:prstGeom prst="rect">
            <a:avLst/>
          </a:prstGeom>
          <a:noFill/>
          <a:ln>
            <a:noFill/>
          </a:ln>
        </p:spPr>
      </p:pic>
      <p:sp>
        <p:nvSpPr>
          <p:cNvPr id="245" name="Google Shape;245;p25"/>
          <p:cNvSpPr/>
          <p:nvPr/>
        </p:nvSpPr>
        <p:spPr>
          <a:xfrm>
            <a:off x="262875" y="3856213"/>
            <a:ext cx="2952300" cy="641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t>Avant</a:t>
            </a:r>
            <a:endParaRPr/>
          </a:p>
        </p:txBody>
      </p:sp>
      <p:sp>
        <p:nvSpPr>
          <p:cNvPr id="246" name="Google Shape;246;p25"/>
          <p:cNvSpPr/>
          <p:nvPr/>
        </p:nvSpPr>
        <p:spPr>
          <a:xfrm>
            <a:off x="3211749" y="3856213"/>
            <a:ext cx="2747700" cy="641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t>Pendant </a:t>
            </a:r>
            <a:endParaRPr/>
          </a:p>
        </p:txBody>
      </p:sp>
      <p:sp>
        <p:nvSpPr>
          <p:cNvPr id="247" name="Google Shape;247;p25"/>
          <p:cNvSpPr/>
          <p:nvPr/>
        </p:nvSpPr>
        <p:spPr>
          <a:xfrm>
            <a:off x="5959450" y="3837013"/>
            <a:ext cx="2747700" cy="641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t>À la fin</a:t>
            </a:r>
            <a:endParaRPr/>
          </a:p>
        </p:txBody>
      </p:sp>
      <p:pic>
        <p:nvPicPr>
          <p:cNvPr id="248" name="Google Shape;248;p25"/>
          <p:cNvPicPr preferRelativeResize="0"/>
          <p:nvPr/>
        </p:nvPicPr>
        <p:blipFill>
          <a:blip r:embed="rId7">
            <a:alphaModFix/>
          </a:blip>
          <a:stretch>
            <a:fillRect/>
          </a:stretch>
        </p:blipFill>
        <p:spPr>
          <a:xfrm>
            <a:off x="51750" y="3183900"/>
            <a:ext cx="876300" cy="1762125"/>
          </a:xfrm>
          <a:prstGeom prst="rect">
            <a:avLst/>
          </a:prstGeom>
          <a:noFill/>
          <a:ln>
            <a:noFill/>
          </a:ln>
        </p:spPr>
      </p:pic>
      <p:pic>
        <p:nvPicPr>
          <p:cNvPr id="249" name="Google Shape;249;p25"/>
          <p:cNvPicPr preferRelativeResize="0"/>
          <p:nvPr/>
        </p:nvPicPr>
        <p:blipFill>
          <a:blip r:embed="rId8">
            <a:alphaModFix/>
          </a:blip>
          <a:stretch>
            <a:fillRect/>
          </a:stretch>
        </p:blipFill>
        <p:spPr>
          <a:xfrm>
            <a:off x="1982613" y="3443488"/>
            <a:ext cx="733425" cy="1466850"/>
          </a:xfrm>
          <a:prstGeom prst="rect">
            <a:avLst/>
          </a:prstGeom>
          <a:noFill/>
          <a:ln>
            <a:noFill/>
          </a:ln>
        </p:spPr>
      </p:pic>
      <p:pic>
        <p:nvPicPr>
          <p:cNvPr id="250" name="Google Shape;250;p25"/>
          <p:cNvPicPr preferRelativeResize="0"/>
          <p:nvPr/>
        </p:nvPicPr>
        <p:blipFill>
          <a:blip r:embed="rId9">
            <a:alphaModFix/>
          </a:blip>
          <a:stretch>
            <a:fillRect/>
          </a:stretch>
        </p:blipFill>
        <p:spPr>
          <a:xfrm>
            <a:off x="3569163" y="3414925"/>
            <a:ext cx="762000" cy="1524000"/>
          </a:xfrm>
          <a:prstGeom prst="rect">
            <a:avLst/>
          </a:prstGeom>
          <a:noFill/>
          <a:ln>
            <a:noFill/>
          </a:ln>
        </p:spPr>
      </p:pic>
      <p:pic>
        <p:nvPicPr>
          <p:cNvPr id="251" name="Google Shape;251;p25"/>
          <p:cNvPicPr preferRelativeResize="0"/>
          <p:nvPr/>
        </p:nvPicPr>
        <p:blipFill>
          <a:blip r:embed="rId10">
            <a:alphaModFix/>
          </a:blip>
          <a:stretch>
            <a:fillRect/>
          </a:stretch>
        </p:blipFill>
        <p:spPr>
          <a:xfrm>
            <a:off x="5749238" y="3328500"/>
            <a:ext cx="742950" cy="1495425"/>
          </a:xfrm>
          <a:prstGeom prst="rect">
            <a:avLst/>
          </a:prstGeom>
          <a:noFill/>
          <a:ln>
            <a:noFill/>
          </a:ln>
        </p:spPr>
      </p:pic>
      <p:pic>
        <p:nvPicPr>
          <p:cNvPr id="252" name="Google Shape;252;p25"/>
          <p:cNvPicPr preferRelativeResize="0"/>
          <p:nvPr/>
        </p:nvPicPr>
        <p:blipFill>
          <a:blip r:embed="rId11">
            <a:alphaModFix/>
          </a:blip>
          <a:stretch>
            <a:fillRect/>
          </a:stretch>
        </p:blipFill>
        <p:spPr>
          <a:xfrm>
            <a:off x="7910275" y="3252300"/>
            <a:ext cx="812650" cy="16253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Google Shape;257;p26"/>
          <p:cNvSpPr txBox="1"/>
          <p:nvPr>
            <p:ph type="ctrTitle"/>
          </p:nvPr>
        </p:nvSpPr>
        <p:spPr>
          <a:xfrm>
            <a:off x="110700" y="392825"/>
            <a:ext cx="8922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100" u="sng">
                <a:solidFill>
                  <a:schemeClr val="lt1"/>
                </a:solidFill>
                <a:latin typeface="Caveat"/>
                <a:ea typeface="Caveat"/>
                <a:cs typeface="Caveat"/>
                <a:sym typeface="Caveat"/>
                <a:hlinkClick r:id="rId4">
                  <a:extLst>
                    <a:ext uri="{A12FA001-AC4F-418D-AE19-62706E023703}">
                      <ahyp:hlinkClr val="tx"/>
                    </a:ext>
                  </a:extLst>
                </a:hlinkClick>
              </a:rPr>
              <a:t>Planification des apprentissages et de l’évaluation</a:t>
            </a:r>
            <a:endParaRPr sz="4100">
              <a:solidFill>
                <a:schemeClr val="lt1"/>
              </a:solidFill>
              <a:latin typeface="Caveat"/>
              <a:ea typeface="Caveat"/>
              <a:cs typeface="Caveat"/>
              <a:sym typeface="Caveat"/>
            </a:endParaRPr>
          </a:p>
        </p:txBody>
      </p:sp>
      <p:sp>
        <p:nvSpPr>
          <p:cNvPr id="258" name="Google Shape;258;p26"/>
          <p:cNvSpPr txBox="1"/>
          <p:nvPr/>
        </p:nvSpPr>
        <p:spPr>
          <a:xfrm>
            <a:off x="1774325" y="2834325"/>
            <a:ext cx="459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59" name="Google Shape;259;p26"/>
          <p:cNvPicPr preferRelativeResize="0"/>
          <p:nvPr/>
        </p:nvPicPr>
        <p:blipFill>
          <a:blip r:embed="rId5">
            <a:alphaModFix/>
          </a:blip>
          <a:stretch>
            <a:fillRect/>
          </a:stretch>
        </p:blipFill>
        <p:spPr>
          <a:xfrm>
            <a:off x="401325" y="1462150"/>
            <a:ext cx="8292150" cy="2662625"/>
          </a:xfrm>
          <a:prstGeom prst="rect">
            <a:avLst/>
          </a:prstGeom>
          <a:noFill/>
          <a:ln>
            <a:noFill/>
          </a:ln>
        </p:spPr>
      </p:pic>
      <p:sp>
        <p:nvSpPr>
          <p:cNvPr id="260" name="Google Shape;260;p26"/>
          <p:cNvSpPr/>
          <p:nvPr/>
        </p:nvSpPr>
        <p:spPr>
          <a:xfrm>
            <a:off x="401325" y="1462213"/>
            <a:ext cx="2601300" cy="2662500"/>
          </a:xfrm>
          <a:prstGeom prst="rect">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p27"/>
          <p:cNvSpPr txBox="1"/>
          <p:nvPr>
            <p:ph type="ctrTitle"/>
          </p:nvPr>
        </p:nvSpPr>
        <p:spPr>
          <a:xfrm>
            <a:off x="311700" y="8569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a:t>
            </a:r>
            <a:endParaRPr sz="46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Open Middle</a:t>
            </a:r>
            <a:r>
              <a:rPr lang="fr" sz="4600">
                <a:solidFill>
                  <a:schemeClr val="lt1"/>
                </a:solidFill>
                <a:latin typeface="Caveat"/>
                <a:ea typeface="Caveat"/>
                <a:cs typeface="Caveat"/>
                <a:sym typeface="Caveat"/>
              </a:rPr>
              <a:t> Problems (OMP)</a:t>
            </a:r>
            <a:endParaRPr sz="4600">
              <a:solidFill>
                <a:schemeClr val="lt1"/>
              </a:solidFill>
              <a:latin typeface="Caveat"/>
              <a:ea typeface="Caveat"/>
              <a:cs typeface="Caveat"/>
              <a:sym typeface="Caveat"/>
            </a:endParaRPr>
          </a:p>
        </p:txBody>
      </p:sp>
      <p:sp>
        <p:nvSpPr>
          <p:cNvPr id="266" name="Google Shape;266;p27"/>
          <p:cNvSpPr txBox="1"/>
          <p:nvPr>
            <p:ph type="ctrTitle"/>
          </p:nvPr>
        </p:nvSpPr>
        <p:spPr>
          <a:xfrm>
            <a:off x="93050" y="3226075"/>
            <a:ext cx="8520600" cy="17394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lang="fr" sz="2900">
                <a:solidFill>
                  <a:schemeClr val="lt1"/>
                </a:solidFill>
                <a:latin typeface="Caveat"/>
                <a:ea typeface="Caveat"/>
                <a:cs typeface="Caveat"/>
                <a:sym typeface="Caveat"/>
              </a:rPr>
              <a:t>Ressources: </a:t>
            </a:r>
            <a:endParaRPr sz="2900">
              <a:solidFill>
                <a:schemeClr val="lt1"/>
              </a:solidFill>
              <a:latin typeface="Caveat"/>
              <a:ea typeface="Caveat"/>
              <a:cs typeface="Caveat"/>
              <a:sym typeface="Caveat"/>
            </a:endParaRPr>
          </a:p>
          <a:p>
            <a:pPr indent="-266700" lvl="0" marL="2286000" rtl="0" algn="l">
              <a:lnSpc>
                <a:spcPct val="100000"/>
              </a:lnSpc>
              <a:spcBef>
                <a:spcPts val="0"/>
              </a:spcBef>
              <a:spcAft>
                <a:spcPts val="0"/>
              </a:spcAft>
              <a:buClr>
                <a:srgbClr val="FFAB40"/>
              </a:buClr>
              <a:buSzPts val="600"/>
              <a:buFont typeface="Caveat"/>
              <a:buChar char="■"/>
            </a:pPr>
            <a:r>
              <a:rPr lang="fr" sz="2400" u="sng">
                <a:solidFill>
                  <a:schemeClr val="hlink"/>
                </a:solidFill>
                <a:latin typeface="Caveat"/>
                <a:ea typeface="Caveat"/>
                <a:cs typeface="Caveat"/>
                <a:sym typeface="Caveat"/>
                <a:hlinkClick r:id="rId4"/>
              </a:rPr>
              <a:t>Lien vers une banque de tâches au primaire</a:t>
            </a:r>
            <a:endParaRPr sz="2400">
              <a:solidFill>
                <a:schemeClr val="lt1"/>
              </a:solidFill>
              <a:latin typeface="Caveat"/>
              <a:ea typeface="Caveat"/>
              <a:cs typeface="Caveat"/>
              <a:sym typeface="Caveat"/>
            </a:endParaRPr>
          </a:p>
          <a:p>
            <a:pPr indent="-298450" lvl="0" marL="2286000" rtl="0" algn="l">
              <a:lnSpc>
                <a:spcPct val="100000"/>
              </a:lnSpc>
              <a:spcBef>
                <a:spcPts val="0"/>
              </a:spcBef>
              <a:spcAft>
                <a:spcPts val="0"/>
              </a:spcAft>
              <a:buClr>
                <a:srgbClr val="FFAB40"/>
              </a:buClr>
              <a:buSzPts val="1100"/>
              <a:buFont typeface="Caveat"/>
              <a:buChar char="■"/>
            </a:pPr>
            <a:r>
              <a:rPr lang="fr" sz="2400" u="sng">
                <a:solidFill>
                  <a:schemeClr val="hlink"/>
                </a:solidFill>
                <a:latin typeface="Caveat"/>
                <a:ea typeface="Caveat"/>
                <a:cs typeface="Caveat"/>
                <a:sym typeface="Caveat"/>
                <a:hlinkClick r:id="rId5"/>
              </a:rPr>
              <a:t>Lien vers une banque de tâches au secondaire</a:t>
            </a:r>
            <a:r>
              <a:rPr lang="fr" sz="2400" u="sng">
                <a:solidFill>
                  <a:schemeClr val="hlink"/>
                </a:solidFill>
                <a:latin typeface="Caveat"/>
                <a:ea typeface="Caveat"/>
                <a:cs typeface="Caveat"/>
                <a:sym typeface="Caveat"/>
                <a:hlinkClick r:id="rId6"/>
              </a:rPr>
              <a:t> </a:t>
            </a:r>
            <a:endParaRPr sz="2400">
              <a:solidFill>
                <a:srgbClr val="FFAB40"/>
              </a:solidFill>
              <a:latin typeface="Caveat"/>
              <a:ea typeface="Caveat"/>
              <a:cs typeface="Caveat"/>
              <a:sym typeface="Caveat"/>
            </a:endParaRPr>
          </a:p>
          <a:p>
            <a:pPr indent="-298450" lvl="0" marL="2286000" rtl="0" algn="l">
              <a:lnSpc>
                <a:spcPct val="100000"/>
              </a:lnSpc>
              <a:spcBef>
                <a:spcPts val="0"/>
              </a:spcBef>
              <a:spcAft>
                <a:spcPts val="0"/>
              </a:spcAft>
              <a:buClr>
                <a:srgbClr val="FFAB40"/>
              </a:buClr>
              <a:buSzPts val="1100"/>
              <a:buFont typeface="Caveat"/>
              <a:buChar char="■"/>
            </a:pPr>
            <a:r>
              <a:rPr lang="fr" sz="2400" u="sng">
                <a:solidFill>
                  <a:schemeClr val="hlink"/>
                </a:solidFill>
                <a:latin typeface="Caveat"/>
                <a:ea typeface="Caveat"/>
                <a:cs typeface="Caveat"/>
                <a:sym typeface="Caveat"/>
                <a:hlinkClick r:id="rId7"/>
              </a:rPr>
              <a:t>Section « Open Middle » du site</a:t>
            </a:r>
            <a:endParaRPr sz="2400">
              <a:solidFill>
                <a:srgbClr val="FFAB40"/>
              </a:solidFill>
              <a:latin typeface="Caveat"/>
              <a:ea typeface="Caveat"/>
              <a:cs typeface="Caveat"/>
              <a:sym typeface="Caveat"/>
            </a:endParaRPr>
          </a:p>
        </p:txBody>
      </p:sp>
      <p:pic>
        <p:nvPicPr>
          <p:cNvPr id="267" name="Google Shape;267;p27"/>
          <p:cNvPicPr preferRelativeResize="0"/>
          <p:nvPr/>
        </p:nvPicPr>
        <p:blipFill>
          <a:blip r:embed="rId8">
            <a:alphaModFix/>
          </a:blip>
          <a:stretch>
            <a:fillRect/>
          </a:stretch>
        </p:blipFill>
        <p:spPr>
          <a:xfrm>
            <a:off x="2143125" y="1584750"/>
            <a:ext cx="4857750" cy="1962150"/>
          </a:xfrm>
          <a:prstGeom prst="rect">
            <a:avLst/>
          </a:prstGeom>
          <a:noFill/>
          <a:ln>
            <a:noFill/>
          </a:ln>
        </p:spPr>
      </p:pic>
      <p:pic>
        <p:nvPicPr>
          <p:cNvPr id="268" name="Google Shape;268;p27"/>
          <p:cNvPicPr preferRelativeResize="0"/>
          <p:nvPr/>
        </p:nvPicPr>
        <p:blipFill>
          <a:blip r:embed="rId9">
            <a:alphaModFix/>
          </a:blip>
          <a:stretch>
            <a:fillRect/>
          </a:stretch>
        </p:blipFill>
        <p:spPr>
          <a:xfrm>
            <a:off x="593275" y="1824125"/>
            <a:ext cx="2002500" cy="200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pic>
        <p:nvPicPr>
          <p:cNvPr id="273" name="Google Shape;273;p28"/>
          <p:cNvPicPr preferRelativeResize="0"/>
          <p:nvPr/>
        </p:nvPicPr>
        <p:blipFill>
          <a:blip r:embed="rId4">
            <a:alphaModFix/>
          </a:blip>
          <a:stretch>
            <a:fillRect/>
          </a:stretch>
        </p:blipFill>
        <p:spPr>
          <a:xfrm>
            <a:off x="1857800" y="198000"/>
            <a:ext cx="5428400" cy="4747499"/>
          </a:xfrm>
          <a:prstGeom prst="rect">
            <a:avLst/>
          </a:prstGeom>
          <a:noFill/>
          <a:ln>
            <a:noFill/>
          </a:ln>
        </p:spPr>
      </p:pic>
      <p:pic>
        <p:nvPicPr>
          <p:cNvPr id="274" name="Google Shape;274;p28"/>
          <p:cNvPicPr preferRelativeResize="0"/>
          <p:nvPr/>
        </p:nvPicPr>
        <p:blipFill>
          <a:blip r:embed="rId5">
            <a:alphaModFix/>
          </a:blip>
          <a:stretch>
            <a:fillRect/>
          </a:stretch>
        </p:blipFill>
        <p:spPr>
          <a:xfrm>
            <a:off x="3249375" y="3975025"/>
            <a:ext cx="3226575" cy="55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p29"/>
          <p:cNvSpPr txBox="1"/>
          <p:nvPr>
            <p:ph type="ctrTitle"/>
          </p:nvPr>
        </p:nvSpPr>
        <p:spPr>
          <a:xfrm>
            <a:off x="110700" y="392825"/>
            <a:ext cx="8922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100" u="sng">
                <a:solidFill>
                  <a:schemeClr val="lt1"/>
                </a:solidFill>
                <a:latin typeface="Caveat"/>
                <a:ea typeface="Caveat"/>
                <a:cs typeface="Caveat"/>
                <a:sym typeface="Caveat"/>
                <a:hlinkClick r:id="rId4">
                  <a:extLst>
                    <a:ext uri="{A12FA001-AC4F-418D-AE19-62706E023703}">
                      <ahyp:hlinkClr val="tx"/>
                    </a:ext>
                  </a:extLst>
                </a:hlinkClick>
              </a:rPr>
              <a:t>Planification des apprentissages et de l’évaluation</a:t>
            </a:r>
            <a:endParaRPr sz="4100">
              <a:solidFill>
                <a:schemeClr val="lt1"/>
              </a:solidFill>
              <a:latin typeface="Caveat"/>
              <a:ea typeface="Caveat"/>
              <a:cs typeface="Caveat"/>
              <a:sym typeface="Caveat"/>
            </a:endParaRPr>
          </a:p>
        </p:txBody>
      </p:sp>
      <p:sp>
        <p:nvSpPr>
          <p:cNvPr id="280" name="Google Shape;280;p29"/>
          <p:cNvSpPr txBox="1"/>
          <p:nvPr/>
        </p:nvSpPr>
        <p:spPr>
          <a:xfrm>
            <a:off x="1774325" y="2834325"/>
            <a:ext cx="459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81" name="Google Shape;281;p29"/>
          <p:cNvPicPr preferRelativeResize="0"/>
          <p:nvPr/>
        </p:nvPicPr>
        <p:blipFill>
          <a:blip r:embed="rId5">
            <a:alphaModFix/>
          </a:blip>
          <a:stretch>
            <a:fillRect/>
          </a:stretch>
        </p:blipFill>
        <p:spPr>
          <a:xfrm>
            <a:off x="401325" y="1462150"/>
            <a:ext cx="8292150" cy="2662625"/>
          </a:xfrm>
          <a:prstGeom prst="rect">
            <a:avLst/>
          </a:prstGeom>
          <a:noFill/>
          <a:ln>
            <a:noFill/>
          </a:ln>
        </p:spPr>
      </p:pic>
      <p:sp>
        <p:nvSpPr>
          <p:cNvPr id="282" name="Google Shape;282;p29"/>
          <p:cNvSpPr/>
          <p:nvPr/>
        </p:nvSpPr>
        <p:spPr>
          <a:xfrm>
            <a:off x="6051900" y="1462150"/>
            <a:ext cx="2601300" cy="2662500"/>
          </a:xfrm>
          <a:prstGeom prst="rect">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Google Shape;287;p30"/>
          <p:cNvSpPr txBox="1"/>
          <p:nvPr>
            <p:ph type="ctrTitle"/>
          </p:nvPr>
        </p:nvSpPr>
        <p:spPr>
          <a:xfrm>
            <a:off x="89550" y="169125"/>
            <a:ext cx="8874300" cy="1386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Avant de parler de triangulation… on doit vous parler de traces d’apprentissage!</a:t>
            </a:r>
            <a:endParaRPr sz="4100">
              <a:solidFill>
                <a:schemeClr val="lt1"/>
              </a:solidFill>
              <a:latin typeface="Caveat"/>
              <a:ea typeface="Caveat"/>
              <a:cs typeface="Caveat"/>
              <a:sym typeface="Caveat"/>
            </a:endParaRPr>
          </a:p>
        </p:txBody>
      </p:sp>
      <p:sp>
        <p:nvSpPr>
          <p:cNvPr id="288" name="Google Shape;288;p30"/>
          <p:cNvSpPr txBox="1"/>
          <p:nvPr/>
        </p:nvSpPr>
        <p:spPr>
          <a:xfrm>
            <a:off x="1774325" y="2834325"/>
            <a:ext cx="459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9" name="Google Shape;289;p30"/>
          <p:cNvSpPr txBox="1"/>
          <p:nvPr/>
        </p:nvSpPr>
        <p:spPr>
          <a:xfrm>
            <a:off x="487000" y="1555000"/>
            <a:ext cx="8407200" cy="2567400"/>
          </a:xfrm>
          <a:prstGeom prst="rect">
            <a:avLst/>
          </a:prstGeom>
          <a:noFill/>
          <a:ln>
            <a:noFill/>
          </a:ln>
        </p:spPr>
        <p:txBody>
          <a:bodyPr anchorCtr="0" anchor="t" bIns="91425" lIns="91425" spcFirstLastPara="1" rIns="91425" wrap="square" tIns="91425">
            <a:spAutoFit/>
          </a:bodyPr>
          <a:lstStyle/>
          <a:p>
            <a:pPr indent="0" lvl="0" marL="0" rtl="0" algn="l">
              <a:lnSpc>
                <a:spcPct val="138000"/>
              </a:lnSpc>
              <a:spcBef>
                <a:spcPts val="1500"/>
              </a:spcBef>
              <a:spcAft>
                <a:spcPts val="0"/>
              </a:spcAft>
              <a:buNone/>
            </a:pPr>
            <a:r>
              <a:rPr lang="fr" sz="2500">
                <a:solidFill>
                  <a:schemeClr val="accent4"/>
                </a:solidFill>
                <a:latin typeface="Caveat"/>
                <a:ea typeface="Caveat"/>
                <a:cs typeface="Caveat"/>
                <a:sym typeface="Caveat"/>
              </a:rPr>
              <a:t>Qu’est-ce qu'une trace d’apprentissage ? </a:t>
            </a:r>
            <a:endParaRPr sz="2500">
              <a:solidFill>
                <a:schemeClr val="accent4"/>
              </a:solidFill>
              <a:latin typeface="Caveat"/>
              <a:ea typeface="Caveat"/>
              <a:cs typeface="Caveat"/>
              <a:sym typeface="Caveat"/>
            </a:endParaRPr>
          </a:p>
          <a:p>
            <a:pPr indent="0" lvl="0" marL="0" rtl="0" algn="l">
              <a:lnSpc>
                <a:spcPct val="138000"/>
              </a:lnSpc>
              <a:spcBef>
                <a:spcPts val="1500"/>
              </a:spcBef>
              <a:spcAft>
                <a:spcPts val="1500"/>
              </a:spcAft>
              <a:buNone/>
            </a:pPr>
            <a:r>
              <a:rPr lang="fr" sz="2500">
                <a:solidFill>
                  <a:schemeClr val="lt1"/>
                </a:solidFill>
                <a:latin typeface="Caveat"/>
                <a:ea typeface="Caveat"/>
                <a:cs typeface="Caveat"/>
                <a:sym typeface="Caveat"/>
              </a:rPr>
              <a:t>C’est la démonstration de ce que l’élève </a:t>
            </a:r>
            <a:r>
              <a:rPr b="1" lang="fr" sz="3000">
                <a:solidFill>
                  <a:schemeClr val="accent4"/>
                </a:solidFill>
                <a:latin typeface="Caveat"/>
                <a:ea typeface="Caveat"/>
                <a:cs typeface="Caveat"/>
                <a:sym typeface="Caveat"/>
              </a:rPr>
              <a:t>connaît</a:t>
            </a:r>
            <a:r>
              <a:rPr lang="fr" sz="2500">
                <a:solidFill>
                  <a:schemeClr val="lt1"/>
                </a:solidFill>
                <a:latin typeface="Caveat"/>
                <a:ea typeface="Caveat"/>
                <a:cs typeface="Caveat"/>
                <a:sym typeface="Caveat"/>
              </a:rPr>
              <a:t>, </a:t>
            </a:r>
            <a:r>
              <a:rPr b="1" lang="fr" sz="3000">
                <a:solidFill>
                  <a:schemeClr val="accent4"/>
                </a:solidFill>
                <a:latin typeface="Caveat"/>
                <a:ea typeface="Caveat"/>
                <a:cs typeface="Caveat"/>
                <a:sym typeface="Caveat"/>
              </a:rPr>
              <a:t>peut faire</a:t>
            </a:r>
            <a:r>
              <a:rPr lang="fr" sz="2500">
                <a:solidFill>
                  <a:schemeClr val="lt1"/>
                </a:solidFill>
                <a:latin typeface="Caveat"/>
                <a:ea typeface="Caveat"/>
                <a:cs typeface="Caveat"/>
                <a:sym typeface="Caveat"/>
              </a:rPr>
              <a:t> et </a:t>
            </a:r>
            <a:r>
              <a:rPr b="1" lang="fr" sz="3000">
                <a:solidFill>
                  <a:schemeClr val="accent4"/>
                </a:solidFill>
                <a:latin typeface="Caveat"/>
                <a:ea typeface="Caveat"/>
                <a:cs typeface="Caveat"/>
                <a:sym typeface="Caveat"/>
              </a:rPr>
              <a:t>peut exprimer</a:t>
            </a:r>
            <a:r>
              <a:rPr lang="fr" sz="2500">
                <a:solidFill>
                  <a:schemeClr val="lt1"/>
                </a:solidFill>
                <a:latin typeface="Caveat"/>
                <a:ea typeface="Caveat"/>
                <a:cs typeface="Caveat"/>
                <a:sym typeface="Caveat"/>
              </a:rPr>
              <a:t> tout au long de l’apprentissage. Afin d’obtenir des traces d’apprentissage, on utilise plusieurs modalités par la triangulation.</a:t>
            </a:r>
            <a:r>
              <a:rPr lang="fr" sz="2100">
                <a:solidFill>
                  <a:srgbClr val="1A2D64"/>
                </a:solidFill>
                <a:latin typeface="Roboto"/>
                <a:ea typeface="Roboto"/>
                <a:cs typeface="Roboto"/>
                <a:sym typeface="Roboto"/>
              </a:rPr>
              <a:t> </a:t>
            </a:r>
            <a:endParaRPr sz="2100"/>
          </a:p>
        </p:txBody>
      </p:sp>
      <p:pic>
        <p:nvPicPr>
          <p:cNvPr id="290" name="Google Shape;290;p30"/>
          <p:cNvPicPr preferRelativeResize="0"/>
          <p:nvPr/>
        </p:nvPicPr>
        <p:blipFill>
          <a:blip r:embed="rId4">
            <a:alphaModFix/>
          </a:blip>
          <a:stretch>
            <a:fillRect/>
          </a:stretch>
        </p:blipFill>
        <p:spPr>
          <a:xfrm>
            <a:off x="4075575" y="4122400"/>
            <a:ext cx="992850" cy="874000"/>
          </a:xfrm>
          <a:prstGeom prst="rect">
            <a:avLst/>
          </a:prstGeom>
          <a:noFill/>
          <a:ln>
            <a:noFill/>
          </a:ln>
        </p:spPr>
      </p:pic>
      <p:pic>
        <p:nvPicPr>
          <p:cNvPr id="291" name="Google Shape;291;p30"/>
          <p:cNvPicPr preferRelativeResize="0"/>
          <p:nvPr/>
        </p:nvPicPr>
        <p:blipFill>
          <a:blip r:embed="rId4">
            <a:alphaModFix/>
          </a:blip>
          <a:stretch>
            <a:fillRect/>
          </a:stretch>
        </p:blipFill>
        <p:spPr>
          <a:xfrm>
            <a:off x="0" y="4122400"/>
            <a:ext cx="992850" cy="874000"/>
          </a:xfrm>
          <a:prstGeom prst="rect">
            <a:avLst/>
          </a:prstGeom>
          <a:noFill/>
          <a:ln>
            <a:noFill/>
          </a:ln>
        </p:spPr>
      </p:pic>
      <p:pic>
        <p:nvPicPr>
          <p:cNvPr id="292" name="Google Shape;292;p30"/>
          <p:cNvPicPr preferRelativeResize="0"/>
          <p:nvPr/>
        </p:nvPicPr>
        <p:blipFill>
          <a:blip r:embed="rId4">
            <a:alphaModFix/>
          </a:blip>
          <a:stretch>
            <a:fillRect/>
          </a:stretch>
        </p:blipFill>
        <p:spPr>
          <a:xfrm>
            <a:off x="8081275" y="4122400"/>
            <a:ext cx="992850" cy="87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p31"/>
          <p:cNvSpPr txBox="1"/>
          <p:nvPr>
            <p:ph type="ctrTitle"/>
          </p:nvPr>
        </p:nvSpPr>
        <p:spPr>
          <a:xfrm>
            <a:off x="478025" y="0"/>
            <a:ext cx="84165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100">
                <a:solidFill>
                  <a:schemeClr val="lt1"/>
                </a:solidFill>
                <a:uFill>
                  <a:noFill/>
                </a:uFill>
                <a:latin typeface="Caveat"/>
                <a:ea typeface="Caveat"/>
                <a:cs typeface="Caveat"/>
                <a:sym typeface="Caveat"/>
                <a:hlinkClick r:id="rId4">
                  <a:extLst>
                    <a:ext uri="{A12FA001-AC4F-418D-AE19-62706E023703}">
                      <ahyp:hlinkClr val="tx"/>
                    </a:ext>
                  </a:extLst>
                </a:hlinkClick>
              </a:rPr>
              <a:t>T</a:t>
            </a:r>
            <a:r>
              <a:rPr lang="fr" sz="4100">
                <a:solidFill>
                  <a:schemeClr val="lt1"/>
                </a:solidFill>
                <a:latin typeface="Caveat"/>
                <a:ea typeface="Caveat"/>
                <a:cs typeface="Caveat"/>
                <a:sym typeface="Caveat"/>
              </a:rPr>
              <a:t>riangulation des traces d’apprentissage</a:t>
            </a:r>
            <a:endParaRPr sz="4100">
              <a:solidFill>
                <a:schemeClr val="lt1"/>
              </a:solidFill>
              <a:latin typeface="Caveat"/>
              <a:ea typeface="Caveat"/>
              <a:cs typeface="Caveat"/>
              <a:sym typeface="Caveat"/>
            </a:endParaRPr>
          </a:p>
        </p:txBody>
      </p:sp>
      <p:sp>
        <p:nvSpPr>
          <p:cNvPr id="298" name="Google Shape;298;p31"/>
          <p:cNvSpPr txBox="1"/>
          <p:nvPr/>
        </p:nvSpPr>
        <p:spPr>
          <a:xfrm>
            <a:off x="1774325" y="2834325"/>
            <a:ext cx="459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99" name="Google Shape;299;p31"/>
          <p:cNvPicPr preferRelativeResize="0"/>
          <p:nvPr/>
        </p:nvPicPr>
        <p:blipFill>
          <a:blip r:embed="rId5">
            <a:alphaModFix/>
          </a:blip>
          <a:stretch>
            <a:fillRect/>
          </a:stretch>
        </p:blipFill>
        <p:spPr>
          <a:xfrm>
            <a:off x="620950" y="633200"/>
            <a:ext cx="7902101" cy="4444951"/>
          </a:xfrm>
          <a:prstGeom prst="rect">
            <a:avLst/>
          </a:prstGeom>
          <a:noFill/>
          <a:ln>
            <a:noFill/>
          </a:ln>
        </p:spPr>
      </p:pic>
      <p:pic>
        <p:nvPicPr>
          <p:cNvPr id="300" name="Google Shape;300;p31"/>
          <p:cNvPicPr preferRelativeResize="0"/>
          <p:nvPr/>
        </p:nvPicPr>
        <p:blipFill>
          <a:blip r:embed="rId6">
            <a:alphaModFix/>
          </a:blip>
          <a:stretch>
            <a:fillRect/>
          </a:stretch>
        </p:blipFill>
        <p:spPr>
          <a:xfrm>
            <a:off x="0" y="20138"/>
            <a:ext cx="655275" cy="576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4" name="Shape 304"/>
        <p:cNvGrpSpPr/>
        <p:nvPr/>
      </p:nvGrpSpPr>
      <p:grpSpPr>
        <a:xfrm>
          <a:off x="0" y="0"/>
          <a:ext cx="0" cy="0"/>
          <a:chOff x="0" y="0"/>
          <a:chExt cx="0" cy="0"/>
        </a:xfrm>
      </p:grpSpPr>
      <p:sp>
        <p:nvSpPr>
          <p:cNvPr id="305" name="Google Shape;305;p32"/>
          <p:cNvSpPr/>
          <p:nvPr/>
        </p:nvSpPr>
        <p:spPr>
          <a:xfrm>
            <a:off x="491850" y="1136350"/>
            <a:ext cx="8111100" cy="3606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2"/>
          <p:cNvSpPr txBox="1"/>
          <p:nvPr>
            <p:ph type="ctrTitle"/>
          </p:nvPr>
        </p:nvSpPr>
        <p:spPr>
          <a:xfrm>
            <a:off x="86100" y="221375"/>
            <a:ext cx="8922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Triangulation des traces d’apprentissage</a:t>
            </a:r>
            <a:endParaRPr sz="4100">
              <a:solidFill>
                <a:schemeClr val="lt1"/>
              </a:solidFill>
              <a:latin typeface="Caveat"/>
              <a:ea typeface="Caveat"/>
              <a:cs typeface="Caveat"/>
              <a:sym typeface="Caveat"/>
            </a:endParaRPr>
          </a:p>
        </p:txBody>
      </p:sp>
      <p:sp>
        <p:nvSpPr>
          <p:cNvPr id="307" name="Google Shape;307;p32"/>
          <p:cNvSpPr txBox="1"/>
          <p:nvPr/>
        </p:nvSpPr>
        <p:spPr>
          <a:xfrm>
            <a:off x="1774325" y="2834325"/>
            <a:ext cx="459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8" name="Google Shape;308;p32"/>
          <p:cNvSpPr txBox="1"/>
          <p:nvPr/>
        </p:nvSpPr>
        <p:spPr>
          <a:xfrm>
            <a:off x="491850" y="1795350"/>
            <a:ext cx="8111100" cy="283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solidFill>
                <a:srgbClr val="1C4587"/>
              </a:solidFill>
              <a:latin typeface="Caveat"/>
              <a:ea typeface="Caveat"/>
              <a:cs typeface="Caveat"/>
              <a:sym typeface="Caveat"/>
            </a:endParaRPr>
          </a:p>
          <a:p>
            <a:pPr indent="0" lvl="0" marL="0" rtl="0" algn="l">
              <a:spcBef>
                <a:spcPts val="0"/>
              </a:spcBef>
              <a:spcAft>
                <a:spcPts val="0"/>
              </a:spcAft>
              <a:buNone/>
            </a:pPr>
            <a:r>
              <a:rPr lang="fr" sz="2400">
                <a:solidFill>
                  <a:srgbClr val="1C4587"/>
                </a:solidFill>
                <a:latin typeface="Caveat"/>
                <a:ea typeface="Caveat"/>
                <a:cs typeface="Caveat"/>
                <a:sym typeface="Caveat"/>
              </a:rPr>
              <a:t>Lo</a:t>
            </a:r>
            <a:r>
              <a:rPr lang="fr" sz="2400">
                <a:solidFill>
                  <a:srgbClr val="1C4587"/>
                </a:solidFill>
                <a:latin typeface="Caveat"/>
                <a:ea typeface="Caveat"/>
                <a:cs typeface="Caveat"/>
                <a:sym typeface="Caveat"/>
              </a:rPr>
              <a:t>rsque vous ciblez une tâche (ex. open middle, causerie), se poser les questions suivantes: </a:t>
            </a:r>
            <a:endParaRPr sz="2400">
              <a:solidFill>
                <a:srgbClr val="1C4587"/>
              </a:solidFill>
              <a:latin typeface="Caveat"/>
              <a:ea typeface="Caveat"/>
              <a:cs typeface="Caveat"/>
              <a:sym typeface="Caveat"/>
            </a:endParaRPr>
          </a:p>
          <a:p>
            <a:pPr indent="-368300" lvl="0" marL="914400" rtl="0" algn="l">
              <a:spcBef>
                <a:spcPts val="0"/>
              </a:spcBef>
              <a:spcAft>
                <a:spcPts val="0"/>
              </a:spcAft>
              <a:buClr>
                <a:srgbClr val="1C4587"/>
              </a:buClr>
              <a:buSzPts val="2200"/>
              <a:buFont typeface="Caveat"/>
              <a:buChar char="●"/>
            </a:pPr>
            <a:r>
              <a:rPr lang="fr" sz="2200">
                <a:solidFill>
                  <a:srgbClr val="1C4587"/>
                </a:solidFill>
                <a:latin typeface="Caveat"/>
                <a:ea typeface="Caveat"/>
                <a:cs typeface="Caveat"/>
                <a:sym typeface="Caveat"/>
              </a:rPr>
              <a:t>Quel type de trace d’apprentissage serait la plus appropriée?</a:t>
            </a:r>
            <a:endParaRPr sz="2200">
              <a:solidFill>
                <a:srgbClr val="1C4587"/>
              </a:solidFill>
              <a:latin typeface="Caveat"/>
              <a:ea typeface="Caveat"/>
              <a:cs typeface="Caveat"/>
              <a:sym typeface="Caveat"/>
            </a:endParaRPr>
          </a:p>
          <a:p>
            <a:pPr indent="-368300" lvl="0" marL="914400" rtl="0" algn="l">
              <a:spcBef>
                <a:spcPts val="0"/>
              </a:spcBef>
              <a:spcAft>
                <a:spcPts val="0"/>
              </a:spcAft>
              <a:buClr>
                <a:srgbClr val="1C4587"/>
              </a:buClr>
              <a:buSzPts val="2200"/>
              <a:buFont typeface="Caveat"/>
              <a:buChar char="●"/>
            </a:pPr>
            <a:r>
              <a:rPr lang="fr" sz="2200">
                <a:solidFill>
                  <a:srgbClr val="1C4587"/>
                </a:solidFill>
                <a:latin typeface="Caveat"/>
                <a:ea typeface="Caveat"/>
                <a:cs typeface="Caveat"/>
                <a:sym typeface="Caveat"/>
              </a:rPr>
              <a:t>Comment planifier cette prise d’information?</a:t>
            </a:r>
            <a:endParaRPr sz="2200">
              <a:solidFill>
                <a:srgbClr val="1C4587"/>
              </a:solidFill>
              <a:latin typeface="Caveat"/>
              <a:ea typeface="Caveat"/>
              <a:cs typeface="Caveat"/>
              <a:sym typeface="Caveat"/>
            </a:endParaRPr>
          </a:p>
          <a:p>
            <a:pPr indent="-368300" lvl="0" marL="914400" rtl="0" algn="l">
              <a:spcBef>
                <a:spcPts val="0"/>
              </a:spcBef>
              <a:spcAft>
                <a:spcPts val="0"/>
              </a:spcAft>
              <a:buClr>
                <a:srgbClr val="1C4587"/>
              </a:buClr>
              <a:buSzPts val="2200"/>
              <a:buFont typeface="Caveat"/>
              <a:buChar char="●"/>
            </a:pPr>
            <a:r>
              <a:rPr lang="fr" sz="2200">
                <a:solidFill>
                  <a:srgbClr val="1C4587"/>
                </a:solidFill>
                <a:latin typeface="Caveat"/>
                <a:ea typeface="Caveat"/>
                <a:cs typeface="Caveat"/>
                <a:sym typeface="Caveat"/>
              </a:rPr>
              <a:t>Comment consigner cette information, s’il y a lieu de le faire? </a:t>
            </a:r>
            <a:endParaRPr sz="2200">
              <a:solidFill>
                <a:srgbClr val="1C4587"/>
              </a:solidFill>
              <a:latin typeface="Caveat"/>
              <a:ea typeface="Caveat"/>
              <a:cs typeface="Caveat"/>
              <a:sym typeface="Caveat"/>
            </a:endParaRPr>
          </a:p>
          <a:p>
            <a:pPr indent="-342900" lvl="0" marL="914400" rtl="0" algn="l">
              <a:spcBef>
                <a:spcPts val="0"/>
              </a:spcBef>
              <a:spcAft>
                <a:spcPts val="0"/>
              </a:spcAft>
              <a:buClr>
                <a:srgbClr val="1C4587"/>
              </a:buClr>
              <a:buSzPts val="1800"/>
              <a:buChar char="●"/>
            </a:pPr>
            <a:r>
              <a:rPr lang="fr" sz="2200">
                <a:solidFill>
                  <a:srgbClr val="1C4587"/>
                </a:solidFill>
                <a:latin typeface="Caveat"/>
                <a:ea typeface="Caveat"/>
                <a:cs typeface="Caveat"/>
                <a:sym typeface="Caveat"/>
              </a:rPr>
              <a:t>Pour qui consigner cette prise d’information?</a:t>
            </a:r>
            <a:br>
              <a:rPr lang="fr" sz="1100">
                <a:solidFill>
                  <a:schemeClr val="dk1"/>
                </a:solidFill>
              </a:rPr>
            </a:br>
            <a:endParaRPr b="1" sz="1800">
              <a:solidFill>
                <a:srgbClr val="1C4587"/>
              </a:solidFill>
              <a:latin typeface="Caveat"/>
              <a:ea typeface="Caveat"/>
              <a:cs typeface="Caveat"/>
              <a:sym typeface="Caveat"/>
            </a:endParaRPr>
          </a:p>
        </p:txBody>
      </p:sp>
      <p:sp>
        <p:nvSpPr>
          <p:cNvPr id="309" name="Google Shape;309;p32"/>
          <p:cNvSpPr txBox="1"/>
          <p:nvPr>
            <p:ph type="ctrTitle"/>
          </p:nvPr>
        </p:nvSpPr>
        <p:spPr>
          <a:xfrm>
            <a:off x="491850" y="1221800"/>
            <a:ext cx="81111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b="1" lang="fr" sz="3300">
                <a:solidFill>
                  <a:srgbClr val="288AB4"/>
                </a:solidFill>
                <a:latin typeface="Caveat"/>
                <a:ea typeface="Caveat"/>
                <a:cs typeface="Caveat"/>
                <a:sym typeface="Caveat"/>
              </a:rPr>
              <a:t>Observation</a:t>
            </a:r>
            <a:r>
              <a:rPr b="1" lang="fr" sz="3300">
                <a:solidFill>
                  <a:schemeClr val="lt1"/>
                </a:solidFill>
                <a:latin typeface="Caveat"/>
                <a:ea typeface="Caveat"/>
                <a:cs typeface="Caveat"/>
                <a:sym typeface="Caveat"/>
              </a:rPr>
              <a:t> </a:t>
            </a:r>
            <a:r>
              <a:rPr b="1" lang="fr" sz="3300">
                <a:solidFill>
                  <a:schemeClr val="accent2"/>
                </a:solidFill>
                <a:latin typeface="Caveat"/>
                <a:ea typeface="Caveat"/>
                <a:cs typeface="Caveat"/>
                <a:sym typeface="Caveat"/>
              </a:rPr>
              <a:t>-</a:t>
            </a:r>
            <a:r>
              <a:rPr b="1" lang="fr" sz="3300">
                <a:solidFill>
                  <a:schemeClr val="lt1"/>
                </a:solidFill>
                <a:latin typeface="Caveat"/>
                <a:ea typeface="Caveat"/>
                <a:cs typeface="Caveat"/>
                <a:sym typeface="Caveat"/>
              </a:rPr>
              <a:t> </a:t>
            </a:r>
            <a:r>
              <a:rPr b="1" lang="fr" sz="3300">
                <a:solidFill>
                  <a:srgbClr val="8EBF48"/>
                </a:solidFill>
                <a:latin typeface="Caveat"/>
                <a:ea typeface="Caveat"/>
                <a:cs typeface="Caveat"/>
                <a:sym typeface="Caveat"/>
              </a:rPr>
              <a:t>Conversation</a:t>
            </a:r>
            <a:r>
              <a:rPr b="1" lang="fr" sz="3300">
                <a:solidFill>
                  <a:schemeClr val="lt1"/>
                </a:solidFill>
                <a:latin typeface="Caveat"/>
                <a:ea typeface="Caveat"/>
                <a:cs typeface="Caveat"/>
                <a:sym typeface="Caveat"/>
              </a:rPr>
              <a:t> </a:t>
            </a:r>
            <a:r>
              <a:rPr b="1" lang="fr" sz="3300">
                <a:solidFill>
                  <a:schemeClr val="accent2"/>
                </a:solidFill>
                <a:latin typeface="Caveat"/>
                <a:ea typeface="Caveat"/>
                <a:cs typeface="Caveat"/>
                <a:sym typeface="Caveat"/>
              </a:rPr>
              <a:t>-</a:t>
            </a:r>
            <a:r>
              <a:rPr b="1" lang="fr" sz="3300">
                <a:solidFill>
                  <a:schemeClr val="lt1"/>
                </a:solidFill>
                <a:latin typeface="Caveat"/>
                <a:ea typeface="Caveat"/>
                <a:cs typeface="Caveat"/>
                <a:sym typeface="Caveat"/>
              </a:rPr>
              <a:t> </a:t>
            </a:r>
            <a:r>
              <a:rPr b="1" lang="fr" sz="3300">
                <a:solidFill>
                  <a:srgbClr val="BC2E97"/>
                </a:solidFill>
                <a:latin typeface="Caveat"/>
                <a:ea typeface="Caveat"/>
                <a:cs typeface="Caveat"/>
                <a:sym typeface="Caveat"/>
              </a:rPr>
              <a:t>Production</a:t>
            </a:r>
            <a:endParaRPr b="1" sz="3300">
              <a:solidFill>
                <a:srgbClr val="BC2E97"/>
              </a:solidFill>
              <a:latin typeface="Caveat"/>
              <a:ea typeface="Caveat"/>
              <a:cs typeface="Caveat"/>
              <a:sym typeface="Caveat"/>
            </a:endParaRPr>
          </a:p>
        </p:txBody>
      </p:sp>
      <p:pic>
        <p:nvPicPr>
          <p:cNvPr id="310" name="Google Shape;310;p32"/>
          <p:cNvPicPr preferRelativeResize="0"/>
          <p:nvPr/>
        </p:nvPicPr>
        <p:blipFill>
          <a:blip r:embed="rId4">
            <a:alphaModFix/>
          </a:blip>
          <a:stretch>
            <a:fillRect/>
          </a:stretch>
        </p:blipFill>
        <p:spPr>
          <a:xfrm>
            <a:off x="564575" y="1178000"/>
            <a:ext cx="992850" cy="874000"/>
          </a:xfrm>
          <a:prstGeom prst="rect">
            <a:avLst/>
          </a:prstGeom>
          <a:noFill/>
          <a:ln>
            <a:noFill/>
          </a:ln>
        </p:spPr>
      </p:pic>
      <p:pic>
        <p:nvPicPr>
          <p:cNvPr id="311" name="Google Shape;311;p32"/>
          <p:cNvPicPr preferRelativeResize="0"/>
          <p:nvPr/>
        </p:nvPicPr>
        <p:blipFill>
          <a:blip r:embed="rId4">
            <a:alphaModFix/>
          </a:blip>
          <a:stretch>
            <a:fillRect/>
          </a:stretch>
        </p:blipFill>
        <p:spPr>
          <a:xfrm>
            <a:off x="7552175" y="1221800"/>
            <a:ext cx="992850" cy="874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 name="Shape 137"/>
        <p:cNvGrpSpPr/>
        <p:nvPr/>
      </p:nvGrpSpPr>
      <p:grpSpPr>
        <a:xfrm>
          <a:off x="0" y="0"/>
          <a:ext cx="0" cy="0"/>
          <a:chOff x="0" y="0"/>
          <a:chExt cx="0" cy="0"/>
        </a:xfrm>
      </p:grpSpPr>
      <p:sp>
        <p:nvSpPr>
          <p:cNvPr id="138" name="Google Shape;138;p15"/>
          <p:cNvSpPr txBox="1"/>
          <p:nvPr>
            <p:ph type="ctrTitle"/>
          </p:nvPr>
        </p:nvSpPr>
        <p:spPr>
          <a:xfrm>
            <a:off x="311700" y="287375"/>
            <a:ext cx="8520600" cy="1618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b="1" lang="fr">
                <a:solidFill>
                  <a:schemeClr val="lt1"/>
                </a:solidFill>
                <a:latin typeface="Caveat"/>
                <a:ea typeface="Caveat"/>
                <a:cs typeface="Caveat"/>
                <a:sym typeface="Caveat"/>
              </a:rPr>
              <a:t>Apprendre et évaluer autrement </a:t>
            </a:r>
            <a:endParaRPr b="1">
              <a:solidFill>
                <a:schemeClr val="lt1"/>
              </a:solidFill>
              <a:latin typeface="Caveat"/>
              <a:ea typeface="Caveat"/>
              <a:cs typeface="Caveat"/>
              <a:sym typeface="Caveat"/>
            </a:endParaRPr>
          </a:p>
          <a:p>
            <a:pPr indent="0" lvl="0" marL="0" rtl="0" algn="ctr">
              <a:lnSpc>
                <a:spcPct val="100000"/>
              </a:lnSpc>
              <a:spcBef>
                <a:spcPts val="0"/>
              </a:spcBef>
              <a:spcAft>
                <a:spcPts val="0"/>
              </a:spcAft>
              <a:buSzPct val="100000"/>
              <a:buNone/>
            </a:pPr>
            <a:r>
              <a:rPr b="1" lang="fr">
                <a:solidFill>
                  <a:schemeClr val="lt1"/>
                </a:solidFill>
                <a:latin typeface="Caveat"/>
                <a:ea typeface="Caveat"/>
                <a:cs typeface="Caveat"/>
                <a:sym typeface="Caveat"/>
              </a:rPr>
              <a:t>en mathématique</a:t>
            </a:r>
            <a:endParaRPr>
              <a:solidFill>
                <a:srgbClr val="FF9900"/>
              </a:solidFill>
              <a:latin typeface="Caveat"/>
              <a:ea typeface="Caveat"/>
              <a:cs typeface="Caveat"/>
              <a:sym typeface="Caveat"/>
            </a:endParaRPr>
          </a:p>
        </p:txBody>
      </p:sp>
      <p:sp>
        <p:nvSpPr>
          <p:cNvPr id="139" name="Google Shape;139;p15"/>
          <p:cNvSpPr txBox="1"/>
          <p:nvPr>
            <p:ph idx="1" type="subTitle"/>
          </p:nvPr>
        </p:nvSpPr>
        <p:spPr>
          <a:xfrm>
            <a:off x="775575" y="1999125"/>
            <a:ext cx="7845300" cy="29379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Clr>
                <a:schemeClr val="dk1"/>
              </a:buClr>
              <a:buSzPts val="1330"/>
              <a:buFont typeface="Arial"/>
              <a:buNone/>
            </a:pPr>
            <a:r>
              <a:rPr b="1" lang="fr" sz="2066">
                <a:solidFill>
                  <a:schemeClr val="accent4"/>
                </a:solidFill>
                <a:latin typeface="Caveat"/>
                <a:ea typeface="Caveat"/>
                <a:cs typeface="Caveat"/>
                <a:sym typeface="Caveat"/>
              </a:rPr>
              <a:t>Sandra Fortin - CSS de la Beauce-Etchemin</a:t>
            </a:r>
            <a:endParaRPr b="1" sz="2066">
              <a:solidFill>
                <a:srgbClr val="FFAB40"/>
              </a:solidFill>
              <a:latin typeface="Caveat"/>
              <a:ea typeface="Caveat"/>
              <a:cs typeface="Caveat"/>
              <a:sym typeface="Caveat"/>
            </a:endParaRPr>
          </a:p>
          <a:p>
            <a:pPr indent="0" lvl="0" marL="0" rtl="0" algn="ctr">
              <a:lnSpc>
                <a:spcPct val="80000"/>
              </a:lnSpc>
              <a:spcBef>
                <a:spcPts val="0"/>
              </a:spcBef>
              <a:spcAft>
                <a:spcPts val="0"/>
              </a:spcAft>
              <a:buSzPts val="1330"/>
              <a:buNone/>
            </a:pPr>
            <a:r>
              <a:rPr b="1" lang="fr" sz="2066">
                <a:solidFill>
                  <a:srgbClr val="FFAB40"/>
                </a:solidFill>
                <a:latin typeface="Caveat"/>
                <a:ea typeface="Caveat"/>
                <a:cs typeface="Caveat"/>
                <a:sym typeface="Caveat"/>
              </a:rPr>
              <a:t>Marika Perrault - CSS des Hautes-Rivières</a:t>
            </a:r>
            <a:endParaRPr b="1" sz="2066">
              <a:solidFill>
                <a:srgbClr val="FFAB40"/>
              </a:solidFill>
              <a:latin typeface="Caveat"/>
              <a:ea typeface="Caveat"/>
              <a:cs typeface="Caveat"/>
              <a:sym typeface="Caveat"/>
            </a:endParaRPr>
          </a:p>
          <a:p>
            <a:pPr indent="0" lvl="0" marL="0" rtl="0" algn="ctr">
              <a:lnSpc>
                <a:spcPct val="80000"/>
              </a:lnSpc>
              <a:spcBef>
                <a:spcPts val="0"/>
              </a:spcBef>
              <a:spcAft>
                <a:spcPts val="0"/>
              </a:spcAft>
              <a:buSzPts val="1330"/>
              <a:buNone/>
            </a:pPr>
            <a:r>
              <a:rPr b="1" lang="fr" sz="2066">
                <a:solidFill>
                  <a:schemeClr val="accent4"/>
                </a:solidFill>
                <a:latin typeface="Caveat"/>
                <a:ea typeface="Caveat"/>
                <a:cs typeface="Caveat"/>
                <a:sym typeface="Caveat"/>
              </a:rPr>
              <a:t>Étienne Perron - CSS De La Jonquière</a:t>
            </a:r>
            <a:endParaRPr b="1" sz="2066">
              <a:solidFill>
                <a:schemeClr val="accent4"/>
              </a:solidFill>
              <a:latin typeface="Caveat"/>
              <a:ea typeface="Caveat"/>
              <a:cs typeface="Caveat"/>
              <a:sym typeface="Caveat"/>
            </a:endParaRPr>
          </a:p>
          <a:p>
            <a:pPr indent="0" lvl="0" marL="0" rtl="0" algn="ctr">
              <a:lnSpc>
                <a:spcPct val="80000"/>
              </a:lnSpc>
              <a:spcBef>
                <a:spcPts val="0"/>
              </a:spcBef>
              <a:spcAft>
                <a:spcPts val="0"/>
              </a:spcAft>
              <a:buClr>
                <a:schemeClr val="dk1"/>
              </a:buClr>
              <a:buSzPts val="1330"/>
              <a:buFont typeface="Arial"/>
              <a:buNone/>
            </a:pPr>
            <a:r>
              <a:rPr b="1" lang="fr" sz="2066">
                <a:solidFill>
                  <a:schemeClr val="accent4"/>
                </a:solidFill>
                <a:latin typeface="Caveat"/>
                <a:ea typeface="Caveat"/>
                <a:cs typeface="Caveat"/>
                <a:sym typeface="Caveat"/>
              </a:rPr>
              <a:t>Stéphanie Rioux - RÉCIT MST </a:t>
            </a:r>
            <a:endParaRPr b="1" sz="2066">
              <a:solidFill>
                <a:schemeClr val="accent4"/>
              </a:solidFill>
              <a:latin typeface="Caveat"/>
              <a:ea typeface="Caveat"/>
              <a:cs typeface="Caveat"/>
              <a:sym typeface="Caveat"/>
            </a:endParaRPr>
          </a:p>
          <a:p>
            <a:pPr indent="0" lvl="0" marL="0" rtl="0" algn="ctr">
              <a:lnSpc>
                <a:spcPct val="80000"/>
              </a:lnSpc>
              <a:spcBef>
                <a:spcPts val="0"/>
              </a:spcBef>
              <a:spcAft>
                <a:spcPts val="0"/>
              </a:spcAft>
              <a:buSzPts val="1330"/>
              <a:buNone/>
            </a:pPr>
            <a:r>
              <a:rPr b="1" lang="fr" sz="2066">
                <a:solidFill>
                  <a:srgbClr val="FFAB40"/>
                </a:solidFill>
                <a:latin typeface="Caveat"/>
                <a:ea typeface="Caveat"/>
                <a:cs typeface="Caveat"/>
                <a:sym typeface="Caveat"/>
              </a:rPr>
              <a:t>Marie-Josée Simard - CSS des Trois-Lacs</a:t>
            </a:r>
            <a:endParaRPr b="1" sz="2066">
              <a:solidFill>
                <a:srgbClr val="FFAB40"/>
              </a:solidFill>
              <a:latin typeface="Caveat"/>
              <a:ea typeface="Caveat"/>
              <a:cs typeface="Caveat"/>
              <a:sym typeface="Caveat"/>
            </a:endParaRPr>
          </a:p>
          <a:p>
            <a:pPr indent="0" lvl="0" marL="0" rtl="0" algn="ctr">
              <a:lnSpc>
                <a:spcPct val="80000"/>
              </a:lnSpc>
              <a:spcBef>
                <a:spcPts val="0"/>
              </a:spcBef>
              <a:spcAft>
                <a:spcPts val="0"/>
              </a:spcAft>
              <a:buSzPts val="1330"/>
              <a:buNone/>
            </a:pPr>
            <a:r>
              <a:rPr b="1" lang="fr" sz="2066">
                <a:solidFill>
                  <a:srgbClr val="FFAB40"/>
                </a:solidFill>
                <a:latin typeface="Caveat"/>
                <a:ea typeface="Caveat"/>
                <a:cs typeface="Caveat"/>
                <a:sym typeface="Caveat"/>
              </a:rPr>
              <a:t>Esther Veilleux - CSS des Découvreurs </a:t>
            </a:r>
            <a:br>
              <a:rPr b="1" lang="fr" sz="2066">
                <a:solidFill>
                  <a:srgbClr val="FFAB40"/>
                </a:solidFill>
                <a:latin typeface="Caveat"/>
                <a:ea typeface="Caveat"/>
                <a:cs typeface="Caveat"/>
                <a:sym typeface="Caveat"/>
              </a:rPr>
            </a:br>
            <a:r>
              <a:rPr b="1" lang="fr" sz="2066">
                <a:solidFill>
                  <a:srgbClr val="FFAB40"/>
                </a:solidFill>
                <a:latin typeface="Caveat"/>
                <a:ea typeface="Caveat"/>
                <a:cs typeface="Caveat"/>
                <a:sym typeface="Caveat"/>
              </a:rPr>
              <a:t>et Programmes de mathématique</a:t>
            </a:r>
            <a:endParaRPr b="1" sz="2066">
              <a:solidFill>
                <a:srgbClr val="FFAB40"/>
              </a:solidFill>
              <a:latin typeface="Caveat"/>
              <a:ea typeface="Caveat"/>
              <a:cs typeface="Caveat"/>
              <a:sym typeface="Caveat"/>
            </a:endParaRPr>
          </a:p>
          <a:p>
            <a:pPr indent="0" lvl="0" marL="0" rtl="0" algn="ctr">
              <a:lnSpc>
                <a:spcPct val="80000"/>
              </a:lnSpc>
              <a:spcBef>
                <a:spcPts val="0"/>
              </a:spcBef>
              <a:spcAft>
                <a:spcPts val="0"/>
              </a:spcAft>
              <a:buSzPts val="1330"/>
              <a:buNone/>
            </a:pPr>
            <a:r>
              <a:t/>
            </a:r>
            <a:endParaRPr b="1" sz="2066">
              <a:solidFill>
                <a:srgbClr val="FFAB40"/>
              </a:solidFill>
              <a:latin typeface="Caveat"/>
              <a:ea typeface="Caveat"/>
              <a:cs typeface="Caveat"/>
              <a:sym typeface="Caveat"/>
            </a:endParaRPr>
          </a:p>
          <a:p>
            <a:pPr indent="0" lvl="0" marL="0" rtl="0" algn="l">
              <a:lnSpc>
                <a:spcPct val="80000"/>
              </a:lnSpc>
              <a:spcBef>
                <a:spcPts val="0"/>
              </a:spcBef>
              <a:spcAft>
                <a:spcPts val="0"/>
              </a:spcAft>
              <a:buSzPts val="1330"/>
              <a:buNone/>
            </a:pPr>
            <a:r>
              <a:t/>
            </a:r>
            <a:endParaRPr sz="1745">
              <a:solidFill>
                <a:srgbClr val="FFAB40"/>
              </a:solidFill>
              <a:latin typeface="Caveat"/>
              <a:ea typeface="Caveat"/>
              <a:cs typeface="Caveat"/>
              <a:sym typeface="Caveat"/>
            </a:endParaRPr>
          </a:p>
          <a:p>
            <a:pPr indent="0" lvl="0" marL="0" rtl="0" algn="ctr">
              <a:lnSpc>
                <a:spcPct val="80000"/>
              </a:lnSpc>
              <a:spcBef>
                <a:spcPts val="0"/>
              </a:spcBef>
              <a:spcAft>
                <a:spcPts val="0"/>
              </a:spcAft>
              <a:buSzPts val="1330"/>
              <a:buNone/>
            </a:pPr>
            <a:r>
              <a:rPr b="1" lang="fr" sz="2038">
                <a:solidFill>
                  <a:schemeClr val="lt1"/>
                </a:solidFill>
                <a:latin typeface="Caveat"/>
                <a:ea typeface="Caveat"/>
                <a:cs typeface="Caveat"/>
                <a:sym typeface="Caveat"/>
              </a:rPr>
              <a:t>AQUOPS - </a:t>
            </a:r>
            <a:r>
              <a:rPr b="1" lang="fr" sz="2038">
                <a:solidFill>
                  <a:schemeClr val="lt1"/>
                </a:solidFill>
                <a:latin typeface="Caveat"/>
                <a:ea typeface="Caveat"/>
                <a:cs typeface="Caveat"/>
                <a:sym typeface="Caveat"/>
              </a:rPr>
              <a:t>Journée thématique</a:t>
            </a:r>
            <a:endParaRPr b="1" sz="2038">
              <a:solidFill>
                <a:schemeClr val="lt1"/>
              </a:solidFill>
              <a:latin typeface="Caveat"/>
              <a:ea typeface="Caveat"/>
              <a:cs typeface="Caveat"/>
              <a:sym typeface="Caveat"/>
            </a:endParaRPr>
          </a:p>
          <a:p>
            <a:pPr indent="0" lvl="0" marL="0" rtl="0" algn="ctr">
              <a:lnSpc>
                <a:spcPct val="80000"/>
              </a:lnSpc>
              <a:spcBef>
                <a:spcPts val="0"/>
              </a:spcBef>
              <a:spcAft>
                <a:spcPts val="0"/>
              </a:spcAft>
              <a:buSzPts val="1330"/>
              <a:buNone/>
            </a:pPr>
            <a:r>
              <a:rPr b="1" lang="fr" sz="2038">
                <a:solidFill>
                  <a:schemeClr val="lt1"/>
                </a:solidFill>
                <a:latin typeface="Caveat"/>
                <a:ea typeface="Caveat"/>
                <a:cs typeface="Caveat"/>
                <a:sym typeface="Caveat"/>
              </a:rPr>
              <a:t>4 avril 2023 - </a:t>
            </a:r>
            <a:r>
              <a:rPr b="1" lang="fr" sz="2038">
                <a:solidFill>
                  <a:schemeClr val="lt1"/>
                </a:solidFill>
                <a:latin typeface="Caveat"/>
                <a:ea typeface="Caveat"/>
                <a:cs typeface="Caveat"/>
                <a:sym typeface="Caveat"/>
              </a:rPr>
              <a:t>9h00 à 16h30</a:t>
            </a:r>
            <a:endParaRPr b="1" sz="2038">
              <a:solidFill>
                <a:schemeClr val="lt1"/>
              </a:solidFill>
              <a:latin typeface="Caveat"/>
              <a:ea typeface="Caveat"/>
              <a:cs typeface="Caveat"/>
              <a:sym typeface="Cave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sp>
        <p:nvSpPr>
          <p:cNvPr id="316" name="Google Shape;316;p33"/>
          <p:cNvSpPr txBox="1"/>
          <p:nvPr>
            <p:ph type="ctrTitle"/>
          </p:nvPr>
        </p:nvSpPr>
        <p:spPr>
          <a:xfrm>
            <a:off x="311700" y="-67875"/>
            <a:ext cx="8520600" cy="8928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Menu Math</a:t>
            </a:r>
            <a:endParaRPr sz="2600">
              <a:solidFill>
                <a:schemeClr val="lt1"/>
              </a:solidFill>
              <a:latin typeface="Caveat"/>
              <a:ea typeface="Caveat"/>
              <a:cs typeface="Caveat"/>
              <a:sym typeface="Caveat"/>
            </a:endParaRPr>
          </a:p>
        </p:txBody>
      </p:sp>
      <p:sp>
        <p:nvSpPr>
          <p:cNvPr id="317" name="Google Shape;317;p33"/>
          <p:cNvSpPr txBox="1"/>
          <p:nvPr>
            <p:ph type="ctrTitle"/>
          </p:nvPr>
        </p:nvSpPr>
        <p:spPr>
          <a:xfrm>
            <a:off x="5603675" y="4589400"/>
            <a:ext cx="3991200" cy="5541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b="1" lang="fr" sz="2400" u="sng">
                <a:solidFill>
                  <a:schemeClr val="lt1"/>
                </a:solidFill>
                <a:latin typeface="Caveat"/>
                <a:ea typeface="Caveat"/>
                <a:cs typeface="Caveat"/>
                <a:sym typeface="Caveat"/>
                <a:hlinkClick r:id="rId4">
                  <a:extLst>
                    <a:ext uri="{A12FA001-AC4F-418D-AE19-62706E023703}">
                      <ahyp:hlinkClr val="tx"/>
                    </a:ext>
                  </a:extLst>
                </a:hlinkClick>
              </a:rPr>
              <a:t>Section « Menu Math » du site</a:t>
            </a:r>
            <a:endParaRPr b="1" sz="2400">
              <a:solidFill>
                <a:schemeClr val="lt1"/>
              </a:solidFill>
              <a:latin typeface="Caveat"/>
              <a:ea typeface="Caveat"/>
              <a:cs typeface="Caveat"/>
              <a:sym typeface="Caveat"/>
            </a:endParaRPr>
          </a:p>
        </p:txBody>
      </p:sp>
      <p:pic>
        <p:nvPicPr>
          <p:cNvPr id="318" name="Google Shape;318;p33"/>
          <p:cNvPicPr preferRelativeResize="0"/>
          <p:nvPr/>
        </p:nvPicPr>
        <p:blipFill>
          <a:blip r:embed="rId5">
            <a:alphaModFix/>
          </a:blip>
          <a:stretch>
            <a:fillRect/>
          </a:stretch>
        </p:blipFill>
        <p:spPr>
          <a:xfrm>
            <a:off x="185375" y="927850"/>
            <a:ext cx="3991201" cy="3887773"/>
          </a:xfrm>
          <a:prstGeom prst="rect">
            <a:avLst/>
          </a:prstGeom>
          <a:noFill/>
          <a:ln>
            <a:noFill/>
          </a:ln>
        </p:spPr>
      </p:pic>
      <p:pic>
        <p:nvPicPr>
          <p:cNvPr id="319" name="Google Shape;319;p33"/>
          <p:cNvPicPr preferRelativeResize="0"/>
          <p:nvPr/>
        </p:nvPicPr>
        <p:blipFill>
          <a:blip r:embed="rId6">
            <a:alphaModFix/>
          </a:blip>
          <a:stretch>
            <a:fillRect/>
          </a:stretch>
        </p:blipFill>
        <p:spPr>
          <a:xfrm>
            <a:off x="5350975" y="1321064"/>
            <a:ext cx="3681850" cy="2501373"/>
          </a:xfrm>
          <a:prstGeom prst="rect">
            <a:avLst/>
          </a:prstGeom>
          <a:noFill/>
          <a:ln>
            <a:noFill/>
          </a:ln>
        </p:spPr>
      </p:pic>
      <p:pic>
        <p:nvPicPr>
          <p:cNvPr id="320" name="Google Shape;320;p33">
            <a:hlinkClick r:id="rId7"/>
          </p:cNvPr>
          <p:cNvPicPr preferRelativeResize="0"/>
          <p:nvPr/>
        </p:nvPicPr>
        <p:blipFill>
          <a:blip r:embed="rId8">
            <a:alphaModFix/>
          </a:blip>
          <a:stretch>
            <a:fillRect/>
          </a:stretch>
        </p:blipFill>
        <p:spPr>
          <a:xfrm>
            <a:off x="6483750" y="1843148"/>
            <a:ext cx="2396675" cy="358614"/>
          </a:xfrm>
          <a:prstGeom prst="rect">
            <a:avLst/>
          </a:prstGeom>
          <a:noFill/>
          <a:ln>
            <a:noFill/>
          </a:ln>
        </p:spPr>
      </p:pic>
      <p:pic>
        <p:nvPicPr>
          <p:cNvPr id="321" name="Google Shape;321;p33">
            <a:hlinkClick r:id="rId9"/>
          </p:cNvPr>
          <p:cNvPicPr preferRelativeResize="0"/>
          <p:nvPr/>
        </p:nvPicPr>
        <p:blipFill>
          <a:blip r:embed="rId10">
            <a:alphaModFix/>
          </a:blip>
          <a:stretch>
            <a:fillRect/>
          </a:stretch>
        </p:blipFill>
        <p:spPr>
          <a:xfrm>
            <a:off x="5434075" y="3409411"/>
            <a:ext cx="3522549" cy="413034"/>
          </a:xfrm>
          <a:prstGeom prst="rect">
            <a:avLst/>
          </a:prstGeom>
          <a:noFill/>
          <a:ln>
            <a:noFill/>
          </a:ln>
        </p:spPr>
      </p:pic>
      <p:sp>
        <p:nvSpPr>
          <p:cNvPr id="322" name="Google Shape;322;p33"/>
          <p:cNvSpPr txBox="1"/>
          <p:nvPr>
            <p:ph type="ctrTitle"/>
          </p:nvPr>
        </p:nvSpPr>
        <p:spPr>
          <a:xfrm>
            <a:off x="6272750" y="731650"/>
            <a:ext cx="2085300" cy="5541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2400">
                <a:solidFill>
                  <a:schemeClr val="lt1"/>
                </a:solidFill>
                <a:latin typeface="Cambria"/>
                <a:ea typeface="Cambria"/>
                <a:cs typeface="Cambria"/>
                <a:sym typeface="Cambria"/>
              </a:rPr>
              <a:t>Avec Desmos</a:t>
            </a:r>
            <a:endParaRPr sz="2400">
              <a:solidFill>
                <a:schemeClr val="lt1"/>
              </a:solidFill>
              <a:latin typeface="Cambria"/>
              <a:ea typeface="Cambria"/>
              <a:cs typeface="Cambria"/>
              <a:sym typeface="Cambria"/>
            </a:endParaRPr>
          </a:p>
        </p:txBody>
      </p:sp>
      <p:pic>
        <p:nvPicPr>
          <p:cNvPr id="323" name="Google Shape;323;p33"/>
          <p:cNvPicPr preferRelativeResize="0"/>
          <p:nvPr/>
        </p:nvPicPr>
        <p:blipFill>
          <a:blip r:embed="rId11">
            <a:alphaModFix/>
          </a:blip>
          <a:stretch>
            <a:fillRect/>
          </a:stretch>
        </p:blipFill>
        <p:spPr>
          <a:xfrm>
            <a:off x="3186175" y="399500"/>
            <a:ext cx="2247900" cy="3009900"/>
          </a:xfrm>
          <a:prstGeom prst="rect">
            <a:avLst/>
          </a:prstGeom>
          <a:noFill/>
          <a:ln>
            <a:noFill/>
          </a:ln>
        </p:spPr>
      </p:pic>
      <p:sp>
        <p:nvSpPr>
          <p:cNvPr id="324" name="Google Shape;324;p33"/>
          <p:cNvSpPr/>
          <p:nvPr/>
        </p:nvSpPr>
        <p:spPr>
          <a:xfrm>
            <a:off x="5510225" y="1843150"/>
            <a:ext cx="3522600" cy="1305300"/>
          </a:xfrm>
          <a:prstGeom prst="rect">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3"/>
          <p:cNvSpPr/>
          <p:nvPr/>
        </p:nvSpPr>
        <p:spPr>
          <a:xfrm>
            <a:off x="5434075" y="3365700"/>
            <a:ext cx="3642600" cy="456900"/>
          </a:xfrm>
          <a:prstGeom prst="rect">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3"/>
          <p:cNvSpPr txBox="1"/>
          <p:nvPr/>
        </p:nvSpPr>
        <p:spPr>
          <a:xfrm>
            <a:off x="4817425" y="2968825"/>
            <a:ext cx="533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2400">
                <a:solidFill>
                  <a:schemeClr val="lt1"/>
                </a:solidFill>
                <a:latin typeface="Cambria"/>
                <a:ea typeface="Cambria"/>
                <a:cs typeface="Cambria"/>
                <a:sym typeface="Cambria"/>
              </a:rPr>
              <a:t>ou</a:t>
            </a:r>
            <a:endParaRPr sz="2400">
              <a:solidFill>
                <a:schemeClr val="lt1"/>
              </a:solidFill>
              <a:latin typeface="Cambria"/>
              <a:ea typeface="Cambria"/>
              <a:cs typeface="Cambria"/>
              <a:sym typeface="Cambria"/>
            </a:endParaRPr>
          </a:p>
        </p:txBody>
      </p:sp>
      <p:pic>
        <p:nvPicPr>
          <p:cNvPr id="327" name="Google Shape;327;p33"/>
          <p:cNvPicPr preferRelativeResize="0"/>
          <p:nvPr/>
        </p:nvPicPr>
        <p:blipFill>
          <a:blip r:embed="rId12">
            <a:alphaModFix/>
          </a:blip>
          <a:stretch>
            <a:fillRect/>
          </a:stretch>
        </p:blipFill>
        <p:spPr>
          <a:xfrm>
            <a:off x="5958527" y="4166675"/>
            <a:ext cx="2873774" cy="413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1" name="Shape 331"/>
        <p:cNvGrpSpPr/>
        <p:nvPr/>
      </p:nvGrpSpPr>
      <p:grpSpPr>
        <a:xfrm>
          <a:off x="0" y="0"/>
          <a:ext cx="0" cy="0"/>
          <a:chOff x="0" y="0"/>
          <a:chExt cx="0" cy="0"/>
        </a:xfrm>
      </p:grpSpPr>
      <p:sp>
        <p:nvSpPr>
          <p:cNvPr id="332" name="Google Shape;332;p34"/>
          <p:cNvSpPr txBox="1"/>
          <p:nvPr>
            <p:ph type="ctrTitle"/>
          </p:nvPr>
        </p:nvSpPr>
        <p:spPr>
          <a:xfrm>
            <a:off x="311700" y="-67875"/>
            <a:ext cx="8520600" cy="8928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Menu Math</a:t>
            </a:r>
            <a:endParaRPr sz="2600">
              <a:solidFill>
                <a:schemeClr val="lt1"/>
              </a:solidFill>
              <a:latin typeface="Caveat"/>
              <a:ea typeface="Caveat"/>
              <a:cs typeface="Caveat"/>
              <a:sym typeface="Caveat"/>
            </a:endParaRPr>
          </a:p>
        </p:txBody>
      </p:sp>
      <p:pic>
        <p:nvPicPr>
          <p:cNvPr id="333" name="Google Shape;333;p34">
            <a:hlinkClick r:id="rId4"/>
          </p:cNvPr>
          <p:cNvPicPr preferRelativeResize="0"/>
          <p:nvPr/>
        </p:nvPicPr>
        <p:blipFill>
          <a:blip r:embed="rId5">
            <a:alphaModFix/>
          </a:blip>
          <a:stretch>
            <a:fillRect/>
          </a:stretch>
        </p:blipFill>
        <p:spPr>
          <a:xfrm>
            <a:off x="0" y="824925"/>
            <a:ext cx="5280029" cy="4318575"/>
          </a:xfrm>
          <a:prstGeom prst="rect">
            <a:avLst/>
          </a:prstGeom>
          <a:noFill/>
          <a:ln>
            <a:noFill/>
          </a:ln>
        </p:spPr>
      </p:pic>
      <p:pic>
        <p:nvPicPr>
          <p:cNvPr id="334" name="Google Shape;334;p34"/>
          <p:cNvPicPr preferRelativeResize="0"/>
          <p:nvPr/>
        </p:nvPicPr>
        <p:blipFill>
          <a:blip r:embed="rId6">
            <a:alphaModFix/>
          </a:blip>
          <a:stretch>
            <a:fillRect/>
          </a:stretch>
        </p:blipFill>
        <p:spPr>
          <a:xfrm>
            <a:off x="5432424" y="977325"/>
            <a:ext cx="3636350" cy="3169525"/>
          </a:xfrm>
          <a:prstGeom prst="rect">
            <a:avLst/>
          </a:prstGeom>
          <a:noFill/>
          <a:ln>
            <a:noFill/>
          </a:ln>
        </p:spPr>
      </p:pic>
      <p:sp>
        <p:nvSpPr>
          <p:cNvPr id="335" name="Google Shape;335;p34"/>
          <p:cNvSpPr txBox="1"/>
          <p:nvPr/>
        </p:nvSpPr>
        <p:spPr>
          <a:xfrm>
            <a:off x="5280013" y="4743300"/>
            <a:ext cx="1889400" cy="400200"/>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None/>
            </a:pPr>
            <a:r>
              <a:rPr b="1" lang="fr" u="sng">
                <a:solidFill>
                  <a:srgbClr val="FFAB40"/>
                </a:solidFill>
                <a:hlinkClick r:id="rId7">
                  <a:extLst>
                    <a:ext uri="{A12FA001-AC4F-418D-AE19-62706E023703}">
                      <ahyp:hlinkClr val="tx"/>
                    </a:ext>
                  </a:extLst>
                </a:hlinkClick>
              </a:rPr>
              <a:t>Feuille réponses</a:t>
            </a:r>
            <a:endParaRPr b="1">
              <a:solidFill>
                <a:srgbClr val="FFAB40"/>
              </a:solidFill>
            </a:endParaRPr>
          </a:p>
        </p:txBody>
      </p:sp>
      <p:sp>
        <p:nvSpPr>
          <p:cNvPr id="336" name="Google Shape;336;p34"/>
          <p:cNvSpPr txBox="1"/>
          <p:nvPr/>
        </p:nvSpPr>
        <p:spPr>
          <a:xfrm>
            <a:off x="7407075" y="577125"/>
            <a:ext cx="166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lt1"/>
                </a:solidFill>
              </a:rPr>
              <a:t>2e année primaire</a:t>
            </a:r>
            <a:endParaRPr>
              <a:solidFill>
                <a:schemeClr val="lt1"/>
              </a:solidFill>
            </a:endParaRPr>
          </a:p>
        </p:txBody>
      </p:sp>
      <p:sp>
        <p:nvSpPr>
          <p:cNvPr id="337" name="Google Shape;337;p34"/>
          <p:cNvSpPr txBox="1"/>
          <p:nvPr/>
        </p:nvSpPr>
        <p:spPr>
          <a:xfrm>
            <a:off x="0" y="424725"/>
            <a:ext cx="201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lt1"/>
                </a:solidFill>
              </a:rPr>
              <a:t>3</a:t>
            </a:r>
            <a:r>
              <a:rPr lang="fr">
                <a:solidFill>
                  <a:schemeClr val="lt1"/>
                </a:solidFill>
              </a:rPr>
              <a:t>e année secondaire</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 name="Shape 341"/>
        <p:cNvGrpSpPr/>
        <p:nvPr/>
      </p:nvGrpSpPr>
      <p:grpSpPr>
        <a:xfrm>
          <a:off x="0" y="0"/>
          <a:ext cx="0" cy="0"/>
          <a:chOff x="0" y="0"/>
          <a:chExt cx="0" cy="0"/>
        </a:xfrm>
      </p:grpSpPr>
      <p:pic>
        <p:nvPicPr>
          <p:cNvPr id="342" name="Google Shape;342;p35">
            <a:hlinkClick r:id="rId4"/>
          </p:cNvPr>
          <p:cNvPicPr preferRelativeResize="0"/>
          <p:nvPr/>
        </p:nvPicPr>
        <p:blipFill>
          <a:blip r:embed="rId5">
            <a:alphaModFix/>
          </a:blip>
          <a:stretch>
            <a:fillRect/>
          </a:stretch>
        </p:blipFill>
        <p:spPr>
          <a:xfrm>
            <a:off x="550800" y="2876777"/>
            <a:ext cx="7796726" cy="2151350"/>
          </a:xfrm>
          <a:prstGeom prst="rect">
            <a:avLst/>
          </a:prstGeom>
          <a:noFill/>
          <a:ln>
            <a:noFill/>
          </a:ln>
        </p:spPr>
      </p:pic>
      <p:sp>
        <p:nvSpPr>
          <p:cNvPr id="343" name="Google Shape;343;p35"/>
          <p:cNvSpPr txBox="1"/>
          <p:nvPr/>
        </p:nvSpPr>
        <p:spPr>
          <a:xfrm>
            <a:off x="265175" y="757050"/>
            <a:ext cx="8198700" cy="2031900"/>
          </a:xfrm>
          <a:prstGeom prst="rect">
            <a:avLst/>
          </a:prstGeom>
          <a:noFill/>
          <a:ln>
            <a:noFill/>
          </a:ln>
        </p:spPr>
        <p:txBody>
          <a:bodyPr anchorCtr="0" anchor="b" bIns="91425" lIns="91425" spcFirstLastPara="1" rIns="91425" wrap="square" tIns="91425">
            <a:spAutoFit/>
          </a:bodyPr>
          <a:lstStyle/>
          <a:p>
            <a:pPr indent="0" lvl="0" marL="0" marR="0" rtl="0" algn="ctr">
              <a:lnSpc>
                <a:spcPct val="100000"/>
              </a:lnSpc>
              <a:spcBef>
                <a:spcPts val="0"/>
              </a:spcBef>
              <a:spcAft>
                <a:spcPts val="0"/>
              </a:spcAft>
              <a:buNone/>
            </a:pPr>
            <a:r>
              <a:rPr lang="fr" sz="2400">
                <a:solidFill>
                  <a:schemeClr val="lt1"/>
                </a:solidFill>
                <a:latin typeface="Caveat"/>
                <a:ea typeface="Caveat"/>
                <a:cs typeface="Caveat"/>
                <a:sym typeface="Caveat"/>
              </a:rPr>
              <a:t>Intentions</a:t>
            </a:r>
            <a:endParaRPr sz="24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rPr lang="fr" sz="2400">
                <a:solidFill>
                  <a:schemeClr val="lt1"/>
                </a:solidFill>
                <a:latin typeface="Caveat"/>
                <a:ea typeface="Caveat"/>
                <a:cs typeface="Caveat"/>
                <a:sym typeface="Caveat"/>
              </a:rPr>
              <a:t>1- Comprendre ce qu’est un Menu math</a:t>
            </a:r>
            <a:endParaRPr sz="24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rPr lang="fr" sz="2400">
                <a:solidFill>
                  <a:schemeClr val="lt1"/>
                </a:solidFill>
                <a:latin typeface="Caveat"/>
                <a:ea typeface="Caveat"/>
                <a:cs typeface="Caveat"/>
                <a:sym typeface="Caveat"/>
              </a:rPr>
              <a:t>2- Explorer le potentiel des tâches de type  “Menu math”</a:t>
            </a:r>
            <a:endParaRPr sz="2400">
              <a:solidFill>
                <a:schemeClr val="lt1"/>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5778"/>
              <a:buFont typeface="Arial"/>
              <a:buNone/>
            </a:pPr>
            <a:r>
              <a:rPr lang="fr" sz="2400">
                <a:solidFill>
                  <a:schemeClr val="lt1"/>
                </a:solidFill>
                <a:latin typeface="Caveat"/>
                <a:ea typeface="Caveat"/>
                <a:cs typeface="Caveat"/>
                <a:sym typeface="Caveat"/>
              </a:rPr>
              <a:t>3- Se donner le goût d’en expérimenter en classe</a:t>
            </a:r>
            <a:endParaRPr sz="2400">
              <a:solidFill>
                <a:schemeClr val="lt1"/>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5778"/>
              <a:buFont typeface="Arial"/>
              <a:buNone/>
            </a:pPr>
            <a:r>
              <a:rPr lang="fr" sz="2400">
                <a:solidFill>
                  <a:schemeClr val="lt1"/>
                </a:solidFill>
                <a:latin typeface="Caveat"/>
                <a:ea typeface="Caveat"/>
                <a:cs typeface="Caveat"/>
                <a:sym typeface="Caveat"/>
              </a:rPr>
              <a:t>4- Voir comment garder des traces d’apprentissage</a:t>
            </a:r>
            <a:endParaRPr sz="2400">
              <a:solidFill>
                <a:schemeClr val="lt1"/>
              </a:solidFill>
              <a:latin typeface="Caveat"/>
              <a:ea typeface="Caveat"/>
              <a:cs typeface="Caveat"/>
              <a:sym typeface="Caveat"/>
            </a:endParaRPr>
          </a:p>
        </p:txBody>
      </p:sp>
      <p:sp>
        <p:nvSpPr>
          <p:cNvPr id="344" name="Google Shape;344;p35"/>
          <p:cNvSpPr txBox="1"/>
          <p:nvPr>
            <p:ph type="ctrTitle"/>
          </p:nvPr>
        </p:nvSpPr>
        <p:spPr>
          <a:xfrm>
            <a:off x="311700" y="-67875"/>
            <a:ext cx="8520600" cy="8928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Menu Math</a:t>
            </a:r>
            <a:endParaRPr sz="2600">
              <a:solidFill>
                <a:schemeClr val="lt1"/>
              </a:solidFill>
              <a:latin typeface="Caveat"/>
              <a:ea typeface="Caveat"/>
              <a:cs typeface="Caveat"/>
              <a:sym typeface="Cave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pic>
        <p:nvPicPr>
          <p:cNvPr id="349" name="Google Shape;349;p36"/>
          <p:cNvPicPr preferRelativeResize="0"/>
          <p:nvPr/>
        </p:nvPicPr>
        <p:blipFill>
          <a:blip r:embed="rId4">
            <a:alphaModFix/>
          </a:blip>
          <a:stretch>
            <a:fillRect/>
          </a:stretch>
        </p:blipFill>
        <p:spPr>
          <a:xfrm>
            <a:off x="17212" y="33737"/>
            <a:ext cx="9109575" cy="5076025"/>
          </a:xfrm>
          <a:prstGeom prst="rect">
            <a:avLst/>
          </a:prstGeom>
          <a:noFill/>
          <a:ln>
            <a:noFill/>
          </a:ln>
        </p:spPr>
      </p:pic>
      <p:pic>
        <p:nvPicPr>
          <p:cNvPr id="350" name="Google Shape;350;p36"/>
          <p:cNvPicPr preferRelativeResize="0"/>
          <p:nvPr/>
        </p:nvPicPr>
        <p:blipFill>
          <a:blip r:embed="rId5">
            <a:alphaModFix/>
          </a:blip>
          <a:stretch>
            <a:fillRect/>
          </a:stretch>
        </p:blipFill>
        <p:spPr>
          <a:xfrm>
            <a:off x="3868300" y="500625"/>
            <a:ext cx="2569325" cy="2576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pic>
        <p:nvPicPr>
          <p:cNvPr id="355" name="Google Shape;355;p37"/>
          <p:cNvPicPr preferRelativeResize="0"/>
          <p:nvPr/>
        </p:nvPicPr>
        <p:blipFill>
          <a:blip r:embed="rId4">
            <a:alphaModFix/>
          </a:blip>
          <a:stretch>
            <a:fillRect/>
          </a:stretch>
        </p:blipFill>
        <p:spPr>
          <a:xfrm rot="430874">
            <a:off x="3939675" y="956825"/>
            <a:ext cx="2379474" cy="2312500"/>
          </a:xfrm>
          <a:prstGeom prst="rect">
            <a:avLst/>
          </a:prstGeom>
          <a:noFill/>
          <a:ln>
            <a:noFill/>
          </a:ln>
        </p:spPr>
      </p:pic>
      <p:sp>
        <p:nvSpPr>
          <p:cNvPr id="356" name="Google Shape;356;p37"/>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Tâches créatives</a:t>
            </a:r>
            <a:endParaRPr sz="4600">
              <a:solidFill>
                <a:schemeClr val="lt1"/>
              </a:solidFill>
              <a:latin typeface="Caveat"/>
              <a:ea typeface="Caveat"/>
              <a:cs typeface="Caveat"/>
              <a:sym typeface="Caveat"/>
            </a:endParaRPr>
          </a:p>
        </p:txBody>
      </p:sp>
      <p:sp>
        <p:nvSpPr>
          <p:cNvPr id="357" name="Google Shape;357;p37"/>
          <p:cNvSpPr txBox="1"/>
          <p:nvPr>
            <p:ph type="ctrTitle"/>
          </p:nvPr>
        </p:nvSpPr>
        <p:spPr>
          <a:xfrm>
            <a:off x="241375" y="425255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5">
                  <a:extLst>
                    <a:ext uri="{A12FA001-AC4F-418D-AE19-62706E023703}">
                      <ahyp:hlinkClr val="tx"/>
                    </a:ext>
                  </a:extLst>
                </a:hlinkClick>
              </a:rPr>
              <a:t>Section « Tâches créatives » du site</a:t>
            </a:r>
            <a:endParaRPr sz="3000">
              <a:solidFill>
                <a:srgbClr val="FFAB40"/>
              </a:solidFill>
              <a:latin typeface="Caveat"/>
              <a:ea typeface="Caveat"/>
              <a:cs typeface="Caveat"/>
              <a:sym typeface="Caveat"/>
            </a:endParaRPr>
          </a:p>
        </p:txBody>
      </p:sp>
      <p:pic>
        <p:nvPicPr>
          <p:cNvPr id="358" name="Google Shape;358;p37"/>
          <p:cNvPicPr preferRelativeResize="0"/>
          <p:nvPr/>
        </p:nvPicPr>
        <p:blipFill>
          <a:blip r:embed="rId6">
            <a:alphaModFix/>
          </a:blip>
          <a:stretch>
            <a:fillRect/>
          </a:stretch>
        </p:blipFill>
        <p:spPr>
          <a:xfrm>
            <a:off x="375850" y="1201637"/>
            <a:ext cx="3196267" cy="3001600"/>
          </a:xfrm>
          <a:prstGeom prst="rect">
            <a:avLst/>
          </a:prstGeom>
          <a:noFill/>
          <a:ln>
            <a:noFill/>
          </a:ln>
          <a:effectLst>
            <a:outerShdw blurRad="57150" rotWithShape="0" algn="bl" dir="6180000" dist="19050">
              <a:srgbClr val="000000">
                <a:alpha val="50000"/>
              </a:srgbClr>
            </a:outerShdw>
          </a:effectLst>
        </p:spPr>
      </p:pic>
      <p:pic>
        <p:nvPicPr>
          <p:cNvPr id="359" name="Google Shape;359;p37"/>
          <p:cNvPicPr preferRelativeResize="0"/>
          <p:nvPr/>
        </p:nvPicPr>
        <p:blipFill>
          <a:blip r:embed="rId7">
            <a:alphaModFix/>
          </a:blip>
          <a:stretch>
            <a:fillRect/>
          </a:stretch>
        </p:blipFill>
        <p:spPr>
          <a:xfrm rot="431268">
            <a:off x="6296400" y="2137272"/>
            <a:ext cx="2714198" cy="23875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 name="Shape 363"/>
        <p:cNvGrpSpPr/>
        <p:nvPr/>
      </p:nvGrpSpPr>
      <p:grpSpPr>
        <a:xfrm>
          <a:off x="0" y="0"/>
          <a:ext cx="0" cy="0"/>
          <a:chOff x="0" y="0"/>
          <a:chExt cx="0" cy="0"/>
        </a:xfrm>
      </p:grpSpPr>
      <p:sp>
        <p:nvSpPr>
          <p:cNvPr id="364" name="Google Shape;364;p38"/>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Tâches créatives</a:t>
            </a:r>
            <a:endParaRPr sz="4600">
              <a:solidFill>
                <a:schemeClr val="lt1"/>
              </a:solidFill>
              <a:latin typeface="Caveat"/>
              <a:ea typeface="Caveat"/>
              <a:cs typeface="Caveat"/>
              <a:sym typeface="Caveat"/>
            </a:endParaRPr>
          </a:p>
        </p:txBody>
      </p:sp>
      <p:sp>
        <p:nvSpPr>
          <p:cNvPr id="365" name="Google Shape;365;p38"/>
          <p:cNvSpPr txBox="1"/>
          <p:nvPr>
            <p:ph type="ctrTitle"/>
          </p:nvPr>
        </p:nvSpPr>
        <p:spPr>
          <a:xfrm>
            <a:off x="241375" y="425255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4">
                  <a:extLst>
                    <a:ext uri="{A12FA001-AC4F-418D-AE19-62706E023703}">
                      <ahyp:hlinkClr val="tx"/>
                    </a:ext>
                  </a:extLst>
                </a:hlinkClick>
              </a:rPr>
              <a:t>Section « Tâches créatives » du site</a:t>
            </a:r>
            <a:endParaRPr sz="3000">
              <a:solidFill>
                <a:srgbClr val="FFAB40"/>
              </a:solidFill>
              <a:latin typeface="Caveat"/>
              <a:ea typeface="Caveat"/>
              <a:cs typeface="Caveat"/>
              <a:sym typeface="Caveat"/>
            </a:endParaRPr>
          </a:p>
        </p:txBody>
      </p:sp>
      <p:pic>
        <p:nvPicPr>
          <p:cNvPr id="366" name="Google Shape;366;p38"/>
          <p:cNvPicPr preferRelativeResize="0"/>
          <p:nvPr/>
        </p:nvPicPr>
        <p:blipFill>
          <a:blip r:embed="rId5">
            <a:alphaModFix/>
          </a:blip>
          <a:stretch>
            <a:fillRect/>
          </a:stretch>
        </p:blipFill>
        <p:spPr>
          <a:xfrm>
            <a:off x="241375" y="956825"/>
            <a:ext cx="5429350" cy="1780000"/>
          </a:xfrm>
          <a:prstGeom prst="rect">
            <a:avLst/>
          </a:prstGeom>
          <a:noFill/>
          <a:ln>
            <a:noFill/>
          </a:ln>
        </p:spPr>
      </p:pic>
      <p:pic>
        <p:nvPicPr>
          <p:cNvPr id="367" name="Google Shape;367;p38"/>
          <p:cNvPicPr preferRelativeResize="0"/>
          <p:nvPr/>
        </p:nvPicPr>
        <p:blipFill>
          <a:blip r:embed="rId6">
            <a:alphaModFix/>
          </a:blip>
          <a:stretch>
            <a:fillRect/>
          </a:stretch>
        </p:blipFill>
        <p:spPr>
          <a:xfrm rot="775168">
            <a:off x="6075074" y="1333326"/>
            <a:ext cx="2741499" cy="1438000"/>
          </a:xfrm>
          <a:prstGeom prst="rect">
            <a:avLst/>
          </a:prstGeom>
          <a:noFill/>
          <a:ln>
            <a:noFill/>
          </a:ln>
        </p:spPr>
      </p:pic>
      <p:pic>
        <p:nvPicPr>
          <p:cNvPr id="368" name="Google Shape;368;p38"/>
          <p:cNvPicPr preferRelativeResize="0"/>
          <p:nvPr/>
        </p:nvPicPr>
        <p:blipFill>
          <a:blip r:embed="rId7">
            <a:alphaModFix/>
          </a:blip>
          <a:stretch>
            <a:fillRect/>
          </a:stretch>
        </p:blipFill>
        <p:spPr>
          <a:xfrm rot="778801">
            <a:off x="5485375" y="3028199"/>
            <a:ext cx="2741502" cy="1402429"/>
          </a:xfrm>
          <a:prstGeom prst="rect">
            <a:avLst/>
          </a:prstGeom>
          <a:noFill/>
          <a:ln>
            <a:noFill/>
          </a:ln>
        </p:spPr>
      </p:pic>
      <p:pic>
        <p:nvPicPr>
          <p:cNvPr id="369" name="Google Shape;369;p38"/>
          <p:cNvPicPr preferRelativeResize="0"/>
          <p:nvPr/>
        </p:nvPicPr>
        <p:blipFill>
          <a:blip r:embed="rId8">
            <a:alphaModFix/>
          </a:blip>
          <a:stretch>
            <a:fillRect/>
          </a:stretch>
        </p:blipFill>
        <p:spPr>
          <a:xfrm>
            <a:off x="1186225" y="2871450"/>
            <a:ext cx="3539649" cy="1453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3" name="Shape 373"/>
        <p:cNvGrpSpPr/>
        <p:nvPr/>
      </p:nvGrpSpPr>
      <p:grpSpPr>
        <a:xfrm>
          <a:off x="0" y="0"/>
          <a:ext cx="0" cy="0"/>
          <a:chOff x="0" y="0"/>
          <a:chExt cx="0" cy="0"/>
        </a:xfrm>
      </p:grpSpPr>
      <p:pic>
        <p:nvPicPr>
          <p:cNvPr id="374" name="Google Shape;374;p39"/>
          <p:cNvPicPr preferRelativeResize="0"/>
          <p:nvPr/>
        </p:nvPicPr>
        <p:blipFill rotWithShape="1">
          <a:blip r:embed="rId4">
            <a:alphaModFix/>
          </a:blip>
          <a:srcRect b="2940" l="44656" r="16690" t="0"/>
          <a:stretch/>
        </p:blipFill>
        <p:spPr>
          <a:xfrm rot="605705">
            <a:off x="315456" y="1112910"/>
            <a:ext cx="1972886" cy="2173503"/>
          </a:xfrm>
          <a:prstGeom prst="rect">
            <a:avLst/>
          </a:prstGeom>
          <a:noFill/>
          <a:ln>
            <a:noFill/>
          </a:ln>
        </p:spPr>
      </p:pic>
      <p:pic>
        <p:nvPicPr>
          <p:cNvPr id="375" name="Google Shape;375;p39"/>
          <p:cNvPicPr preferRelativeResize="0"/>
          <p:nvPr/>
        </p:nvPicPr>
        <p:blipFill rotWithShape="1">
          <a:blip r:embed="rId5">
            <a:alphaModFix/>
          </a:blip>
          <a:srcRect b="0" l="46727" r="12030" t="20666"/>
          <a:stretch/>
        </p:blipFill>
        <p:spPr>
          <a:xfrm rot="-457304">
            <a:off x="78644" y="3349794"/>
            <a:ext cx="2201211" cy="1857888"/>
          </a:xfrm>
          <a:prstGeom prst="rect">
            <a:avLst/>
          </a:prstGeom>
          <a:noFill/>
          <a:ln>
            <a:noFill/>
          </a:ln>
        </p:spPr>
      </p:pic>
      <p:sp>
        <p:nvSpPr>
          <p:cNvPr id="376" name="Google Shape;376;p39"/>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Tâches créatives</a:t>
            </a:r>
            <a:endParaRPr sz="4600">
              <a:solidFill>
                <a:schemeClr val="lt1"/>
              </a:solidFill>
              <a:latin typeface="Caveat"/>
              <a:ea typeface="Caveat"/>
              <a:cs typeface="Caveat"/>
              <a:sym typeface="Caveat"/>
            </a:endParaRPr>
          </a:p>
        </p:txBody>
      </p:sp>
      <p:sp>
        <p:nvSpPr>
          <p:cNvPr id="377" name="Google Shape;377;p39"/>
          <p:cNvSpPr txBox="1"/>
          <p:nvPr>
            <p:ph type="ctrTitle"/>
          </p:nvPr>
        </p:nvSpPr>
        <p:spPr>
          <a:xfrm>
            <a:off x="3153900" y="4394625"/>
            <a:ext cx="60651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6">
                  <a:extLst>
                    <a:ext uri="{A12FA001-AC4F-418D-AE19-62706E023703}">
                      <ahyp:hlinkClr val="tx"/>
                    </a:ext>
                  </a:extLst>
                </a:hlinkClick>
              </a:rPr>
              <a:t>Section « Tâches créatives » du site</a:t>
            </a:r>
            <a:endParaRPr sz="3000">
              <a:solidFill>
                <a:srgbClr val="FFAB40"/>
              </a:solidFill>
              <a:latin typeface="Caveat"/>
              <a:ea typeface="Caveat"/>
              <a:cs typeface="Caveat"/>
              <a:sym typeface="Caveat"/>
            </a:endParaRPr>
          </a:p>
        </p:txBody>
      </p:sp>
      <p:pic>
        <p:nvPicPr>
          <p:cNvPr id="378" name="Google Shape;378;p39"/>
          <p:cNvPicPr preferRelativeResize="0"/>
          <p:nvPr/>
        </p:nvPicPr>
        <p:blipFill rotWithShape="1">
          <a:blip r:embed="rId7">
            <a:alphaModFix/>
          </a:blip>
          <a:srcRect b="11154" l="0" r="0" t="7782"/>
          <a:stretch/>
        </p:blipFill>
        <p:spPr>
          <a:xfrm>
            <a:off x="5620250" y="1197450"/>
            <a:ext cx="3252301" cy="2956570"/>
          </a:xfrm>
          <a:prstGeom prst="rect">
            <a:avLst/>
          </a:prstGeom>
          <a:noFill/>
          <a:ln>
            <a:noFill/>
          </a:ln>
        </p:spPr>
      </p:pic>
      <p:pic>
        <p:nvPicPr>
          <p:cNvPr id="379" name="Google Shape;379;p39"/>
          <p:cNvPicPr preferRelativeResize="0"/>
          <p:nvPr/>
        </p:nvPicPr>
        <p:blipFill>
          <a:blip r:embed="rId8">
            <a:alphaModFix/>
          </a:blip>
          <a:stretch>
            <a:fillRect/>
          </a:stretch>
        </p:blipFill>
        <p:spPr>
          <a:xfrm>
            <a:off x="2620112" y="1112310"/>
            <a:ext cx="2681475" cy="3126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3" name="Shape 383"/>
        <p:cNvGrpSpPr/>
        <p:nvPr/>
      </p:nvGrpSpPr>
      <p:grpSpPr>
        <a:xfrm>
          <a:off x="0" y="0"/>
          <a:ext cx="0" cy="0"/>
          <a:chOff x="0" y="0"/>
          <a:chExt cx="0" cy="0"/>
        </a:xfrm>
      </p:grpSpPr>
      <p:sp>
        <p:nvSpPr>
          <p:cNvPr id="384" name="Google Shape;384;p40"/>
          <p:cNvSpPr txBox="1"/>
          <p:nvPr>
            <p:ph type="ctrTitle"/>
          </p:nvPr>
        </p:nvSpPr>
        <p:spPr>
          <a:xfrm>
            <a:off x="311700" y="84525"/>
            <a:ext cx="8520600" cy="13236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b="1" lang="fr" sz="4100">
                <a:solidFill>
                  <a:schemeClr val="lt1"/>
                </a:solidFill>
                <a:latin typeface="Caveat"/>
                <a:ea typeface="Caveat"/>
                <a:cs typeface="Caveat"/>
                <a:sym typeface="Caveat"/>
              </a:rPr>
              <a:t>Travail en sous-groupes</a:t>
            </a:r>
            <a:endParaRPr b="1" sz="41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b="1" lang="fr" sz="3300">
                <a:solidFill>
                  <a:schemeClr val="accent4"/>
                </a:solidFill>
                <a:latin typeface="Caveat"/>
                <a:ea typeface="Caveat"/>
                <a:cs typeface="Caveat"/>
                <a:sym typeface="Caveat"/>
              </a:rPr>
              <a:t>Intention: </a:t>
            </a:r>
            <a:r>
              <a:rPr b="1" lang="fr" sz="3000">
                <a:solidFill>
                  <a:schemeClr val="accent4"/>
                </a:solidFill>
                <a:latin typeface="Caveat"/>
                <a:ea typeface="Caveat"/>
                <a:cs typeface="Caveat"/>
                <a:sym typeface="Caveat"/>
              </a:rPr>
              <a:t>Choisir une tâche coup de </a:t>
            </a:r>
            <a:r>
              <a:rPr b="1" lang="fr" sz="3000">
                <a:solidFill>
                  <a:schemeClr val="accent4"/>
                </a:solidFill>
                <a:latin typeface="Caveat"/>
                <a:ea typeface="Caveat"/>
                <a:cs typeface="Caveat"/>
                <a:sym typeface="Caveat"/>
              </a:rPr>
              <a:t>cœur</a:t>
            </a:r>
            <a:r>
              <a:rPr b="1" lang="fr" sz="3000">
                <a:solidFill>
                  <a:schemeClr val="accent4"/>
                </a:solidFill>
                <a:latin typeface="Caveat"/>
                <a:ea typeface="Caveat"/>
                <a:cs typeface="Caveat"/>
                <a:sym typeface="Caveat"/>
              </a:rPr>
              <a:t> par type.</a:t>
            </a:r>
            <a:endParaRPr b="1" sz="3000">
              <a:solidFill>
                <a:schemeClr val="accent4"/>
              </a:solidFill>
              <a:latin typeface="Caveat"/>
              <a:ea typeface="Caveat"/>
              <a:cs typeface="Caveat"/>
              <a:sym typeface="Caveat"/>
            </a:endParaRPr>
          </a:p>
        </p:txBody>
      </p:sp>
      <p:sp>
        <p:nvSpPr>
          <p:cNvPr id="385" name="Google Shape;385;p40"/>
          <p:cNvSpPr txBox="1"/>
          <p:nvPr/>
        </p:nvSpPr>
        <p:spPr>
          <a:xfrm>
            <a:off x="992150" y="3989100"/>
            <a:ext cx="7239000" cy="11082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None/>
            </a:pPr>
            <a:r>
              <a:rPr lang="fr" sz="3000" u="sng">
                <a:solidFill>
                  <a:schemeClr val="accent4"/>
                </a:solidFill>
                <a:latin typeface="Caveat"/>
                <a:ea typeface="Caveat"/>
                <a:cs typeface="Caveat"/>
                <a:sym typeface="Caveat"/>
                <a:hlinkClick r:id="rId4">
                  <a:extLst>
                    <a:ext uri="{A12FA001-AC4F-418D-AE19-62706E023703}">
                      <ahyp:hlinkClr val="tx"/>
                    </a:ext>
                  </a:extLst>
                </a:hlinkClick>
              </a:rPr>
              <a:t>Document de travail</a:t>
            </a:r>
            <a:endParaRPr sz="3000">
              <a:solidFill>
                <a:schemeClr val="accent4"/>
              </a:solidFill>
              <a:latin typeface="Caveat"/>
              <a:ea typeface="Caveat"/>
              <a:cs typeface="Caveat"/>
              <a:sym typeface="Caveat"/>
            </a:endParaRPr>
          </a:p>
          <a:p>
            <a:pPr indent="0" lvl="0" marL="0" rtl="0" algn="ctr">
              <a:spcBef>
                <a:spcPts val="0"/>
              </a:spcBef>
              <a:spcAft>
                <a:spcPts val="0"/>
              </a:spcAft>
              <a:buClr>
                <a:schemeClr val="dk1"/>
              </a:buClr>
              <a:buSzPts val="1100"/>
              <a:buFont typeface="Arial"/>
              <a:buNone/>
            </a:pPr>
            <a:r>
              <a:rPr lang="fr" sz="3000" u="sng">
                <a:solidFill>
                  <a:schemeClr val="accent4"/>
                </a:solidFill>
                <a:latin typeface="Caveat"/>
                <a:ea typeface="Caveat"/>
                <a:cs typeface="Caveat"/>
                <a:sym typeface="Caveat"/>
                <a:hlinkClick r:id="rId5">
                  <a:extLst>
                    <a:ext uri="{A12FA001-AC4F-418D-AE19-62706E023703}">
                      <ahyp:hlinkClr val="tx"/>
                    </a:ext>
                  </a:extLst>
                </a:hlinkClick>
              </a:rPr>
              <a:t>recitmst.qc.ca/autrementenmath</a:t>
            </a:r>
            <a:endParaRPr sz="2500">
              <a:solidFill>
                <a:schemeClr val="accent4"/>
              </a:solidFill>
              <a:latin typeface="Caveat"/>
              <a:ea typeface="Caveat"/>
              <a:cs typeface="Caveat"/>
              <a:sym typeface="Caveat"/>
            </a:endParaRPr>
          </a:p>
        </p:txBody>
      </p:sp>
      <p:graphicFrame>
        <p:nvGraphicFramePr>
          <p:cNvPr id="386" name="Google Shape;386;p40"/>
          <p:cNvGraphicFramePr/>
          <p:nvPr/>
        </p:nvGraphicFramePr>
        <p:xfrm>
          <a:off x="952500" y="1535163"/>
          <a:ext cx="3000000" cy="3000000"/>
        </p:xfrm>
        <a:graphic>
          <a:graphicData uri="http://schemas.openxmlformats.org/drawingml/2006/table">
            <a:tbl>
              <a:tblPr>
                <a:noFill/>
                <a:tableStyleId>{84678244-7EB6-44A3-ADFD-2C98CF40D385}</a:tableStyleId>
              </a:tblPr>
              <a:tblGrid>
                <a:gridCol w="3619500"/>
                <a:gridCol w="3619500"/>
              </a:tblGrid>
              <a:tr h="581725">
                <a:tc gridSpan="2">
                  <a:txBody>
                    <a:bodyPr/>
                    <a:lstStyle/>
                    <a:p>
                      <a:pPr indent="0" lvl="0" marL="0" rtl="0" algn="ctr">
                        <a:spcBef>
                          <a:spcPts val="0"/>
                        </a:spcBef>
                        <a:spcAft>
                          <a:spcPts val="0"/>
                        </a:spcAft>
                        <a:buNone/>
                      </a:pPr>
                      <a:r>
                        <a:rPr lang="fr" sz="2000">
                          <a:solidFill>
                            <a:srgbClr val="FFFFFF"/>
                          </a:solidFill>
                        </a:rPr>
                        <a:t>Avant de la salle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hMerge="1"/>
              </a:tr>
              <a:tr h="581725">
                <a:tc>
                  <a:txBody>
                    <a:bodyPr/>
                    <a:lstStyle/>
                    <a:p>
                      <a:pPr indent="0" lvl="0" marL="0" rtl="0" algn="ctr">
                        <a:spcBef>
                          <a:spcPts val="0"/>
                        </a:spcBef>
                        <a:spcAft>
                          <a:spcPts val="0"/>
                        </a:spcAft>
                        <a:buNone/>
                      </a:pPr>
                      <a:r>
                        <a:rPr lang="fr" sz="2000">
                          <a:solidFill>
                            <a:srgbClr val="FFFFFF"/>
                          </a:solidFill>
                        </a:rPr>
                        <a:t>Primaire - 1er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fr" sz="2000">
                          <a:solidFill>
                            <a:schemeClr val="lt1"/>
                          </a:solidFill>
                        </a:rPr>
                        <a:t>Adaptation scolaire</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rgbClr val="FFFFFF"/>
                          </a:solidFill>
                        </a:rPr>
                        <a:t>Primaire - 2e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rgbClr val="FFFFFF"/>
                          </a:solidFill>
                        </a:rPr>
                        <a:t>Secondaire - 1er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chemeClr val="lt1"/>
                          </a:solidFill>
                        </a:rPr>
                        <a:t>Primaire - 3e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rgbClr val="FFFFFF"/>
                          </a:solidFill>
                        </a:rPr>
                        <a:t>Secondaire - 2e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0" name="Shape 390"/>
        <p:cNvGrpSpPr/>
        <p:nvPr/>
      </p:nvGrpSpPr>
      <p:grpSpPr>
        <a:xfrm>
          <a:off x="0" y="0"/>
          <a:ext cx="0" cy="0"/>
          <a:chOff x="0" y="0"/>
          <a:chExt cx="0" cy="0"/>
        </a:xfrm>
      </p:grpSpPr>
      <p:sp>
        <p:nvSpPr>
          <p:cNvPr id="391" name="Google Shape;391;p41"/>
          <p:cNvSpPr txBox="1"/>
          <p:nvPr>
            <p:ph type="ctrTitle"/>
          </p:nvPr>
        </p:nvSpPr>
        <p:spPr>
          <a:xfrm>
            <a:off x="404225" y="1461425"/>
            <a:ext cx="8520600" cy="8928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Dîner</a:t>
            </a:r>
            <a:endParaRPr sz="2600">
              <a:solidFill>
                <a:schemeClr val="lt1"/>
              </a:solidFill>
              <a:latin typeface="Caveat"/>
              <a:ea typeface="Caveat"/>
              <a:cs typeface="Caveat"/>
              <a:sym typeface="Caveat"/>
            </a:endParaRPr>
          </a:p>
        </p:txBody>
      </p:sp>
      <p:sp>
        <p:nvSpPr>
          <p:cNvPr id="392" name="Google Shape;392;p41"/>
          <p:cNvSpPr txBox="1"/>
          <p:nvPr/>
        </p:nvSpPr>
        <p:spPr>
          <a:xfrm>
            <a:off x="2539175" y="2571750"/>
            <a:ext cx="4250700" cy="5850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None/>
            </a:pPr>
            <a:r>
              <a:rPr lang="fr" sz="2600">
                <a:solidFill>
                  <a:schemeClr val="lt1"/>
                </a:solidFill>
              </a:rPr>
              <a:t>De retour à 13h30</a:t>
            </a:r>
            <a:endParaRPr sz="26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sp>
        <p:nvSpPr>
          <p:cNvPr id="397" name="Google Shape;397;p42"/>
          <p:cNvSpPr txBox="1"/>
          <p:nvPr>
            <p:ph type="ctrTitle"/>
          </p:nvPr>
        </p:nvSpPr>
        <p:spPr>
          <a:xfrm>
            <a:off x="311700" y="89350"/>
            <a:ext cx="8520600" cy="16317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Clr>
                <a:schemeClr val="dk1"/>
              </a:buClr>
              <a:buSzPts val="5778"/>
              <a:buFont typeface="Arial"/>
              <a:buNone/>
            </a:pPr>
            <a:r>
              <a:rPr lang="fr" sz="2700">
                <a:solidFill>
                  <a:schemeClr val="accent4"/>
                </a:solidFill>
                <a:latin typeface="Caveat"/>
                <a:ea typeface="Caveat"/>
                <a:cs typeface="Caveat"/>
                <a:sym typeface="Caveat"/>
              </a:rPr>
              <a:t>Rappel</a:t>
            </a:r>
            <a:endParaRPr sz="2700">
              <a:solidFill>
                <a:schemeClr val="accent4"/>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3900">
                <a:solidFill>
                  <a:schemeClr val="lt1"/>
                </a:solidFill>
                <a:latin typeface="Caveat"/>
                <a:ea typeface="Caveat"/>
                <a:cs typeface="Caveat"/>
                <a:sym typeface="Caveat"/>
              </a:rPr>
              <a:t>Plan de la </a:t>
            </a:r>
            <a:r>
              <a:rPr lang="fr" sz="3900">
                <a:solidFill>
                  <a:schemeClr val="lt1"/>
                </a:solidFill>
                <a:latin typeface="Caveat"/>
                <a:ea typeface="Caveat"/>
                <a:cs typeface="Caveat"/>
                <a:sym typeface="Caveat"/>
              </a:rPr>
              <a:t>journée</a:t>
            </a:r>
            <a:r>
              <a:rPr lang="fr" sz="3900">
                <a:solidFill>
                  <a:schemeClr val="lt1"/>
                </a:solidFill>
                <a:latin typeface="Caveat"/>
                <a:ea typeface="Caveat"/>
                <a:cs typeface="Caveat"/>
                <a:sym typeface="Caveat"/>
              </a:rPr>
              <a:t> - PM</a:t>
            </a:r>
            <a:endParaRPr sz="39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2800">
                <a:solidFill>
                  <a:schemeClr val="lt1"/>
                </a:solidFill>
                <a:latin typeface="Caveat"/>
                <a:ea typeface="Caveat"/>
                <a:cs typeface="Caveat"/>
                <a:sym typeface="Caveat"/>
              </a:rPr>
              <a:t>13h30 à 16h00</a:t>
            </a:r>
            <a:endParaRPr sz="2800">
              <a:solidFill>
                <a:schemeClr val="lt1"/>
              </a:solidFill>
              <a:latin typeface="Caveat"/>
              <a:ea typeface="Caveat"/>
              <a:cs typeface="Caveat"/>
              <a:sym typeface="Caveat"/>
            </a:endParaRPr>
          </a:p>
        </p:txBody>
      </p:sp>
      <p:sp>
        <p:nvSpPr>
          <p:cNvPr id="398" name="Google Shape;398;p42"/>
          <p:cNvSpPr txBox="1"/>
          <p:nvPr/>
        </p:nvSpPr>
        <p:spPr>
          <a:xfrm>
            <a:off x="425600" y="1666775"/>
            <a:ext cx="4938000" cy="30939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Engagement et participation active </a:t>
            </a:r>
            <a:br>
              <a:rPr lang="fr" sz="2700">
                <a:solidFill>
                  <a:schemeClr val="lt1"/>
                </a:solidFill>
                <a:latin typeface="Caveat"/>
                <a:ea typeface="Caveat"/>
                <a:cs typeface="Caveat"/>
                <a:sym typeface="Caveat"/>
              </a:rPr>
            </a:br>
            <a:r>
              <a:rPr lang="fr" sz="2700">
                <a:solidFill>
                  <a:schemeClr val="lt1"/>
                </a:solidFill>
                <a:latin typeface="Caveat"/>
                <a:ea typeface="Caveat"/>
                <a:cs typeface="Caveat"/>
                <a:sym typeface="Caveat"/>
              </a:rPr>
              <a:t>des élèves - Collaboration</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Math en 3 temps</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Programmation et robotique</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Causeries mathématiques </a:t>
            </a:r>
            <a:endParaRPr sz="2700">
              <a:solidFill>
                <a:schemeClr val="lt1"/>
              </a:solidFill>
              <a:latin typeface="Caveat"/>
              <a:ea typeface="Caveat"/>
              <a:cs typeface="Caveat"/>
              <a:sym typeface="Caveat"/>
            </a:endParaRPr>
          </a:p>
          <a:p>
            <a:pPr indent="-317500" lvl="0" marL="457200" rtl="0" algn="l">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Exploration en sous-groupes</a:t>
            </a:r>
            <a:endParaRPr sz="2700">
              <a:solidFill>
                <a:schemeClr val="lt1"/>
              </a:solidFill>
              <a:latin typeface="Caveat"/>
              <a:ea typeface="Caveat"/>
              <a:cs typeface="Caveat"/>
              <a:sym typeface="Caveat"/>
            </a:endParaRPr>
          </a:p>
          <a:p>
            <a:pPr indent="-317500" lvl="0" marL="457200" rtl="0" algn="l">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Conclusion </a:t>
            </a:r>
            <a:endParaRPr sz="2700">
              <a:solidFill>
                <a:schemeClr val="lt1"/>
              </a:solidFill>
              <a:latin typeface="Caveat"/>
              <a:ea typeface="Caveat"/>
              <a:cs typeface="Caveat"/>
              <a:sym typeface="Caveat"/>
            </a:endParaRPr>
          </a:p>
        </p:txBody>
      </p:sp>
      <p:sp>
        <p:nvSpPr>
          <p:cNvPr id="399" name="Google Shape;399;p42"/>
          <p:cNvSpPr txBox="1"/>
          <p:nvPr/>
        </p:nvSpPr>
        <p:spPr>
          <a:xfrm>
            <a:off x="6284775" y="2460150"/>
            <a:ext cx="2031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2700">
                <a:solidFill>
                  <a:srgbClr val="FFDA37"/>
                </a:solidFill>
                <a:latin typeface="Caveat"/>
                <a:ea typeface="Caveat"/>
                <a:cs typeface="Caveat"/>
                <a:sym typeface="Caveat"/>
              </a:rPr>
              <a:t>Traces d’apprentissage</a:t>
            </a:r>
            <a:endParaRPr sz="2700">
              <a:solidFill>
                <a:srgbClr val="FFDA37"/>
              </a:solidFill>
              <a:latin typeface="Caveat"/>
              <a:ea typeface="Caveat"/>
              <a:cs typeface="Caveat"/>
              <a:sym typeface="Caveat"/>
            </a:endParaRPr>
          </a:p>
        </p:txBody>
      </p:sp>
      <p:pic>
        <p:nvPicPr>
          <p:cNvPr id="400" name="Google Shape;400;p42"/>
          <p:cNvPicPr preferRelativeResize="0"/>
          <p:nvPr/>
        </p:nvPicPr>
        <p:blipFill>
          <a:blip r:embed="rId4">
            <a:alphaModFix/>
          </a:blip>
          <a:stretch>
            <a:fillRect/>
          </a:stretch>
        </p:blipFill>
        <p:spPr>
          <a:xfrm>
            <a:off x="5613775" y="1875450"/>
            <a:ext cx="671000" cy="24220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p16"/>
          <p:cNvSpPr txBox="1"/>
          <p:nvPr>
            <p:ph type="ctrTitle"/>
          </p:nvPr>
        </p:nvSpPr>
        <p:spPr>
          <a:xfrm>
            <a:off x="311700" y="84525"/>
            <a:ext cx="8520600" cy="12774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Organisation de la salle</a:t>
            </a:r>
            <a:endParaRPr sz="4100">
              <a:solidFill>
                <a:schemeClr val="lt1"/>
              </a:solidFill>
              <a:latin typeface="Caveat"/>
              <a:ea typeface="Caveat"/>
              <a:cs typeface="Caveat"/>
              <a:sym typeface="Caveat"/>
            </a:endParaRPr>
          </a:p>
          <a:p>
            <a:pPr indent="0" lvl="0" marL="0" rtl="0" algn="ctr">
              <a:spcBef>
                <a:spcPts val="0"/>
              </a:spcBef>
              <a:spcAft>
                <a:spcPts val="0"/>
              </a:spcAft>
              <a:buClr>
                <a:schemeClr val="dk1"/>
              </a:buClr>
              <a:buSzPts val="5778"/>
              <a:buFont typeface="Arial"/>
              <a:buNone/>
            </a:pPr>
            <a:r>
              <a:rPr b="1" lang="fr" sz="3000">
                <a:solidFill>
                  <a:schemeClr val="accent4"/>
                </a:solidFill>
                <a:latin typeface="Caveat"/>
                <a:ea typeface="Caveat"/>
                <a:cs typeface="Caveat"/>
                <a:sym typeface="Caveat"/>
              </a:rPr>
              <a:t>(travail en sous-groupe)</a:t>
            </a:r>
            <a:endParaRPr sz="4100">
              <a:solidFill>
                <a:schemeClr val="lt1"/>
              </a:solidFill>
              <a:latin typeface="Caveat"/>
              <a:ea typeface="Caveat"/>
              <a:cs typeface="Caveat"/>
              <a:sym typeface="Caveat"/>
            </a:endParaRPr>
          </a:p>
        </p:txBody>
      </p:sp>
      <p:graphicFrame>
        <p:nvGraphicFramePr>
          <p:cNvPr id="145" name="Google Shape;145;p16"/>
          <p:cNvGraphicFramePr/>
          <p:nvPr/>
        </p:nvGraphicFramePr>
        <p:xfrm>
          <a:off x="952500" y="1680138"/>
          <a:ext cx="3000000" cy="3000000"/>
        </p:xfrm>
        <a:graphic>
          <a:graphicData uri="http://schemas.openxmlformats.org/drawingml/2006/table">
            <a:tbl>
              <a:tblPr>
                <a:noFill/>
                <a:tableStyleId>{84678244-7EB6-44A3-ADFD-2C98CF40D385}</a:tableStyleId>
              </a:tblPr>
              <a:tblGrid>
                <a:gridCol w="3619500"/>
                <a:gridCol w="3619500"/>
              </a:tblGrid>
              <a:tr h="581725">
                <a:tc gridSpan="2">
                  <a:txBody>
                    <a:bodyPr/>
                    <a:lstStyle/>
                    <a:p>
                      <a:pPr indent="0" lvl="0" marL="0" rtl="0" algn="ctr">
                        <a:spcBef>
                          <a:spcPts val="0"/>
                        </a:spcBef>
                        <a:spcAft>
                          <a:spcPts val="0"/>
                        </a:spcAft>
                        <a:buNone/>
                      </a:pPr>
                      <a:r>
                        <a:rPr lang="fr" sz="2000">
                          <a:solidFill>
                            <a:srgbClr val="FFFFFF"/>
                          </a:solidFill>
                        </a:rPr>
                        <a:t>Avant de la salle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hMerge="1"/>
              </a:tr>
              <a:tr h="581725">
                <a:tc>
                  <a:txBody>
                    <a:bodyPr/>
                    <a:lstStyle/>
                    <a:p>
                      <a:pPr indent="0" lvl="0" marL="0" rtl="0" algn="ctr">
                        <a:spcBef>
                          <a:spcPts val="0"/>
                        </a:spcBef>
                        <a:spcAft>
                          <a:spcPts val="0"/>
                        </a:spcAft>
                        <a:buNone/>
                      </a:pPr>
                      <a:r>
                        <a:rPr lang="fr" sz="2000">
                          <a:solidFill>
                            <a:srgbClr val="FFFFFF"/>
                          </a:solidFill>
                        </a:rPr>
                        <a:t>Primaire - 1er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fr" sz="2000">
                          <a:solidFill>
                            <a:schemeClr val="lt1"/>
                          </a:solidFill>
                        </a:rPr>
                        <a:t>Adaptation scolaire</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rgbClr val="FFFFFF"/>
                          </a:solidFill>
                        </a:rPr>
                        <a:t>Primaire - 2e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rgbClr val="FFFFFF"/>
                          </a:solidFill>
                        </a:rPr>
                        <a:t>Secondaire - 1er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81725">
                <a:tc>
                  <a:txBody>
                    <a:bodyPr/>
                    <a:lstStyle/>
                    <a:p>
                      <a:pPr indent="0" lvl="0" marL="0" rtl="0" algn="ctr">
                        <a:spcBef>
                          <a:spcPts val="0"/>
                        </a:spcBef>
                        <a:spcAft>
                          <a:spcPts val="0"/>
                        </a:spcAft>
                        <a:buClr>
                          <a:schemeClr val="dk1"/>
                        </a:buClr>
                        <a:buSzPts val="1100"/>
                        <a:buFont typeface="Arial"/>
                        <a:buNone/>
                      </a:pPr>
                      <a:r>
                        <a:rPr lang="fr" sz="2000">
                          <a:solidFill>
                            <a:schemeClr val="lt1"/>
                          </a:solidFill>
                        </a:rPr>
                        <a:t>Primaire - 3e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rgbClr val="FFFFFF"/>
                          </a:solidFill>
                        </a:rPr>
                        <a:t>Secondaire - 2e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4" name="Shape 404"/>
        <p:cNvGrpSpPr/>
        <p:nvPr/>
      </p:nvGrpSpPr>
      <p:grpSpPr>
        <a:xfrm>
          <a:off x="0" y="0"/>
          <a:ext cx="0" cy="0"/>
          <a:chOff x="0" y="0"/>
          <a:chExt cx="0" cy="0"/>
        </a:xfrm>
      </p:grpSpPr>
      <p:sp>
        <p:nvSpPr>
          <p:cNvPr id="405" name="Google Shape;405;p43"/>
          <p:cNvSpPr txBox="1"/>
          <p:nvPr>
            <p:ph type="ctrTitle"/>
          </p:nvPr>
        </p:nvSpPr>
        <p:spPr>
          <a:xfrm>
            <a:off x="311700" y="845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Engagement et participation active</a:t>
            </a:r>
            <a:endParaRPr sz="2100">
              <a:solidFill>
                <a:schemeClr val="lt1"/>
              </a:solidFill>
              <a:latin typeface="Caveat"/>
              <a:ea typeface="Caveat"/>
              <a:cs typeface="Caveat"/>
              <a:sym typeface="Caveat"/>
            </a:endParaRPr>
          </a:p>
        </p:txBody>
      </p:sp>
      <p:pic>
        <p:nvPicPr>
          <p:cNvPr id="406" name="Google Shape;406;p43">
            <a:hlinkClick r:id="rId4"/>
          </p:cNvPr>
          <p:cNvPicPr preferRelativeResize="0"/>
          <p:nvPr/>
        </p:nvPicPr>
        <p:blipFill>
          <a:blip r:embed="rId5">
            <a:alphaModFix/>
          </a:blip>
          <a:stretch>
            <a:fillRect/>
          </a:stretch>
        </p:blipFill>
        <p:spPr>
          <a:xfrm>
            <a:off x="720475" y="870075"/>
            <a:ext cx="7490951" cy="3599550"/>
          </a:xfrm>
          <a:prstGeom prst="rect">
            <a:avLst/>
          </a:prstGeom>
          <a:noFill/>
          <a:ln>
            <a:noFill/>
          </a:ln>
        </p:spPr>
      </p:pic>
      <p:sp>
        <p:nvSpPr>
          <p:cNvPr id="407" name="Google Shape;407;p43"/>
          <p:cNvSpPr txBox="1"/>
          <p:nvPr>
            <p:ph type="ctrTitle"/>
          </p:nvPr>
        </p:nvSpPr>
        <p:spPr>
          <a:xfrm>
            <a:off x="311700" y="449700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6">
                  <a:extLst>
                    <a:ext uri="{A12FA001-AC4F-418D-AE19-62706E023703}">
                      <ahyp:hlinkClr val="tx"/>
                    </a:ext>
                  </a:extLst>
                </a:hlinkClick>
              </a:rPr>
              <a:t>Section “Engagement et participation active des élèves”</a:t>
            </a:r>
            <a:endParaRPr sz="3000">
              <a:solidFill>
                <a:srgbClr val="FFAB40"/>
              </a:solidFill>
              <a:latin typeface="Caveat"/>
              <a:ea typeface="Caveat"/>
              <a:cs typeface="Caveat"/>
              <a:sym typeface="Caveat"/>
            </a:endParaRPr>
          </a:p>
        </p:txBody>
      </p:sp>
      <p:sp>
        <p:nvSpPr>
          <p:cNvPr id="408" name="Google Shape;408;p43"/>
          <p:cNvSpPr/>
          <p:nvPr/>
        </p:nvSpPr>
        <p:spPr>
          <a:xfrm>
            <a:off x="6332450" y="1025250"/>
            <a:ext cx="1705800" cy="1490400"/>
          </a:xfrm>
          <a:prstGeom prst="rect">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2" name="Shape 412"/>
        <p:cNvGrpSpPr/>
        <p:nvPr/>
      </p:nvGrpSpPr>
      <p:grpSpPr>
        <a:xfrm>
          <a:off x="0" y="0"/>
          <a:ext cx="0" cy="0"/>
          <a:chOff x="0" y="0"/>
          <a:chExt cx="0" cy="0"/>
        </a:xfrm>
      </p:grpSpPr>
      <p:sp>
        <p:nvSpPr>
          <p:cNvPr id="413" name="Google Shape;413;p44"/>
          <p:cNvSpPr txBox="1"/>
          <p:nvPr/>
        </p:nvSpPr>
        <p:spPr>
          <a:xfrm>
            <a:off x="309525" y="806325"/>
            <a:ext cx="8313600" cy="158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 sz="2700">
                <a:solidFill>
                  <a:schemeClr val="lt1"/>
                </a:solidFill>
                <a:latin typeface="Caveat"/>
                <a:ea typeface="Caveat"/>
                <a:cs typeface="Caveat"/>
                <a:sym typeface="Caveat"/>
              </a:rPr>
              <a:t>Proposition de stratégies à expérimenter pour favoriser la collaboration en classe</a:t>
            </a:r>
            <a:endParaRPr b="1" sz="27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t/>
            </a:r>
            <a:endParaRPr b="1" sz="12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t/>
            </a:r>
            <a:endParaRPr sz="2500">
              <a:solidFill>
                <a:schemeClr val="lt1"/>
              </a:solidFill>
              <a:latin typeface="Caveat"/>
              <a:ea typeface="Caveat"/>
              <a:cs typeface="Caveat"/>
              <a:sym typeface="Caveat"/>
            </a:endParaRPr>
          </a:p>
        </p:txBody>
      </p:sp>
      <p:sp>
        <p:nvSpPr>
          <p:cNvPr id="414" name="Google Shape;414;p44"/>
          <p:cNvSpPr txBox="1"/>
          <p:nvPr/>
        </p:nvSpPr>
        <p:spPr>
          <a:xfrm>
            <a:off x="2798400" y="89150"/>
            <a:ext cx="35472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4100">
                <a:solidFill>
                  <a:schemeClr val="lt1"/>
                </a:solidFill>
                <a:latin typeface="Caveat"/>
                <a:ea typeface="Caveat"/>
                <a:cs typeface="Caveat"/>
                <a:sym typeface="Caveat"/>
              </a:rPr>
              <a:t>Collaboration</a:t>
            </a:r>
            <a:endParaRPr b="1" sz="4100">
              <a:solidFill>
                <a:schemeClr val="lt1"/>
              </a:solidFill>
              <a:latin typeface="Caveat"/>
              <a:ea typeface="Caveat"/>
              <a:cs typeface="Caveat"/>
              <a:sym typeface="Caveat"/>
            </a:endParaRPr>
          </a:p>
        </p:txBody>
      </p:sp>
      <p:sp>
        <p:nvSpPr>
          <p:cNvPr id="415" name="Google Shape;415;p44"/>
          <p:cNvSpPr txBox="1"/>
          <p:nvPr>
            <p:ph type="ctrTitle"/>
          </p:nvPr>
        </p:nvSpPr>
        <p:spPr>
          <a:xfrm>
            <a:off x="0" y="4497000"/>
            <a:ext cx="76887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chemeClr val="accent4"/>
                </a:solidFill>
                <a:latin typeface="Caveat"/>
                <a:ea typeface="Caveat"/>
                <a:cs typeface="Caveat"/>
                <a:sym typeface="Caveat"/>
                <a:hlinkClick r:id="rId4">
                  <a:extLst>
                    <a:ext uri="{A12FA001-AC4F-418D-AE19-62706E023703}">
                      <ahyp:hlinkClr val="tx"/>
                    </a:ext>
                  </a:extLst>
                </a:hlinkClick>
              </a:rPr>
              <a:t>Section “Engagement et participation active des élèves”</a:t>
            </a:r>
            <a:endParaRPr sz="3000">
              <a:solidFill>
                <a:schemeClr val="accent4"/>
              </a:solidFill>
              <a:latin typeface="Caveat"/>
              <a:ea typeface="Caveat"/>
              <a:cs typeface="Caveat"/>
              <a:sym typeface="Caveat"/>
            </a:endParaRPr>
          </a:p>
        </p:txBody>
      </p:sp>
      <p:pic>
        <p:nvPicPr>
          <p:cNvPr id="416" name="Google Shape;416;p44">
            <a:hlinkClick r:id="rId5"/>
          </p:cNvPr>
          <p:cNvPicPr preferRelativeResize="0"/>
          <p:nvPr/>
        </p:nvPicPr>
        <p:blipFill>
          <a:blip r:embed="rId6">
            <a:alphaModFix/>
          </a:blip>
          <a:stretch>
            <a:fillRect/>
          </a:stretch>
        </p:blipFill>
        <p:spPr>
          <a:xfrm>
            <a:off x="239473" y="1914603"/>
            <a:ext cx="6379251" cy="1942400"/>
          </a:xfrm>
          <a:prstGeom prst="rect">
            <a:avLst/>
          </a:prstGeom>
          <a:noFill/>
          <a:ln>
            <a:noFill/>
          </a:ln>
        </p:spPr>
      </p:pic>
      <p:pic>
        <p:nvPicPr>
          <p:cNvPr id="417" name="Google Shape;417;p44"/>
          <p:cNvPicPr preferRelativeResize="0"/>
          <p:nvPr/>
        </p:nvPicPr>
        <p:blipFill>
          <a:blip r:embed="rId7">
            <a:alphaModFix/>
          </a:blip>
          <a:stretch>
            <a:fillRect/>
          </a:stretch>
        </p:blipFill>
        <p:spPr>
          <a:xfrm>
            <a:off x="6542529" y="1914600"/>
            <a:ext cx="2053043" cy="1942400"/>
          </a:xfrm>
          <a:prstGeom prst="rect">
            <a:avLst/>
          </a:prstGeom>
          <a:noFill/>
          <a:ln>
            <a:noFill/>
          </a:ln>
        </p:spPr>
      </p:pic>
      <p:pic>
        <p:nvPicPr>
          <p:cNvPr id="418" name="Google Shape;418;p44"/>
          <p:cNvPicPr preferRelativeResize="0"/>
          <p:nvPr/>
        </p:nvPicPr>
        <p:blipFill>
          <a:blip r:embed="rId8">
            <a:alphaModFix/>
          </a:blip>
          <a:stretch>
            <a:fillRect/>
          </a:stretch>
        </p:blipFill>
        <p:spPr>
          <a:xfrm>
            <a:off x="7906182" y="1"/>
            <a:ext cx="1237818" cy="1914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2" name="Shape 422"/>
        <p:cNvGrpSpPr/>
        <p:nvPr/>
      </p:nvGrpSpPr>
      <p:grpSpPr>
        <a:xfrm>
          <a:off x="0" y="0"/>
          <a:ext cx="0" cy="0"/>
          <a:chOff x="0" y="0"/>
          <a:chExt cx="0" cy="0"/>
        </a:xfrm>
      </p:grpSpPr>
      <p:sp>
        <p:nvSpPr>
          <p:cNvPr id="423" name="Google Shape;423;p45"/>
          <p:cNvSpPr txBox="1"/>
          <p:nvPr>
            <p:ph type="ctrTitle"/>
          </p:nvPr>
        </p:nvSpPr>
        <p:spPr>
          <a:xfrm>
            <a:off x="311700" y="492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a:t>
            </a:r>
            <a:r>
              <a:rPr lang="fr" sz="4600">
                <a:solidFill>
                  <a:schemeClr val="lt1"/>
                </a:solidFill>
                <a:latin typeface="Caveat"/>
                <a:ea typeface="Caveat"/>
                <a:cs typeface="Caveat"/>
                <a:sym typeface="Caveat"/>
              </a:rPr>
              <a:t>Math en 3 temps </a:t>
            </a:r>
            <a:endParaRPr sz="4600">
              <a:solidFill>
                <a:schemeClr val="lt1"/>
              </a:solidFill>
              <a:latin typeface="Caveat"/>
              <a:ea typeface="Caveat"/>
              <a:cs typeface="Caveat"/>
              <a:sym typeface="Caveat"/>
            </a:endParaRPr>
          </a:p>
        </p:txBody>
      </p:sp>
      <p:sp>
        <p:nvSpPr>
          <p:cNvPr id="424" name="Google Shape;424;p45"/>
          <p:cNvSpPr txBox="1"/>
          <p:nvPr>
            <p:ph type="ctrTitle"/>
          </p:nvPr>
        </p:nvSpPr>
        <p:spPr>
          <a:xfrm>
            <a:off x="370950" y="3373500"/>
            <a:ext cx="3356400" cy="17700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t/>
            </a:r>
            <a:endParaRPr sz="2400">
              <a:solidFill>
                <a:srgbClr val="FF0000"/>
              </a:solidFill>
              <a:latin typeface="Caveat"/>
              <a:ea typeface="Caveat"/>
              <a:cs typeface="Caveat"/>
              <a:sym typeface="Caveat"/>
            </a:endParaRPr>
          </a:p>
          <a:p>
            <a:pPr indent="0" lvl="0" marL="0" rtl="0" algn="ctr">
              <a:lnSpc>
                <a:spcPct val="100000"/>
              </a:lnSpc>
              <a:spcBef>
                <a:spcPts val="0"/>
              </a:spcBef>
              <a:spcAft>
                <a:spcPts val="0"/>
              </a:spcAft>
              <a:buNone/>
            </a:pPr>
            <a:r>
              <a:rPr lang="fr" sz="3000" u="sng">
                <a:solidFill>
                  <a:schemeClr val="accent4"/>
                </a:solidFill>
                <a:latin typeface="Caveat"/>
                <a:ea typeface="Caveat"/>
                <a:cs typeface="Caveat"/>
                <a:sym typeface="Caveat"/>
                <a:hlinkClick r:id="rId4">
                  <a:extLst>
                    <a:ext uri="{A12FA001-AC4F-418D-AE19-62706E023703}">
                      <ahyp:hlinkClr val="tx"/>
                    </a:ext>
                  </a:extLst>
                </a:hlinkClick>
              </a:rPr>
              <a:t>Section « Math en 3 temps » du site</a:t>
            </a:r>
            <a:endParaRPr sz="3000"/>
          </a:p>
          <a:p>
            <a:pPr indent="0" lvl="0" marL="0" rtl="0" algn="l">
              <a:lnSpc>
                <a:spcPct val="100000"/>
              </a:lnSpc>
              <a:spcBef>
                <a:spcPts val="0"/>
              </a:spcBef>
              <a:spcAft>
                <a:spcPts val="0"/>
              </a:spcAft>
              <a:buNone/>
            </a:pPr>
            <a:r>
              <a:t/>
            </a:r>
            <a:endParaRPr sz="1900">
              <a:solidFill>
                <a:srgbClr val="FFAB40"/>
              </a:solidFill>
              <a:latin typeface="Caveat"/>
              <a:ea typeface="Caveat"/>
              <a:cs typeface="Caveat"/>
              <a:sym typeface="Caveat"/>
            </a:endParaRPr>
          </a:p>
        </p:txBody>
      </p:sp>
      <p:pic>
        <p:nvPicPr>
          <p:cNvPr descr="Capsule vidéo produite par Meggy Hatin-Léveillée (CSSMB) dans le cadre d’un comité de travail sur l’évaluation autrement en mathématique avec le RÉCIT MST 2020-21 sous Licence CC" id="425" name="Google Shape;425;p45" title="Math en 3 temps">
            <a:hlinkClick r:id="rId5"/>
          </p:cNvPr>
          <p:cNvPicPr preferRelativeResize="0"/>
          <p:nvPr/>
        </p:nvPicPr>
        <p:blipFill>
          <a:blip r:embed="rId6">
            <a:alphaModFix/>
          </a:blip>
          <a:stretch>
            <a:fillRect/>
          </a:stretch>
        </p:blipFill>
        <p:spPr>
          <a:xfrm>
            <a:off x="427950" y="1109225"/>
            <a:ext cx="3242400" cy="2431800"/>
          </a:xfrm>
          <a:prstGeom prst="rect">
            <a:avLst/>
          </a:prstGeom>
          <a:noFill/>
          <a:ln>
            <a:noFill/>
          </a:ln>
        </p:spPr>
      </p:pic>
      <p:pic>
        <p:nvPicPr>
          <p:cNvPr id="426" name="Google Shape;426;p45"/>
          <p:cNvPicPr preferRelativeResize="0"/>
          <p:nvPr/>
        </p:nvPicPr>
        <p:blipFill>
          <a:blip r:embed="rId7">
            <a:alphaModFix/>
          </a:blip>
          <a:stretch>
            <a:fillRect/>
          </a:stretch>
        </p:blipFill>
        <p:spPr>
          <a:xfrm>
            <a:off x="3879400" y="1109225"/>
            <a:ext cx="4981974" cy="359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0" name="Shape 430"/>
        <p:cNvGrpSpPr/>
        <p:nvPr/>
      </p:nvGrpSpPr>
      <p:grpSpPr>
        <a:xfrm>
          <a:off x="0" y="0"/>
          <a:ext cx="0" cy="0"/>
          <a:chOff x="0" y="0"/>
          <a:chExt cx="0" cy="0"/>
        </a:xfrm>
      </p:grpSpPr>
      <p:sp>
        <p:nvSpPr>
          <p:cNvPr id="431" name="Google Shape;431;p46"/>
          <p:cNvSpPr txBox="1"/>
          <p:nvPr>
            <p:ph type="ctrTitle"/>
          </p:nvPr>
        </p:nvSpPr>
        <p:spPr>
          <a:xfrm>
            <a:off x="311700" y="492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Math en 3 temps </a:t>
            </a:r>
            <a:endParaRPr sz="4600">
              <a:solidFill>
                <a:schemeClr val="lt1"/>
              </a:solidFill>
              <a:latin typeface="Caveat"/>
              <a:ea typeface="Caveat"/>
              <a:cs typeface="Caveat"/>
              <a:sym typeface="Caveat"/>
            </a:endParaRPr>
          </a:p>
        </p:txBody>
      </p:sp>
      <p:sp>
        <p:nvSpPr>
          <p:cNvPr id="432" name="Google Shape;432;p46"/>
          <p:cNvSpPr txBox="1"/>
          <p:nvPr/>
        </p:nvSpPr>
        <p:spPr>
          <a:xfrm>
            <a:off x="2313850" y="2047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33" name="Google Shape;433;p46"/>
          <p:cNvPicPr preferRelativeResize="0"/>
          <p:nvPr/>
        </p:nvPicPr>
        <p:blipFill rotWithShape="1">
          <a:blip r:embed="rId4">
            <a:alphaModFix/>
          </a:blip>
          <a:srcRect b="0" l="17763" r="0" t="0"/>
          <a:stretch/>
        </p:blipFill>
        <p:spPr>
          <a:xfrm>
            <a:off x="6176200" y="1544500"/>
            <a:ext cx="1876275" cy="3259275"/>
          </a:xfrm>
          <a:prstGeom prst="rect">
            <a:avLst/>
          </a:prstGeom>
          <a:noFill/>
          <a:ln>
            <a:noFill/>
          </a:ln>
        </p:spPr>
      </p:pic>
      <p:sp>
        <p:nvSpPr>
          <p:cNvPr id="434" name="Google Shape;434;p46"/>
          <p:cNvSpPr txBox="1"/>
          <p:nvPr/>
        </p:nvSpPr>
        <p:spPr>
          <a:xfrm>
            <a:off x="1249675" y="1761500"/>
            <a:ext cx="4521300" cy="1902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fr" sz="4100">
                <a:solidFill>
                  <a:srgbClr val="8DF5F5"/>
                </a:solidFill>
                <a:latin typeface="Caveat"/>
                <a:ea typeface="Caveat"/>
                <a:cs typeface="Caveat"/>
                <a:sym typeface="Caveat"/>
              </a:rPr>
              <a:t>Math en 3 temps</a:t>
            </a:r>
            <a:endParaRPr sz="4100">
              <a:solidFill>
                <a:srgbClr val="8DF5F5"/>
              </a:solidFill>
              <a:latin typeface="Caveat"/>
              <a:ea typeface="Caveat"/>
              <a:cs typeface="Caveat"/>
              <a:sym typeface="Caveat"/>
            </a:endParaRPr>
          </a:p>
          <a:p>
            <a:pPr indent="0" lvl="0" marL="0" rtl="0" algn="ctr">
              <a:lnSpc>
                <a:spcPct val="90000"/>
              </a:lnSpc>
              <a:spcBef>
                <a:spcPts val="0"/>
              </a:spcBef>
              <a:spcAft>
                <a:spcPts val="0"/>
              </a:spcAft>
              <a:buNone/>
            </a:pPr>
            <a:r>
              <a:t/>
            </a:r>
            <a:endParaRPr sz="4100">
              <a:solidFill>
                <a:srgbClr val="19BBD5"/>
              </a:solidFill>
              <a:latin typeface="Caveat"/>
              <a:ea typeface="Caveat"/>
              <a:cs typeface="Caveat"/>
              <a:sym typeface="Caveat"/>
            </a:endParaRPr>
          </a:p>
          <a:p>
            <a:pPr indent="0" lvl="0" marL="0" rtl="0" algn="ctr">
              <a:lnSpc>
                <a:spcPct val="90000"/>
              </a:lnSpc>
              <a:spcBef>
                <a:spcPts val="0"/>
              </a:spcBef>
              <a:spcAft>
                <a:spcPts val="0"/>
              </a:spcAft>
              <a:buNone/>
            </a:pPr>
            <a:r>
              <a:rPr b="1" lang="fr" sz="4200" u="sng">
                <a:solidFill>
                  <a:schemeClr val="accent4"/>
                </a:solidFill>
                <a:latin typeface="Caveat"/>
                <a:ea typeface="Caveat"/>
                <a:cs typeface="Caveat"/>
                <a:sym typeface="Caveat"/>
                <a:hlinkClick r:id="rId5">
                  <a:extLst>
                    <a:ext uri="{A12FA001-AC4F-418D-AE19-62706E023703}">
                      <ahyp:hlinkClr val="tx"/>
                    </a:ext>
                  </a:extLst>
                </a:hlinkClick>
              </a:rPr>
              <a:t>Lait au chocolat</a:t>
            </a:r>
            <a:endParaRPr b="1">
              <a:solidFill>
                <a:schemeClr val="accent4"/>
              </a:solidFill>
              <a:latin typeface="Caveat"/>
              <a:ea typeface="Caveat"/>
              <a:cs typeface="Caveat"/>
              <a:sym typeface="Cave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8" name="Shape 438"/>
        <p:cNvGrpSpPr/>
        <p:nvPr/>
      </p:nvGrpSpPr>
      <p:grpSpPr>
        <a:xfrm>
          <a:off x="0" y="0"/>
          <a:ext cx="0" cy="0"/>
          <a:chOff x="0" y="0"/>
          <a:chExt cx="0" cy="0"/>
        </a:xfrm>
      </p:grpSpPr>
      <p:sp>
        <p:nvSpPr>
          <p:cNvPr id="439" name="Google Shape;439;p47"/>
          <p:cNvSpPr txBox="1"/>
          <p:nvPr>
            <p:ph type="ctrTitle"/>
          </p:nvPr>
        </p:nvSpPr>
        <p:spPr>
          <a:xfrm>
            <a:off x="311700" y="492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Math en 3 temps </a:t>
            </a:r>
            <a:endParaRPr sz="4600">
              <a:solidFill>
                <a:schemeClr val="lt1"/>
              </a:solidFill>
              <a:latin typeface="Caveat"/>
              <a:ea typeface="Caveat"/>
              <a:cs typeface="Caveat"/>
              <a:sym typeface="Caveat"/>
            </a:endParaRPr>
          </a:p>
        </p:txBody>
      </p:sp>
      <p:sp>
        <p:nvSpPr>
          <p:cNvPr id="440" name="Google Shape;440;p47"/>
          <p:cNvSpPr txBox="1"/>
          <p:nvPr/>
        </p:nvSpPr>
        <p:spPr>
          <a:xfrm>
            <a:off x="2313850" y="2047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41" name="Google Shape;441;p47">
            <a:hlinkClick r:id="rId4"/>
          </p:cNvPr>
          <p:cNvPicPr preferRelativeResize="0"/>
          <p:nvPr/>
        </p:nvPicPr>
        <p:blipFill>
          <a:blip r:embed="rId5">
            <a:alphaModFix/>
          </a:blip>
          <a:stretch>
            <a:fillRect/>
          </a:stretch>
        </p:blipFill>
        <p:spPr>
          <a:xfrm>
            <a:off x="271425" y="1867350"/>
            <a:ext cx="5470959" cy="1681950"/>
          </a:xfrm>
          <a:prstGeom prst="rect">
            <a:avLst/>
          </a:prstGeom>
          <a:noFill/>
          <a:ln>
            <a:noFill/>
          </a:ln>
        </p:spPr>
      </p:pic>
      <p:pic>
        <p:nvPicPr>
          <p:cNvPr id="442" name="Google Shape;442;p47">
            <a:hlinkClick r:id="rId6"/>
          </p:cNvPr>
          <p:cNvPicPr preferRelativeResize="0"/>
          <p:nvPr/>
        </p:nvPicPr>
        <p:blipFill>
          <a:blip r:embed="rId7">
            <a:alphaModFix/>
          </a:blip>
          <a:stretch>
            <a:fillRect/>
          </a:stretch>
        </p:blipFill>
        <p:spPr>
          <a:xfrm>
            <a:off x="3535150" y="3690049"/>
            <a:ext cx="5389400" cy="1097250"/>
          </a:xfrm>
          <a:prstGeom prst="rect">
            <a:avLst/>
          </a:prstGeom>
          <a:noFill/>
          <a:ln>
            <a:noFill/>
          </a:ln>
        </p:spPr>
      </p:pic>
      <p:sp>
        <p:nvSpPr>
          <p:cNvPr id="443" name="Google Shape;443;p47"/>
          <p:cNvSpPr txBox="1"/>
          <p:nvPr/>
        </p:nvSpPr>
        <p:spPr>
          <a:xfrm>
            <a:off x="2830800" y="1013950"/>
            <a:ext cx="3482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3600">
                <a:solidFill>
                  <a:srgbClr val="8DF5F5"/>
                </a:solidFill>
                <a:latin typeface="Caveat"/>
                <a:ea typeface="Caveat"/>
                <a:cs typeface="Caveat"/>
                <a:sym typeface="Caveat"/>
              </a:rPr>
              <a:t>Autres possibilités</a:t>
            </a:r>
            <a:endParaRPr sz="3600">
              <a:solidFill>
                <a:srgbClr val="8DF5F5"/>
              </a:solidFill>
              <a:latin typeface="Caveat"/>
              <a:ea typeface="Caveat"/>
              <a:cs typeface="Caveat"/>
              <a:sym typeface="Caveat"/>
            </a:endParaRPr>
          </a:p>
        </p:txBody>
      </p:sp>
      <p:sp>
        <p:nvSpPr>
          <p:cNvPr id="444" name="Google Shape;444;p47"/>
          <p:cNvSpPr txBox="1"/>
          <p:nvPr>
            <p:ph type="ctrTitle"/>
          </p:nvPr>
        </p:nvSpPr>
        <p:spPr>
          <a:xfrm>
            <a:off x="116675" y="3663800"/>
            <a:ext cx="3356400" cy="1123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t/>
            </a:r>
            <a:endParaRPr sz="2400">
              <a:solidFill>
                <a:srgbClr val="FF0000"/>
              </a:solidFill>
              <a:latin typeface="Caveat"/>
              <a:ea typeface="Caveat"/>
              <a:cs typeface="Caveat"/>
              <a:sym typeface="Caveat"/>
            </a:endParaRPr>
          </a:p>
          <a:p>
            <a:pPr indent="0" lvl="0" marL="0" rtl="0" algn="ctr">
              <a:lnSpc>
                <a:spcPct val="100000"/>
              </a:lnSpc>
              <a:spcBef>
                <a:spcPts val="0"/>
              </a:spcBef>
              <a:spcAft>
                <a:spcPts val="0"/>
              </a:spcAft>
              <a:buNone/>
            </a:pPr>
            <a:r>
              <a:rPr lang="fr" sz="1800" u="sng">
                <a:solidFill>
                  <a:schemeClr val="accent4"/>
                </a:solidFill>
                <a:latin typeface="Caveat"/>
                <a:ea typeface="Caveat"/>
                <a:cs typeface="Caveat"/>
                <a:sym typeface="Caveat"/>
                <a:hlinkClick r:id="rId8">
                  <a:extLst>
                    <a:ext uri="{A12FA001-AC4F-418D-AE19-62706E023703}">
                      <ahyp:hlinkClr val="tx"/>
                    </a:ext>
                  </a:extLst>
                </a:hlinkClick>
              </a:rPr>
              <a:t>Section « Math en 3 temps » du site</a:t>
            </a:r>
            <a:endParaRPr sz="1800"/>
          </a:p>
          <a:p>
            <a:pPr indent="0" lvl="0" marL="0" rtl="0" algn="l">
              <a:lnSpc>
                <a:spcPct val="100000"/>
              </a:lnSpc>
              <a:spcBef>
                <a:spcPts val="0"/>
              </a:spcBef>
              <a:spcAft>
                <a:spcPts val="0"/>
              </a:spcAft>
              <a:buNone/>
            </a:pPr>
            <a:r>
              <a:t/>
            </a:r>
            <a:endParaRPr sz="1900">
              <a:solidFill>
                <a:srgbClr val="FFAB40"/>
              </a:solidFill>
              <a:latin typeface="Caveat"/>
              <a:ea typeface="Caveat"/>
              <a:cs typeface="Caveat"/>
              <a:sym typeface="Cave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8" name="Shape 448"/>
        <p:cNvGrpSpPr/>
        <p:nvPr/>
      </p:nvGrpSpPr>
      <p:grpSpPr>
        <a:xfrm>
          <a:off x="0" y="0"/>
          <a:ext cx="0" cy="0"/>
          <a:chOff x="0" y="0"/>
          <a:chExt cx="0" cy="0"/>
        </a:xfrm>
      </p:grpSpPr>
      <p:sp>
        <p:nvSpPr>
          <p:cNvPr id="449" name="Google Shape;449;p48"/>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Programmation et robotique</a:t>
            </a:r>
            <a:endParaRPr sz="4600">
              <a:solidFill>
                <a:schemeClr val="lt1"/>
              </a:solidFill>
              <a:latin typeface="Caveat"/>
              <a:ea typeface="Caveat"/>
              <a:cs typeface="Caveat"/>
              <a:sym typeface="Caveat"/>
            </a:endParaRPr>
          </a:p>
        </p:txBody>
      </p:sp>
      <p:sp>
        <p:nvSpPr>
          <p:cNvPr id="450" name="Google Shape;450;p48"/>
          <p:cNvSpPr txBox="1"/>
          <p:nvPr>
            <p:ph type="ctrTitle"/>
          </p:nvPr>
        </p:nvSpPr>
        <p:spPr>
          <a:xfrm>
            <a:off x="241375" y="440495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4">
                  <a:extLst>
                    <a:ext uri="{A12FA001-AC4F-418D-AE19-62706E023703}">
                      <ahyp:hlinkClr val="tx"/>
                    </a:ext>
                  </a:extLst>
                </a:hlinkClick>
              </a:rPr>
              <a:t>Section « Programmation et robotique» du site</a:t>
            </a:r>
            <a:endParaRPr sz="3000">
              <a:solidFill>
                <a:srgbClr val="FFAB40"/>
              </a:solidFill>
              <a:latin typeface="Caveat"/>
              <a:ea typeface="Caveat"/>
              <a:cs typeface="Caveat"/>
              <a:sym typeface="Caveat"/>
            </a:endParaRPr>
          </a:p>
        </p:txBody>
      </p:sp>
      <p:pic>
        <p:nvPicPr>
          <p:cNvPr id="451" name="Google Shape;451;p48"/>
          <p:cNvPicPr preferRelativeResize="0"/>
          <p:nvPr/>
        </p:nvPicPr>
        <p:blipFill>
          <a:blip r:embed="rId5">
            <a:alphaModFix/>
          </a:blip>
          <a:stretch>
            <a:fillRect/>
          </a:stretch>
        </p:blipFill>
        <p:spPr>
          <a:xfrm>
            <a:off x="1064425" y="1000325"/>
            <a:ext cx="6874500" cy="3510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5" name="Shape 455"/>
        <p:cNvGrpSpPr/>
        <p:nvPr/>
      </p:nvGrpSpPr>
      <p:grpSpPr>
        <a:xfrm>
          <a:off x="0" y="0"/>
          <a:ext cx="0" cy="0"/>
          <a:chOff x="0" y="0"/>
          <a:chExt cx="0" cy="0"/>
        </a:xfrm>
      </p:grpSpPr>
      <p:sp>
        <p:nvSpPr>
          <p:cNvPr id="456" name="Google Shape;456;p49"/>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Programmation et robotique</a:t>
            </a:r>
            <a:endParaRPr sz="4600">
              <a:solidFill>
                <a:schemeClr val="lt1"/>
              </a:solidFill>
              <a:latin typeface="Caveat"/>
              <a:ea typeface="Caveat"/>
              <a:cs typeface="Caveat"/>
              <a:sym typeface="Caveat"/>
            </a:endParaRPr>
          </a:p>
        </p:txBody>
      </p:sp>
      <p:sp>
        <p:nvSpPr>
          <p:cNvPr id="457" name="Google Shape;457;p49"/>
          <p:cNvSpPr txBox="1"/>
          <p:nvPr>
            <p:ph type="ctrTitle"/>
          </p:nvPr>
        </p:nvSpPr>
        <p:spPr>
          <a:xfrm>
            <a:off x="241375" y="440495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4">
                  <a:extLst>
                    <a:ext uri="{A12FA001-AC4F-418D-AE19-62706E023703}">
                      <ahyp:hlinkClr val="tx"/>
                    </a:ext>
                  </a:extLst>
                </a:hlinkClick>
              </a:rPr>
              <a:t>Section « Programmation et robotique» du site</a:t>
            </a:r>
            <a:endParaRPr sz="3000">
              <a:solidFill>
                <a:srgbClr val="FFAB40"/>
              </a:solidFill>
              <a:latin typeface="Caveat"/>
              <a:ea typeface="Caveat"/>
              <a:cs typeface="Caveat"/>
              <a:sym typeface="Caveat"/>
            </a:endParaRPr>
          </a:p>
        </p:txBody>
      </p:sp>
      <p:sp>
        <p:nvSpPr>
          <p:cNvPr id="458" name="Google Shape;458;p49"/>
          <p:cNvSpPr txBox="1"/>
          <p:nvPr/>
        </p:nvSpPr>
        <p:spPr>
          <a:xfrm>
            <a:off x="437150" y="1132525"/>
            <a:ext cx="8166600" cy="31092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b="1" lang="fr" sz="2000">
                <a:solidFill>
                  <a:srgbClr val="114454"/>
                </a:solidFill>
                <a:highlight>
                  <a:srgbClr val="FFAB19"/>
                </a:highlight>
                <a:latin typeface="Nixie One"/>
                <a:ea typeface="Nixie One"/>
                <a:cs typeface="Nixie One"/>
                <a:sym typeface="Nixie One"/>
              </a:rPr>
              <a:t>Développement de la pensée algébrique</a:t>
            </a:r>
            <a:endParaRPr b="1" sz="2000">
              <a:solidFill>
                <a:srgbClr val="114454"/>
              </a:solidFill>
              <a:highlight>
                <a:srgbClr val="FFAB19"/>
              </a:highlight>
              <a:latin typeface="Nixie One"/>
              <a:ea typeface="Nixie One"/>
              <a:cs typeface="Nixie One"/>
              <a:sym typeface="Nixie One"/>
            </a:endParaRPr>
          </a:p>
          <a:p>
            <a:pPr indent="0" lvl="0" marL="0" rtl="0" algn="l">
              <a:spcBef>
                <a:spcPts val="600"/>
              </a:spcBef>
              <a:spcAft>
                <a:spcPts val="0"/>
              </a:spcAft>
              <a:buNone/>
            </a:pPr>
            <a:r>
              <a:rPr b="1" lang="fr" sz="2000">
                <a:solidFill>
                  <a:schemeClr val="lt1"/>
                </a:solidFill>
                <a:latin typeface="Nixie One"/>
                <a:ea typeface="Nixie One"/>
                <a:cs typeface="Nixie One"/>
                <a:sym typeface="Nixie One"/>
              </a:rPr>
              <a:t>Par le biais de la programmation, l’élève pourra démontrer sa compréhension des concepts et processus et développer sa pensée algébrique en exécutant du code, en lisant du code, en modifiant du code et en créant du code. </a:t>
            </a:r>
            <a:endParaRPr b="1" sz="2000">
              <a:solidFill>
                <a:schemeClr val="lt1"/>
              </a:solidFill>
              <a:latin typeface="Nixie One"/>
              <a:ea typeface="Nixie One"/>
              <a:cs typeface="Nixie One"/>
              <a:sym typeface="Nixie One"/>
            </a:endParaRPr>
          </a:p>
          <a:p>
            <a:pPr indent="0" lvl="0" marL="0" rtl="0" algn="l">
              <a:spcBef>
                <a:spcPts val="600"/>
              </a:spcBef>
              <a:spcAft>
                <a:spcPts val="0"/>
              </a:spcAft>
              <a:buNone/>
            </a:pPr>
            <a:r>
              <a:rPr b="1" lang="fr" sz="2000">
                <a:solidFill>
                  <a:schemeClr val="lt1"/>
                </a:solidFill>
                <a:latin typeface="Nixie One"/>
                <a:ea typeface="Nixie One"/>
                <a:cs typeface="Nixie One"/>
                <a:sym typeface="Nixie One"/>
              </a:rPr>
              <a:t>Il sera appelé à faire des prédictions, à manipuler des variables et des paramètres, à effectuer des opérations sur les variables, à faire des essais, à valider ses résultats et à généraliser des situations. </a:t>
            </a:r>
            <a:endParaRPr b="1" sz="2000">
              <a:solidFill>
                <a:schemeClr val="lt1"/>
              </a:solidFill>
              <a:latin typeface="Nixie One"/>
              <a:ea typeface="Nixie One"/>
              <a:cs typeface="Nixie One"/>
              <a:sym typeface="Nixie On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2" name="Shape 462"/>
        <p:cNvGrpSpPr/>
        <p:nvPr/>
      </p:nvGrpSpPr>
      <p:grpSpPr>
        <a:xfrm>
          <a:off x="0" y="0"/>
          <a:ext cx="0" cy="0"/>
          <a:chOff x="0" y="0"/>
          <a:chExt cx="0" cy="0"/>
        </a:xfrm>
      </p:grpSpPr>
      <p:sp>
        <p:nvSpPr>
          <p:cNvPr id="463" name="Google Shape;463;p50"/>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Programmation et robotique</a:t>
            </a:r>
            <a:endParaRPr sz="4600">
              <a:solidFill>
                <a:schemeClr val="lt1"/>
              </a:solidFill>
              <a:latin typeface="Caveat"/>
              <a:ea typeface="Caveat"/>
              <a:cs typeface="Caveat"/>
              <a:sym typeface="Caveat"/>
            </a:endParaRPr>
          </a:p>
        </p:txBody>
      </p:sp>
      <p:sp>
        <p:nvSpPr>
          <p:cNvPr id="464" name="Google Shape;464;p50"/>
          <p:cNvSpPr txBox="1"/>
          <p:nvPr>
            <p:ph type="ctrTitle"/>
          </p:nvPr>
        </p:nvSpPr>
        <p:spPr>
          <a:xfrm>
            <a:off x="241375" y="440495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4">
                  <a:extLst>
                    <a:ext uri="{A12FA001-AC4F-418D-AE19-62706E023703}">
                      <ahyp:hlinkClr val="tx"/>
                    </a:ext>
                  </a:extLst>
                </a:hlinkClick>
              </a:rPr>
              <a:t>Section « Programmation et robotique» du site</a:t>
            </a:r>
            <a:endParaRPr sz="3000">
              <a:solidFill>
                <a:srgbClr val="FFAB40"/>
              </a:solidFill>
              <a:latin typeface="Caveat"/>
              <a:ea typeface="Caveat"/>
              <a:cs typeface="Caveat"/>
              <a:sym typeface="Caveat"/>
            </a:endParaRPr>
          </a:p>
        </p:txBody>
      </p:sp>
      <p:sp>
        <p:nvSpPr>
          <p:cNvPr id="465" name="Google Shape;465;p50"/>
          <p:cNvSpPr txBox="1"/>
          <p:nvPr/>
        </p:nvSpPr>
        <p:spPr>
          <a:xfrm>
            <a:off x="437150" y="1132525"/>
            <a:ext cx="8166600" cy="34170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b="1" lang="fr" sz="2300">
                <a:solidFill>
                  <a:srgbClr val="114454"/>
                </a:solidFill>
                <a:highlight>
                  <a:srgbClr val="FFAB19"/>
                </a:highlight>
                <a:latin typeface="Nixie One"/>
                <a:ea typeface="Nixie One"/>
                <a:cs typeface="Nixie One"/>
                <a:sym typeface="Nixie One"/>
              </a:rPr>
              <a:t>Développement de la pensée algébrique</a:t>
            </a:r>
            <a:endParaRPr b="1" sz="2300">
              <a:solidFill>
                <a:srgbClr val="114454"/>
              </a:solidFill>
              <a:highlight>
                <a:srgbClr val="FFAB19"/>
              </a:highlight>
              <a:latin typeface="Nixie One"/>
              <a:ea typeface="Nixie One"/>
              <a:cs typeface="Nixie One"/>
              <a:sym typeface="Nixie One"/>
            </a:endParaRPr>
          </a:p>
          <a:p>
            <a:pPr indent="0" lvl="0" marL="0" rtl="0" algn="l">
              <a:spcBef>
                <a:spcPts val="600"/>
              </a:spcBef>
              <a:spcAft>
                <a:spcPts val="0"/>
              </a:spcAft>
              <a:buNone/>
            </a:pPr>
            <a:r>
              <a:t/>
            </a:r>
            <a:endParaRPr b="1" sz="3200">
              <a:solidFill>
                <a:schemeClr val="lt1"/>
              </a:solidFill>
              <a:highlight>
                <a:srgbClr val="FFAB19"/>
              </a:highlight>
              <a:latin typeface="Nixie One"/>
              <a:ea typeface="Nixie One"/>
              <a:cs typeface="Nixie One"/>
              <a:sym typeface="Nixie One"/>
            </a:endParaRPr>
          </a:p>
          <a:p>
            <a:pPr indent="-387350" lvl="0" marL="457200" rtl="0" algn="l">
              <a:spcBef>
                <a:spcPts val="0"/>
              </a:spcBef>
              <a:spcAft>
                <a:spcPts val="0"/>
              </a:spcAft>
              <a:buClr>
                <a:schemeClr val="lt1"/>
              </a:buClr>
              <a:buSzPts val="2500"/>
              <a:buFont typeface="Nixie One"/>
              <a:buChar char="✓"/>
            </a:pPr>
            <a:r>
              <a:rPr b="1" lang="fr" sz="2500">
                <a:solidFill>
                  <a:schemeClr val="lt1"/>
                </a:solidFill>
                <a:latin typeface="Nixie One"/>
                <a:ea typeface="Nixie One"/>
                <a:cs typeface="Nixie One"/>
                <a:sym typeface="Nixie One"/>
              </a:rPr>
              <a:t>Exécuter du code  (</a:t>
            </a:r>
            <a:r>
              <a:rPr b="1" lang="fr" sz="2500" u="sng">
                <a:solidFill>
                  <a:schemeClr val="accent4"/>
                </a:solidFill>
                <a:latin typeface="Nixie One"/>
                <a:ea typeface="Nixie One"/>
                <a:cs typeface="Nixie One"/>
                <a:sym typeface="Nixie One"/>
                <a:hlinkClick r:id="rId5">
                  <a:extLst>
                    <a:ext uri="{A12FA001-AC4F-418D-AE19-62706E023703}">
                      <ahyp:hlinkClr val="tx"/>
                    </a:ext>
                  </a:extLst>
                </a:hlinkClick>
              </a:rPr>
              <a:t>exemple</a:t>
            </a:r>
            <a:r>
              <a:rPr b="1" lang="fr" sz="2500">
                <a:solidFill>
                  <a:schemeClr val="lt1"/>
                </a:solidFill>
                <a:latin typeface="Nixie One"/>
                <a:ea typeface="Nixie One"/>
                <a:cs typeface="Nixie One"/>
                <a:sym typeface="Nixie One"/>
              </a:rPr>
              <a:t>)</a:t>
            </a:r>
            <a:endParaRPr b="1" sz="2500">
              <a:solidFill>
                <a:schemeClr val="lt1"/>
              </a:solidFill>
              <a:latin typeface="Nixie One"/>
              <a:ea typeface="Nixie One"/>
              <a:cs typeface="Nixie One"/>
              <a:sym typeface="Nixie One"/>
            </a:endParaRPr>
          </a:p>
          <a:p>
            <a:pPr indent="-387350" lvl="0" marL="457200" rtl="0" algn="l">
              <a:spcBef>
                <a:spcPts val="0"/>
              </a:spcBef>
              <a:spcAft>
                <a:spcPts val="0"/>
              </a:spcAft>
              <a:buClr>
                <a:schemeClr val="lt1"/>
              </a:buClr>
              <a:buSzPts val="2500"/>
              <a:buFont typeface="Nixie One"/>
              <a:buChar char="✓"/>
            </a:pPr>
            <a:r>
              <a:rPr b="1" lang="fr" sz="2500">
                <a:solidFill>
                  <a:schemeClr val="lt1"/>
                </a:solidFill>
                <a:latin typeface="Nixie One"/>
                <a:ea typeface="Nixie One"/>
                <a:cs typeface="Nixie One"/>
                <a:sym typeface="Nixie One"/>
              </a:rPr>
              <a:t>Lire et interpréter du code </a:t>
            </a:r>
            <a:endParaRPr b="1" sz="2500">
              <a:solidFill>
                <a:schemeClr val="lt1"/>
              </a:solidFill>
              <a:latin typeface="Nixie One"/>
              <a:ea typeface="Nixie One"/>
              <a:cs typeface="Nixie One"/>
              <a:sym typeface="Nixie One"/>
            </a:endParaRPr>
          </a:p>
          <a:p>
            <a:pPr indent="-387350" lvl="0" marL="457200" rtl="0" algn="l">
              <a:spcBef>
                <a:spcPts val="0"/>
              </a:spcBef>
              <a:spcAft>
                <a:spcPts val="0"/>
              </a:spcAft>
              <a:buClr>
                <a:schemeClr val="lt1"/>
              </a:buClr>
              <a:buSzPts val="2500"/>
              <a:buFont typeface="Nixie One"/>
              <a:buChar char="✓"/>
            </a:pPr>
            <a:r>
              <a:rPr b="1" lang="fr" sz="2500">
                <a:solidFill>
                  <a:schemeClr val="lt1"/>
                </a:solidFill>
                <a:latin typeface="Nixie One"/>
                <a:ea typeface="Nixie One"/>
                <a:cs typeface="Nixie One"/>
                <a:sym typeface="Nixie One"/>
              </a:rPr>
              <a:t>Modifier du code (</a:t>
            </a:r>
            <a:r>
              <a:rPr b="1" lang="fr" sz="2500" u="sng">
                <a:solidFill>
                  <a:schemeClr val="accent4"/>
                </a:solidFill>
                <a:latin typeface="Nixie One"/>
                <a:ea typeface="Nixie One"/>
                <a:cs typeface="Nixie One"/>
                <a:sym typeface="Nixie One"/>
                <a:hlinkClick r:id="rId6">
                  <a:extLst>
                    <a:ext uri="{A12FA001-AC4F-418D-AE19-62706E023703}">
                      <ahyp:hlinkClr val="tx"/>
                    </a:ext>
                  </a:extLst>
                </a:hlinkClick>
              </a:rPr>
              <a:t>exemple</a:t>
            </a:r>
            <a:r>
              <a:rPr b="1" lang="fr" sz="2500">
                <a:solidFill>
                  <a:schemeClr val="lt1"/>
                </a:solidFill>
                <a:latin typeface="Nixie One"/>
                <a:ea typeface="Nixie One"/>
                <a:cs typeface="Nixie One"/>
                <a:sym typeface="Nixie One"/>
              </a:rPr>
              <a:t>)</a:t>
            </a:r>
            <a:endParaRPr b="1" sz="2500">
              <a:solidFill>
                <a:schemeClr val="lt1"/>
              </a:solidFill>
              <a:latin typeface="Nixie One"/>
              <a:ea typeface="Nixie One"/>
              <a:cs typeface="Nixie One"/>
              <a:sym typeface="Nixie One"/>
            </a:endParaRPr>
          </a:p>
          <a:p>
            <a:pPr indent="-387350" lvl="0" marL="457200" marR="0" rtl="0" algn="l">
              <a:spcBef>
                <a:spcPts val="0"/>
              </a:spcBef>
              <a:spcAft>
                <a:spcPts val="0"/>
              </a:spcAft>
              <a:buClr>
                <a:schemeClr val="lt1"/>
              </a:buClr>
              <a:buSzPts val="2500"/>
              <a:buFont typeface="Nixie One"/>
              <a:buChar char="✓"/>
            </a:pPr>
            <a:r>
              <a:rPr b="1" lang="fr" sz="2500">
                <a:solidFill>
                  <a:schemeClr val="lt1"/>
                </a:solidFill>
                <a:latin typeface="Nixie One"/>
                <a:ea typeface="Nixie One"/>
                <a:cs typeface="Nixie One"/>
                <a:sym typeface="Nixie One"/>
              </a:rPr>
              <a:t>Compléter du code (</a:t>
            </a:r>
            <a:r>
              <a:rPr b="1" lang="fr" sz="2500" u="sng">
                <a:solidFill>
                  <a:schemeClr val="accent4"/>
                </a:solidFill>
                <a:latin typeface="Nixie One"/>
                <a:ea typeface="Nixie One"/>
                <a:cs typeface="Nixie One"/>
                <a:sym typeface="Nixie One"/>
                <a:hlinkClick r:id="rId7">
                  <a:extLst>
                    <a:ext uri="{A12FA001-AC4F-418D-AE19-62706E023703}">
                      <ahyp:hlinkClr val="tx"/>
                    </a:ext>
                  </a:extLst>
                </a:hlinkClick>
              </a:rPr>
              <a:t>exemple</a:t>
            </a:r>
            <a:r>
              <a:rPr b="1" lang="fr" sz="2500">
                <a:solidFill>
                  <a:schemeClr val="lt1"/>
                </a:solidFill>
                <a:latin typeface="Nixie One"/>
                <a:ea typeface="Nixie One"/>
                <a:cs typeface="Nixie One"/>
                <a:sym typeface="Nixie One"/>
              </a:rPr>
              <a:t>)</a:t>
            </a:r>
            <a:endParaRPr b="1" sz="2500">
              <a:solidFill>
                <a:schemeClr val="lt1"/>
              </a:solidFill>
              <a:latin typeface="Nixie One"/>
              <a:ea typeface="Nixie One"/>
              <a:cs typeface="Nixie One"/>
              <a:sym typeface="Nixie One"/>
            </a:endParaRPr>
          </a:p>
          <a:p>
            <a:pPr indent="-387350" lvl="0" marL="457200" rtl="0" algn="l">
              <a:spcBef>
                <a:spcPts val="0"/>
              </a:spcBef>
              <a:spcAft>
                <a:spcPts val="0"/>
              </a:spcAft>
              <a:buClr>
                <a:schemeClr val="lt1"/>
              </a:buClr>
              <a:buSzPts val="2500"/>
              <a:buFont typeface="Nixie One"/>
              <a:buChar char="✓"/>
            </a:pPr>
            <a:r>
              <a:rPr b="1" lang="fr" sz="2500">
                <a:solidFill>
                  <a:schemeClr val="lt1"/>
                </a:solidFill>
                <a:latin typeface="Nixie One"/>
                <a:ea typeface="Nixie One"/>
                <a:cs typeface="Nixie One"/>
                <a:sym typeface="Nixie One"/>
              </a:rPr>
              <a:t>Créer du code - tâche créative</a:t>
            </a:r>
            <a:endParaRPr b="1" sz="3200">
              <a:solidFill>
                <a:schemeClr val="lt1"/>
              </a:solidFill>
              <a:highlight>
                <a:srgbClr val="FFAB19"/>
              </a:highlight>
              <a:latin typeface="Nixie One"/>
              <a:ea typeface="Nixie One"/>
              <a:cs typeface="Nixie One"/>
              <a:sym typeface="Nixie One"/>
            </a:endParaRPr>
          </a:p>
          <a:p>
            <a:pPr indent="0" lvl="0" marL="0" rtl="0" algn="l">
              <a:spcBef>
                <a:spcPts val="600"/>
              </a:spcBef>
              <a:spcAft>
                <a:spcPts val="0"/>
              </a:spcAft>
              <a:buNone/>
            </a:pPr>
            <a:r>
              <a:t/>
            </a:r>
            <a:endParaRPr b="1" sz="2000">
              <a:solidFill>
                <a:schemeClr val="lt1"/>
              </a:solidFill>
              <a:latin typeface="Nixie One"/>
              <a:ea typeface="Nixie One"/>
              <a:cs typeface="Nixie One"/>
              <a:sym typeface="Nixie On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9" name="Shape 469"/>
        <p:cNvGrpSpPr/>
        <p:nvPr/>
      </p:nvGrpSpPr>
      <p:grpSpPr>
        <a:xfrm>
          <a:off x="0" y="0"/>
          <a:ext cx="0" cy="0"/>
          <a:chOff x="0" y="0"/>
          <a:chExt cx="0" cy="0"/>
        </a:xfrm>
      </p:grpSpPr>
      <p:sp>
        <p:nvSpPr>
          <p:cNvPr id="470" name="Google Shape;470;p51"/>
          <p:cNvSpPr txBox="1"/>
          <p:nvPr>
            <p:ph type="ctrTitle"/>
          </p:nvPr>
        </p:nvSpPr>
        <p:spPr>
          <a:xfrm>
            <a:off x="311700" y="845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Expérimentation - Causeries mathématiques</a:t>
            </a:r>
            <a:endParaRPr sz="2100">
              <a:solidFill>
                <a:schemeClr val="lt1"/>
              </a:solidFill>
              <a:latin typeface="Caveat"/>
              <a:ea typeface="Caveat"/>
              <a:cs typeface="Caveat"/>
              <a:sym typeface="Caveat"/>
            </a:endParaRPr>
          </a:p>
        </p:txBody>
      </p:sp>
      <p:pic>
        <p:nvPicPr>
          <p:cNvPr id="471" name="Google Shape;471;p51">
            <a:hlinkClick r:id="rId4"/>
          </p:cNvPr>
          <p:cNvPicPr preferRelativeResize="0"/>
          <p:nvPr/>
        </p:nvPicPr>
        <p:blipFill>
          <a:blip r:embed="rId5">
            <a:alphaModFix/>
          </a:blip>
          <a:stretch>
            <a:fillRect/>
          </a:stretch>
        </p:blipFill>
        <p:spPr>
          <a:xfrm>
            <a:off x="3321141" y="1111450"/>
            <a:ext cx="2501706" cy="2474000"/>
          </a:xfrm>
          <a:prstGeom prst="rect">
            <a:avLst/>
          </a:prstGeom>
          <a:noFill/>
          <a:ln>
            <a:noFill/>
          </a:ln>
        </p:spPr>
      </p:pic>
      <p:sp>
        <p:nvSpPr>
          <p:cNvPr id="472" name="Google Shape;472;p51"/>
          <p:cNvSpPr txBox="1"/>
          <p:nvPr/>
        </p:nvSpPr>
        <p:spPr>
          <a:xfrm>
            <a:off x="3608788" y="3585450"/>
            <a:ext cx="1647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Caveat"/>
                <a:ea typeface="Caveat"/>
                <a:cs typeface="Caveat"/>
                <a:sym typeface="Caveat"/>
              </a:rPr>
              <a:t>Quel est l’intrus?</a:t>
            </a:r>
            <a:endParaRPr sz="2000">
              <a:solidFill>
                <a:schemeClr val="lt1"/>
              </a:solidFill>
              <a:latin typeface="Caveat"/>
              <a:ea typeface="Caveat"/>
              <a:cs typeface="Caveat"/>
              <a:sym typeface="Caveat"/>
            </a:endParaRPr>
          </a:p>
        </p:txBody>
      </p:sp>
      <p:sp>
        <p:nvSpPr>
          <p:cNvPr id="473" name="Google Shape;473;p51"/>
          <p:cNvSpPr txBox="1"/>
          <p:nvPr>
            <p:ph type="ctrTitle"/>
          </p:nvPr>
        </p:nvSpPr>
        <p:spPr>
          <a:xfrm>
            <a:off x="404650" y="4078050"/>
            <a:ext cx="8520600" cy="1000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lang="fr" sz="2900">
                <a:solidFill>
                  <a:schemeClr val="lt1"/>
                </a:solidFill>
                <a:latin typeface="Caveat"/>
                <a:ea typeface="Caveat"/>
                <a:cs typeface="Caveat"/>
                <a:sym typeface="Caveat"/>
              </a:rPr>
              <a:t>Ressources:  </a:t>
            </a:r>
            <a:r>
              <a:rPr lang="fr" sz="2400" u="sng">
                <a:solidFill>
                  <a:srgbClr val="FFAB40"/>
                </a:solidFill>
                <a:latin typeface="Caveat"/>
                <a:ea typeface="Caveat"/>
                <a:cs typeface="Caveat"/>
                <a:sym typeface="Caveat"/>
                <a:hlinkClick r:id="rId6">
                  <a:extLst>
                    <a:ext uri="{A12FA001-AC4F-418D-AE19-62706E023703}">
                      <ahyp:hlinkClr val="tx"/>
                    </a:ext>
                  </a:extLst>
                </a:hlinkClick>
              </a:rPr>
              <a:t>Section « Causeries mathématiques » du site</a:t>
            </a:r>
            <a:endParaRPr sz="2400">
              <a:solidFill>
                <a:srgbClr val="FFAB40"/>
              </a:solidFill>
              <a:latin typeface="Caveat"/>
              <a:ea typeface="Caveat"/>
              <a:cs typeface="Caveat"/>
              <a:sym typeface="Caveat"/>
            </a:endParaRPr>
          </a:p>
          <a:p>
            <a:pPr indent="0" lvl="0" marL="0" rtl="0" algn="l">
              <a:spcBef>
                <a:spcPts val="0"/>
              </a:spcBef>
              <a:spcAft>
                <a:spcPts val="0"/>
              </a:spcAft>
              <a:buNone/>
            </a:pPr>
            <a:r>
              <a:rPr lang="fr" sz="2400">
                <a:solidFill>
                  <a:srgbClr val="FFAB40"/>
                </a:solidFill>
                <a:latin typeface="Caveat"/>
                <a:ea typeface="Caveat"/>
                <a:cs typeface="Caveat"/>
                <a:sym typeface="Caveat"/>
              </a:rPr>
              <a:t>                     </a:t>
            </a:r>
            <a:r>
              <a:rPr lang="fr" sz="2400" u="sng">
                <a:solidFill>
                  <a:srgbClr val="FFAB40"/>
                </a:solidFill>
                <a:latin typeface="Caveat"/>
                <a:ea typeface="Caveat"/>
                <a:cs typeface="Caveat"/>
                <a:sym typeface="Caveat"/>
                <a:hlinkClick r:id="rId7">
                  <a:extLst>
                    <a:ext uri="{A12FA001-AC4F-418D-AE19-62706E023703}">
                      <ahyp:hlinkClr val="tx"/>
                    </a:ext>
                  </a:extLst>
                </a:hlinkClick>
              </a:rPr>
              <a:t>Lien vers la banque de tâches</a:t>
            </a:r>
            <a:r>
              <a:rPr lang="fr" sz="2400">
                <a:solidFill>
                  <a:srgbClr val="FFAB40"/>
                </a:solidFill>
                <a:latin typeface="Caveat"/>
                <a:ea typeface="Caveat"/>
                <a:cs typeface="Caveat"/>
                <a:sym typeface="Caveat"/>
              </a:rPr>
              <a:t> </a:t>
            </a:r>
            <a:endParaRPr sz="2400">
              <a:solidFill>
                <a:srgbClr val="FFAB40"/>
              </a:solidFill>
              <a:latin typeface="Caveat"/>
              <a:ea typeface="Caveat"/>
              <a:cs typeface="Caveat"/>
              <a:sym typeface="Cave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7" name="Shape 477"/>
        <p:cNvGrpSpPr/>
        <p:nvPr/>
      </p:nvGrpSpPr>
      <p:grpSpPr>
        <a:xfrm>
          <a:off x="0" y="0"/>
          <a:ext cx="0" cy="0"/>
          <a:chOff x="0" y="0"/>
          <a:chExt cx="0" cy="0"/>
        </a:xfrm>
      </p:grpSpPr>
      <p:sp>
        <p:nvSpPr>
          <p:cNvPr id="478" name="Google Shape;478;p52"/>
          <p:cNvSpPr txBox="1"/>
          <p:nvPr>
            <p:ph type="ctrTitle"/>
          </p:nvPr>
        </p:nvSpPr>
        <p:spPr>
          <a:xfrm>
            <a:off x="311700" y="845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Expérimentation - Causeries mathématiques</a:t>
            </a:r>
            <a:endParaRPr sz="2100">
              <a:solidFill>
                <a:schemeClr val="lt1"/>
              </a:solidFill>
              <a:latin typeface="Caveat"/>
              <a:ea typeface="Caveat"/>
              <a:cs typeface="Caveat"/>
              <a:sym typeface="Caveat"/>
            </a:endParaRPr>
          </a:p>
        </p:txBody>
      </p:sp>
      <p:sp>
        <p:nvSpPr>
          <p:cNvPr id="479" name="Google Shape;479;p52"/>
          <p:cNvSpPr txBox="1"/>
          <p:nvPr>
            <p:ph type="ctrTitle"/>
          </p:nvPr>
        </p:nvSpPr>
        <p:spPr>
          <a:xfrm>
            <a:off x="404650" y="4078050"/>
            <a:ext cx="8520600" cy="1000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lang="fr" sz="2900">
                <a:solidFill>
                  <a:schemeClr val="lt1"/>
                </a:solidFill>
                <a:latin typeface="Caveat"/>
                <a:ea typeface="Caveat"/>
                <a:cs typeface="Caveat"/>
                <a:sym typeface="Caveat"/>
              </a:rPr>
              <a:t>Ressources:  </a:t>
            </a:r>
            <a:r>
              <a:rPr lang="fr" sz="2400" u="sng">
                <a:solidFill>
                  <a:srgbClr val="FFAB40"/>
                </a:solidFill>
                <a:latin typeface="Caveat"/>
                <a:ea typeface="Caveat"/>
                <a:cs typeface="Caveat"/>
                <a:sym typeface="Caveat"/>
                <a:hlinkClick r:id="rId4">
                  <a:extLst>
                    <a:ext uri="{A12FA001-AC4F-418D-AE19-62706E023703}">
                      <ahyp:hlinkClr val="tx"/>
                    </a:ext>
                  </a:extLst>
                </a:hlinkClick>
              </a:rPr>
              <a:t>Section « Causeries mathématiques » du site</a:t>
            </a:r>
            <a:endParaRPr sz="2400">
              <a:solidFill>
                <a:srgbClr val="FFAB40"/>
              </a:solidFill>
              <a:latin typeface="Caveat"/>
              <a:ea typeface="Caveat"/>
              <a:cs typeface="Caveat"/>
              <a:sym typeface="Caveat"/>
            </a:endParaRPr>
          </a:p>
          <a:p>
            <a:pPr indent="0" lvl="0" marL="0" rtl="0" algn="l">
              <a:spcBef>
                <a:spcPts val="0"/>
              </a:spcBef>
              <a:spcAft>
                <a:spcPts val="0"/>
              </a:spcAft>
              <a:buNone/>
            </a:pPr>
            <a:r>
              <a:rPr lang="fr" sz="2400">
                <a:solidFill>
                  <a:srgbClr val="FFAB40"/>
                </a:solidFill>
                <a:latin typeface="Caveat"/>
                <a:ea typeface="Caveat"/>
                <a:cs typeface="Caveat"/>
                <a:sym typeface="Caveat"/>
              </a:rPr>
              <a:t>                     </a:t>
            </a:r>
            <a:r>
              <a:rPr lang="fr" sz="2400" u="sng">
                <a:solidFill>
                  <a:srgbClr val="FFAB40"/>
                </a:solidFill>
                <a:latin typeface="Caveat"/>
                <a:ea typeface="Caveat"/>
                <a:cs typeface="Caveat"/>
                <a:sym typeface="Caveat"/>
                <a:hlinkClick r:id="rId5">
                  <a:extLst>
                    <a:ext uri="{A12FA001-AC4F-418D-AE19-62706E023703}">
                      <ahyp:hlinkClr val="tx"/>
                    </a:ext>
                  </a:extLst>
                </a:hlinkClick>
              </a:rPr>
              <a:t>Lien vers la banque de tâches</a:t>
            </a:r>
            <a:r>
              <a:rPr lang="fr" sz="2400">
                <a:solidFill>
                  <a:srgbClr val="FFAB40"/>
                </a:solidFill>
                <a:latin typeface="Caveat"/>
                <a:ea typeface="Caveat"/>
                <a:cs typeface="Caveat"/>
                <a:sym typeface="Caveat"/>
              </a:rPr>
              <a:t> </a:t>
            </a:r>
            <a:endParaRPr sz="2400">
              <a:solidFill>
                <a:srgbClr val="FFAB40"/>
              </a:solidFill>
              <a:latin typeface="Caveat"/>
              <a:ea typeface="Caveat"/>
              <a:cs typeface="Caveat"/>
              <a:sym typeface="Caveat"/>
            </a:endParaRPr>
          </a:p>
        </p:txBody>
      </p:sp>
      <p:sp>
        <p:nvSpPr>
          <p:cNvPr id="480" name="Google Shape;480;p52"/>
          <p:cNvSpPr txBox="1"/>
          <p:nvPr/>
        </p:nvSpPr>
        <p:spPr>
          <a:xfrm>
            <a:off x="3588863" y="3661975"/>
            <a:ext cx="1647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Caveat"/>
                <a:ea typeface="Caveat"/>
                <a:cs typeface="Caveat"/>
                <a:sym typeface="Caveat"/>
              </a:rPr>
              <a:t>Quel est l’intrus?</a:t>
            </a:r>
            <a:endParaRPr sz="2000">
              <a:solidFill>
                <a:schemeClr val="lt1"/>
              </a:solidFill>
              <a:latin typeface="Caveat"/>
              <a:ea typeface="Caveat"/>
              <a:cs typeface="Caveat"/>
              <a:sym typeface="Caveat"/>
            </a:endParaRPr>
          </a:p>
        </p:txBody>
      </p:sp>
      <p:pic>
        <p:nvPicPr>
          <p:cNvPr id="481" name="Google Shape;481;p52"/>
          <p:cNvPicPr preferRelativeResize="0"/>
          <p:nvPr/>
        </p:nvPicPr>
        <p:blipFill>
          <a:blip r:embed="rId6">
            <a:alphaModFix/>
          </a:blip>
          <a:stretch>
            <a:fillRect/>
          </a:stretch>
        </p:blipFill>
        <p:spPr>
          <a:xfrm>
            <a:off x="3000776" y="1158256"/>
            <a:ext cx="3142448" cy="25037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pic>
        <p:nvPicPr>
          <p:cNvPr id="150" name="Google Shape;150;p17"/>
          <p:cNvPicPr preferRelativeResize="0"/>
          <p:nvPr/>
        </p:nvPicPr>
        <p:blipFill>
          <a:blip r:embed="rId4">
            <a:alphaModFix/>
          </a:blip>
          <a:stretch>
            <a:fillRect/>
          </a:stretch>
        </p:blipFill>
        <p:spPr>
          <a:xfrm>
            <a:off x="121773" y="3881169"/>
            <a:ext cx="918875" cy="887582"/>
          </a:xfrm>
          <a:prstGeom prst="rect">
            <a:avLst/>
          </a:prstGeom>
          <a:noFill/>
          <a:ln>
            <a:noFill/>
          </a:ln>
        </p:spPr>
      </p:pic>
      <p:grpSp>
        <p:nvGrpSpPr>
          <p:cNvPr id="151" name="Google Shape;151;p17"/>
          <p:cNvGrpSpPr/>
          <p:nvPr/>
        </p:nvGrpSpPr>
        <p:grpSpPr>
          <a:xfrm>
            <a:off x="2365450" y="542475"/>
            <a:ext cx="4023820" cy="4275895"/>
            <a:chOff x="2365450" y="-59209"/>
            <a:chExt cx="4413051" cy="4877261"/>
          </a:xfrm>
        </p:grpSpPr>
        <p:sp>
          <p:nvSpPr>
            <p:cNvPr id="152" name="Google Shape;152;p17"/>
            <p:cNvSpPr/>
            <p:nvPr/>
          </p:nvSpPr>
          <p:spPr>
            <a:xfrm>
              <a:off x="2365450" y="735897"/>
              <a:ext cx="4320359" cy="4082155"/>
            </a:xfrm>
            <a:custGeom>
              <a:rect b="b" l="l" r="r" t="t"/>
              <a:pathLst>
                <a:path extrusionOk="0" h="47183" w="47822">
                  <a:moveTo>
                    <a:pt x="1" y="1"/>
                  </a:moveTo>
                  <a:lnTo>
                    <a:pt x="252" y="47183"/>
                  </a:lnTo>
                  <a:lnTo>
                    <a:pt x="47822" y="44948"/>
                  </a:lnTo>
                  <a:lnTo>
                    <a:pt x="47776" y="43192"/>
                  </a:lnTo>
                  <a:lnTo>
                    <a:pt x="2806" y="45085"/>
                  </a:lnTo>
                  <a:lnTo>
                    <a:pt x="2737" y="45085"/>
                  </a:lnTo>
                  <a:lnTo>
                    <a:pt x="2715" y="45062"/>
                  </a:lnTo>
                  <a:lnTo>
                    <a:pt x="2669" y="45017"/>
                  </a:lnTo>
                  <a:lnTo>
                    <a:pt x="2669" y="44948"/>
                  </a:lnTo>
                  <a:lnTo>
                    <a:pt x="525" y="1"/>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7"/>
            <p:cNvSpPr/>
            <p:nvPr/>
          </p:nvSpPr>
          <p:spPr>
            <a:xfrm>
              <a:off x="2421101" y="518908"/>
              <a:ext cx="4345113" cy="4105861"/>
            </a:xfrm>
            <a:custGeom>
              <a:rect b="b" l="l" r="r" t="t"/>
              <a:pathLst>
                <a:path extrusionOk="0" h="47457" w="48096">
                  <a:moveTo>
                    <a:pt x="34230" y="0"/>
                  </a:moveTo>
                  <a:lnTo>
                    <a:pt x="1" y="1551"/>
                  </a:lnTo>
                  <a:lnTo>
                    <a:pt x="2190" y="47456"/>
                  </a:lnTo>
                  <a:lnTo>
                    <a:pt x="48095" y="45518"/>
                  </a:lnTo>
                  <a:lnTo>
                    <a:pt x="46750" y="9259"/>
                  </a:lnTo>
                  <a:lnTo>
                    <a:pt x="37651" y="1209"/>
                  </a:lnTo>
                  <a:lnTo>
                    <a:pt x="37286" y="935"/>
                  </a:lnTo>
                  <a:lnTo>
                    <a:pt x="36898" y="661"/>
                  </a:lnTo>
                  <a:lnTo>
                    <a:pt x="36488" y="456"/>
                  </a:lnTo>
                  <a:lnTo>
                    <a:pt x="36077" y="274"/>
                  </a:lnTo>
                  <a:lnTo>
                    <a:pt x="35621" y="160"/>
                  </a:lnTo>
                  <a:lnTo>
                    <a:pt x="35165" y="69"/>
                  </a:lnTo>
                  <a:lnTo>
                    <a:pt x="34709" y="23"/>
                  </a:lnTo>
                  <a:lnTo>
                    <a:pt x="34230" y="0"/>
                  </a:ln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7"/>
            <p:cNvSpPr/>
            <p:nvPr/>
          </p:nvSpPr>
          <p:spPr>
            <a:xfrm>
              <a:off x="2421101" y="518908"/>
              <a:ext cx="4345113" cy="4105861"/>
            </a:xfrm>
            <a:custGeom>
              <a:rect b="b" l="l" r="r" t="t"/>
              <a:pathLst>
                <a:path extrusionOk="0" fill="none" h="47457" w="48096">
                  <a:moveTo>
                    <a:pt x="1" y="1551"/>
                  </a:moveTo>
                  <a:lnTo>
                    <a:pt x="2190" y="47456"/>
                  </a:lnTo>
                  <a:lnTo>
                    <a:pt x="48095" y="45518"/>
                  </a:lnTo>
                  <a:lnTo>
                    <a:pt x="46750" y="9259"/>
                  </a:lnTo>
                  <a:lnTo>
                    <a:pt x="37651" y="1209"/>
                  </a:lnTo>
                  <a:lnTo>
                    <a:pt x="37651" y="1209"/>
                  </a:lnTo>
                  <a:lnTo>
                    <a:pt x="37286" y="935"/>
                  </a:lnTo>
                  <a:lnTo>
                    <a:pt x="36898" y="661"/>
                  </a:lnTo>
                  <a:lnTo>
                    <a:pt x="36488" y="456"/>
                  </a:lnTo>
                  <a:lnTo>
                    <a:pt x="36077" y="274"/>
                  </a:lnTo>
                  <a:lnTo>
                    <a:pt x="35621" y="160"/>
                  </a:lnTo>
                  <a:lnTo>
                    <a:pt x="35165" y="69"/>
                  </a:lnTo>
                  <a:lnTo>
                    <a:pt x="34709" y="23"/>
                  </a:lnTo>
                  <a:lnTo>
                    <a:pt x="34230" y="0"/>
                  </a:lnTo>
                  <a:lnTo>
                    <a:pt x="1" y="15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7"/>
            <p:cNvSpPr/>
            <p:nvPr/>
          </p:nvSpPr>
          <p:spPr>
            <a:xfrm>
              <a:off x="3395629" y="528771"/>
              <a:ext cx="1633754" cy="94737"/>
            </a:xfrm>
            <a:custGeom>
              <a:rect b="b" l="l" r="r" t="t"/>
              <a:pathLst>
                <a:path extrusionOk="0" h="1095" w="18084">
                  <a:moveTo>
                    <a:pt x="17924" y="0"/>
                  </a:moveTo>
                  <a:lnTo>
                    <a:pt x="137" y="798"/>
                  </a:lnTo>
                  <a:lnTo>
                    <a:pt x="91" y="821"/>
                  </a:lnTo>
                  <a:lnTo>
                    <a:pt x="46" y="844"/>
                  </a:lnTo>
                  <a:lnTo>
                    <a:pt x="0" y="890"/>
                  </a:lnTo>
                  <a:lnTo>
                    <a:pt x="0" y="958"/>
                  </a:lnTo>
                  <a:lnTo>
                    <a:pt x="23" y="1004"/>
                  </a:lnTo>
                  <a:lnTo>
                    <a:pt x="46" y="1049"/>
                  </a:lnTo>
                  <a:lnTo>
                    <a:pt x="91" y="1072"/>
                  </a:lnTo>
                  <a:lnTo>
                    <a:pt x="137" y="1095"/>
                  </a:lnTo>
                  <a:lnTo>
                    <a:pt x="17947" y="297"/>
                  </a:lnTo>
                  <a:lnTo>
                    <a:pt x="17993" y="274"/>
                  </a:lnTo>
                  <a:lnTo>
                    <a:pt x="18038" y="251"/>
                  </a:lnTo>
                  <a:lnTo>
                    <a:pt x="18084" y="205"/>
                  </a:lnTo>
                  <a:lnTo>
                    <a:pt x="18084" y="137"/>
                  </a:lnTo>
                  <a:lnTo>
                    <a:pt x="18061" y="91"/>
                  </a:lnTo>
                  <a:lnTo>
                    <a:pt x="18038" y="46"/>
                  </a:lnTo>
                  <a:lnTo>
                    <a:pt x="17993" y="23"/>
                  </a:lnTo>
                  <a:lnTo>
                    <a:pt x="17924"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p:nvPr/>
          </p:nvSpPr>
          <p:spPr>
            <a:xfrm>
              <a:off x="3395629" y="528771"/>
              <a:ext cx="1633754" cy="94737"/>
            </a:xfrm>
            <a:custGeom>
              <a:rect b="b" l="l" r="r" t="t"/>
              <a:pathLst>
                <a:path extrusionOk="0" fill="none" h="1095" w="18084">
                  <a:moveTo>
                    <a:pt x="17924" y="0"/>
                  </a:moveTo>
                  <a:lnTo>
                    <a:pt x="137" y="798"/>
                  </a:lnTo>
                  <a:lnTo>
                    <a:pt x="137" y="798"/>
                  </a:lnTo>
                  <a:lnTo>
                    <a:pt x="91" y="821"/>
                  </a:lnTo>
                  <a:lnTo>
                    <a:pt x="46" y="844"/>
                  </a:lnTo>
                  <a:lnTo>
                    <a:pt x="0" y="890"/>
                  </a:lnTo>
                  <a:lnTo>
                    <a:pt x="0" y="958"/>
                  </a:lnTo>
                  <a:lnTo>
                    <a:pt x="0" y="958"/>
                  </a:lnTo>
                  <a:lnTo>
                    <a:pt x="23" y="1004"/>
                  </a:lnTo>
                  <a:lnTo>
                    <a:pt x="46" y="1049"/>
                  </a:lnTo>
                  <a:lnTo>
                    <a:pt x="91" y="1072"/>
                  </a:lnTo>
                  <a:lnTo>
                    <a:pt x="137" y="1095"/>
                  </a:lnTo>
                  <a:lnTo>
                    <a:pt x="17947" y="297"/>
                  </a:lnTo>
                  <a:lnTo>
                    <a:pt x="17947" y="297"/>
                  </a:lnTo>
                  <a:lnTo>
                    <a:pt x="17993" y="274"/>
                  </a:lnTo>
                  <a:lnTo>
                    <a:pt x="18038" y="251"/>
                  </a:lnTo>
                  <a:lnTo>
                    <a:pt x="18084" y="205"/>
                  </a:lnTo>
                  <a:lnTo>
                    <a:pt x="18084" y="137"/>
                  </a:lnTo>
                  <a:lnTo>
                    <a:pt x="18084" y="137"/>
                  </a:lnTo>
                  <a:lnTo>
                    <a:pt x="18061" y="91"/>
                  </a:lnTo>
                  <a:lnTo>
                    <a:pt x="18038" y="46"/>
                  </a:lnTo>
                  <a:lnTo>
                    <a:pt x="17993" y="23"/>
                  </a:lnTo>
                  <a:lnTo>
                    <a:pt x="179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7"/>
            <p:cNvSpPr/>
            <p:nvPr/>
          </p:nvSpPr>
          <p:spPr>
            <a:xfrm>
              <a:off x="2408724" y="514928"/>
              <a:ext cx="4369776" cy="4121607"/>
            </a:xfrm>
            <a:custGeom>
              <a:rect b="b" l="l" r="r" t="t"/>
              <a:pathLst>
                <a:path extrusionOk="0" h="47639" w="48369">
                  <a:moveTo>
                    <a:pt x="35439" y="1"/>
                  </a:moveTo>
                  <a:lnTo>
                    <a:pt x="35393" y="23"/>
                  </a:lnTo>
                  <a:lnTo>
                    <a:pt x="35348" y="46"/>
                  </a:lnTo>
                  <a:lnTo>
                    <a:pt x="35325" y="115"/>
                  </a:lnTo>
                  <a:lnTo>
                    <a:pt x="35325" y="160"/>
                  </a:lnTo>
                  <a:lnTo>
                    <a:pt x="35348" y="206"/>
                  </a:lnTo>
                  <a:lnTo>
                    <a:pt x="35393" y="251"/>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539" y="1528"/>
                  </a:lnTo>
                  <a:lnTo>
                    <a:pt x="4584" y="1506"/>
                  </a:lnTo>
                  <a:lnTo>
                    <a:pt x="4607" y="1460"/>
                  </a:lnTo>
                  <a:lnTo>
                    <a:pt x="4630" y="1392"/>
                  </a:lnTo>
                  <a:lnTo>
                    <a:pt x="4607" y="1346"/>
                  </a:lnTo>
                  <a:lnTo>
                    <a:pt x="4584" y="1300"/>
                  </a:lnTo>
                  <a:lnTo>
                    <a:pt x="4539" y="1278"/>
                  </a:lnTo>
                  <a:lnTo>
                    <a:pt x="4470" y="1255"/>
                  </a:lnTo>
                  <a:lnTo>
                    <a:pt x="138" y="1460"/>
                  </a:lnTo>
                  <a:lnTo>
                    <a:pt x="69" y="1460"/>
                  </a:lnTo>
                  <a:lnTo>
                    <a:pt x="24" y="1506"/>
                  </a:lnTo>
                  <a:lnTo>
                    <a:pt x="1" y="1551"/>
                  </a:lnTo>
                  <a:lnTo>
                    <a:pt x="1" y="1597"/>
                  </a:lnTo>
                  <a:lnTo>
                    <a:pt x="2190" y="47502"/>
                  </a:lnTo>
                  <a:lnTo>
                    <a:pt x="2190" y="47571"/>
                  </a:lnTo>
                  <a:lnTo>
                    <a:pt x="2236" y="47616"/>
                  </a:lnTo>
                  <a:lnTo>
                    <a:pt x="2281" y="47639"/>
                  </a:lnTo>
                  <a:lnTo>
                    <a:pt x="2327" y="47639"/>
                  </a:lnTo>
                  <a:lnTo>
                    <a:pt x="48232" y="45701"/>
                  </a:lnTo>
                  <a:lnTo>
                    <a:pt x="48300" y="45678"/>
                  </a:lnTo>
                  <a:lnTo>
                    <a:pt x="48346" y="45655"/>
                  </a:lnTo>
                  <a:lnTo>
                    <a:pt x="48369" y="45609"/>
                  </a:lnTo>
                  <a:lnTo>
                    <a:pt x="48369" y="45564"/>
                  </a:lnTo>
                  <a:lnTo>
                    <a:pt x="47023" y="9305"/>
                  </a:lnTo>
                  <a:lnTo>
                    <a:pt x="47023" y="9236"/>
                  </a:lnTo>
                  <a:lnTo>
                    <a:pt x="46978" y="9191"/>
                  </a:lnTo>
                  <a:lnTo>
                    <a:pt x="37879" y="1164"/>
                  </a:lnTo>
                  <a:lnTo>
                    <a:pt x="37628" y="935"/>
                  </a:lnTo>
                  <a:lnTo>
                    <a:pt x="37354" y="753"/>
                  </a:lnTo>
                  <a:lnTo>
                    <a:pt x="37058" y="571"/>
                  </a:lnTo>
                  <a:lnTo>
                    <a:pt x="36761" y="411"/>
                  </a:lnTo>
                  <a:lnTo>
                    <a:pt x="36465" y="274"/>
                  </a:lnTo>
                  <a:lnTo>
                    <a:pt x="36146" y="160"/>
                  </a:lnTo>
                  <a:lnTo>
                    <a:pt x="35826" y="69"/>
                  </a:lnTo>
                  <a:lnTo>
                    <a:pt x="35507"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7"/>
            <p:cNvSpPr/>
            <p:nvPr/>
          </p:nvSpPr>
          <p:spPr>
            <a:xfrm>
              <a:off x="2408724" y="514928"/>
              <a:ext cx="4369776" cy="4121607"/>
            </a:xfrm>
            <a:custGeom>
              <a:rect b="b" l="l" r="r" t="t"/>
              <a:pathLst>
                <a:path extrusionOk="0" fill="none" h="47639" w="48369">
                  <a:moveTo>
                    <a:pt x="4470" y="1255"/>
                  </a:moveTo>
                  <a:lnTo>
                    <a:pt x="138" y="1460"/>
                  </a:lnTo>
                  <a:lnTo>
                    <a:pt x="138" y="1460"/>
                  </a:lnTo>
                  <a:lnTo>
                    <a:pt x="69" y="1460"/>
                  </a:lnTo>
                  <a:lnTo>
                    <a:pt x="24" y="1506"/>
                  </a:lnTo>
                  <a:lnTo>
                    <a:pt x="24" y="1506"/>
                  </a:lnTo>
                  <a:lnTo>
                    <a:pt x="1" y="1551"/>
                  </a:lnTo>
                  <a:lnTo>
                    <a:pt x="1" y="1597"/>
                  </a:lnTo>
                  <a:lnTo>
                    <a:pt x="2190" y="47502"/>
                  </a:lnTo>
                  <a:lnTo>
                    <a:pt x="2190" y="47502"/>
                  </a:lnTo>
                  <a:lnTo>
                    <a:pt x="2190" y="47571"/>
                  </a:lnTo>
                  <a:lnTo>
                    <a:pt x="2236" y="47616"/>
                  </a:lnTo>
                  <a:lnTo>
                    <a:pt x="2281" y="47639"/>
                  </a:lnTo>
                  <a:lnTo>
                    <a:pt x="2327" y="47639"/>
                  </a:lnTo>
                  <a:lnTo>
                    <a:pt x="48232" y="45701"/>
                  </a:lnTo>
                  <a:lnTo>
                    <a:pt x="48232" y="45701"/>
                  </a:lnTo>
                  <a:lnTo>
                    <a:pt x="48300" y="45678"/>
                  </a:lnTo>
                  <a:lnTo>
                    <a:pt x="48346" y="45655"/>
                  </a:lnTo>
                  <a:lnTo>
                    <a:pt x="48369" y="45609"/>
                  </a:lnTo>
                  <a:lnTo>
                    <a:pt x="48369" y="45564"/>
                  </a:lnTo>
                  <a:lnTo>
                    <a:pt x="47023" y="9305"/>
                  </a:lnTo>
                  <a:lnTo>
                    <a:pt x="47023" y="9305"/>
                  </a:lnTo>
                  <a:lnTo>
                    <a:pt x="47023" y="9236"/>
                  </a:lnTo>
                  <a:lnTo>
                    <a:pt x="46978" y="9191"/>
                  </a:lnTo>
                  <a:lnTo>
                    <a:pt x="37879" y="1164"/>
                  </a:lnTo>
                  <a:lnTo>
                    <a:pt x="37879" y="1164"/>
                  </a:lnTo>
                  <a:lnTo>
                    <a:pt x="37628" y="935"/>
                  </a:lnTo>
                  <a:lnTo>
                    <a:pt x="37354" y="753"/>
                  </a:lnTo>
                  <a:lnTo>
                    <a:pt x="37058" y="571"/>
                  </a:lnTo>
                  <a:lnTo>
                    <a:pt x="36761" y="411"/>
                  </a:lnTo>
                  <a:lnTo>
                    <a:pt x="36465" y="274"/>
                  </a:lnTo>
                  <a:lnTo>
                    <a:pt x="36146" y="160"/>
                  </a:lnTo>
                  <a:lnTo>
                    <a:pt x="35826" y="69"/>
                  </a:lnTo>
                  <a:lnTo>
                    <a:pt x="35507" y="1"/>
                  </a:lnTo>
                  <a:lnTo>
                    <a:pt x="35507" y="1"/>
                  </a:lnTo>
                  <a:lnTo>
                    <a:pt x="35439" y="1"/>
                  </a:lnTo>
                  <a:lnTo>
                    <a:pt x="35393" y="23"/>
                  </a:lnTo>
                  <a:lnTo>
                    <a:pt x="35348" y="46"/>
                  </a:lnTo>
                  <a:lnTo>
                    <a:pt x="35325" y="115"/>
                  </a:lnTo>
                  <a:lnTo>
                    <a:pt x="35325" y="115"/>
                  </a:lnTo>
                  <a:lnTo>
                    <a:pt x="35325" y="160"/>
                  </a:lnTo>
                  <a:lnTo>
                    <a:pt x="35348" y="206"/>
                  </a:lnTo>
                  <a:lnTo>
                    <a:pt x="35393" y="251"/>
                  </a:lnTo>
                  <a:lnTo>
                    <a:pt x="35439" y="274"/>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493" y="1551"/>
                  </a:lnTo>
                  <a:lnTo>
                    <a:pt x="4539" y="1528"/>
                  </a:lnTo>
                  <a:lnTo>
                    <a:pt x="4584" y="1506"/>
                  </a:lnTo>
                  <a:lnTo>
                    <a:pt x="4607" y="1460"/>
                  </a:lnTo>
                  <a:lnTo>
                    <a:pt x="4630" y="1392"/>
                  </a:lnTo>
                  <a:lnTo>
                    <a:pt x="4630" y="1392"/>
                  </a:lnTo>
                  <a:lnTo>
                    <a:pt x="4607" y="1346"/>
                  </a:lnTo>
                  <a:lnTo>
                    <a:pt x="4584" y="1300"/>
                  </a:lnTo>
                  <a:lnTo>
                    <a:pt x="4539" y="1278"/>
                  </a:lnTo>
                  <a:lnTo>
                    <a:pt x="4470" y="1255"/>
                  </a:lnTo>
                  <a:lnTo>
                    <a:pt x="4470" y="12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p:nvPr/>
          </p:nvSpPr>
          <p:spPr>
            <a:xfrm>
              <a:off x="5649503" y="550401"/>
              <a:ext cx="995123" cy="775543"/>
            </a:xfrm>
            <a:custGeom>
              <a:rect b="b" l="l" r="r" t="t"/>
              <a:pathLst>
                <a:path extrusionOk="0" h="8964" w="11015">
                  <a:moveTo>
                    <a:pt x="525" y="1"/>
                  </a:moveTo>
                  <a:lnTo>
                    <a:pt x="707" y="115"/>
                  </a:lnTo>
                  <a:lnTo>
                    <a:pt x="867" y="275"/>
                  </a:lnTo>
                  <a:lnTo>
                    <a:pt x="1026" y="434"/>
                  </a:lnTo>
                  <a:lnTo>
                    <a:pt x="1186" y="594"/>
                  </a:lnTo>
                  <a:lnTo>
                    <a:pt x="1346" y="799"/>
                  </a:lnTo>
                  <a:lnTo>
                    <a:pt x="1482" y="1004"/>
                  </a:lnTo>
                  <a:lnTo>
                    <a:pt x="1619" y="1210"/>
                  </a:lnTo>
                  <a:lnTo>
                    <a:pt x="1733" y="1460"/>
                  </a:lnTo>
                  <a:lnTo>
                    <a:pt x="1870" y="1689"/>
                  </a:lnTo>
                  <a:lnTo>
                    <a:pt x="1961" y="1939"/>
                  </a:lnTo>
                  <a:lnTo>
                    <a:pt x="2052" y="2213"/>
                  </a:lnTo>
                  <a:lnTo>
                    <a:pt x="2144" y="2487"/>
                  </a:lnTo>
                  <a:lnTo>
                    <a:pt x="2212" y="2783"/>
                  </a:lnTo>
                  <a:lnTo>
                    <a:pt x="2281" y="3080"/>
                  </a:lnTo>
                  <a:lnTo>
                    <a:pt x="2303" y="3376"/>
                  </a:lnTo>
                  <a:lnTo>
                    <a:pt x="2349" y="3673"/>
                  </a:lnTo>
                  <a:lnTo>
                    <a:pt x="2349" y="3992"/>
                  </a:lnTo>
                  <a:lnTo>
                    <a:pt x="2349" y="4311"/>
                  </a:lnTo>
                  <a:lnTo>
                    <a:pt x="2326" y="4653"/>
                  </a:lnTo>
                  <a:lnTo>
                    <a:pt x="2281" y="4972"/>
                  </a:lnTo>
                  <a:lnTo>
                    <a:pt x="2212" y="5314"/>
                  </a:lnTo>
                  <a:lnTo>
                    <a:pt x="2121" y="5634"/>
                  </a:lnTo>
                  <a:lnTo>
                    <a:pt x="2030" y="5976"/>
                  </a:lnTo>
                  <a:lnTo>
                    <a:pt x="1893" y="6318"/>
                  </a:lnTo>
                  <a:lnTo>
                    <a:pt x="1756" y="6660"/>
                  </a:lnTo>
                  <a:lnTo>
                    <a:pt x="1574" y="6979"/>
                  </a:lnTo>
                  <a:lnTo>
                    <a:pt x="1368" y="7321"/>
                  </a:lnTo>
                  <a:lnTo>
                    <a:pt x="1163" y="7663"/>
                  </a:lnTo>
                  <a:lnTo>
                    <a:pt x="912" y="7983"/>
                  </a:lnTo>
                  <a:lnTo>
                    <a:pt x="639" y="8325"/>
                  </a:lnTo>
                  <a:lnTo>
                    <a:pt x="319" y="8644"/>
                  </a:lnTo>
                  <a:lnTo>
                    <a:pt x="0" y="8963"/>
                  </a:lnTo>
                  <a:lnTo>
                    <a:pt x="11015" y="8895"/>
                  </a:lnTo>
                  <a:lnTo>
                    <a:pt x="1916" y="845"/>
                  </a:lnTo>
                  <a:lnTo>
                    <a:pt x="1596" y="594"/>
                  </a:lnTo>
                  <a:lnTo>
                    <a:pt x="1254" y="366"/>
                  </a:lnTo>
                  <a:lnTo>
                    <a:pt x="912" y="161"/>
                  </a:lnTo>
                  <a:lnTo>
                    <a:pt x="525" y="1"/>
                  </a:lnTo>
                  <a:close/>
                </a:path>
              </a:pathLst>
            </a:custGeom>
            <a:solidFill>
              <a:srgbClr val="DDB2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p:nvPr/>
          </p:nvSpPr>
          <p:spPr>
            <a:xfrm>
              <a:off x="5637126" y="536644"/>
              <a:ext cx="1019876" cy="801066"/>
            </a:xfrm>
            <a:custGeom>
              <a:rect b="b" l="l" r="r" t="t"/>
              <a:pathLst>
                <a:path extrusionOk="0" h="9259" w="11289">
                  <a:moveTo>
                    <a:pt x="1522" y="781"/>
                  </a:moveTo>
                  <a:lnTo>
                    <a:pt x="1642" y="867"/>
                  </a:lnTo>
                  <a:lnTo>
                    <a:pt x="1961" y="1118"/>
                  </a:lnTo>
                  <a:lnTo>
                    <a:pt x="10787" y="8917"/>
                  </a:lnTo>
                  <a:lnTo>
                    <a:pt x="481" y="8983"/>
                  </a:lnTo>
                  <a:lnTo>
                    <a:pt x="481" y="8983"/>
                  </a:lnTo>
                  <a:lnTo>
                    <a:pt x="548" y="8917"/>
                  </a:lnTo>
                  <a:lnTo>
                    <a:pt x="844" y="8620"/>
                  </a:lnTo>
                  <a:lnTo>
                    <a:pt x="1095" y="8301"/>
                  </a:lnTo>
                  <a:lnTo>
                    <a:pt x="1346" y="8005"/>
                  </a:lnTo>
                  <a:lnTo>
                    <a:pt x="1551" y="7685"/>
                  </a:lnTo>
                  <a:lnTo>
                    <a:pt x="1756" y="7366"/>
                  </a:lnTo>
                  <a:lnTo>
                    <a:pt x="1939" y="7047"/>
                  </a:lnTo>
                  <a:lnTo>
                    <a:pt x="2075" y="6705"/>
                  </a:lnTo>
                  <a:lnTo>
                    <a:pt x="2212" y="6386"/>
                  </a:lnTo>
                  <a:lnTo>
                    <a:pt x="2326" y="6066"/>
                  </a:lnTo>
                  <a:lnTo>
                    <a:pt x="2418" y="5747"/>
                  </a:lnTo>
                  <a:lnTo>
                    <a:pt x="2509" y="5428"/>
                  </a:lnTo>
                  <a:lnTo>
                    <a:pt x="2554" y="5109"/>
                  </a:lnTo>
                  <a:lnTo>
                    <a:pt x="2600" y="4812"/>
                  </a:lnTo>
                  <a:lnTo>
                    <a:pt x="2623" y="4493"/>
                  </a:lnTo>
                  <a:lnTo>
                    <a:pt x="2623" y="4196"/>
                  </a:lnTo>
                  <a:lnTo>
                    <a:pt x="2623" y="3854"/>
                  </a:lnTo>
                  <a:lnTo>
                    <a:pt x="2577" y="3512"/>
                  </a:lnTo>
                  <a:lnTo>
                    <a:pt x="2532" y="3170"/>
                  </a:lnTo>
                  <a:lnTo>
                    <a:pt x="2486" y="2851"/>
                  </a:lnTo>
                  <a:lnTo>
                    <a:pt x="2395" y="2554"/>
                  </a:lnTo>
                  <a:lnTo>
                    <a:pt x="2303" y="2235"/>
                  </a:lnTo>
                  <a:lnTo>
                    <a:pt x="2189" y="1962"/>
                  </a:lnTo>
                  <a:lnTo>
                    <a:pt x="2075" y="1688"/>
                  </a:lnTo>
                  <a:lnTo>
                    <a:pt x="1939" y="1414"/>
                  </a:lnTo>
                  <a:lnTo>
                    <a:pt x="1802" y="1163"/>
                  </a:lnTo>
                  <a:lnTo>
                    <a:pt x="1642" y="935"/>
                  </a:lnTo>
                  <a:lnTo>
                    <a:pt x="1522" y="781"/>
                  </a:lnTo>
                  <a:close/>
                  <a:moveTo>
                    <a:pt x="662" y="0"/>
                  </a:moveTo>
                  <a:lnTo>
                    <a:pt x="616" y="23"/>
                  </a:lnTo>
                  <a:lnTo>
                    <a:pt x="570" y="46"/>
                  </a:lnTo>
                  <a:lnTo>
                    <a:pt x="548" y="92"/>
                  </a:lnTo>
                  <a:lnTo>
                    <a:pt x="525" y="137"/>
                  </a:lnTo>
                  <a:lnTo>
                    <a:pt x="525" y="183"/>
                  </a:lnTo>
                  <a:lnTo>
                    <a:pt x="548" y="228"/>
                  </a:lnTo>
                  <a:lnTo>
                    <a:pt x="593" y="274"/>
                  </a:lnTo>
                  <a:lnTo>
                    <a:pt x="753" y="388"/>
                  </a:lnTo>
                  <a:lnTo>
                    <a:pt x="935" y="548"/>
                  </a:lnTo>
                  <a:lnTo>
                    <a:pt x="1095" y="707"/>
                  </a:lnTo>
                  <a:lnTo>
                    <a:pt x="1254" y="890"/>
                  </a:lnTo>
                  <a:lnTo>
                    <a:pt x="1414" y="1095"/>
                  </a:lnTo>
                  <a:lnTo>
                    <a:pt x="1551" y="1323"/>
                  </a:lnTo>
                  <a:lnTo>
                    <a:pt x="1688" y="1551"/>
                  </a:lnTo>
                  <a:lnTo>
                    <a:pt x="1825" y="1802"/>
                  </a:lnTo>
                  <a:lnTo>
                    <a:pt x="1939" y="2053"/>
                  </a:lnTo>
                  <a:lnTo>
                    <a:pt x="2030" y="2326"/>
                  </a:lnTo>
                  <a:lnTo>
                    <a:pt x="2121" y="2623"/>
                  </a:lnTo>
                  <a:lnTo>
                    <a:pt x="2189" y="2919"/>
                  </a:lnTo>
                  <a:lnTo>
                    <a:pt x="2258" y="3216"/>
                  </a:lnTo>
                  <a:lnTo>
                    <a:pt x="2303" y="3535"/>
                  </a:lnTo>
                  <a:lnTo>
                    <a:pt x="2326" y="3854"/>
                  </a:lnTo>
                  <a:lnTo>
                    <a:pt x="2349" y="4196"/>
                  </a:lnTo>
                  <a:lnTo>
                    <a:pt x="2326" y="4470"/>
                  </a:lnTo>
                  <a:lnTo>
                    <a:pt x="2303" y="4766"/>
                  </a:lnTo>
                  <a:lnTo>
                    <a:pt x="2281" y="5063"/>
                  </a:lnTo>
                  <a:lnTo>
                    <a:pt x="2212" y="5382"/>
                  </a:lnTo>
                  <a:lnTo>
                    <a:pt x="2144" y="5679"/>
                  </a:lnTo>
                  <a:lnTo>
                    <a:pt x="2053" y="5975"/>
                  </a:lnTo>
                  <a:lnTo>
                    <a:pt x="1961" y="6294"/>
                  </a:lnTo>
                  <a:lnTo>
                    <a:pt x="1825" y="6591"/>
                  </a:lnTo>
                  <a:lnTo>
                    <a:pt x="1688" y="6910"/>
                  </a:lnTo>
                  <a:lnTo>
                    <a:pt x="1505" y="7207"/>
                  </a:lnTo>
                  <a:lnTo>
                    <a:pt x="1323" y="7526"/>
                  </a:lnTo>
                  <a:lnTo>
                    <a:pt x="1118" y="7822"/>
                  </a:lnTo>
                  <a:lnTo>
                    <a:pt x="867" y="8142"/>
                  </a:lnTo>
                  <a:lnTo>
                    <a:pt x="616" y="8438"/>
                  </a:lnTo>
                  <a:lnTo>
                    <a:pt x="342" y="8734"/>
                  </a:lnTo>
                  <a:lnTo>
                    <a:pt x="46" y="9031"/>
                  </a:lnTo>
                  <a:lnTo>
                    <a:pt x="0" y="9099"/>
                  </a:lnTo>
                  <a:lnTo>
                    <a:pt x="0" y="9168"/>
                  </a:lnTo>
                  <a:lnTo>
                    <a:pt x="46" y="9236"/>
                  </a:lnTo>
                  <a:lnTo>
                    <a:pt x="137" y="9259"/>
                  </a:lnTo>
                  <a:lnTo>
                    <a:pt x="11152" y="9191"/>
                  </a:lnTo>
                  <a:lnTo>
                    <a:pt x="11243" y="9168"/>
                  </a:lnTo>
                  <a:lnTo>
                    <a:pt x="11288" y="9099"/>
                  </a:lnTo>
                  <a:lnTo>
                    <a:pt x="11288" y="9008"/>
                  </a:lnTo>
                  <a:lnTo>
                    <a:pt x="11243" y="8940"/>
                  </a:lnTo>
                  <a:lnTo>
                    <a:pt x="2144" y="913"/>
                  </a:lnTo>
                  <a:lnTo>
                    <a:pt x="1825" y="639"/>
                  </a:lnTo>
                  <a:lnTo>
                    <a:pt x="1460" y="411"/>
                  </a:lnTo>
                  <a:lnTo>
                    <a:pt x="1095" y="183"/>
                  </a:lnTo>
                  <a:lnTo>
                    <a:pt x="730" y="23"/>
                  </a:lnTo>
                  <a:lnTo>
                    <a:pt x="662"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p:nvPr/>
          </p:nvSpPr>
          <p:spPr>
            <a:xfrm>
              <a:off x="2763139" y="230846"/>
              <a:ext cx="644865" cy="605796"/>
            </a:xfrm>
            <a:custGeom>
              <a:rect b="b" l="l" r="r" t="t"/>
              <a:pathLst>
                <a:path extrusionOk="0" h="7002" w="7138">
                  <a:moveTo>
                    <a:pt x="6613" y="1"/>
                  </a:moveTo>
                  <a:lnTo>
                    <a:pt x="5724" y="1460"/>
                  </a:lnTo>
                  <a:lnTo>
                    <a:pt x="5040" y="457"/>
                  </a:lnTo>
                  <a:lnTo>
                    <a:pt x="4424" y="1688"/>
                  </a:lnTo>
                  <a:lnTo>
                    <a:pt x="3603" y="365"/>
                  </a:lnTo>
                  <a:lnTo>
                    <a:pt x="3079" y="1711"/>
                  </a:lnTo>
                  <a:lnTo>
                    <a:pt x="1939" y="525"/>
                  </a:lnTo>
                  <a:lnTo>
                    <a:pt x="1300" y="1825"/>
                  </a:lnTo>
                  <a:lnTo>
                    <a:pt x="0" y="502"/>
                  </a:lnTo>
                  <a:lnTo>
                    <a:pt x="547" y="6865"/>
                  </a:lnTo>
                  <a:lnTo>
                    <a:pt x="616" y="6888"/>
                  </a:lnTo>
                  <a:lnTo>
                    <a:pt x="661" y="6910"/>
                  </a:lnTo>
                  <a:lnTo>
                    <a:pt x="684" y="6956"/>
                  </a:lnTo>
                  <a:lnTo>
                    <a:pt x="707" y="7002"/>
                  </a:lnTo>
                  <a:lnTo>
                    <a:pt x="7001" y="6728"/>
                  </a:lnTo>
                  <a:lnTo>
                    <a:pt x="7001" y="6660"/>
                  </a:lnTo>
                  <a:lnTo>
                    <a:pt x="7047" y="6614"/>
                  </a:lnTo>
                  <a:lnTo>
                    <a:pt x="7069" y="6591"/>
                  </a:lnTo>
                  <a:lnTo>
                    <a:pt x="7138" y="6568"/>
                  </a:lnTo>
                  <a:lnTo>
                    <a:pt x="6613" y="1"/>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p:nvPr/>
          </p:nvSpPr>
          <p:spPr>
            <a:xfrm>
              <a:off x="2763139" y="29559"/>
              <a:ext cx="644865" cy="605796"/>
            </a:xfrm>
            <a:custGeom>
              <a:rect b="b" l="l" r="r" t="t"/>
              <a:pathLst>
                <a:path extrusionOk="0" fill="none" h="7002" w="7138">
                  <a:moveTo>
                    <a:pt x="6613" y="1"/>
                  </a:moveTo>
                  <a:lnTo>
                    <a:pt x="5724" y="1460"/>
                  </a:lnTo>
                  <a:lnTo>
                    <a:pt x="5040" y="457"/>
                  </a:lnTo>
                  <a:lnTo>
                    <a:pt x="4424" y="1688"/>
                  </a:lnTo>
                  <a:lnTo>
                    <a:pt x="3603" y="365"/>
                  </a:lnTo>
                  <a:lnTo>
                    <a:pt x="3079" y="1711"/>
                  </a:lnTo>
                  <a:lnTo>
                    <a:pt x="1939" y="525"/>
                  </a:lnTo>
                  <a:lnTo>
                    <a:pt x="1300" y="1825"/>
                  </a:lnTo>
                  <a:lnTo>
                    <a:pt x="0" y="502"/>
                  </a:lnTo>
                  <a:lnTo>
                    <a:pt x="0" y="502"/>
                  </a:lnTo>
                  <a:lnTo>
                    <a:pt x="547" y="6865"/>
                  </a:lnTo>
                  <a:lnTo>
                    <a:pt x="547" y="6865"/>
                  </a:lnTo>
                  <a:lnTo>
                    <a:pt x="547" y="6865"/>
                  </a:lnTo>
                  <a:lnTo>
                    <a:pt x="547" y="6865"/>
                  </a:lnTo>
                  <a:lnTo>
                    <a:pt x="547" y="6865"/>
                  </a:lnTo>
                  <a:lnTo>
                    <a:pt x="547" y="6865"/>
                  </a:lnTo>
                  <a:lnTo>
                    <a:pt x="616" y="6888"/>
                  </a:lnTo>
                  <a:lnTo>
                    <a:pt x="661" y="6910"/>
                  </a:lnTo>
                  <a:lnTo>
                    <a:pt x="684" y="6956"/>
                  </a:lnTo>
                  <a:lnTo>
                    <a:pt x="707" y="7002"/>
                  </a:lnTo>
                  <a:lnTo>
                    <a:pt x="707" y="7002"/>
                  </a:lnTo>
                  <a:lnTo>
                    <a:pt x="7001" y="6728"/>
                  </a:lnTo>
                  <a:lnTo>
                    <a:pt x="7001" y="6728"/>
                  </a:lnTo>
                  <a:lnTo>
                    <a:pt x="7001" y="6728"/>
                  </a:lnTo>
                  <a:lnTo>
                    <a:pt x="7001" y="6660"/>
                  </a:lnTo>
                  <a:lnTo>
                    <a:pt x="7047" y="6614"/>
                  </a:lnTo>
                  <a:lnTo>
                    <a:pt x="7069" y="6591"/>
                  </a:lnTo>
                  <a:lnTo>
                    <a:pt x="7138" y="6568"/>
                  </a:lnTo>
                  <a:lnTo>
                    <a:pt x="661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7"/>
            <p:cNvSpPr/>
            <p:nvPr/>
          </p:nvSpPr>
          <p:spPr>
            <a:xfrm>
              <a:off x="2814625" y="611580"/>
              <a:ext cx="628422" cy="678950"/>
            </a:xfrm>
            <a:custGeom>
              <a:rect b="b" l="l" r="r" t="t"/>
              <a:pathLst>
                <a:path extrusionOk="0" h="5246" w="6956">
                  <a:moveTo>
                    <a:pt x="6431" y="1"/>
                  </a:moveTo>
                  <a:lnTo>
                    <a:pt x="137" y="275"/>
                  </a:lnTo>
                  <a:lnTo>
                    <a:pt x="114" y="343"/>
                  </a:lnTo>
                  <a:lnTo>
                    <a:pt x="91" y="389"/>
                  </a:lnTo>
                  <a:lnTo>
                    <a:pt x="46" y="411"/>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22" y="115"/>
                  </a:lnTo>
                  <a:lnTo>
                    <a:pt x="6477" y="92"/>
                  </a:lnTo>
                  <a:lnTo>
                    <a:pt x="6454" y="47"/>
                  </a:lnTo>
                  <a:lnTo>
                    <a:pt x="6431" y="1"/>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p:nvPr/>
          </p:nvSpPr>
          <p:spPr>
            <a:xfrm>
              <a:off x="2814635" y="611570"/>
              <a:ext cx="628422" cy="453871"/>
            </a:xfrm>
            <a:custGeom>
              <a:rect b="b" l="l" r="r" t="t"/>
              <a:pathLst>
                <a:path extrusionOk="0" fill="none" h="5246" w="6956">
                  <a:moveTo>
                    <a:pt x="6431" y="1"/>
                  </a:moveTo>
                  <a:lnTo>
                    <a:pt x="137" y="275"/>
                  </a:lnTo>
                  <a:lnTo>
                    <a:pt x="137" y="275"/>
                  </a:lnTo>
                  <a:lnTo>
                    <a:pt x="114" y="343"/>
                  </a:lnTo>
                  <a:lnTo>
                    <a:pt x="91" y="389"/>
                  </a:lnTo>
                  <a:lnTo>
                    <a:pt x="46" y="411"/>
                  </a:lnTo>
                  <a:lnTo>
                    <a:pt x="0" y="434"/>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68" y="138"/>
                  </a:lnTo>
                  <a:lnTo>
                    <a:pt x="6568" y="138"/>
                  </a:lnTo>
                  <a:lnTo>
                    <a:pt x="6568" y="138"/>
                  </a:lnTo>
                  <a:lnTo>
                    <a:pt x="6522" y="115"/>
                  </a:lnTo>
                  <a:lnTo>
                    <a:pt x="6477" y="92"/>
                  </a:lnTo>
                  <a:lnTo>
                    <a:pt x="6454" y="47"/>
                  </a:lnTo>
                  <a:lnTo>
                    <a:pt x="643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a:off x="3395629" y="597813"/>
              <a:ext cx="14455" cy="25696"/>
            </a:xfrm>
            <a:custGeom>
              <a:rect b="b" l="l" r="r" t="t"/>
              <a:pathLst>
                <a:path extrusionOk="0" h="297" w="160">
                  <a:moveTo>
                    <a:pt x="137" y="0"/>
                  </a:moveTo>
                  <a:lnTo>
                    <a:pt x="68" y="23"/>
                  </a:lnTo>
                  <a:lnTo>
                    <a:pt x="46" y="46"/>
                  </a:lnTo>
                  <a:lnTo>
                    <a:pt x="0" y="92"/>
                  </a:lnTo>
                  <a:lnTo>
                    <a:pt x="0" y="160"/>
                  </a:lnTo>
                  <a:lnTo>
                    <a:pt x="23" y="206"/>
                  </a:lnTo>
                  <a:lnTo>
                    <a:pt x="46" y="251"/>
                  </a:lnTo>
                  <a:lnTo>
                    <a:pt x="91" y="274"/>
                  </a:lnTo>
                  <a:lnTo>
                    <a:pt x="137" y="297"/>
                  </a:lnTo>
                  <a:lnTo>
                    <a:pt x="160" y="297"/>
                  </a:lnTo>
                  <a:lnTo>
                    <a:pt x="137"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7"/>
            <p:cNvSpPr/>
            <p:nvPr/>
          </p:nvSpPr>
          <p:spPr>
            <a:xfrm>
              <a:off x="3395629" y="597813"/>
              <a:ext cx="14455" cy="25696"/>
            </a:xfrm>
            <a:custGeom>
              <a:rect b="b" l="l" r="r" t="t"/>
              <a:pathLst>
                <a:path extrusionOk="0" fill="none" h="297" w="160">
                  <a:moveTo>
                    <a:pt x="137" y="0"/>
                  </a:moveTo>
                  <a:lnTo>
                    <a:pt x="137" y="0"/>
                  </a:lnTo>
                  <a:lnTo>
                    <a:pt x="68" y="23"/>
                  </a:lnTo>
                  <a:lnTo>
                    <a:pt x="46" y="46"/>
                  </a:lnTo>
                  <a:lnTo>
                    <a:pt x="0" y="92"/>
                  </a:lnTo>
                  <a:lnTo>
                    <a:pt x="0" y="160"/>
                  </a:lnTo>
                  <a:lnTo>
                    <a:pt x="0" y="160"/>
                  </a:lnTo>
                  <a:lnTo>
                    <a:pt x="0" y="160"/>
                  </a:lnTo>
                  <a:lnTo>
                    <a:pt x="23" y="206"/>
                  </a:lnTo>
                  <a:lnTo>
                    <a:pt x="46" y="251"/>
                  </a:lnTo>
                  <a:lnTo>
                    <a:pt x="91" y="274"/>
                  </a:lnTo>
                  <a:lnTo>
                    <a:pt x="137" y="297"/>
                  </a:lnTo>
                  <a:lnTo>
                    <a:pt x="137" y="297"/>
                  </a:lnTo>
                  <a:lnTo>
                    <a:pt x="137" y="297"/>
                  </a:lnTo>
                  <a:lnTo>
                    <a:pt x="160" y="297"/>
                  </a:lnTo>
                  <a:lnTo>
                    <a:pt x="137"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7"/>
            <p:cNvSpPr/>
            <p:nvPr/>
          </p:nvSpPr>
          <p:spPr>
            <a:xfrm>
              <a:off x="2812557" y="623423"/>
              <a:ext cx="14545" cy="25782"/>
            </a:xfrm>
            <a:custGeom>
              <a:rect b="b" l="l" r="r" t="t"/>
              <a:pathLst>
                <a:path extrusionOk="0" h="298" w="161">
                  <a:moveTo>
                    <a:pt x="0" y="1"/>
                  </a:moveTo>
                  <a:lnTo>
                    <a:pt x="23" y="297"/>
                  </a:lnTo>
                  <a:lnTo>
                    <a:pt x="69" y="274"/>
                  </a:lnTo>
                  <a:lnTo>
                    <a:pt x="114" y="252"/>
                  </a:lnTo>
                  <a:lnTo>
                    <a:pt x="137" y="206"/>
                  </a:lnTo>
                  <a:lnTo>
                    <a:pt x="160" y="138"/>
                  </a:lnTo>
                  <a:lnTo>
                    <a:pt x="137" y="92"/>
                  </a:lnTo>
                  <a:lnTo>
                    <a:pt x="114" y="46"/>
                  </a:lnTo>
                  <a:lnTo>
                    <a:pt x="69" y="24"/>
                  </a:lnTo>
                  <a:lnTo>
                    <a:pt x="0"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7"/>
            <p:cNvSpPr/>
            <p:nvPr/>
          </p:nvSpPr>
          <p:spPr>
            <a:xfrm>
              <a:off x="2812557" y="623423"/>
              <a:ext cx="14545" cy="25782"/>
            </a:xfrm>
            <a:custGeom>
              <a:rect b="b" l="l" r="r" t="t"/>
              <a:pathLst>
                <a:path extrusionOk="0" fill="none" h="298" w="161">
                  <a:moveTo>
                    <a:pt x="0" y="1"/>
                  </a:moveTo>
                  <a:lnTo>
                    <a:pt x="0" y="1"/>
                  </a:lnTo>
                  <a:lnTo>
                    <a:pt x="0" y="1"/>
                  </a:lnTo>
                  <a:lnTo>
                    <a:pt x="0" y="1"/>
                  </a:lnTo>
                  <a:lnTo>
                    <a:pt x="0" y="1"/>
                  </a:lnTo>
                  <a:lnTo>
                    <a:pt x="0" y="1"/>
                  </a:lnTo>
                  <a:lnTo>
                    <a:pt x="23" y="297"/>
                  </a:lnTo>
                  <a:lnTo>
                    <a:pt x="23" y="297"/>
                  </a:lnTo>
                  <a:lnTo>
                    <a:pt x="69" y="274"/>
                  </a:lnTo>
                  <a:lnTo>
                    <a:pt x="114" y="252"/>
                  </a:lnTo>
                  <a:lnTo>
                    <a:pt x="137" y="206"/>
                  </a:lnTo>
                  <a:lnTo>
                    <a:pt x="160" y="138"/>
                  </a:lnTo>
                  <a:lnTo>
                    <a:pt x="160" y="138"/>
                  </a:lnTo>
                  <a:lnTo>
                    <a:pt x="160" y="138"/>
                  </a:lnTo>
                  <a:lnTo>
                    <a:pt x="137" y="92"/>
                  </a:lnTo>
                  <a:lnTo>
                    <a:pt x="114" y="46"/>
                  </a:lnTo>
                  <a:lnTo>
                    <a:pt x="69" y="24"/>
                  </a:lnTo>
                  <a:lnTo>
                    <a:pt x="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p:nvPr/>
          </p:nvSpPr>
          <p:spPr>
            <a:xfrm>
              <a:off x="2750762" y="217003"/>
              <a:ext cx="704672" cy="1061570"/>
            </a:xfrm>
            <a:custGeom>
              <a:rect b="b" l="l" r="r" t="t"/>
              <a:pathLst>
                <a:path extrusionOk="0" h="12270" w="7800">
                  <a:moveTo>
                    <a:pt x="6659" y="594"/>
                  </a:moveTo>
                  <a:lnTo>
                    <a:pt x="7480" y="11358"/>
                  </a:lnTo>
                  <a:lnTo>
                    <a:pt x="6636" y="10537"/>
                  </a:lnTo>
                  <a:lnTo>
                    <a:pt x="6568" y="10491"/>
                  </a:lnTo>
                  <a:lnTo>
                    <a:pt x="6500" y="10491"/>
                  </a:lnTo>
                  <a:lnTo>
                    <a:pt x="6454" y="10514"/>
                  </a:lnTo>
                  <a:lnTo>
                    <a:pt x="6408" y="10559"/>
                  </a:lnTo>
                  <a:lnTo>
                    <a:pt x="5929" y="11358"/>
                  </a:lnTo>
                  <a:lnTo>
                    <a:pt x="5291" y="10742"/>
                  </a:lnTo>
                  <a:lnTo>
                    <a:pt x="5245" y="10696"/>
                  </a:lnTo>
                  <a:lnTo>
                    <a:pt x="5177" y="10696"/>
                  </a:lnTo>
                  <a:lnTo>
                    <a:pt x="5131" y="10719"/>
                  </a:lnTo>
                  <a:lnTo>
                    <a:pt x="5086" y="10765"/>
                  </a:lnTo>
                  <a:lnTo>
                    <a:pt x="4402" y="11722"/>
                  </a:lnTo>
                  <a:lnTo>
                    <a:pt x="3626" y="11038"/>
                  </a:lnTo>
                  <a:lnTo>
                    <a:pt x="3581" y="11016"/>
                  </a:lnTo>
                  <a:lnTo>
                    <a:pt x="3444" y="11016"/>
                  </a:lnTo>
                  <a:lnTo>
                    <a:pt x="3421" y="11061"/>
                  </a:lnTo>
                  <a:lnTo>
                    <a:pt x="2965" y="11745"/>
                  </a:lnTo>
                  <a:lnTo>
                    <a:pt x="2144" y="11152"/>
                  </a:lnTo>
                  <a:lnTo>
                    <a:pt x="2098" y="11130"/>
                  </a:lnTo>
                  <a:lnTo>
                    <a:pt x="2053" y="11130"/>
                  </a:lnTo>
                  <a:lnTo>
                    <a:pt x="2007" y="11152"/>
                  </a:lnTo>
                  <a:lnTo>
                    <a:pt x="1961" y="11175"/>
                  </a:lnTo>
                  <a:lnTo>
                    <a:pt x="1229" y="11837"/>
                  </a:lnTo>
                  <a:lnTo>
                    <a:pt x="1209" y="11631"/>
                  </a:lnTo>
                  <a:lnTo>
                    <a:pt x="684" y="5383"/>
                  </a:lnTo>
                  <a:lnTo>
                    <a:pt x="411" y="2122"/>
                  </a:lnTo>
                  <a:lnTo>
                    <a:pt x="320" y="1073"/>
                  </a:lnTo>
                  <a:lnTo>
                    <a:pt x="316" y="1029"/>
                  </a:lnTo>
                  <a:lnTo>
                    <a:pt x="316" y="1029"/>
                  </a:lnTo>
                  <a:lnTo>
                    <a:pt x="1346" y="2076"/>
                  </a:lnTo>
                  <a:lnTo>
                    <a:pt x="1391" y="2122"/>
                  </a:lnTo>
                  <a:lnTo>
                    <a:pt x="1460" y="2122"/>
                  </a:lnTo>
                  <a:lnTo>
                    <a:pt x="1528" y="2099"/>
                  </a:lnTo>
                  <a:lnTo>
                    <a:pt x="1574" y="2053"/>
                  </a:lnTo>
                  <a:lnTo>
                    <a:pt x="2121" y="913"/>
                  </a:lnTo>
                  <a:lnTo>
                    <a:pt x="3102" y="1962"/>
                  </a:lnTo>
                  <a:lnTo>
                    <a:pt x="3170" y="2008"/>
                  </a:lnTo>
                  <a:lnTo>
                    <a:pt x="3239" y="2008"/>
                  </a:lnTo>
                  <a:lnTo>
                    <a:pt x="3307" y="1985"/>
                  </a:lnTo>
                  <a:lnTo>
                    <a:pt x="3330" y="1917"/>
                  </a:lnTo>
                  <a:lnTo>
                    <a:pt x="3763" y="845"/>
                  </a:lnTo>
                  <a:lnTo>
                    <a:pt x="4424" y="1939"/>
                  </a:lnTo>
                  <a:lnTo>
                    <a:pt x="4493" y="1985"/>
                  </a:lnTo>
                  <a:lnTo>
                    <a:pt x="4561" y="2008"/>
                  </a:lnTo>
                  <a:lnTo>
                    <a:pt x="4630" y="1985"/>
                  </a:lnTo>
                  <a:lnTo>
                    <a:pt x="4675" y="1917"/>
                  </a:lnTo>
                  <a:lnTo>
                    <a:pt x="5200" y="913"/>
                  </a:lnTo>
                  <a:lnTo>
                    <a:pt x="5747" y="1689"/>
                  </a:lnTo>
                  <a:lnTo>
                    <a:pt x="5793" y="1734"/>
                  </a:lnTo>
                  <a:lnTo>
                    <a:pt x="5861" y="1757"/>
                  </a:lnTo>
                  <a:lnTo>
                    <a:pt x="5929" y="1734"/>
                  </a:lnTo>
                  <a:lnTo>
                    <a:pt x="5975" y="1689"/>
                  </a:lnTo>
                  <a:lnTo>
                    <a:pt x="6659" y="594"/>
                  </a:lnTo>
                  <a:close/>
                  <a:moveTo>
                    <a:pt x="6750" y="1"/>
                  </a:moveTo>
                  <a:lnTo>
                    <a:pt x="6705" y="24"/>
                  </a:lnTo>
                  <a:lnTo>
                    <a:pt x="6659" y="47"/>
                  </a:lnTo>
                  <a:lnTo>
                    <a:pt x="6636" y="69"/>
                  </a:lnTo>
                  <a:lnTo>
                    <a:pt x="5861" y="1346"/>
                  </a:lnTo>
                  <a:lnTo>
                    <a:pt x="5291" y="548"/>
                  </a:lnTo>
                  <a:lnTo>
                    <a:pt x="5223" y="503"/>
                  </a:lnTo>
                  <a:lnTo>
                    <a:pt x="5154" y="480"/>
                  </a:lnTo>
                  <a:lnTo>
                    <a:pt x="5086" y="503"/>
                  </a:lnTo>
                  <a:lnTo>
                    <a:pt x="5040" y="571"/>
                  </a:lnTo>
                  <a:lnTo>
                    <a:pt x="4538" y="1574"/>
                  </a:lnTo>
                  <a:lnTo>
                    <a:pt x="3854" y="457"/>
                  </a:lnTo>
                  <a:lnTo>
                    <a:pt x="3786" y="389"/>
                  </a:lnTo>
                  <a:lnTo>
                    <a:pt x="3717" y="389"/>
                  </a:lnTo>
                  <a:lnTo>
                    <a:pt x="3649" y="411"/>
                  </a:lnTo>
                  <a:lnTo>
                    <a:pt x="3603" y="480"/>
                  </a:lnTo>
                  <a:lnTo>
                    <a:pt x="3147" y="1597"/>
                  </a:lnTo>
                  <a:lnTo>
                    <a:pt x="2190" y="571"/>
                  </a:lnTo>
                  <a:lnTo>
                    <a:pt x="2121" y="548"/>
                  </a:lnTo>
                  <a:lnTo>
                    <a:pt x="2053" y="525"/>
                  </a:lnTo>
                  <a:lnTo>
                    <a:pt x="1984" y="571"/>
                  </a:lnTo>
                  <a:lnTo>
                    <a:pt x="1961" y="617"/>
                  </a:lnTo>
                  <a:lnTo>
                    <a:pt x="1414" y="1734"/>
                  </a:lnTo>
                  <a:lnTo>
                    <a:pt x="251" y="571"/>
                  </a:lnTo>
                  <a:lnTo>
                    <a:pt x="183" y="525"/>
                  </a:lnTo>
                  <a:lnTo>
                    <a:pt x="92" y="525"/>
                  </a:lnTo>
                  <a:lnTo>
                    <a:pt x="23" y="594"/>
                  </a:lnTo>
                  <a:lnTo>
                    <a:pt x="0" y="662"/>
                  </a:lnTo>
                  <a:lnTo>
                    <a:pt x="0" y="685"/>
                  </a:lnTo>
                  <a:lnTo>
                    <a:pt x="46" y="1324"/>
                  </a:lnTo>
                  <a:lnTo>
                    <a:pt x="981" y="12133"/>
                  </a:lnTo>
                  <a:lnTo>
                    <a:pt x="1004" y="12201"/>
                  </a:lnTo>
                  <a:lnTo>
                    <a:pt x="1072" y="12247"/>
                  </a:lnTo>
                  <a:lnTo>
                    <a:pt x="1141" y="12270"/>
                  </a:lnTo>
                  <a:lnTo>
                    <a:pt x="1209" y="12224"/>
                  </a:lnTo>
                  <a:lnTo>
                    <a:pt x="2076" y="11449"/>
                  </a:lnTo>
                  <a:lnTo>
                    <a:pt x="2896" y="12065"/>
                  </a:lnTo>
                  <a:lnTo>
                    <a:pt x="2965" y="12087"/>
                  </a:lnTo>
                  <a:lnTo>
                    <a:pt x="3010" y="12087"/>
                  </a:lnTo>
                  <a:lnTo>
                    <a:pt x="3056" y="12065"/>
                  </a:lnTo>
                  <a:lnTo>
                    <a:pt x="3102" y="12019"/>
                  </a:lnTo>
                  <a:lnTo>
                    <a:pt x="3558" y="11358"/>
                  </a:lnTo>
                  <a:lnTo>
                    <a:pt x="4333" y="12042"/>
                  </a:lnTo>
                  <a:lnTo>
                    <a:pt x="4379" y="12087"/>
                  </a:lnTo>
                  <a:lnTo>
                    <a:pt x="4447" y="12087"/>
                  </a:lnTo>
                  <a:lnTo>
                    <a:pt x="4493" y="12065"/>
                  </a:lnTo>
                  <a:lnTo>
                    <a:pt x="4538" y="12019"/>
                  </a:lnTo>
                  <a:lnTo>
                    <a:pt x="5223" y="11061"/>
                  </a:lnTo>
                  <a:lnTo>
                    <a:pt x="5861" y="11677"/>
                  </a:lnTo>
                  <a:lnTo>
                    <a:pt x="5929" y="11722"/>
                  </a:lnTo>
                  <a:lnTo>
                    <a:pt x="5975" y="11722"/>
                  </a:lnTo>
                  <a:lnTo>
                    <a:pt x="6043" y="11700"/>
                  </a:lnTo>
                  <a:lnTo>
                    <a:pt x="6089" y="11654"/>
                  </a:lnTo>
                  <a:lnTo>
                    <a:pt x="6568" y="10856"/>
                  </a:lnTo>
                  <a:lnTo>
                    <a:pt x="7549" y="11814"/>
                  </a:lnTo>
                  <a:lnTo>
                    <a:pt x="7640" y="11859"/>
                  </a:lnTo>
                  <a:lnTo>
                    <a:pt x="7708" y="11836"/>
                  </a:lnTo>
                  <a:lnTo>
                    <a:pt x="7777" y="11791"/>
                  </a:lnTo>
                  <a:lnTo>
                    <a:pt x="7799" y="11700"/>
                  </a:lnTo>
                  <a:lnTo>
                    <a:pt x="6910" y="138"/>
                  </a:lnTo>
                  <a:lnTo>
                    <a:pt x="6887" y="92"/>
                  </a:lnTo>
                  <a:lnTo>
                    <a:pt x="6864" y="69"/>
                  </a:lnTo>
                  <a:lnTo>
                    <a:pt x="6842" y="24"/>
                  </a:lnTo>
                  <a:lnTo>
                    <a:pt x="6796" y="24"/>
                  </a:lnTo>
                  <a:lnTo>
                    <a:pt x="6750"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p:nvPr/>
          </p:nvSpPr>
          <p:spPr>
            <a:xfrm>
              <a:off x="4971660" y="154991"/>
              <a:ext cx="640799" cy="599826"/>
            </a:xfrm>
            <a:custGeom>
              <a:rect b="b" l="l" r="r" t="t"/>
              <a:pathLst>
                <a:path extrusionOk="0"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502" y="6796"/>
                  </a:lnTo>
                  <a:lnTo>
                    <a:pt x="548" y="6819"/>
                  </a:lnTo>
                  <a:lnTo>
                    <a:pt x="593" y="6842"/>
                  </a:lnTo>
                  <a:lnTo>
                    <a:pt x="616" y="6887"/>
                  </a:lnTo>
                  <a:lnTo>
                    <a:pt x="639" y="6933"/>
                  </a:lnTo>
                  <a:lnTo>
                    <a:pt x="5998" y="6682"/>
                  </a:lnTo>
                  <a:lnTo>
                    <a:pt x="6226" y="6682"/>
                  </a:lnTo>
                  <a:lnTo>
                    <a:pt x="6591" y="6705"/>
                  </a:lnTo>
                  <a:lnTo>
                    <a:pt x="6956" y="6751"/>
                  </a:lnTo>
                  <a:lnTo>
                    <a:pt x="6979" y="6705"/>
                  </a:lnTo>
                  <a:lnTo>
                    <a:pt x="7001" y="6659"/>
                  </a:lnTo>
                  <a:lnTo>
                    <a:pt x="7047" y="6637"/>
                  </a:lnTo>
                  <a:lnTo>
                    <a:pt x="7093" y="6637"/>
                  </a:lnTo>
                  <a:lnTo>
                    <a:pt x="6545" y="0"/>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7"/>
            <p:cNvSpPr/>
            <p:nvPr/>
          </p:nvSpPr>
          <p:spPr>
            <a:xfrm>
              <a:off x="4971660" y="-59209"/>
              <a:ext cx="640799" cy="599826"/>
            </a:xfrm>
            <a:custGeom>
              <a:rect b="b" l="l" r="r" t="t"/>
              <a:pathLst>
                <a:path extrusionOk="0" fill="none"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479" y="6796"/>
                  </a:lnTo>
                  <a:lnTo>
                    <a:pt x="479" y="6796"/>
                  </a:lnTo>
                  <a:lnTo>
                    <a:pt x="502" y="6796"/>
                  </a:lnTo>
                  <a:lnTo>
                    <a:pt x="502" y="6796"/>
                  </a:lnTo>
                  <a:lnTo>
                    <a:pt x="548" y="6819"/>
                  </a:lnTo>
                  <a:lnTo>
                    <a:pt x="593" y="6842"/>
                  </a:lnTo>
                  <a:lnTo>
                    <a:pt x="616" y="6887"/>
                  </a:lnTo>
                  <a:lnTo>
                    <a:pt x="639" y="6933"/>
                  </a:lnTo>
                  <a:lnTo>
                    <a:pt x="639" y="6933"/>
                  </a:lnTo>
                  <a:lnTo>
                    <a:pt x="639" y="6933"/>
                  </a:lnTo>
                  <a:lnTo>
                    <a:pt x="5998" y="6682"/>
                  </a:lnTo>
                  <a:lnTo>
                    <a:pt x="5998" y="6682"/>
                  </a:lnTo>
                  <a:lnTo>
                    <a:pt x="6226" y="6682"/>
                  </a:lnTo>
                  <a:lnTo>
                    <a:pt x="6226" y="6682"/>
                  </a:lnTo>
                  <a:lnTo>
                    <a:pt x="6591" y="6705"/>
                  </a:lnTo>
                  <a:lnTo>
                    <a:pt x="6956" y="6751"/>
                  </a:lnTo>
                  <a:lnTo>
                    <a:pt x="6956" y="6751"/>
                  </a:lnTo>
                  <a:lnTo>
                    <a:pt x="6956" y="6751"/>
                  </a:lnTo>
                  <a:lnTo>
                    <a:pt x="6956" y="6751"/>
                  </a:lnTo>
                  <a:lnTo>
                    <a:pt x="6979" y="6705"/>
                  </a:lnTo>
                  <a:lnTo>
                    <a:pt x="7001" y="6659"/>
                  </a:lnTo>
                  <a:lnTo>
                    <a:pt x="7047" y="6637"/>
                  </a:lnTo>
                  <a:lnTo>
                    <a:pt x="7093" y="6637"/>
                  </a:lnTo>
                  <a:lnTo>
                    <a:pt x="7093" y="6637"/>
                  </a:lnTo>
                  <a:lnTo>
                    <a:pt x="654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7"/>
            <p:cNvSpPr/>
            <p:nvPr/>
          </p:nvSpPr>
          <p:spPr>
            <a:xfrm>
              <a:off x="5017025" y="511926"/>
              <a:ext cx="630500" cy="678954"/>
            </a:xfrm>
            <a:custGeom>
              <a:rect b="b" l="l" r="r" t="t"/>
              <a:pathLst>
                <a:path extrusionOk="0" h="5291" w="6979">
                  <a:moveTo>
                    <a:pt x="5496" y="0"/>
                  </a:move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613" y="228"/>
                  </a:lnTo>
                  <a:lnTo>
                    <a:pt x="6568" y="228"/>
                  </a:lnTo>
                  <a:lnTo>
                    <a:pt x="6522" y="205"/>
                  </a:lnTo>
                  <a:lnTo>
                    <a:pt x="6477" y="160"/>
                  </a:lnTo>
                  <a:lnTo>
                    <a:pt x="6454" y="114"/>
                  </a:lnTo>
                  <a:lnTo>
                    <a:pt x="6454" y="69"/>
                  </a:lnTo>
                  <a:lnTo>
                    <a:pt x="6089" y="23"/>
                  </a:lnTo>
                  <a:lnTo>
                    <a:pt x="5724" y="0"/>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p:nvPr/>
          </p:nvSpPr>
          <p:spPr>
            <a:xfrm>
              <a:off x="5017025" y="518895"/>
              <a:ext cx="630500" cy="720581"/>
            </a:xfrm>
            <a:custGeom>
              <a:rect b="b" l="l" r="r" t="t"/>
              <a:pathLst>
                <a:path extrusionOk="0" fill="none" h="5291" w="6979">
                  <a:moveTo>
                    <a:pt x="5724" y="0"/>
                  </a:moveTo>
                  <a:lnTo>
                    <a:pt x="5724" y="0"/>
                  </a:lnTo>
                  <a:lnTo>
                    <a:pt x="5496" y="0"/>
                  </a:lnTo>
                  <a:lnTo>
                    <a:pt x="137" y="251"/>
                  </a:ln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978" y="4789"/>
                  </a:lnTo>
                  <a:lnTo>
                    <a:pt x="6613" y="228"/>
                  </a:lnTo>
                  <a:lnTo>
                    <a:pt x="6613" y="228"/>
                  </a:lnTo>
                  <a:lnTo>
                    <a:pt x="6568" y="228"/>
                  </a:lnTo>
                  <a:lnTo>
                    <a:pt x="6568" y="228"/>
                  </a:lnTo>
                  <a:lnTo>
                    <a:pt x="6522" y="205"/>
                  </a:lnTo>
                  <a:lnTo>
                    <a:pt x="6477" y="160"/>
                  </a:lnTo>
                  <a:lnTo>
                    <a:pt x="6454" y="114"/>
                  </a:lnTo>
                  <a:lnTo>
                    <a:pt x="6454" y="69"/>
                  </a:lnTo>
                  <a:lnTo>
                    <a:pt x="6454" y="69"/>
                  </a:lnTo>
                  <a:lnTo>
                    <a:pt x="6089" y="23"/>
                  </a:lnTo>
                  <a:lnTo>
                    <a:pt x="57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7"/>
            <p:cNvSpPr/>
            <p:nvPr/>
          </p:nvSpPr>
          <p:spPr>
            <a:xfrm>
              <a:off x="5014935" y="528771"/>
              <a:ext cx="14455" cy="25696"/>
            </a:xfrm>
            <a:custGeom>
              <a:rect b="b" l="l" r="r" t="t"/>
              <a:pathLst>
                <a:path extrusionOk="0" h="297" w="160">
                  <a:moveTo>
                    <a:pt x="0" y="0"/>
                  </a:moveTo>
                  <a:lnTo>
                    <a:pt x="23" y="297"/>
                  </a:lnTo>
                  <a:lnTo>
                    <a:pt x="69" y="274"/>
                  </a:lnTo>
                  <a:lnTo>
                    <a:pt x="114" y="228"/>
                  </a:lnTo>
                  <a:lnTo>
                    <a:pt x="160" y="183"/>
                  </a:lnTo>
                  <a:lnTo>
                    <a:pt x="160" y="137"/>
                  </a:lnTo>
                  <a:lnTo>
                    <a:pt x="137" y="91"/>
                  </a:lnTo>
                  <a:lnTo>
                    <a:pt x="114" y="46"/>
                  </a:lnTo>
                  <a:lnTo>
                    <a:pt x="69" y="23"/>
                  </a:lnTo>
                  <a:lnTo>
                    <a:pt x="23"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p:nvPr/>
          </p:nvSpPr>
          <p:spPr>
            <a:xfrm>
              <a:off x="5014935" y="528771"/>
              <a:ext cx="14455" cy="25696"/>
            </a:xfrm>
            <a:custGeom>
              <a:rect b="b" l="l" r="r" t="t"/>
              <a:pathLst>
                <a:path extrusionOk="0" fill="none" h="297" w="160">
                  <a:moveTo>
                    <a:pt x="23" y="0"/>
                  </a:moveTo>
                  <a:lnTo>
                    <a:pt x="23" y="0"/>
                  </a:lnTo>
                  <a:lnTo>
                    <a:pt x="0" y="0"/>
                  </a:lnTo>
                  <a:lnTo>
                    <a:pt x="0" y="0"/>
                  </a:lnTo>
                  <a:lnTo>
                    <a:pt x="23" y="297"/>
                  </a:lnTo>
                  <a:lnTo>
                    <a:pt x="23" y="297"/>
                  </a:lnTo>
                  <a:lnTo>
                    <a:pt x="69" y="274"/>
                  </a:lnTo>
                  <a:lnTo>
                    <a:pt x="114" y="228"/>
                  </a:lnTo>
                  <a:lnTo>
                    <a:pt x="160" y="183"/>
                  </a:lnTo>
                  <a:lnTo>
                    <a:pt x="160" y="137"/>
                  </a:lnTo>
                  <a:lnTo>
                    <a:pt x="160" y="137"/>
                  </a:lnTo>
                  <a:lnTo>
                    <a:pt x="160" y="137"/>
                  </a:lnTo>
                  <a:lnTo>
                    <a:pt x="160" y="137"/>
                  </a:lnTo>
                  <a:lnTo>
                    <a:pt x="137" y="91"/>
                  </a:lnTo>
                  <a:lnTo>
                    <a:pt x="114" y="46"/>
                  </a:lnTo>
                  <a:lnTo>
                    <a:pt x="69" y="23"/>
                  </a:lnTo>
                  <a:lnTo>
                    <a:pt x="23"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7"/>
            <p:cNvSpPr/>
            <p:nvPr/>
          </p:nvSpPr>
          <p:spPr>
            <a:xfrm>
              <a:off x="5599995" y="514928"/>
              <a:ext cx="14545" cy="23792"/>
            </a:xfrm>
            <a:custGeom>
              <a:rect b="b" l="l" r="r" t="t"/>
              <a:pathLst>
                <a:path extrusionOk="0" h="275" w="161">
                  <a:moveTo>
                    <a:pt x="92" y="1"/>
                  </a:moveTo>
                  <a:lnTo>
                    <a:pt x="46" y="23"/>
                  </a:lnTo>
                  <a:lnTo>
                    <a:pt x="24" y="69"/>
                  </a:lnTo>
                  <a:lnTo>
                    <a:pt x="1" y="115"/>
                  </a:lnTo>
                  <a:lnTo>
                    <a:pt x="1" y="160"/>
                  </a:lnTo>
                  <a:lnTo>
                    <a:pt x="24" y="206"/>
                  </a:lnTo>
                  <a:lnTo>
                    <a:pt x="69" y="251"/>
                  </a:lnTo>
                  <a:lnTo>
                    <a:pt x="115" y="274"/>
                  </a:lnTo>
                  <a:lnTo>
                    <a:pt x="160" y="274"/>
                  </a:lnTo>
                  <a:lnTo>
                    <a:pt x="138"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7"/>
            <p:cNvSpPr/>
            <p:nvPr/>
          </p:nvSpPr>
          <p:spPr>
            <a:xfrm>
              <a:off x="5599995" y="514928"/>
              <a:ext cx="14545" cy="23792"/>
            </a:xfrm>
            <a:custGeom>
              <a:rect b="b" l="l" r="r" t="t"/>
              <a:pathLst>
                <a:path extrusionOk="0" fill="none" h="275" w="161">
                  <a:moveTo>
                    <a:pt x="138" y="1"/>
                  </a:moveTo>
                  <a:lnTo>
                    <a:pt x="138" y="1"/>
                  </a:lnTo>
                  <a:lnTo>
                    <a:pt x="92" y="1"/>
                  </a:lnTo>
                  <a:lnTo>
                    <a:pt x="46" y="23"/>
                  </a:lnTo>
                  <a:lnTo>
                    <a:pt x="24" y="69"/>
                  </a:lnTo>
                  <a:lnTo>
                    <a:pt x="1" y="115"/>
                  </a:lnTo>
                  <a:lnTo>
                    <a:pt x="1" y="115"/>
                  </a:lnTo>
                  <a:lnTo>
                    <a:pt x="1" y="115"/>
                  </a:lnTo>
                  <a:lnTo>
                    <a:pt x="1" y="115"/>
                  </a:lnTo>
                  <a:lnTo>
                    <a:pt x="1" y="160"/>
                  </a:lnTo>
                  <a:lnTo>
                    <a:pt x="24" y="206"/>
                  </a:lnTo>
                  <a:lnTo>
                    <a:pt x="69" y="251"/>
                  </a:lnTo>
                  <a:lnTo>
                    <a:pt x="115" y="274"/>
                  </a:lnTo>
                  <a:lnTo>
                    <a:pt x="115" y="274"/>
                  </a:lnTo>
                  <a:lnTo>
                    <a:pt x="160" y="274"/>
                  </a:lnTo>
                  <a:lnTo>
                    <a:pt x="160" y="274"/>
                  </a:lnTo>
                  <a:lnTo>
                    <a:pt x="138"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p:nvPr/>
          </p:nvSpPr>
          <p:spPr>
            <a:xfrm>
              <a:off x="4959284" y="143138"/>
              <a:ext cx="702594" cy="1059580"/>
            </a:xfrm>
            <a:custGeom>
              <a:rect b="b" l="l" r="r" t="t"/>
              <a:pathLst>
                <a:path extrusionOk="0" h="12247" w="7777">
                  <a:moveTo>
                    <a:pt x="6550" y="448"/>
                  </a:moveTo>
                  <a:lnTo>
                    <a:pt x="6568" y="639"/>
                  </a:lnTo>
                  <a:lnTo>
                    <a:pt x="7093" y="6888"/>
                  </a:lnTo>
                  <a:lnTo>
                    <a:pt x="7366" y="10149"/>
                  </a:lnTo>
                  <a:lnTo>
                    <a:pt x="7458" y="11198"/>
                  </a:lnTo>
                  <a:lnTo>
                    <a:pt x="7459" y="11217"/>
                  </a:lnTo>
                  <a:lnTo>
                    <a:pt x="6431" y="10171"/>
                  </a:lnTo>
                  <a:lnTo>
                    <a:pt x="6363" y="10149"/>
                  </a:lnTo>
                  <a:lnTo>
                    <a:pt x="6317" y="10126"/>
                  </a:lnTo>
                  <a:lnTo>
                    <a:pt x="6249" y="10171"/>
                  </a:lnTo>
                  <a:lnTo>
                    <a:pt x="6203" y="10217"/>
                  </a:lnTo>
                  <a:lnTo>
                    <a:pt x="5656" y="11334"/>
                  </a:lnTo>
                  <a:lnTo>
                    <a:pt x="4676" y="10285"/>
                  </a:lnTo>
                  <a:lnTo>
                    <a:pt x="4607" y="10263"/>
                  </a:lnTo>
                  <a:lnTo>
                    <a:pt x="4539" y="10240"/>
                  </a:lnTo>
                  <a:lnTo>
                    <a:pt x="4470" y="10285"/>
                  </a:lnTo>
                  <a:lnTo>
                    <a:pt x="4425" y="10331"/>
                  </a:lnTo>
                  <a:lnTo>
                    <a:pt x="4014" y="11426"/>
                  </a:lnTo>
                  <a:lnTo>
                    <a:pt x="3353" y="10331"/>
                  </a:lnTo>
                  <a:lnTo>
                    <a:pt x="3284" y="10263"/>
                  </a:lnTo>
                  <a:lnTo>
                    <a:pt x="3216" y="10263"/>
                  </a:lnTo>
                  <a:lnTo>
                    <a:pt x="3148" y="10285"/>
                  </a:lnTo>
                  <a:lnTo>
                    <a:pt x="3102" y="10331"/>
                  </a:lnTo>
                  <a:lnTo>
                    <a:pt x="2578" y="11357"/>
                  </a:lnTo>
                  <a:lnTo>
                    <a:pt x="2030" y="10559"/>
                  </a:lnTo>
                  <a:lnTo>
                    <a:pt x="1985" y="10513"/>
                  </a:lnTo>
                  <a:lnTo>
                    <a:pt x="1916" y="10491"/>
                  </a:lnTo>
                  <a:lnTo>
                    <a:pt x="1848" y="10513"/>
                  </a:lnTo>
                  <a:lnTo>
                    <a:pt x="1802" y="10559"/>
                  </a:lnTo>
                  <a:lnTo>
                    <a:pt x="1118" y="11654"/>
                  </a:lnTo>
                  <a:lnTo>
                    <a:pt x="297" y="890"/>
                  </a:lnTo>
                  <a:lnTo>
                    <a:pt x="1164" y="1711"/>
                  </a:lnTo>
                  <a:lnTo>
                    <a:pt x="1209" y="1757"/>
                  </a:lnTo>
                  <a:lnTo>
                    <a:pt x="1278" y="1757"/>
                  </a:lnTo>
                  <a:lnTo>
                    <a:pt x="1346" y="1734"/>
                  </a:lnTo>
                  <a:lnTo>
                    <a:pt x="1392" y="1688"/>
                  </a:lnTo>
                  <a:lnTo>
                    <a:pt x="1848" y="890"/>
                  </a:lnTo>
                  <a:lnTo>
                    <a:pt x="2486" y="1506"/>
                  </a:lnTo>
                  <a:lnTo>
                    <a:pt x="2555" y="1551"/>
                  </a:lnTo>
                  <a:lnTo>
                    <a:pt x="2600" y="1551"/>
                  </a:lnTo>
                  <a:lnTo>
                    <a:pt x="2669" y="1528"/>
                  </a:lnTo>
                  <a:lnTo>
                    <a:pt x="2714" y="1506"/>
                  </a:lnTo>
                  <a:lnTo>
                    <a:pt x="3398" y="525"/>
                  </a:lnTo>
                  <a:lnTo>
                    <a:pt x="4174" y="1209"/>
                  </a:lnTo>
                  <a:lnTo>
                    <a:pt x="4219" y="1255"/>
                  </a:lnTo>
                  <a:lnTo>
                    <a:pt x="4288" y="1255"/>
                  </a:lnTo>
                  <a:lnTo>
                    <a:pt x="4333" y="1232"/>
                  </a:lnTo>
                  <a:lnTo>
                    <a:pt x="4379" y="1186"/>
                  </a:lnTo>
                  <a:lnTo>
                    <a:pt x="4835" y="525"/>
                  </a:lnTo>
                  <a:lnTo>
                    <a:pt x="5633" y="1095"/>
                  </a:lnTo>
                  <a:lnTo>
                    <a:pt x="5679" y="1118"/>
                  </a:lnTo>
                  <a:lnTo>
                    <a:pt x="5770" y="1118"/>
                  </a:lnTo>
                  <a:lnTo>
                    <a:pt x="5816" y="1095"/>
                  </a:lnTo>
                  <a:lnTo>
                    <a:pt x="6550" y="448"/>
                  </a:lnTo>
                  <a:close/>
                  <a:moveTo>
                    <a:pt x="6637" y="1"/>
                  </a:moveTo>
                  <a:lnTo>
                    <a:pt x="6568" y="23"/>
                  </a:lnTo>
                  <a:lnTo>
                    <a:pt x="5702" y="799"/>
                  </a:lnTo>
                  <a:lnTo>
                    <a:pt x="4881" y="206"/>
                  </a:lnTo>
                  <a:lnTo>
                    <a:pt x="4835" y="183"/>
                  </a:lnTo>
                  <a:lnTo>
                    <a:pt x="4767" y="183"/>
                  </a:lnTo>
                  <a:lnTo>
                    <a:pt x="4721" y="206"/>
                  </a:lnTo>
                  <a:lnTo>
                    <a:pt x="4676" y="229"/>
                  </a:lnTo>
                  <a:lnTo>
                    <a:pt x="4242" y="890"/>
                  </a:lnTo>
                  <a:lnTo>
                    <a:pt x="3467" y="206"/>
                  </a:lnTo>
                  <a:lnTo>
                    <a:pt x="3398" y="183"/>
                  </a:lnTo>
                  <a:lnTo>
                    <a:pt x="3353" y="160"/>
                  </a:lnTo>
                  <a:lnTo>
                    <a:pt x="3284" y="183"/>
                  </a:lnTo>
                  <a:lnTo>
                    <a:pt x="3239" y="229"/>
                  </a:lnTo>
                  <a:lnTo>
                    <a:pt x="2578" y="1186"/>
                  </a:lnTo>
                  <a:lnTo>
                    <a:pt x="1916" y="571"/>
                  </a:lnTo>
                  <a:lnTo>
                    <a:pt x="1871" y="525"/>
                  </a:lnTo>
                  <a:lnTo>
                    <a:pt x="1802" y="525"/>
                  </a:lnTo>
                  <a:lnTo>
                    <a:pt x="1757" y="548"/>
                  </a:lnTo>
                  <a:lnTo>
                    <a:pt x="1711" y="594"/>
                  </a:lnTo>
                  <a:lnTo>
                    <a:pt x="1232" y="1392"/>
                  </a:lnTo>
                  <a:lnTo>
                    <a:pt x="229" y="434"/>
                  </a:lnTo>
                  <a:lnTo>
                    <a:pt x="160" y="388"/>
                  </a:lnTo>
                  <a:lnTo>
                    <a:pt x="69" y="411"/>
                  </a:lnTo>
                  <a:lnTo>
                    <a:pt x="1" y="457"/>
                  </a:lnTo>
                  <a:lnTo>
                    <a:pt x="1" y="548"/>
                  </a:lnTo>
                  <a:lnTo>
                    <a:pt x="867" y="12110"/>
                  </a:lnTo>
                  <a:lnTo>
                    <a:pt x="890" y="12155"/>
                  </a:lnTo>
                  <a:lnTo>
                    <a:pt x="913" y="12201"/>
                  </a:lnTo>
                  <a:lnTo>
                    <a:pt x="936" y="12224"/>
                  </a:lnTo>
                  <a:lnTo>
                    <a:pt x="981" y="12247"/>
                  </a:lnTo>
                  <a:lnTo>
                    <a:pt x="1027" y="12247"/>
                  </a:lnTo>
                  <a:lnTo>
                    <a:pt x="1072" y="12224"/>
                  </a:lnTo>
                  <a:lnTo>
                    <a:pt x="1095" y="12201"/>
                  </a:lnTo>
                  <a:lnTo>
                    <a:pt x="1141" y="12178"/>
                  </a:lnTo>
                  <a:lnTo>
                    <a:pt x="1916" y="10901"/>
                  </a:lnTo>
                  <a:lnTo>
                    <a:pt x="2486" y="11699"/>
                  </a:lnTo>
                  <a:lnTo>
                    <a:pt x="2532" y="11745"/>
                  </a:lnTo>
                  <a:lnTo>
                    <a:pt x="2623" y="11768"/>
                  </a:lnTo>
                  <a:lnTo>
                    <a:pt x="2692" y="11745"/>
                  </a:lnTo>
                  <a:lnTo>
                    <a:pt x="2737" y="11699"/>
                  </a:lnTo>
                  <a:lnTo>
                    <a:pt x="3239" y="10696"/>
                  </a:lnTo>
                  <a:lnTo>
                    <a:pt x="3923" y="11813"/>
                  </a:lnTo>
                  <a:lnTo>
                    <a:pt x="3969" y="11859"/>
                  </a:lnTo>
                  <a:lnTo>
                    <a:pt x="4060" y="11882"/>
                  </a:lnTo>
                  <a:lnTo>
                    <a:pt x="4128" y="11836"/>
                  </a:lnTo>
                  <a:lnTo>
                    <a:pt x="4174" y="11790"/>
                  </a:lnTo>
                  <a:lnTo>
                    <a:pt x="4607" y="10650"/>
                  </a:lnTo>
                  <a:lnTo>
                    <a:pt x="5588" y="11676"/>
                  </a:lnTo>
                  <a:lnTo>
                    <a:pt x="5656" y="11722"/>
                  </a:lnTo>
                  <a:lnTo>
                    <a:pt x="5725" y="11722"/>
                  </a:lnTo>
                  <a:lnTo>
                    <a:pt x="5770" y="11699"/>
                  </a:lnTo>
                  <a:lnTo>
                    <a:pt x="5816" y="11654"/>
                  </a:lnTo>
                  <a:lnTo>
                    <a:pt x="6363" y="10513"/>
                  </a:lnTo>
                  <a:lnTo>
                    <a:pt x="7526" y="11699"/>
                  </a:lnTo>
                  <a:lnTo>
                    <a:pt x="7594" y="11745"/>
                  </a:lnTo>
                  <a:lnTo>
                    <a:pt x="7686" y="11722"/>
                  </a:lnTo>
                  <a:lnTo>
                    <a:pt x="7754" y="11676"/>
                  </a:lnTo>
                  <a:lnTo>
                    <a:pt x="7777" y="11608"/>
                  </a:lnTo>
                  <a:lnTo>
                    <a:pt x="7777" y="11562"/>
                  </a:lnTo>
                  <a:lnTo>
                    <a:pt x="7708" y="10947"/>
                  </a:lnTo>
                  <a:lnTo>
                    <a:pt x="6819" y="115"/>
                  </a:lnTo>
                  <a:lnTo>
                    <a:pt x="6796" y="46"/>
                  </a:lnTo>
                  <a:lnTo>
                    <a:pt x="6728"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 name="Google Shape;179;p17"/>
          <p:cNvSpPr txBox="1"/>
          <p:nvPr/>
        </p:nvSpPr>
        <p:spPr>
          <a:xfrm>
            <a:off x="2312013" y="3990750"/>
            <a:ext cx="41307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900" u="sng">
                <a:solidFill>
                  <a:schemeClr val="dk1"/>
                </a:solidFill>
                <a:latin typeface="IBM Plex Sans"/>
                <a:ea typeface="IBM Plex Sans"/>
                <a:cs typeface="IBM Plex Sans"/>
                <a:sym typeface="IBM Plex Sans"/>
                <a:hlinkClick r:id="rId5">
                  <a:extLst>
                    <a:ext uri="{A12FA001-AC4F-418D-AE19-62706E023703}">
                      <ahyp:hlinkClr val="tx"/>
                    </a:ext>
                  </a:extLst>
                </a:hlinkClick>
              </a:rPr>
              <a:t>monurl.ca/</a:t>
            </a:r>
            <a:r>
              <a:rPr b="1" lang="fr" sz="1900" u="sng">
                <a:solidFill>
                  <a:schemeClr val="dk1"/>
                </a:solidFill>
                <a:latin typeface="IBM Plex Sans"/>
                <a:ea typeface="IBM Plex Sans"/>
                <a:cs typeface="IBM Plex Sans"/>
                <a:sym typeface="IBM Plex Sans"/>
                <a:hlinkClick r:id="rId6">
                  <a:extLst>
                    <a:ext uri="{A12FA001-AC4F-418D-AE19-62706E023703}">
                      <ahyp:hlinkClr val="tx"/>
                    </a:ext>
                  </a:extLst>
                </a:hlinkClick>
              </a:rPr>
              <a:t>aquops0105</a:t>
            </a:r>
            <a:endParaRPr b="1" sz="1900">
              <a:solidFill>
                <a:schemeClr val="dk1"/>
              </a:solidFill>
              <a:latin typeface="IBM Plex Sans"/>
              <a:ea typeface="IBM Plex Sans"/>
              <a:cs typeface="IBM Plex Sans"/>
              <a:sym typeface="IBM Plex Sans"/>
            </a:endParaRPr>
          </a:p>
        </p:txBody>
      </p:sp>
      <p:sp>
        <p:nvSpPr>
          <p:cNvPr id="180" name="Google Shape;180;p17"/>
          <p:cNvSpPr txBox="1"/>
          <p:nvPr>
            <p:ph idx="4294967295" type="ctrTitle"/>
          </p:nvPr>
        </p:nvSpPr>
        <p:spPr>
          <a:xfrm rot="-148774">
            <a:off x="2682978" y="1606639"/>
            <a:ext cx="3141241" cy="578623"/>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SzPts val="990"/>
              <a:buNone/>
            </a:pPr>
            <a:r>
              <a:rPr b="1" lang="fr" sz="2560">
                <a:latin typeface="Caveat"/>
                <a:ea typeface="Caveat"/>
                <a:cs typeface="Caveat"/>
                <a:sym typeface="Caveat"/>
              </a:rPr>
              <a:t>Document de présentation </a:t>
            </a:r>
            <a:endParaRPr b="1" sz="2560">
              <a:latin typeface="Caveat"/>
              <a:ea typeface="Caveat"/>
              <a:cs typeface="Caveat"/>
              <a:sym typeface="Caveat"/>
            </a:endParaRPr>
          </a:p>
        </p:txBody>
      </p:sp>
      <p:sp>
        <p:nvSpPr>
          <p:cNvPr id="181" name="Google Shape;181;p17"/>
          <p:cNvSpPr txBox="1"/>
          <p:nvPr>
            <p:ph type="ctrTitle"/>
          </p:nvPr>
        </p:nvSpPr>
        <p:spPr>
          <a:xfrm>
            <a:off x="408150" y="-9300"/>
            <a:ext cx="8520600" cy="766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4680"/>
              <a:buNone/>
            </a:pPr>
            <a:r>
              <a:rPr b="1" lang="fr" sz="3780">
                <a:solidFill>
                  <a:schemeClr val="lt1"/>
                </a:solidFill>
                <a:latin typeface="Caveat"/>
                <a:ea typeface="Caveat"/>
                <a:cs typeface="Caveat"/>
                <a:sym typeface="Caveat"/>
              </a:rPr>
              <a:t>Apprendre et é</a:t>
            </a:r>
            <a:r>
              <a:rPr b="1" lang="fr" sz="3780">
                <a:solidFill>
                  <a:schemeClr val="lt1"/>
                </a:solidFill>
                <a:latin typeface="Caveat"/>
                <a:ea typeface="Caveat"/>
                <a:cs typeface="Caveat"/>
                <a:sym typeface="Caveat"/>
              </a:rPr>
              <a:t>valuer autrement en mathématique</a:t>
            </a:r>
            <a:endParaRPr sz="3780">
              <a:solidFill>
                <a:srgbClr val="FF9900"/>
              </a:solidFill>
              <a:latin typeface="Caveat"/>
              <a:ea typeface="Caveat"/>
              <a:cs typeface="Caveat"/>
              <a:sym typeface="Caveat"/>
            </a:endParaRPr>
          </a:p>
        </p:txBody>
      </p:sp>
      <p:sp>
        <p:nvSpPr>
          <p:cNvPr id="182" name="Google Shape;182;p17"/>
          <p:cNvSpPr txBox="1"/>
          <p:nvPr/>
        </p:nvSpPr>
        <p:spPr>
          <a:xfrm>
            <a:off x="351600" y="4876600"/>
            <a:ext cx="7313400" cy="16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800"/>
              </a:spcAft>
              <a:buNone/>
            </a:pPr>
            <a:r>
              <a:rPr lang="fr" sz="1100">
                <a:solidFill>
                  <a:srgbClr val="FFFFFF"/>
                </a:solidFill>
                <a:latin typeface="Red Hat Text"/>
                <a:ea typeface="Red Hat Text"/>
                <a:cs typeface="Red Hat Text"/>
                <a:sym typeface="Red Hat Text"/>
              </a:rPr>
              <a:t>Cette présentation est mise à disposition par le </a:t>
            </a:r>
            <a:r>
              <a:rPr lang="fr" sz="1100">
                <a:solidFill>
                  <a:srgbClr val="FFAB19"/>
                </a:solidFill>
                <a:latin typeface="Red Hat Text"/>
                <a:ea typeface="Red Hat Text"/>
                <a:cs typeface="Red Hat Text"/>
                <a:sym typeface="Red Hat Text"/>
              </a:rPr>
              <a:t> </a:t>
            </a:r>
            <a:r>
              <a:rPr lang="fr" sz="1100" u="sng">
                <a:solidFill>
                  <a:srgbClr val="FFAB19"/>
                </a:solidFill>
                <a:latin typeface="Red Hat Text"/>
                <a:ea typeface="Red Hat Text"/>
                <a:cs typeface="Red Hat Text"/>
                <a:sym typeface="Red Hat Text"/>
                <a:hlinkClick r:id="rId7">
                  <a:extLst>
                    <a:ext uri="{A12FA001-AC4F-418D-AE19-62706E023703}">
                      <ahyp:hlinkClr val="tx"/>
                    </a:ext>
                  </a:extLst>
                </a:hlinkClick>
              </a:rPr>
              <a:t>RÉCIT MST</a:t>
            </a:r>
            <a:r>
              <a:rPr lang="fr" sz="1100">
                <a:solidFill>
                  <a:srgbClr val="FFAB19"/>
                </a:solidFill>
                <a:latin typeface="Red Hat Text"/>
                <a:ea typeface="Red Hat Text"/>
                <a:cs typeface="Red Hat Text"/>
                <a:sym typeface="Red Hat Text"/>
              </a:rPr>
              <a:t>,</a:t>
            </a:r>
            <a:r>
              <a:rPr lang="fr" sz="1100">
                <a:solidFill>
                  <a:srgbClr val="FFFFFF"/>
                </a:solidFill>
                <a:latin typeface="Red Hat Text"/>
                <a:ea typeface="Red Hat Text"/>
                <a:cs typeface="Red Hat Text"/>
                <a:sym typeface="Red Hat Text"/>
              </a:rPr>
              <a:t> </a:t>
            </a:r>
            <a:r>
              <a:rPr lang="fr" sz="1100">
                <a:solidFill>
                  <a:srgbClr val="FFFFFF"/>
                </a:solidFill>
                <a:latin typeface="Ubuntu"/>
                <a:ea typeface="Ubuntu"/>
                <a:cs typeface="Ubuntu"/>
                <a:sym typeface="Ubuntu"/>
              </a:rPr>
              <a:t>sauf exception, selon les termes de la </a:t>
            </a:r>
            <a:r>
              <a:rPr lang="fr" sz="1100" u="sng">
                <a:solidFill>
                  <a:srgbClr val="FFAB19"/>
                </a:solidFill>
                <a:latin typeface="Ubuntu"/>
                <a:ea typeface="Ubuntu"/>
                <a:cs typeface="Ubuntu"/>
                <a:sym typeface="Ubuntu"/>
                <a:hlinkClick r:id="rId8">
                  <a:extLst>
                    <a:ext uri="{A12FA001-AC4F-418D-AE19-62706E023703}">
                      <ahyp:hlinkClr val="tx"/>
                    </a:ext>
                  </a:extLst>
                </a:hlinkClick>
              </a:rPr>
              <a:t>Licence CC</a:t>
            </a:r>
            <a:r>
              <a:rPr lang="fr" sz="1100">
                <a:solidFill>
                  <a:srgbClr val="FFFFFF"/>
                </a:solidFill>
                <a:latin typeface="Ubuntu"/>
                <a:ea typeface="Ubuntu"/>
                <a:cs typeface="Ubuntu"/>
                <a:sym typeface="Ubuntu"/>
              </a:rPr>
              <a:t>, 2022.</a:t>
            </a:r>
            <a:endParaRPr sz="1100">
              <a:solidFill>
                <a:srgbClr val="FFFFFF"/>
              </a:solidFill>
              <a:latin typeface="Red Hat Text"/>
              <a:ea typeface="Red Hat Text"/>
              <a:cs typeface="Red Hat Text"/>
              <a:sym typeface="Red Hat Text"/>
            </a:endParaRPr>
          </a:p>
        </p:txBody>
      </p:sp>
      <p:pic>
        <p:nvPicPr>
          <p:cNvPr id="183" name="Google Shape;183;p17">
            <a:hlinkClick r:id="rId9"/>
          </p:cNvPr>
          <p:cNvPicPr preferRelativeResize="0"/>
          <p:nvPr/>
        </p:nvPicPr>
        <p:blipFill>
          <a:blip r:embed="rId10">
            <a:alphaModFix/>
          </a:blip>
          <a:stretch>
            <a:fillRect/>
          </a:stretch>
        </p:blipFill>
        <p:spPr>
          <a:xfrm>
            <a:off x="7817772" y="4679447"/>
            <a:ext cx="1106300" cy="387100"/>
          </a:xfrm>
          <a:prstGeom prst="rect">
            <a:avLst/>
          </a:prstGeom>
          <a:noFill/>
          <a:ln>
            <a:noFill/>
          </a:ln>
        </p:spPr>
      </p:pic>
      <p:pic>
        <p:nvPicPr>
          <p:cNvPr id="184" name="Google Shape;184;p17"/>
          <p:cNvPicPr preferRelativeResize="0"/>
          <p:nvPr/>
        </p:nvPicPr>
        <p:blipFill>
          <a:blip r:embed="rId11">
            <a:alphaModFix/>
          </a:blip>
          <a:stretch>
            <a:fillRect/>
          </a:stretch>
        </p:blipFill>
        <p:spPr>
          <a:xfrm>
            <a:off x="3381750" y="2208750"/>
            <a:ext cx="1804057" cy="1782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5" name="Shape 485"/>
        <p:cNvGrpSpPr/>
        <p:nvPr/>
      </p:nvGrpSpPr>
      <p:grpSpPr>
        <a:xfrm>
          <a:off x="0" y="0"/>
          <a:ext cx="0" cy="0"/>
          <a:chOff x="0" y="0"/>
          <a:chExt cx="0" cy="0"/>
        </a:xfrm>
      </p:grpSpPr>
      <p:sp>
        <p:nvSpPr>
          <p:cNvPr id="486" name="Google Shape;486;p53"/>
          <p:cNvSpPr txBox="1"/>
          <p:nvPr>
            <p:ph type="ctrTitle"/>
          </p:nvPr>
        </p:nvSpPr>
        <p:spPr>
          <a:xfrm>
            <a:off x="311700" y="845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Expérimentation - Causeries mathématiques</a:t>
            </a:r>
            <a:endParaRPr sz="2100">
              <a:solidFill>
                <a:schemeClr val="lt1"/>
              </a:solidFill>
              <a:latin typeface="Caveat"/>
              <a:ea typeface="Caveat"/>
              <a:cs typeface="Caveat"/>
              <a:sym typeface="Caveat"/>
            </a:endParaRPr>
          </a:p>
        </p:txBody>
      </p:sp>
      <p:pic>
        <p:nvPicPr>
          <p:cNvPr id="487" name="Google Shape;487;p53"/>
          <p:cNvPicPr preferRelativeResize="0"/>
          <p:nvPr/>
        </p:nvPicPr>
        <p:blipFill>
          <a:blip r:embed="rId4">
            <a:alphaModFix/>
          </a:blip>
          <a:stretch>
            <a:fillRect/>
          </a:stretch>
        </p:blipFill>
        <p:spPr>
          <a:xfrm>
            <a:off x="2813576" y="1111450"/>
            <a:ext cx="2887490" cy="2474000"/>
          </a:xfrm>
          <a:prstGeom prst="rect">
            <a:avLst/>
          </a:prstGeom>
          <a:noFill/>
          <a:ln>
            <a:noFill/>
          </a:ln>
        </p:spPr>
      </p:pic>
      <p:sp>
        <p:nvSpPr>
          <p:cNvPr id="488" name="Google Shape;488;p53"/>
          <p:cNvSpPr txBox="1"/>
          <p:nvPr/>
        </p:nvSpPr>
        <p:spPr>
          <a:xfrm>
            <a:off x="3739597" y="3585450"/>
            <a:ext cx="123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Caveat"/>
                <a:ea typeface="Caveat"/>
                <a:cs typeface="Caveat"/>
                <a:sym typeface="Caveat"/>
              </a:rPr>
              <a:t>Que vois-tu?</a:t>
            </a:r>
            <a:endParaRPr sz="2000">
              <a:solidFill>
                <a:schemeClr val="lt1"/>
              </a:solidFill>
              <a:latin typeface="Caveat"/>
              <a:ea typeface="Caveat"/>
              <a:cs typeface="Caveat"/>
              <a:sym typeface="Caveat"/>
            </a:endParaRPr>
          </a:p>
        </p:txBody>
      </p:sp>
      <p:sp>
        <p:nvSpPr>
          <p:cNvPr id="489" name="Google Shape;489;p53"/>
          <p:cNvSpPr txBox="1"/>
          <p:nvPr>
            <p:ph type="ctrTitle"/>
          </p:nvPr>
        </p:nvSpPr>
        <p:spPr>
          <a:xfrm>
            <a:off x="404650" y="4078050"/>
            <a:ext cx="8520600" cy="1000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lang="fr" sz="2900">
                <a:solidFill>
                  <a:schemeClr val="lt1"/>
                </a:solidFill>
                <a:latin typeface="Caveat"/>
                <a:ea typeface="Caveat"/>
                <a:cs typeface="Caveat"/>
                <a:sym typeface="Caveat"/>
              </a:rPr>
              <a:t>Ressources:  </a:t>
            </a:r>
            <a:r>
              <a:rPr lang="fr" sz="2400" u="sng">
                <a:solidFill>
                  <a:srgbClr val="FFAB40"/>
                </a:solidFill>
                <a:latin typeface="Caveat"/>
                <a:ea typeface="Caveat"/>
                <a:cs typeface="Caveat"/>
                <a:sym typeface="Caveat"/>
                <a:hlinkClick r:id="rId5">
                  <a:extLst>
                    <a:ext uri="{A12FA001-AC4F-418D-AE19-62706E023703}">
                      <ahyp:hlinkClr val="tx"/>
                    </a:ext>
                  </a:extLst>
                </a:hlinkClick>
              </a:rPr>
              <a:t>Section « Causeries mathématiques » du site</a:t>
            </a:r>
            <a:endParaRPr sz="2400">
              <a:solidFill>
                <a:srgbClr val="FFAB40"/>
              </a:solidFill>
              <a:latin typeface="Caveat"/>
              <a:ea typeface="Caveat"/>
              <a:cs typeface="Caveat"/>
              <a:sym typeface="Caveat"/>
            </a:endParaRPr>
          </a:p>
          <a:p>
            <a:pPr indent="0" lvl="0" marL="0" rtl="0" algn="l">
              <a:spcBef>
                <a:spcPts val="0"/>
              </a:spcBef>
              <a:spcAft>
                <a:spcPts val="0"/>
              </a:spcAft>
              <a:buNone/>
            </a:pPr>
            <a:r>
              <a:rPr lang="fr" sz="2400">
                <a:solidFill>
                  <a:srgbClr val="FFAB40"/>
                </a:solidFill>
                <a:latin typeface="Caveat"/>
                <a:ea typeface="Caveat"/>
                <a:cs typeface="Caveat"/>
                <a:sym typeface="Caveat"/>
              </a:rPr>
              <a:t>                     </a:t>
            </a:r>
            <a:r>
              <a:rPr lang="fr" sz="2400" u="sng">
                <a:solidFill>
                  <a:srgbClr val="FFAB40"/>
                </a:solidFill>
                <a:latin typeface="Caveat"/>
                <a:ea typeface="Caveat"/>
                <a:cs typeface="Caveat"/>
                <a:sym typeface="Caveat"/>
                <a:hlinkClick r:id="rId6">
                  <a:extLst>
                    <a:ext uri="{A12FA001-AC4F-418D-AE19-62706E023703}">
                      <ahyp:hlinkClr val="tx"/>
                    </a:ext>
                  </a:extLst>
                </a:hlinkClick>
              </a:rPr>
              <a:t>Lien vers la banque de tâches</a:t>
            </a:r>
            <a:r>
              <a:rPr lang="fr" sz="2400">
                <a:solidFill>
                  <a:srgbClr val="FFAB40"/>
                </a:solidFill>
                <a:latin typeface="Caveat"/>
                <a:ea typeface="Caveat"/>
                <a:cs typeface="Caveat"/>
                <a:sym typeface="Caveat"/>
              </a:rPr>
              <a:t> </a:t>
            </a:r>
            <a:endParaRPr sz="2400">
              <a:solidFill>
                <a:srgbClr val="FFAB40"/>
              </a:solidFill>
              <a:latin typeface="Caveat"/>
              <a:ea typeface="Caveat"/>
              <a:cs typeface="Caveat"/>
              <a:sym typeface="Cave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3" name="Shape 493"/>
        <p:cNvGrpSpPr/>
        <p:nvPr/>
      </p:nvGrpSpPr>
      <p:grpSpPr>
        <a:xfrm>
          <a:off x="0" y="0"/>
          <a:ext cx="0" cy="0"/>
          <a:chOff x="0" y="0"/>
          <a:chExt cx="0" cy="0"/>
        </a:xfrm>
      </p:grpSpPr>
      <p:sp>
        <p:nvSpPr>
          <p:cNvPr id="494" name="Google Shape;494;p54"/>
          <p:cNvSpPr txBox="1"/>
          <p:nvPr>
            <p:ph type="ctrTitle"/>
          </p:nvPr>
        </p:nvSpPr>
        <p:spPr>
          <a:xfrm>
            <a:off x="311700" y="845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Expérimentation - Causeries mathématiques</a:t>
            </a:r>
            <a:endParaRPr sz="2100">
              <a:solidFill>
                <a:schemeClr val="lt1"/>
              </a:solidFill>
              <a:latin typeface="Caveat"/>
              <a:ea typeface="Caveat"/>
              <a:cs typeface="Caveat"/>
              <a:sym typeface="Caveat"/>
            </a:endParaRPr>
          </a:p>
        </p:txBody>
      </p:sp>
      <p:sp>
        <p:nvSpPr>
          <p:cNvPr id="495" name="Google Shape;495;p54"/>
          <p:cNvSpPr txBox="1"/>
          <p:nvPr>
            <p:ph type="ctrTitle"/>
          </p:nvPr>
        </p:nvSpPr>
        <p:spPr>
          <a:xfrm>
            <a:off x="404650" y="4078050"/>
            <a:ext cx="8520600" cy="1000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lang="fr" sz="2900">
                <a:solidFill>
                  <a:schemeClr val="lt1"/>
                </a:solidFill>
                <a:latin typeface="Caveat"/>
                <a:ea typeface="Caveat"/>
                <a:cs typeface="Caveat"/>
                <a:sym typeface="Caveat"/>
              </a:rPr>
              <a:t>Ressources:  </a:t>
            </a:r>
            <a:r>
              <a:rPr lang="fr" sz="2400" u="sng">
                <a:solidFill>
                  <a:srgbClr val="FFAB40"/>
                </a:solidFill>
                <a:latin typeface="Caveat"/>
                <a:ea typeface="Caveat"/>
                <a:cs typeface="Caveat"/>
                <a:sym typeface="Caveat"/>
                <a:hlinkClick r:id="rId4">
                  <a:extLst>
                    <a:ext uri="{A12FA001-AC4F-418D-AE19-62706E023703}">
                      <ahyp:hlinkClr val="tx"/>
                    </a:ext>
                  </a:extLst>
                </a:hlinkClick>
              </a:rPr>
              <a:t>Section « Causeries mathématiques » du site</a:t>
            </a:r>
            <a:endParaRPr sz="2400">
              <a:solidFill>
                <a:srgbClr val="FFAB40"/>
              </a:solidFill>
              <a:latin typeface="Caveat"/>
              <a:ea typeface="Caveat"/>
              <a:cs typeface="Caveat"/>
              <a:sym typeface="Caveat"/>
            </a:endParaRPr>
          </a:p>
          <a:p>
            <a:pPr indent="0" lvl="0" marL="0" rtl="0" algn="l">
              <a:spcBef>
                <a:spcPts val="0"/>
              </a:spcBef>
              <a:spcAft>
                <a:spcPts val="0"/>
              </a:spcAft>
              <a:buNone/>
            </a:pPr>
            <a:r>
              <a:rPr lang="fr" sz="2400">
                <a:solidFill>
                  <a:srgbClr val="FFAB40"/>
                </a:solidFill>
                <a:latin typeface="Caveat"/>
                <a:ea typeface="Caveat"/>
                <a:cs typeface="Caveat"/>
                <a:sym typeface="Caveat"/>
              </a:rPr>
              <a:t>                     </a:t>
            </a:r>
            <a:r>
              <a:rPr lang="fr" sz="2400" u="sng">
                <a:solidFill>
                  <a:srgbClr val="FFAB40"/>
                </a:solidFill>
                <a:latin typeface="Caveat"/>
                <a:ea typeface="Caveat"/>
                <a:cs typeface="Caveat"/>
                <a:sym typeface="Caveat"/>
                <a:hlinkClick r:id="rId5">
                  <a:extLst>
                    <a:ext uri="{A12FA001-AC4F-418D-AE19-62706E023703}">
                      <ahyp:hlinkClr val="tx"/>
                    </a:ext>
                  </a:extLst>
                </a:hlinkClick>
              </a:rPr>
              <a:t>Lien vers la banque de tâches</a:t>
            </a:r>
            <a:r>
              <a:rPr lang="fr" sz="2400">
                <a:solidFill>
                  <a:srgbClr val="FFAB40"/>
                </a:solidFill>
                <a:latin typeface="Caveat"/>
                <a:ea typeface="Caveat"/>
                <a:cs typeface="Caveat"/>
                <a:sym typeface="Caveat"/>
              </a:rPr>
              <a:t> </a:t>
            </a:r>
            <a:endParaRPr sz="2400">
              <a:solidFill>
                <a:srgbClr val="FFAB40"/>
              </a:solidFill>
              <a:latin typeface="Caveat"/>
              <a:ea typeface="Caveat"/>
              <a:cs typeface="Caveat"/>
              <a:sym typeface="Caveat"/>
            </a:endParaRPr>
          </a:p>
        </p:txBody>
      </p:sp>
      <p:sp>
        <p:nvSpPr>
          <p:cNvPr id="496" name="Google Shape;496;p54"/>
          <p:cNvSpPr txBox="1"/>
          <p:nvPr/>
        </p:nvSpPr>
        <p:spPr>
          <a:xfrm>
            <a:off x="5818726" y="3345600"/>
            <a:ext cx="154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Caveat"/>
                <a:ea typeface="Caveat"/>
                <a:cs typeface="Caveat"/>
                <a:sym typeface="Caveat"/>
              </a:rPr>
              <a:t>Bévues mathématiques</a:t>
            </a:r>
            <a:endParaRPr sz="2000">
              <a:solidFill>
                <a:schemeClr val="lt1"/>
              </a:solidFill>
              <a:latin typeface="Caveat"/>
              <a:ea typeface="Caveat"/>
              <a:cs typeface="Caveat"/>
              <a:sym typeface="Caveat"/>
            </a:endParaRPr>
          </a:p>
        </p:txBody>
      </p:sp>
      <p:pic>
        <p:nvPicPr>
          <p:cNvPr id="497" name="Google Shape;497;p54"/>
          <p:cNvPicPr preferRelativeResize="0"/>
          <p:nvPr/>
        </p:nvPicPr>
        <p:blipFill>
          <a:blip r:embed="rId6">
            <a:alphaModFix/>
          </a:blip>
          <a:stretch>
            <a:fillRect/>
          </a:stretch>
        </p:blipFill>
        <p:spPr>
          <a:xfrm>
            <a:off x="3028150" y="1158250"/>
            <a:ext cx="2689500" cy="2947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1" name="Shape 501"/>
        <p:cNvGrpSpPr/>
        <p:nvPr/>
      </p:nvGrpSpPr>
      <p:grpSpPr>
        <a:xfrm>
          <a:off x="0" y="0"/>
          <a:ext cx="0" cy="0"/>
          <a:chOff x="0" y="0"/>
          <a:chExt cx="0" cy="0"/>
        </a:xfrm>
      </p:grpSpPr>
      <p:sp>
        <p:nvSpPr>
          <p:cNvPr id="502" name="Google Shape;502;p55"/>
          <p:cNvSpPr txBox="1"/>
          <p:nvPr>
            <p:ph type="ctrTitle"/>
          </p:nvPr>
        </p:nvSpPr>
        <p:spPr>
          <a:xfrm>
            <a:off x="311700" y="84525"/>
            <a:ext cx="8520600" cy="13236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b="1" lang="fr" sz="4100">
                <a:solidFill>
                  <a:schemeClr val="lt1"/>
                </a:solidFill>
                <a:latin typeface="Caveat"/>
                <a:ea typeface="Caveat"/>
                <a:cs typeface="Caveat"/>
                <a:sym typeface="Caveat"/>
              </a:rPr>
              <a:t>Travail en sous-groupes</a:t>
            </a:r>
            <a:endParaRPr b="1" sz="41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b="1" lang="fr" sz="3300">
                <a:solidFill>
                  <a:schemeClr val="accent4"/>
                </a:solidFill>
                <a:latin typeface="Caveat"/>
                <a:ea typeface="Caveat"/>
                <a:cs typeface="Caveat"/>
                <a:sym typeface="Caveat"/>
              </a:rPr>
              <a:t>Intention: </a:t>
            </a:r>
            <a:r>
              <a:rPr b="1" lang="fr" sz="3000">
                <a:solidFill>
                  <a:schemeClr val="accent4"/>
                </a:solidFill>
                <a:latin typeface="Caveat"/>
                <a:ea typeface="Caveat"/>
                <a:cs typeface="Caveat"/>
                <a:sym typeface="Caveat"/>
              </a:rPr>
              <a:t>Choisir une tâche coup de coeur par type.</a:t>
            </a:r>
            <a:endParaRPr b="1" sz="3000">
              <a:solidFill>
                <a:schemeClr val="accent4"/>
              </a:solidFill>
              <a:latin typeface="Caveat"/>
              <a:ea typeface="Caveat"/>
              <a:cs typeface="Caveat"/>
              <a:sym typeface="Caveat"/>
            </a:endParaRPr>
          </a:p>
        </p:txBody>
      </p:sp>
      <p:sp>
        <p:nvSpPr>
          <p:cNvPr id="503" name="Google Shape;503;p55"/>
          <p:cNvSpPr txBox="1"/>
          <p:nvPr/>
        </p:nvSpPr>
        <p:spPr>
          <a:xfrm>
            <a:off x="992150" y="3989100"/>
            <a:ext cx="7239000" cy="11082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None/>
            </a:pPr>
            <a:r>
              <a:rPr lang="fr" sz="3000" u="sng">
                <a:solidFill>
                  <a:schemeClr val="hlink"/>
                </a:solidFill>
                <a:latin typeface="Caveat"/>
                <a:ea typeface="Caveat"/>
                <a:cs typeface="Caveat"/>
                <a:sym typeface="Caveat"/>
                <a:hlinkClick r:id="rId4"/>
              </a:rPr>
              <a:t>Document de travail</a:t>
            </a:r>
            <a:endParaRPr sz="3000">
              <a:solidFill>
                <a:schemeClr val="accent4"/>
              </a:solidFill>
              <a:latin typeface="Caveat"/>
              <a:ea typeface="Caveat"/>
              <a:cs typeface="Caveat"/>
              <a:sym typeface="Caveat"/>
            </a:endParaRPr>
          </a:p>
          <a:p>
            <a:pPr indent="0" lvl="0" marL="0" rtl="0" algn="ctr">
              <a:spcBef>
                <a:spcPts val="0"/>
              </a:spcBef>
              <a:spcAft>
                <a:spcPts val="0"/>
              </a:spcAft>
              <a:buClr>
                <a:schemeClr val="dk1"/>
              </a:buClr>
              <a:buSzPts val="1100"/>
              <a:buFont typeface="Arial"/>
              <a:buNone/>
            </a:pPr>
            <a:r>
              <a:rPr lang="fr" sz="3000" u="sng">
                <a:solidFill>
                  <a:schemeClr val="accent4"/>
                </a:solidFill>
                <a:latin typeface="Caveat"/>
                <a:ea typeface="Caveat"/>
                <a:cs typeface="Caveat"/>
                <a:sym typeface="Caveat"/>
                <a:hlinkClick r:id="rId5">
                  <a:extLst>
                    <a:ext uri="{A12FA001-AC4F-418D-AE19-62706E023703}">
                      <ahyp:hlinkClr val="tx"/>
                    </a:ext>
                  </a:extLst>
                </a:hlinkClick>
              </a:rPr>
              <a:t>recitmst.qc.ca/autrementenmath</a:t>
            </a:r>
            <a:endParaRPr sz="2500">
              <a:solidFill>
                <a:schemeClr val="accent4"/>
              </a:solidFill>
              <a:latin typeface="Caveat"/>
              <a:ea typeface="Caveat"/>
              <a:cs typeface="Caveat"/>
              <a:sym typeface="Caveat"/>
            </a:endParaRPr>
          </a:p>
        </p:txBody>
      </p:sp>
      <p:graphicFrame>
        <p:nvGraphicFramePr>
          <p:cNvPr id="504" name="Google Shape;504;p55"/>
          <p:cNvGraphicFramePr/>
          <p:nvPr/>
        </p:nvGraphicFramePr>
        <p:xfrm>
          <a:off x="952500" y="1535163"/>
          <a:ext cx="3000000" cy="3000000"/>
        </p:xfrm>
        <a:graphic>
          <a:graphicData uri="http://schemas.openxmlformats.org/drawingml/2006/table">
            <a:tbl>
              <a:tblPr>
                <a:noFill/>
                <a:tableStyleId>{84678244-7EB6-44A3-ADFD-2C98CF40D385}</a:tableStyleId>
              </a:tblPr>
              <a:tblGrid>
                <a:gridCol w="3619500"/>
                <a:gridCol w="3619500"/>
              </a:tblGrid>
              <a:tr h="581725">
                <a:tc gridSpan="2">
                  <a:txBody>
                    <a:bodyPr/>
                    <a:lstStyle/>
                    <a:p>
                      <a:pPr indent="0" lvl="0" marL="0" rtl="0" algn="ctr">
                        <a:spcBef>
                          <a:spcPts val="0"/>
                        </a:spcBef>
                        <a:spcAft>
                          <a:spcPts val="0"/>
                        </a:spcAft>
                        <a:buNone/>
                      </a:pPr>
                      <a:r>
                        <a:rPr lang="fr" sz="2000">
                          <a:solidFill>
                            <a:srgbClr val="FFFFFF"/>
                          </a:solidFill>
                        </a:rPr>
                        <a:t>Avant de la salle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hMerge="1"/>
              </a:tr>
              <a:tr h="581725">
                <a:tc>
                  <a:txBody>
                    <a:bodyPr/>
                    <a:lstStyle/>
                    <a:p>
                      <a:pPr indent="0" lvl="0" marL="0" rtl="0" algn="ctr">
                        <a:spcBef>
                          <a:spcPts val="0"/>
                        </a:spcBef>
                        <a:spcAft>
                          <a:spcPts val="0"/>
                        </a:spcAft>
                        <a:buNone/>
                      </a:pPr>
                      <a:r>
                        <a:rPr lang="fr" sz="2000">
                          <a:solidFill>
                            <a:srgbClr val="FFFFFF"/>
                          </a:solidFill>
                        </a:rPr>
                        <a:t>Primaire - 1er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fr" sz="2000">
                          <a:solidFill>
                            <a:srgbClr val="FFFFFF"/>
                          </a:solidFill>
                        </a:rPr>
                        <a:t>Primaire - 3e cycle</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rgbClr val="FFFFFF"/>
                          </a:solidFill>
                        </a:rPr>
                        <a:t>Primaire - 2e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rgbClr val="FFFFFF"/>
                          </a:solidFill>
                        </a:rPr>
                        <a:t>Secondaire - 1er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81725">
                <a:tc>
                  <a:txBody>
                    <a:bodyPr/>
                    <a:lstStyle/>
                    <a:p>
                      <a:pPr indent="0" lvl="0" marL="0" rtl="0" algn="ctr">
                        <a:spcBef>
                          <a:spcPts val="0"/>
                        </a:spcBef>
                        <a:spcAft>
                          <a:spcPts val="0"/>
                        </a:spcAft>
                        <a:buNone/>
                      </a:pPr>
                      <a:r>
                        <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rgbClr val="FFFFFF"/>
                          </a:solidFill>
                        </a:rPr>
                        <a:t>Secondaire - 2e cycle</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8" name="Shape 508"/>
        <p:cNvGrpSpPr/>
        <p:nvPr/>
      </p:nvGrpSpPr>
      <p:grpSpPr>
        <a:xfrm>
          <a:off x="0" y="0"/>
          <a:ext cx="0" cy="0"/>
          <a:chOff x="0" y="0"/>
          <a:chExt cx="0" cy="0"/>
        </a:xfrm>
      </p:grpSpPr>
      <p:sp>
        <p:nvSpPr>
          <p:cNvPr id="509" name="Google Shape;509;p56"/>
          <p:cNvSpPr txBox="1"/>
          <p:nvPr>
            <p:ph type="ctrTitle"/>
          </p:nvPr>
        </p:nvSpPr>
        <p:spPr>
          <a:xfrm>
            <a:off x="311700" y="84525"/>
            <a:ext cx="8520600" cy="8619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b="1" lang="fr" sz="4400">
                <a:solidFill>
                  <a:schemeClr val="lt1"/>
                </a:solidFill>
                <a:latin typeface="Caveat"/>
                <a:ea typeface="Caveat"/>
                <a:cs typeface="Caveat"/>
                <a:sym typeface="Caveat"/>
              </a:rPr>
              <a:t>Un site pour nous aider à PLANIFIER</a:t>
            </a:r>
            <a:endParaRPr b="1" sz="4400">
              <a:solidFill>
                <a:schemeClr val="lt1"/>
              </a:solidFill>
              <a:latin typeface="Caveat"/>
              <a:ea typeface="Caveat"/>
              <a:cs typeface="Caveat"/>
              <a:sym typeface="Caveat"/>
            </a:endParaRPr>
          </a:p>
        </p:txBody>
      </p:sp>
      <p:sp>
        <p:nvSpPr>
          <p:cNvPr id="510" name="Google Shape;510;p56"/>
          <p:cNvSpPr/>
          <p:nvPr/>
        </p:nvSpPr>
        <p:spPr>
          <a:xfrm>
            <a:off x="213875" y="2236000"/>
            <a:ext cx="2952300" cy="641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2000"/>
              <a:t>Avant</a:t>
            </a:r>
            <a:endParaRPr sz="2000"/>
          </a:p>
        </p:txBody>
      </p:sp>
      <p:sp>
        <p:nvSpPr>
          <p:cNvPr id="511" name="Google Shape;511;p56"/>
          <p:cNvSpPr/>
          <p:nvPr/>
        </p:nvSpPr>
        <p:spPr>
          <a:xfrm>
            <a:off x="3162749" y="2236000"/>
            <a:ext cx="2747700" cy="641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2000"/>
              <a:t>P</a:t>
            </a:r>
            <a:r>
              <a:rPr lang="fr" sz="2000"/>
              <a:t>endant </a:t>
            </a:r>
            <a:endParaRPr sz="2000"/>
          </a:p>
        </p:txBody>
      </p:sp>
      <p:sp>
        <p:nvSpPr>
          <p:cNvPr id="512" name="Google Shape;512;p56"/>
          <p:cNvSpPr/>
          <p:nvPr/>
        </p:nvSpPr>
        <p:spPr>
          <a:xfrm>
            <a:off x="6084425" y="2236000"/>
            <a:ext cx="2747700" cy="641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2000"/>
              <a:t>À la fin</a:t>
            </a:r>
            <a:endParaRPr sz="2000"/>
          </a:p>
        </p:txBody>
      </p:sp>
      <p:sp>
        <p:nvSpPr>
          <p:cNvPr id="513" name="Google Shape;513;p56"/>
          <p:cNvSpPr txBox="1"/>
          <p:nvPr/>
        </p:nvSpPr>
        <p:spPr>
          <a:xfrm rot="-1211271">
            <a:off x="264960" y="3473879"/>
            <a:ext cx="1628228" cy="58477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600">
                <a:solidFill>
                  <a:schemeClr val="lt1"/>
                </a:solidFill>
                <a:latin typeface="Caveat"/>
                <a:ea typeface="Caveat"/>
                <a:cs typeface="Caveat"/>
                <a:sym typeface="Caveat"/>
              </a:rPr>
              <a:t>Intentions</a:t>
            </a:r>
            <a:endParaRPr sz="2600">
              <a:solidFill>
                <a:schemeClr val="lt1"/>
              </a:solidFill>
              <a:latin typeface="Caveat"/>
              <a:ea typeface="Caveat"/>
              <a:cs typeface="Caveat"/>
              <a:sym typeface="Caveat"/>
            </a:endParaRPr>
          </a:p>
        </p:txBody>
      </p:sp>
      <p:sp>
        <p:nvSpPr>
          <p:cNvPr id="514" name="Google Shape;514;p56"/>
          <p:cNvSpPr txBox="1"/>
          <p:nvPr/>
        </p:nvSpPr>
        <p:spPr>
          <a:xfrm rot="564852">
            <a:off x="3581901" y="2973411"/>
            <a:ext cx="3053729" cy="78507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3900">
                <a:solidFill>
                  <a:srgbClr val="FBFEFE"/>
                </a:solidFill>
                <a:latin typeface="Caveat"/>
                <a:ea typeface="Caveat"/>
                <a:cs typeface="Caveat"/>
                <a:sym typeface="Caveat"/>
              </a:rPr>
              <a:t>Collaboration</a:t>
            </a:r>
            <a:endParaRPr sz="3900">
              <a:solidFill>
                <a:srgbClr val="FBFEFE"/>
              </a:solidFill>
              <a:latin typeface="Caveat"/>
              <a:ea typeface="Caveat"/>
              <a:cs typeface="Caveat"/>
              <a:sym typeface="Caveat"/>
            </a:endParaRPr>
          </a:p>
        </p:txBody>
      </p:sp>
      <p:sp>
        <p:nvSpPr>
          <p:cNvPr id="515" name="Google Shape;515;p56"/>
          <p:cNvSpPr txBox="1"/>
          <p:nvPr/>
        </p:nvSpPr>
        <p:spPr>
          <a:xfrm rot="1358">
            <a:off x="265025" y="1315962"/>
            <a:ext cx="8356501"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3300">
                <a:solidFill>
                  <a:schemeClr val="lt1"/>
                </a:solidFill>
                <a:latin typeface="Caveat"/>
                <a:ea typeface="Caveat"/>
                <a:cs typeface="Caveat"/>
                <a:sym typeface="Caveat"/>
              </a:rPr>
              <a:t>Moments</a:t>
            </a:r>
            <a:r>
              <a:rPr lang="fr" sz="3300">
                <a:solidFill>
                  <a:schemeClr val="lt1"/>
                </a:solidFill>
                <a:latin typeface="Caveat"/>
                <a:ea typeface="Caveat"/>
                <a:cs typeface="Caveat"/>
                <a:sym typeface="Caveat"/>
              </a:rPr>
              <a:t> pour résoudre des problèmes mathématiques</a:t>
            </a:r>
            <a:endParaRPr sz="3300">
              <a:solidFill>
                <a:schemeClr val="lt1"/>
              </a:solidFill>
              <a:latin typeface="Caveat"/>
              <a:ea typeface="Caveat"/>
              <a:cs typeface="Caveat"/>
              <a:sym typeface="Caveat"/>
            </a:endParaRPr>
          </a:p>
        </p:txBody>
      </p:sp>
      <p:sp>
        <p:nvSpPr>
          <p:cNvPr id="516" name="Google Shape;516;p56"/>
          <p:cNvSpPr txBox="1"/>
          <p:nvPr/>
        </p:nvSpPr>
        <p:spPr>
          <a:xfrm>
            <a:off x="1119000" y="4582050"/>
            <a:ext cx="6906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sz="2600" u="sng">
                <a:solidFill>
                  <a:schemeClr val="accent4"/>
                </a:solidFill>
                <a:hlinkClick r:id="rId4">
                  <a:extLst>
                    <a:ext uri="{A12FA001-AC4F-418D-AE19-62706E023703}">
                      <ahyp:hlinkClr val="tx"/>
                    </a:ext>
                  </a:extLst>
                </a:hlinkClick>
              </a:rPr>
              <a:t>recitmst.qc.ca/autrementenmath</a:t>
            </a:r>
            <a:endParaRPr sz="700">
              <a:solidFill>
                <a:schemeClr val="accent4"/>
              </a:solidFill>
            </a:endParaRPr>
          </a:p>
        </p:txBody>
      </p:sp>
      <p:sp>
        <p:nvSpPr>
          <p:cNvPr id="517" name="Google Shape;517;p56"/>
          <p:cNvSpPr txBox="1"/>
          <p:nvPr/>
        </p:nvSpPr>
        <p:spPr>
          <a:xfrm rot="816772">
            <a:off x="1900926" y="3460482"/>
            <a:ext cx="2294353" cy="98513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2600">
                <a:solidFill>
                  <a:schemeClr val="lt1"/>
                </a:solidFill>
                <a:latin typeface="Caveat"/>
                <a:ea typeface="Caveat"/>
                <a:cs typeface="Caveat"/>
                <a:sym typeface="Caveat"/>
              </a:rPr>
              <a:t>Traces d’apprentissage</a:t>
            </a:r>
            <a:endParaRPr sz="2600">
              <a:solidFill>
                <a:schemeClr val="lt1"/>
              </a:solidFill>
              <a:latin typeface="Caveat"/>
              <a:ea typeface="Caveat"/>
              <a:cs typeface="Caveat"/>
              <a:sym typeface="Caveat"/>
            </a:endParaRPr>
          </a:p>
        </p:txBody>
      </p:sp>
      <p:sp>
        <p:nvSpPr>
          <p:cNvPr id="518" name="Google Shape;518;p56"/>
          <p:cNvSpPr txBox="1"/>
          <p:nvPr/>
        </p:nvSpPr>
        <p:spPr>
          <a:xfrm rot="-668743">
            <a:off x="5690020" y="3652930"/>
            <a:ext cx="3428261" cy="60023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700">
                <a:solidFill>
                  <a:schemeClr val="lt1"/>
                </a:solidFill>
                <a:latin typeface="Caveat"/>
                <a:ea typeface="Caveat"/>
                <a:cs typeface="Caveat"/>
                <a:sym typeface="Caveat"/>
              </a:rPr>
              <a:t>Choix des problèmes (types)</a:t>
            </a:r>
            <a:endParaRPr sz="2700">
              <a:solidFill>
                <a:schemeClr val="lt1"/>
              </a:solidFill>
              <a:latin typeface="Caveat"/>
              <a:ea typeface="Caveat"/>
              <a:cs typeface="Caveat"/>
              <a:sym typeface="Cave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2" name="Shape 522"/>
        <p:cNvGrpSpPr/>
        <p:nvPr/>
      </p:nvGrpSpPr>
      <p:grpSpPr>
        <a:xfrm>
          <a:off x="0" y="0"/>
          <a:ext cx="0" cy="0"/>
          <a:chOff x="0" y="0"/>
          <a:chExt cx="0" cy="0"/>
        </a:xfrm>
      </p:grpSpPr>
      <p:sp>
        <p:nvSpPr>
          <p:cNvPr id="523" name="Google Shape;523;p57"/>
          <p:cNvSpPr txBox="1"/>
          <p:nvPr>
            <p:ph type="ctrTitle"/>
          </p:nvPr>
        </p:nvSpPr>
        <p:spPr>
          <a:xfrm>
            <a:off x="306375" y="163150"/>
            <a:ext cx="8502600" cy="8004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b="1" lang="fr" sz="4000">
                <a:solidFill>
                  <a:schemeClr val="lt1"/>
                </a:solidFill>
                <a:latin typeface="Caveat"/>
                <a:ea typeface="Caveat"/>
                <a:cs typeface="Caveat"/>
                <a:sym typeface="Caveat"/>
              </a:rPr>
              <a:t>Un site pour aider à FAIRE de la mathématique</a:t>
            </a:r>
            <a:endParaRPr b="1" sz="4000">
              <a:solidFill>
                <a:schemeClr val="lt1"/>
              </a:solidFill>
              <a:latin typeface="Caveat"/>
              <a:ea typeface="Caveat"/>
              <a:cs typeface="Caveat"/>
              <a:sym typeface="Caveat"/>
            </a:endParaRPr>
          </a:p>
        </p:txBody>
      </p:sp>
      <p:pic>
        <p:nvPicPr>
          <p:cNvPr id="524" name="Google Shape;524;p57"/>
          <p:cNvPicPr preferRelativeResize="0"/>
          <p:nvPr/>
        </p:nvPicPr>
        <p:blipFill>
          <a:blip r:embed="rId4">
            <a:alphaModFix/>
          </a:blip>
          <a:stretch>
            <a:fillRect/>
          </a:stretch>
        </p:blipFill>
        <p:spPr>
          <a:xfrm>
            <a:off x="0" y="1675925"/>
            <a:ext cx="6114650" cy="4186750"/>
          </a:xfrm>
          <a:prstGeom prst="rect">
            <a:avLst/>
          </a:prstGeom>
          <a:noFill/>
          <a:ln>
            <a:noFill/>
          </a:ln>
        </p:spPr>
      </p:pic>
      <p:pic>
        <p:nvPicPr>
          <p:cNvPr id="525" name="Google Shape;525;p57"/>
          <p:cNvPicPr preferRelativeResize="0"/>
          <p:nvPr/>
        </p:nvPicPr>
        <p:blipFill>
          <a:blip r:embed="rId5">
            <a:alphaModFix/>
          </a:blip>
          <a:stretch>
            <a:fillRect/>
          </a:stretch>
        </p:blipFill>
        <p:spPr>
          <a:xfrm rot="482266">
            <a:off x="672647" y="2931589"/>
            <a:ext cx="3575099" cy="2220446"/>
          </a:xfrm>
          <a:prstGeom prst="rect">
            <a:avLst/>
          </a:prstGeom>
          <a:noFill/>
          <a:ln>
            <a:noFill/>
          </a:ln>
        </p:spPr>
      </p:pic>
      <p:sp>
        <p:nvSpPr>
          <p:cNvPr id="526" name="Google Shape;526;p57"/>
          <p:cNvSpPr txBox="1"/>
          <p:nvPr/>
        </p:nvSpPr>
        <p:spPr>
          <a:xfrm>
            <a:off x="1757875" y="4611250"/>
            <a:ext cx="6990900" cy="38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r" sz="600"/>
              <a:t>I</a:t>
            </a:r>
            <a:r>
              <a:rPr lang="fr" sz="600">
                <a:solidFill>
                  <a:schemeClr val="lt1"/>
                </a:solidFill>
              </a:rPr>
              <a:t>nspiré de </a:t>
            </a:r>
            <a:r>
              <a:rPr lang="fr" sz="600" u="sng">
                <a:solidFill>
                  <a:schemeClr val="lt1"/>
                </a:solidFill>
                <a:hlinkClick r:id="rId6">
                  <a:extLst>
                    <a:ext uri="{A12FA001-AC4F-418D-AE19-62706E023703}">
                      <ahyp:hlinkClr val="tx"/>
                    </a:ext>
                  </a:extLst>
                </a:hlinkClick>
              </a:rPr>
              <a:t>Schéma inspire de National Research Council. (2001). </a:t>
            </a:r>
            <a:r>
              <a:rPr i="1" lang="fr" sz="600" u="sng">
                <a:solidFill>
                  <a:schemeClr val="lt1"/>
                </a:solidFill>
                <a:hlinkClick r:id="rId7">
                  <a:extLst>
                    <a:ext uri="{A12FA001-AC4F-418D-AE19-62706E023703}">
                      <ahyp:hlinkClr val="tx"/>
                    </a:ext>
                  </a:extLst>
                </a:hlinkClick>
              </a:rPr>
              <a:t>Adding it up: Helping children learn mathematics</a:t>
            </a:r>
            <a:r>
              <a:rPr lang="fr" sz="600" u="sng">
                <a:solidFill>
                  <a:schemeClr val="lt1"/>
                </a:solidFill>
                <a:hlinkClick r:id="rId8">
                  <a:extLst>
                    <a:ext uri="{A12FA001-AC4F-418D-AE19-62706E023703}">
                      <ahyp:hlinkClr val="tx"/>
                    </a:ext>
                  </a:extLst>
                </a:hlinkClick>
              </a:rPr>
              <a:t>. Washington, DC: The National Academy Press.</a:t>
            </a:r>
            <a:r>
              <a:rPr lang="fr" sz="600" u="sng">
                <a:solidFill>
                  <a:schemeClr val="lt1"/>
                </a:solidFill>
              </a:rPr>
              <a:t> https://doi.org/10.17226/9822</a:t>
            </a:r>
            <a:endParaRPr sz="600" u="sng">
              <a:solidFill>
                <a:schemeClr val="lt1"/>
              </a:solidFill>
            </a:endParaRPr>
          </a:p>
          <a:p>
            <a:pPr indent="0" lvl="0" marL="0" rtl="0" algn="l">
              <a:spcBef>
                <a:spcPts val="0"/>
              </a:spcBef>
              <a:spcAft>
                <a:spcPts val="0"/>
              </a:spcAft>
              <a:buNone/>
            </a:pPr>
            <a:r>
              <a:t/>
            </a:r>
            <a:endParaRPr sz="600"/>
          </a:p>
        </p:txBody>
      </p:sp>
      <p:sp>
        <p:nvSpPr>
          <p:cNvPr id="527" name="Google Shape;527;p57"/>
          <p:cNvSpPr txBox="1"/>
          <p:nvPr/>
        </p:nvSpPr>
        <p:spPr>
          <a:xfrm>
            <a:off x="5238625" y="3051738"/>
            <a:ext cx="1670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rPr>
              <a:t>Collaboration</a:t>
            </a:r>
            <a:br>
              <a:rPr lang="fr">
                <a:solidFill>
                  <a:schemeClr val="lt1"/>
                </a:solidFill>
              </a:rPr>
            </a:br>
            <a:r>
              <a:rPr lang="fr">
                <a:solidFill>
                  <a:schemeClr val="lt1"/>
                </a:solidFill>
              </a:rPr>
              <a:t>Climat</a:t>
            </a:r>
            <a:r>
              <a:rPr lang="fr" sz="1800">
                <a:solidFill>
                  <a:schemeClr val="lt1"/>
                </a:solidFill>
              </a:rPr>
              <a:t> </a:t>
            </a:r>
            <a:r>
              <a:rPr lang="fr">
                <a:solidFill>
                  <a:schemeClr val="lt1"/>
                </a:solidFill>
              </a:rPr>
              <a:t>de classe</a:t>
            </a:r>
            <a:endParaRPr>
              <a:solidFill>
                <a:schemeClr val="lt1"/>
              </a:solidFill>
            </a:endParaRPr>
          </a:p>
        </p:txBody>
      </p:sp>
      <p:sp>
        <p:nvSpPr>
          <p:cNvPr id="528" name="Google Shape;528;p57"/>
          <p:cNvSpPr txBox="1"/>
          <p:nvPr/>
        </p:nvSpPr>
        <p:spPr>
          <a:xfrm>
            <a:off x="1704025" y="1953650"/>
            <a:ext cx="3312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rPr>
              <a:t>Résoudre des problèmes</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
        <p:nvSpPr>
          <p:cNvPr id="529" name="Google Shape;529;p57"/>
          <p:cNvSpPr txBox="1"/>
          <p:nvPr/>
        </p:nvSpPr>
        <p:spPr>
          <a:xfrm>
            <a:off x="5812875" y="2413938"/>
            <a:ext cx="16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rPr>
              <a:t>Communiquer</a:t>
            </a:r>
            <a:endParaRPr sz="1800">
              <a:solidFill>
                <a:schemeClr val="lt1"/>
              </a:solidFill>
            </a:endParaRPr>
          </a:p>
        </p:txBody>
      </p:sp>
      <p:sp>
        <p:nvSpPr>
          <p:cNvPr id="530" name="Google Shape;530;p57"/>
          <p:cNvSpPr txBox="1"/>
          <p:nvPr/>
        </p:nvSpPr>
        <p:spPr>
          <a:xfrm>
            <a:off x="2826350" y="1089150"/>
            <a:ext cx="4547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lt1"/>
                </a:solidFill>
              </a:rPr>
              <a:t>Comprendre </a:t>
            </a:r>
            <a:br>
              <a:rPr lang="fr" sz="1800">
                <a:solidFill>
                  <a:schemeClr val="lt1"/>
                </a:solidFill>
              </a:rPr>
            </a:br>
            <a:r>
              <a:rPr lang="fr" sz="1800">
                <a:solidFill>
                  <a:schemeClr val="lt1"/>
                </a:solidFill>
              </a:rPr>
              <a:t>les concepts et les processus</a:t>
            </a:r>
            <a:endParaRPr sz="1800">
              <a:solidFill>
                <a:schemeClr val="lt1"/>
              </a:solidFill>
            </a:endParaRPr>
          </a:p>
        </p:txBody>
      </p:sp>
      <p:sp>
        <p:nvSpPr>
          <p:cNvPr id="531" name="Google Shape;531;p57"/>
          <p:cNvSpPr txBox="1"/>
          <p:nvPr/>
        </p:nvSpPr>
        <p:spPr>
          <a:xfrm>
            <a:off x="4698325" y="3966713"/>
            <a:ext cx="1670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rPr>
              <a:t>Engagement/</a:t>
            </a:r>
            <a:endParaRPr sz="1800">
              <a:solidFill>
                <a:schemeClr val="lt1"/>
              </a:solidFill>
            </a:endParaRPr>
          </a:p>
          <a:p>
            <a:pPr indent="0" lvl="0" marL="0" rtl="0" algn="l">
              <a:spcBef>
                <a:spcPts val="0"/>
              </a:spcBef>
              <a:spcAft>
                <a:spcPts val="0"/>
              </a:spcAft>
              <a:buNone/>
            </a:pPr>
            <a:r>
              <a:rPr lang="fr" sz="1800">
                <a:solidFill>
                  <a:schemeClr val="lt1"/>
                </a:solidFill>
              </a:rPr>
              <a:t>Motivation</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
        <p:nvSpPr>
          <p:cNvPr id="532" name="Google Shape;532;p57"/>
          <p:cNvSpPr txBox="1"/>
          <p:nvPr/>
        </p:nvSpPr>
        <p:spPr>
          <a:xfrm>
            <a:off x="5937725" y="1874775"/>
            <a:ext cx="209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lt1"/>
                </a:solidFill>
              </a:rPr>
              <a:t>Donner du sens</a:t>
            </a:r>
            <a:endParaRPr sz="1800">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6" name="Shape 536"/>
        <p:cNvGrpSpPr/>
        <p:nvPr/>
      </p:nvGrpSpPr>
      <p:grpSpPr>
        <a:xfrm>
          <a:off x="0" y="0"/>
          <a:ext cx="0" cy="0"/>
          <a:chOff x="0" y="0"/>
          <a:chExt cx="0" cy="0"/>
        </a:xfrm>
      </p:grpSpPr>
      <p:sp>
        <p:nvSpPr>
          <p:cNvPr id="537" name="Google Shape;537;p58"/>
          <p:cNvSpPr txBox="1"/>
          <p:nvPr>
            <p:ph type="ctrTitle"/>
          </p:nvPr>
        </p:nvSpPr>
        <p:spPr>
          <a:xfrm>
            <a:off x="311700" y="845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b="1" lang="fr" sz="4100">
                <a:solidFill>
                  <a:schemeClr val="lt1"/>
                </a:solidFill>
                <a:latin typeface="Caveat"/>
                <a:ea typeface="Caveat"/>
                <a:cs typeface="Caveat"/>
                <a:sym typeface="Caveat"/>
              </a:rPr>
              <a:t>Un site pour VARIER</a:t>
            </a:r>
            <a:endParaRPr b="1" sz="4100">
              <a:solidFill>
                <a:schemeClr val="lt1"/>
              </a:solidFill>
              <a:latin typeface="Caveat"/>
              <a:ea typeface="Caveat"/>
              <a:cs typeface="Caveat"/>
              <a:sym typeface="Caveat"/>
            </a:endParaRPr>
          </a:p>
        </p:txBody>
      </p:sp>
      <p:sp>
        <p:nvSpPr>
          <p:cNvPr id="538" name="Google Shape;538;p58"/>
          <p:cNvSpPr txBox="1"/>
          <p:nvPr/>
        </p:nvSpPr>
        <p:spPr>
          <a:xfrm>
            <a:off x="1112350" y="1365975"/>
            <a:ext cx="7484700" cy="337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3300">
                <a:solidFill>
                  <a:schemeClr val="lt1"/>
                </a:solidFill>
                <a:latin typeface="Caveat"/>
                <a:ea typeface="Caveat"/>
                <a:cs typeface="Caveat"/>
                <a:sym typeface="Caveat"/>
              </a:rPr>
              <a:t>Aucune approche ne peut à elle seule garantir la réussite des élèves. Un équilibre entre diverses approches, stratégies d’enseignement et modalités d’organisation du travail doit être offert.</a:t>
            </a:r>
            <a:endParaRPr sz="3300">
              <a:solidFill>
                <a:schemeClr val="lt1"/>
              </a:solidFill>
              <a:latin typeface="Caveat"/>
              <a:ea typeface="Caveat"/>
              <a:cs typeface="Caveat"/>
              <a:sym typeface="Caveat"/>
            </a:endParaRPr>
          </a:p>
          <a:p>
            <a:pPr indent="0" lvl="0" marL="0" rtl="0" algn="l">
              <a:spcBef>
                <a:spcPts val="0"/>
              </a:spcBef>
              <a:spcAft>
                <a:spcPts val="0"/>
              </a:spcAft>
              <a:buNone/>
            </a:pPr>
            <a:r>
              <a:t/>
            </a:r>
            <a:endParaRPr sz="2900">
              <a:solidFill>
                <a:schemeClr val="lt1"/>
              </a:solidFill>
              <a:latin typeface="Caveat"/>
              <a:ea typeface="Caveat"/>
              <a:cs typeface="Caveat"/>
              <a:sym typeface="Caveat"/>
            </a:endParaRPr>
          </a:p>
          <a:p>
            <a:pPr indent="0" lvl="0" marL="0" rtl="0" algn="l">
              <a:spcBef>
                <a:spcPts val="0"/>
              </a:spcBef>
              <a:spcAft>
                <a:spcPts val="0"/>
              </a:spcAft>
              <a:buNone/>
            </a:pPr>
            <a:r>
              <a:rPr lang="fr" sz="1700">
                <a:solidFill>
                  <a:schemeClr val="lt1"/>
                </a:solidFill>
                <a:latin typeface="Caveat"/>
                <a:ea typeface="Caveat"/>
                <a:cs typeface="Caveat"/>
                <a:sym typeface="Caveat"/>
              </a:rPr>
              <a:t>– UNESCO, 2000, dans le référentiel Agir autrement</a:t>
            </a:r>
            <a:endParaRPr sz="1700">
              <a:solidFill>
                <a:schemeClr val="lt1"/>
              </a:solidFill>
              <a:latin typeface="Caveat"/>
              <a:ea typeface="Caveat"/>
              <a:cs typeface="Caveat"/>
              <a:sym typeface="Caveat"/>
            </a:endParaRPr>
          </a:p>
          <a:p>
            <a:pPr indent="0" lvl="0" marL="0" rtl="0" algn="l">
              <a:spcBef>
                <a:spcPts val="0"/>
              </a:spcBef>
              <a:spcAft>
                <a:spcPts val="0"/>
              </a:spcAft>
              <a:buNone/>
            </a:pPr>
            <a:r>
              <a:t/>
            </a:r>
            <a:endParaRPr sz="2900">
              <a:solidFill>
                <a:schemeClr val="lt1"/>
              </a:solidFill>
              <a:latin typeface="Caveat"/>
              <a:ea typeface="Caveat"/>
              <a:cs typeface="Caveat"/>
              <a:sym typeface="Cave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2" name="Shape 542"/>
        <p:cNvGrpSpPr/>
        <p:nvPr/>
      </p:nvGrpSpPr>
      <p:grpSpPr>
        <a:xfrm>
          <a:off x="0" y="0"/>
          <a:ext cx="0" cy="0"/>
          <a:chOff x="0" y="0"/>
          <a:chExt cx="0" cy="0"/>
        </a:xfrm>
      </p:grpSpPr>
      <p:sp>
        <p:nvSpPr>
          <p:cNvPr id="543" name="Google Shape;543;p59"/>
          <p:cNvSpPr txBox="1"/>
          <p:nvPr>
            <p:ph type="ctrTitle"/>
          </p:nvPr>
        </p:nvSpPr>
        <p:spPr>
          <a:xfrm>
            <a:off x="311700" y="263525"/>
            <a:ext cx="8520600" cy="12930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b="1" lang="fr" sz="7200">
                <a:solidFill>
                  <a:schemeClr val="lt1"/>
                </a:solidFill>
                <a:latin typeface="Caveat"/>
                <a:ea typeface="Caveat"/>
                <a:cs typeface="Caveat"/>
                <a:sym typeface="Caveat"/>
              </a:rPr>
              <a:t> Questions?       </a:t>
            </a:r>
            <a:r>
              <a:rPr b="1" lang="fr" sz="7200">
                <a:solidFill>
                  <a:schemeClr val="lt1"/>
                </a:solidFill>
                <a:latin typeface="Caveat"/>
                <a:ea typeface="Caveat"/>
                <a:cs typeface="Caveat"/>
                <a:sym typeface="Caveat"/>
              </a:rPr>
              <a:t>Merci! </a:t>
            </a:r>
            <a:endParaRPr b="1" sz="7200">
              <a:solidFill>
                <a:schemeClr val="lt1"/>
              </a:solidFill>
              <a:latin typeface="Caveat"/>
              <a:ea typeface="Caveat"/>
              <a:cs typeface="Caveat"/>
              <a:sym typeface="Caveat"/>
            </a:endParaRPr>
          </a:p>
        </p:txBody>
      </p:sp>
      <p:sp>
        <p:nvSpPr>
          <p:cNvPr id="544" name="Google Shape;544;p59"/>
          <p:cNvSpPr txBox="1"/>
          <p:nvPr/>
        </p:nvSpPr>
        <p:spPr>
          <a:xfrm>
            <a:off x="1290025" y="4740213"/>
            <a:ext cx="6417000" cy="381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fr" sz="800">
                <a:solidFill>
                  <a:schemeClr val="lt1"/>
                </a:solidFill>
                <a:latin typeface="Ubuntu"/>
                <a:ea typeface="Ubuntu"/>
                <a:cs typeface="Ubuntu"/>
                <a:sym typeface="Ubuntu"/>
              </a:rPr>
              <a:t>Ces formations du RÉCIT sont mises à disposition, sauf exception, selon les termes de la </a:t>
            </a:r>
            <a:r>
              <a:rPr lang="fr" sz="800" u="sng">
                <a:solidFill>
                  <a:schemeClr val="lt1"/>
                </a:solidFill>
                <a:hlinkClick r:id="rId4">
                  <a:extLst>
                    <a:ext uri="{A12FA001-AC4F-418D-AE19-62706E023703}">
                      <ahyp:hlinkClr val="tx"/>
                    </a:ext>
                  </a:extLst>
                </a:hlinkClick>
              </a:rPr>
              <a:t>Licence Creative Commons Attribution - Pas d’Utilisation Commerciale - Partage dans les Mêmes Conditions 4.0 International</a:t>
            </a:r>
            <a:r>
              <a:rPr lang="fr" sz="800">
                <a:solidFill>
                  <a:schemeClr val="lt1"/>
                </a:solidFill>
              </a:rPr>
              <a:t>.</a:t>
            </a:r>
            <a:r>
              <a:rPr lang="fr" sz="800">
                <a:solidFill>
                  <a:schemeClr val="lt1"/>
                </a:solidFill>
                <a:highlight>
                  <a:srgbClr val="FFFF00"/>
                </a:highlight>
                <a:latin typeface="Ubuntu"/>
                <a:ea typeface="Ubuntu"/>
                <a:cs typeface="Ubuntu"/>
                <a:sym typeface="Ubuntu"/>
              </a:rPr>
              <a:t>  </a:t>
            </a:r>
            <a:endParaRPr>
              <a:solidFill>
                <a:schemeClr val="lt1"/>
              </a:solidFill>
            </a:endParaRPr>
          </a:p>
        </p:txBody>
      </p:sp>
      <p:pic>
        <p:nvPicPr>
          <p:cNvPr id="545" name="Google Shape;545;p59"/>
          <p:cNvPicPr preferRelativeResize="0"/>
          <p:nvPr/>
        </p:nvPicPr>
        <p:blipFill>
          <a:blip r:embed="rId5">
            <a:alphaModFix/>
          </a:blip>
          <a:stretch>
            <a:fillRect/>
          </a:stretch>
        </p:blipFill>
        <p:spPr>
          <a:xfrm>
            <a:off x="227550" y="4787925"/>
            <a:ext cx="808425" cy="286175"/>
          </a:xfrm>
          <a:prstGeom prst="rect">
            <a:avLst/>
          </a:prstGeom>
          <a:noFill/>
          <a:ln>
            <a:noFill/>
          </a:ln>
        </p:spPr>
      </p:pic>
      <p:pic>
        <p:nvPicPr>
          <p:cNvPr id="546" name="Google Shape;546;p59"/>
          <p:cNvPicPr preferRelativeResize="0"/>
          <p:nvPr/>
        </p:nvPicPr>
        <p:blipFill>
          <a:blip r:embed="rId6">
            <a:alphaModFix/>
          </a:blip>
          <a:stretch>
            <a:fillRect/>
          </a:stretch>
        </p:blipFill>
        <p:spPr>
          <a:xfrm>
            <a:off x="7813348" y="1638331"/>
            <a:ext cx="918875" cy="887582"/>
          </a:xfrm>
          <a:prstGeom prst="rect">
            <a:avLst/>
          </a:prstGeom>
          <a:noFill/>
          <a:ln>
            <a:noFill/>
          </a:ln>
        </p:spPr>
      </p:pic>
      <p:sp>
        <p:nvSpPr>
          <p:cNvPr id="547" name="Google Shape;547;p59"/>
          <p:cNvSpPr txBox="1"/>
          <p:nvPr/>
        </p:nvSpPr>
        <p:spPr>
          <a:xfrm>
            <a:off x="5068763" y="1345875"/>
            <a:ext cx="3654900" cy="15084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Clr>
                <a:schemeClr val="dk1"/>
              </a:buClr>
              <a:buSzPts val="1100"/>
              <a:buFont typeface="Arial"/>
              <a:buNone/>
            </a:pPr>
            <a:r>
              <a:rPr lang="fr" sz="1900" u="sng">
                <a:solidFill>
                  <a:srgbClr val="FFAB40"/>
                </a:solidFill>
                <a:latin typeface="Ubuntu"/>
                <a:ea typeface="Ubuntu"/>
                <a:cs typeface="Ubuntu"/>
                <a:sym typeface="Ubuntu"/>
                <a:hlinkClick r:id="rId7">
                  <a:extLst>
                    <a:ext uri="{A12FA001-AC4F-418D-AE19-62706E023703}">
                      <ahyp:hlinkClr val="tx"/>
                    </a:ext>
                  </a:extLst>
                </a:hlinkClick>
              </a:rPr>
              <a:t>equipe@recitmst.qc.ca</a:t>
            </a:r>
            <a:endParaRPr sz="1900">
              <a:solidFill>
                <a:srgbClr val="FFAB40"/>
              </a:solidFill>
              <a:latin typeface="Ubuntu"/>
              <a:ea typeface="Ubuntu"/>
              <a:cs typeface="Ubuntu"/>
              <a:sym typeface="Ubuntu"/>
            </a:endParaRPr>
          </a:p>
          <a:p>
            <a:pPr indent="-330200" lvl="0" marL="457200" rtl="0" algn="l">
              <a:spcBef>
                <a:spcPts val="600"/>
              </a:spcBef>
              <a:spcAft>
                <a:spcPts val="0"/>
              </a:spcAft>
              <a:buClr>
                <a:schemeClr val="lt1"/>
              </a:buClr>
              <a:buSzPts val="1600"/>
              <a:buFont typeface="Ubuntu"/>
              <a:buChar char="■"/>
            </a:pPr>
            <a:r>
              <a:rPr lang="fr" sz="1600" u="sng">
                <a:solidFill>
                  <a:schemeClr val="lt1"/>
                </a:solidFill>
                <a:latin typeface="Ubuntu"/>
                <a:ea typeface="Ubuntu"/>
                <a:cs typeface="Ubuntu"/>
                <a:sym typeface="Ubuntu"/>
                <a:hlinkClick r:id="rId8">
                  <a:extLst>
                    <a:ext uri="{A12FA001-AC4F-418D-AE19-62706E023703}">
                      <ahyp:hlinkClr val="tx"/>
                    </a:ext>
                  </a:extLst>
                </a:hlinkClick>
              </a:rPr>
              <a:t>Page Facebook</a:t>
            </a:r>
            <a:endParaRPr sz="1600" u="sng">
              <a:solidFill>
                <a:schemeClr val="lt1"/>
              </a:solidFill>
              <a:latin typeface="Ubuntu"/>
              <a:ea typeface="Ubuntu"/>
              <a:cs typeface="Ubuntu"/>
              <a:sym typeface="Ubuntu"/>
            </a:endParaRPr>
          </a:p>
          <a:p>
            <a:pPr indent="-330200" lvl="0" marL="457200" rtl="0" algn="l">
              <a:spcBef>
                <a:spcPts val="0"/>
              </a:spcBef>
              <a:spcAft>
                <a:spcPts val="0"/>
              </a:spcAft>
              <a:buClr>
                <a:schemeClr val="lt1"/>
              </a:buClr>
              <a:buSzPts val="1600"/>
              <a:buFont typeface="Ubuntu"/>
              <a:buChar char="■"/>
            </a:pPr>
            <a:r>
              <a:rPr lang="fr" sz="1600" u="sng">
                <a:solidFill>
                  <a:schemeClr val="lt1"/>
                </a:solidFill>
                <a:latin typeface="Ubuntu"/>
                <a:ea typeface="Ubuntu"/>
                <a:cs typeface="Ubuntu"/>
                <a:sym typeface="Ubuntu"/>
                <a:hlinkClick r:id="rId9">
                  <a:extLst>
                    <a:ext uri="{A12FA001-AC4F-418D-AE19-62706E023703}">
                      <ahyp:hlinkClr val="tx"/>
                    </a:ext>
                  </a:extLst>
                </a:hlinkClick>
              </a:rPr>
              <a:t>Twitter</a:t>
            </a:r>
            <a:endParaRPr sz="1600" u="sng">
              <a:solidFill>
                <a:schemeClr val="lt1"/>
              </a:solidFill>
              <a:latin typeface="Ubuntu"/>
              <a:ea typeface="Ubuntu"/>
              <a:cs typeface="Ubuntu"/>
              <a:sym typeface="Ubuntu"/>
            </a:endParaRPr>
          </a:p>
          <a:p>
            <a:pPr indent="-330200" lvl="0" marL="457200" rtl="0" algn="l">
              <a:spcBef>
                <a:spcPts val="0"/>
              </a:spcBef>
              <a:spcAft>
                <a:spcPts val="0"/>
              </a:spcAft>
              <a:buClr>
                <a:schemeClr val="lt1"/>
              </a:buClr>
              <a:buSzPts val="1600"/>
              <a:buFont typeface="Ubuntu"/>
              <a:buChar char="■"/>
            </a:pPr>
            <a:r>
              <a:rPr lang="fr" sz="1600" u="sng">
                <a:solidFill>
                  <a:schemeClr val="lt1"/>
                </a:solidFill>
                <a:latin typeface="Ubuntu"/>
                <a:ea typeface="Ubuntu"/>
                <a:cs typeface="Ubuntu"/>
                <a:sym typeface="Ubuntu"/>
                <a:hlinkClick r:id="rId10">
                  <a:extLst>
                    <a:ext uri="{A12FA001-AC4F-418D-AE19-62706E023703}">
                      <ahyp:hlinkClr val="tx"/>
                    </a:ext>
                  </a:extLst>
                </a:hlinkClick>
              </a:rPr>
              <a:t>Chaîne YouTube</a:t>
            </a:r>
            <a:endParaRPr sz="900">
              <a:solidFill>
                <a:schemeClr val="lt1"/>
              </a:solidFill>
            </a:endParaRPr>
          </a:p>
          <a:p>
            <a:pPr indent="0" lvl="0" marL="0" rtl="0" algn="l">
              <a:spcBef>
                <a:spcPts val="0"/>
              </a:spcBef>
              <a:spcAft>
                <a:spcPts val="0"/>
              </a:spcAft>
              <a:buNone/>
            </a:pPr>
            <a:r>
              <a:t/>
            </a:r>
            <a:endParaRPr/>
          </a:p>
        </p:txBody>
      </p:sp>
      <p:sp>
        <p:nvSpPr>
          <p:cNvPr id="548" name="Google Shape;548;p59"/>
          <p:cNvSpPr txBox="1"/>
          <p:nvPr/>
        </p:nvSpPr>
        <p:spPr>
          <a:xfrm>
            <a:off x="602750" y="1399600"/>
            <a:ext cx="3777300" cy="20472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fr" sz="1600" u="sng">
                <a:solidFill>
                  <a:srgbClr val="FFAB40"/>
                </a:solidFill>
                <a:hlinkClick r:id="rId11">
                  <a:extLst>
                    <a:ext uri="{A12FA001-AC4F-418D-AE19-62706E023703}">
                      <ahyp:hlinkClr val="tx"/>
                    </a:ext>
                  </a:extLst>
                </a:hlinkClick>
              </a:rPr>
              <a:t>sandra.fortin@csbe.qc.ca</a:t>
            </a:r>
            <a:endParaRPr sz="1600">
              <a:solidFill>
                <a:srgbClr val="FFAB40"/>
              </a:solidFill>
            </a:endParaRPr>
          </a:p>
          <a:p>
            <a:pPr indent="0" lvl="0" marL="0" rtl="0" algn="l">
              <a:spcBef>
                <a:spcPts val="600"/>
              </a:spcBef>
              <a:spcAft>
                <a:spcPts val="0"/>
              </a:spcAft>
              <a:buNone/>
            </a:pPr>
            <a:r>
              <a:rPr lang="fr" sz="1600" u="sng">
                <a:solidFill>
                  <a:srgbClr val="FFAB40"/>
                </a:solidFill>
                <a:hlinkClick r:id="rId12">
                  <a:extLst>
                    <a:ext uri="{A12FA001-AC4F-418D-AE19-62706E023703}">
                      <ahyp:hlinkClr val="tx"/>
                    </a:ext>
                  </a:extLst>
                </a:hlinkClick>
              </a:rPr>
              <a:t>marika.perrault@cssdhr.gouv.qc.ca</a:t>
            </a:r>
            <a:endParaRPr sz="1600">
              <a:solidFill>
                <a:srgbClr val="FFAB40"/>
              </a:solidFill>
            </a:endParaRPr>
          </a:p>
          <a:p>
            <a:pPr indent="0" lvl="0" marL="0" rtl="0" algn="l">
              <a:spcBef>
                <a:spcPts val="600"/>
              </a:spcBef>
              <a:spcAft>
                <a:spcPts val="0"/>
              </a:spcAft>
              <a:buClr>
                <a:schemeClr val="dk1"/>
              </a:buClr>
              <a:buSzPts val="1100"/>
              <a:buFont typeface="Arial"/>
              <a:buNone/>
            </a:pPr>
            <a:r>
              <a:rPr lang="fr" sz="1600" u="sng">
                <a:solidFill>
                  <a:srgbClr val="FFAB40"/>
                </a:solidFill>
                <a:hlinkClick r:id="rId13">
                  <a:extLst>
                    <a:ext uri="{A12FA001-AC4F-418D-AE19-62706E023703}">
                      <ahyp:hlinkClr val="tx"/>
                    </a:ext>
                  </a:extLst>
                </a:hlinkClick>
              </a:rPr>
              <a:t>etienne.perron@csjonquiere.qc.ca</a:t>
            </a:r>
            <a:endParaRPr sz="1600" u="sng">
              <a:solidFill>
                <a:srgbClr val="FFAB40"/>
              </a:solidFill>
            </a:endParaRPr>
          </a:p>
          <a:p>
            <a:pPr indent="0" lvl="0" marL="0" rtl="0" algn="l">
              <a:spcBef>
                <a:spcPts val="600"/>
              </a:spcBef>
              <a:spcAft>
                <a:spcPts val="0"/>
              </a:spcAft>
              <a:buNone/>
            </a:pPr>
            <a:r>
              <a:rPr lang="fr" sz="1600" u="sng">
                <a:solidFill>
                  <a:srgbClr val="FFAB40"/>
                </a:solidFill>
                <a:hlinkClick r:id="rId14">
                  <a:extLst>
                    <a:ext uri="{A12FA001-AC4F-418D-AE19-62706E023703}">
                      <ahyp:hlinkClr val="tx"/>
                    </a:ext>
                  </a:extLst>
                </a:hlinkClick>
              </a:rPr>
              <a:t>stephanie.rioux@recitmst.qc.ca</a:t>
            </a:r>
            <a:endParaRPr sz="1600">
              <a:solidFill>
                <a:srgbClr val="FFAB40"/>
              </a:solidFill>
            </a:endParaRPr>
          </a:p>
          <a:p>
            <a:pPr indent="0" lvl="0" marL="0" rtl="0" algn="l">
              <a:spcBef>
                <a:spcPts val="600"/>
              </a:spcBef>
              <a:spcAft>
                <a:spcPts val="0"/>
              </a:spcAft>
              <a:buNone/>
            </a:pPr>
            <a:r>
              <a:rPr lang="fr" sz="1600" u="sng">
                <a:solidFill>
                  <a:srgbClr val="FFAB40"/>
                </a:solidFill>
                <a:hlinkClick r:id="rId15">
                  <a:extLst>
                    <a:ext uri="{A12FA001-AC4F-418D-AE19-62706E023703}">
                      <ahyp:hlinkClr val="tx"/>
                    </a:ext>
                  </a:extLst>
                </a:hlinkClick>
              </a:rPr>
              <a:t>mjsimard@cstrois-lacs.qc.ca</a:t>
            </a:r>
            <a:endParaRPr sz="1600">
              <a:solidFill>
                <a:srgbClr val="FFAB40"/>
              </a:solidFill>
            </a:endParaRPr>
          </a:p>
          <a:p>
            <a:pPr indent="0" lvl="0" marL="0" rtl="0" algn="l">
              <a:spcBef>
                <a:spcPts val="600"/>
              </a:spcBef>
              <a:spcAft>
                <a:spcPts val="0"/>
              </a:spcAft>
              <a:buClr>
                <a:schemeClr val="dk1"/>
              </a:buClr>
              <a:buSzPts val="1100"/>
              <a:buFont typeface="Arial"/>
              <a:buNone/>
            </a:pPr>
            <a:r>
              <a:rPr lang="fr" sz="1600" u="sng">
                <a:solidFill>
                  <a:srgbClr val="FFAB40"/>
                </a:solidFill>
                <a:hlinkClick r:id="rId16">
                  <a:extLst>
                    <a:ext uri="{A12FA001-AC4F-418D-AE19-62706E023703}">
                      <ahyp:hlinkClr val="tx"/>
                    </a:ext>
                  </a:extLst>
                </a:hlinkClick>
              </a:rPr>
              <a:t>esther.veilleux@gmail.com</a:t>
            </a:r>
            <a:endParaRPr sz="1600">
              <a:solidFill>
                <a:srgbClr val="FFAB4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60"/>
          <p:cNvPicPr preferRelativeResize="0"/>
          <p:nvPr/>
        </p:nvPicPr>
        <p:blipFill>
          <a:blip r:embed="rId3">
            <a:alphaModFix/>
          </a:blip>
          <a:stretch>
            <a:fillRect/>
          </a:stretch>
        </p:blipFill>
        <p:spPr>
          <a:xfrm>
            <a:off x="0" y="0"/>
            <a:ext cx="9144003" cy="51434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61"/>
          <p:cNvPicPr preferRelativeResize="0"/>
          <p:nvPr/>
        </p:nvPicPr>
        <p:blipFill>
          <a:blip r:embed="rId3">
            <a:alphaModFix/>
          </a:blip>
          <a:stretch>
            <a:fillRect/>
          </a:stretch>
        </p:blipFill>
        <p:spPr>
          <a:xfrm>
            <a:off x="0" y="0"/>
            <a:ext cx="9144003" cy="51434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62"/>
          <p:cNvPicPr preferRelativeResize="0"/>
          <p:nvPr/>
        </p:nvPicPr>
        <p:blipFill>
          <a:blip r:embed="rId3">
            <a:alphaModFix/>
          </a:blip>
          <a:stretch>
            <a:fillRect/>
          </a:stretch>
        </p:blipFill>
        <p:spPr>
          <a:xfrm>
            <a:off x="0" y="0"/>
            <a:ext cx="9144003" cy="5143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 name="Shape 188"/>
        <p:cNvGrpSpPr/>
        <p:nvPr/>
      </p:nvGrpSpPr>
      <p:grpSpPr>
        <a:xfrm>
          <a:off x="0" y="0"/>
          <a:ext cx="0" cy="0"/>
          <a:chOff x="0" y="0"/>
          <a:chExt cx="0" cy="0"/>
        </a:xfrm>
      </p:grpSpPr>
      <p:sp>
        <p:nvSpPr>
          <p:cNvPr id="189" name="Google Shape;189;p18"/>
          <p:cNvSpPr txBox="1"/>
          <p:nvPr>
            <p:ph type="ctrTitle"/>
          </p:nvPr>
        </p:nvSpPr>
        <p:spPr>
          <a:xfrm>
            <a:off x="311700" y="592175"/>
            <a:ext cx="8520600" cy="1618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b="1" lang="fr">
                <a:solidFill>
                  <a:schemeClr val="lt1"/>
                </a:solidFill>
                <a:latin typeface="Caveat"/>
                <a:ea typeface="Caveat"/>
                <a:cs typeface="Caveat"/>
                <a:sym typeface="Caveat"/>
              </a:rPr>
              <a:t>Apprendre et évaluer autrement </a:t>
            </a:r>
            <a:endParaRPr b="1">
              <a:solidFill>
                <a:schemeClr val="lt1"/>
              </a:solidFill>
              <a:latin typeface="Caveat"/>
              <a:ea typeface="Caveat"/>
              <a:cs typeface="Caveat"/>
              <a:sym typeface="Caveat"/>
            </a:endParaRPr>
          </a:p>
          <a:p>
            <a:pPr indent="0" lvl="0" marL="0" rtl="0" algn="ctr">
              <a:lnSpc>
                <a:spcPct val="100000"/>
              </a:lnSpc>
              <a:spcBef>
                <a:spcPts val="0"/>
              </a:spcBef>
              <a:spcAft>
                <a:spcPts val="0"/>
              </a:spcAft>
              <a:buSzPct val="100000"/>
              <a:buNone/>
            </a:pPr>
            <a:r>
              <a:rPr b="1" lang="fr">
                <a:solidFill>
                  <a:schemeClr val="lt1"/>
                </a:solidFill>
                <a:latin typeface="Caveat"/>
                <a:ea typeface="Caveat"/>
                <a:cs typeface="Caveat"/>
                <a:sym typeface="Caveat"/>
              </a:rPr>
              <a:t>en mathématique</a:t>
            </a:r>
            <a:endParaRPr>
              <a:solidFill>
                <a:srgbClr val="FF9900"/>
              </a:solidFill>
              <a:latin typeface="Caveat"/>
              <a:ea typeface="Caveat"/>
              <a:cs typeface="Caveat"/>
              <a:sym typeface="Caveat"/>
            </a:endParaRPr>
          </a:p>
        </p:txBody>
      </p:sp>
      <p:sp>
        <p:nvSpPr>
          <p:cNvPr id="190" name="Google Shape;190;p18"/>
          <p:cNvSpPr txBox="1"/>
          <p:nvPr>
            <p:ph idx="1" type="subTitle"/>
          </p:nvPr>
        </p:nvSpPr>
        <p:spPr>
          <a:xfrm>
            <a:off x="649350" y="2242700"/>
            <a:ext cx="7845300" cy="1993200"/>
          </a:xfrm>
          <a:prstGeom prst="rect">
            <a:avLst/>
          </a:prstGeom>
          <a:noFill/>
          <a:ln>
            <a:noFill/>
          </a:ln>
        </p:spPr>
        <p:txBody>
          <a:bodyPr anchorCtr="0" anchor="t" bIns="91425" lIns="91425" spcFirstLastPara="1" rIns="91425" wrap="square" tIns="91425">
            <a:spAutoFit/>
          </a:bodyPr>
          <a:lstStyle/>
          <a:p>
            <a:pPr indent="0" lvl="0" marL="0" rtl="0" algn="just">
              <a:lnSpc>
                <a:spcPct val="105000"/>
              </a:lnSpc>
              <a:spcBef>
                <a:spcPts val="0"/>
              </a:spcBef>
              <a:spcAft>
                <a:spcPts val="2100"/>
              </a:spcAft>
              <a:buClr>
                <a:schemeClr val="dk1"/>
              </a:buClr>
              <a:buSzPts val="1100"/>
              <a:buFont typeface="Arial"/>
              <a:buNone/>
            </a:pPr>
            <a:r>
              <a:rPr lang="fr" sz="1250">
                <a:solidFill>
                  <a:schemeClr val="lt1"/>
                </a:solidFill>
                <a:latin typeface="Ubuntu"/>
                <a:ea typeface="Ubuntu"/>
                <a:cs typeface="Ubuntu"/>
                <a:sym typeface="Ubuntu"/>
              </a:rPr>
              <a:t>Faire autrement en mathématique, c’est possible! Lors de cette journée thématique, vous découvrirez les raisons qui poussent de plus en plus d’enseignants à penser autrement la classe de mathématique afin de rendre les élèves plus impliqués dans leurs apprentissages. Nous vous présenterons des conditions favorables pour susciter la réflexion et l’engagement des élèves tout en s’assurant une meilleure compréhension conceptuelle. Vous découvrirez aussi des approches variées, différents types de tâches, des suggestions de ressources et des outils numériques qui permettent de soutenir l’enseignement, l’apprentissage et l’évaluation autrement en mathématique. Finalement, vous aurez l’occasion d’explorer, de vivre ou même de produire des situations d’apprentissage ou d’évaluation autrement.</a:t>
            </a:r>
            <a:r>
              <a:rPr lang="fr" sz="1250">
                <a:solidFill>
                  <a:schemeClr val="lt1"/>
                </a:solidFill>
                <a:latin typeface="Ubuntu"/>
                <a:ea typeface="Ubuntu"/>
                <a:cs typeface="Ubuntu"/>
                <a:sym typeface="Ubuntu"/>
              </a:rPr>
              <a:t> Le site </a:t>
            </a:r>
            <a:br>
              <a:rPr lang="fr" sz="1250">
                <a:solidFill>
                  <a:schemeClr val="lt1"/>
                </a:solidFill>
                <a:latin typeface="Ubuntu"/>
                <a:ea typeface="Ubuntu"/>
                <a:cs typeface="Ubuntu"/>
                <a:sym typeface="Ubuntu"/>
              </a:rPr>
            </a:br>
            <a:r>
              <a:rPr lang="fr" sz="1250">
                <a:solidFill>
                  <a:srgbClr val="FFAB40"/>
                </a:solidFill>
                <a:latin typeface="Ubuntu"/>
                <a:ea typeface="Ubuntu"/>
                <a:cs typeface="Ubuntu"/>
                <a:sym typeface="Ubuntu"/>
              </a:rPr>
              <a:t>« </a:t>
            </a:r>
            <a:r>
              <a:rPr lang="fr" sz="1250" u="sng">
                <a:solidFill>
                  <a:schemeClr val="accent4"/>
                </a:solidFill>
                <a:latin typeface="Ubuntu"/>
                <a:ea typeface="Ubuntu"/>
                <a:cs typeface="Ubuntu"/>
                <a:sym typeface="Ubuntu"/>
                <a:hlinkClick r:id="rId4">
                  <a:extLst>
                    <a:ext uri="{A12FA001-AC4F-418D-AE19-62706E023703}">
                      <ahyp:hlinkClr val="tx"/>
                    </a:ext>
                  </a:extLst>
                </a:hlinkClick>
              </a:rPr>
              <a:t>Apprendre et évaluer autrement en mathématique</a:t>
            </a:r>
            <a:r>
              <a:rPr lang="fr" sz="1250">
                <a:solidFill>
                  <a:srgbClr val="FFAB40"/>
                </a:solidFill>
                <a:latin typeface="Ubuntu"/>
                <a:ea typeface="Ubuntu"/>
                <a:cs typeface="Ubuntu"/>
                <a:sym typeface="Ubuntu"/>
              </a:rPr>
              <a:t> »</a:t>
            </a:r>
            <a:r>
              <a:rPr lang="fr" sz="1250">
                <a:solidFill>
                  <a:schemeClr val="lt1"/>
                </a:solidFill>
                <a:latin typeface="Ubuntu"/>
                <a:ea typeface="Ubuntu"/>
                <a:cs typeface="Ubuntu"/>
                <a:sym typeface="Ubuntu"/>
              </a:rPr>
              <a:t> viendra soutenir le contenu de cette présentation.</a:t>
            </a:r>
            <a:endParaRPr b="1" sz="3032">
              <a:solidFill>
                <a:schemeClr val="lt1"/>
              </a:solidFill>
              <a:latin typeface="Ubuntu"/>
              <a:ea typeface="Ubuntu"/>
              <a:cs typeface="Ubuntu"/>
              <a:sym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19"/>
          <p:cNvSpPr txBox="1"/>
          <p:nvPr>
            <p:ph type="ctrTitle"/>
          </p:nvPr>
        </p:nvSpPr>
        <p:spPr>
          <a:xfrm>
            <a:off x="311700" y="7969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Plan de la </a:t>
            </a:r>
            <a:r>
              <a:rPr lang="fr" sz="4600">
                <a:solidFill>
                  <a:schemeClr val="lt1"/>
                </a:solidFill>
                <a:latin typeface="Caveat"/>
                <a:ea typeface="Caveat"/>
                <a:cs typeface="Caveat"/>
                <a:sym typeface="Caveat"/>
              </a:rPr>
              <a:t>journée</a:t>
            </a:r>
            <a:r>
              <a:rPr lang="fr" sz="4600">
                <a:solidFill>
                  <a:schemeClr val="lt1"/>
                </a:solidFill>
                <a:latin typeface="Caveat"/>
                <a:ea typeface="Caveat"/>
                <a:cs typeface="Caveat"/>
                <a:sym typeface="Caveat"/>
              </a:rPr>
              <a:t> - AM</a:t>
            </a:r>
            <a:endParaRPr sz="46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3500">
                <a:solidFill>
                  <a:schemeClr val="lt1"/>
                </a:solidFill>
                <a:latin typeface="Caveat"/>
                <a:ea typeface="Caveat"/>
                <a:cs typeface="Caveat"/>
                <a:sym typeface="Caveat"/>
              </a:rPr>
              <a:t>9h à 12h</a:t>
            </a:r>
            <a:endParaRPr sz="3500">
              <a:solidFill>
                <a:schemeClr val="lt1"/>
              </a:solidFill>
              <a:latin typeface="Caveat"/>
              <a:ea typeface="Caveat"/>
              <a:cs typeface="Caveat"/>
              <a:sym typeface="Caveat"/>
            </a:endParaRPr>
          </a:p>
        </p:txBody>
      </p:sp>
      <p:sp>
        <p:nvSpPr>
          <p:cNvPr id="196" name="Google Shape;196;p19"/>
          <p:cNvSpPr txBox="1"/>
          <p:nvPr/>
        </p:nvSpPr>
        <p:spPr>
          <a:xfrm>
            <a:off x="415200" y="1203600"/>
            <a:ext cx="4564500" cy="30939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Accueil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Planification des apprentissages</a:t>
            </a:r>
            <a:endParaRPr sz="2700">
              <a:solidFill>
                <a:schemeClr val="lt1"/>
              </a:solidFill>
              <a:latin typeface="Caveat"/>
              <a:ea typeface="Caveat"/>
              <a:cs typeface="Caveat"/>
              <a:sym typeface="Caveat"/>
            </a:endParaRPr>
          </a:p>
          <a:p>
            <a:pPr indent="-317500" lvl="0" marL="457200" rtl="0" algn="l">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Open Middle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Traces d’apprentissage variées</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M</a:t>
            </a:r>
            <a:r>
              <a:rPr lang="fr" sz="2700">
                <a:solidFill>
                  <a:schemeClr val="lt1"/>
                </a:solidFill>
                <a:latin typeface="Caveat"/>
                <a:ea typeface="Caveat"/>
                <a:cs typeface="Caveat"/>
                <a:sym typeface="Caveat"/>
              </a:rPr>
              <a:t>enu M</a:t>
            </a:r>
            <a:r>
              <a:rPr lang="fr" sz="2700">
                <a:solidFill>
                  <a:schemeClr val="lt1"/>
                </a:solidFill>
                <a:latin typeface="Caveat"/>
                <a:ea typeface="Caveat"/>
                <a:cs typeface="Caveat"/>
                <a:sym typeface="Caveat"/>
              </a:rPr>
              <a:t>ath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Tâches créatives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Exploration en sous-groupes </a:t>
            </a:r>
            <a:endParaRPr sz="2700" strike="sngStrike">
              <a:solidFill>
                <a:schemeClr val="lt1"/>
              </a:solidFill>
              <a:latin typeface="Caveat"/>
              <a:ea typeface="Caveat"/>
              <a:cs typeface="Caveat"/>
              <a:sym typeface="Caveat"/>
            </a:endParaRPr>
          </a:p>
        </p:txBody>
      </p:sp>
      <p:sp>
        <p:nvSpPr>
          <p:cNvPr id="197" name="Google Shape;197;p19"/>
          <p:cNvSpPr txBox="1"/>
          <p:nvPr/>
        </p:nvSpPr>
        <p:spPr>
          <a:xfrm>
            <a:off x="6284775" y="2460150"/>
            <a:ext cx="2031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2700">
                <a:solidFill>
                  <a:srgbClr val="FFDA37"/>
                </a:solidFill>
                <a:latin typeface="Caveat"/>
                <a:ea typeface="Caveat"/>
                <a:cs typeface="Caveat"/>
                <a:sym typeface="Caveat"/>
              </a:rPr>
              <a:t>Traces d’apprentissage</a:t>
            </a:r>
            <a:endParaRPr sz="2700">
              <a:solidFill>
                <a:srgbClr val="FFDA37"/>
              </a:solidFill>
              <a:latin typeface="Caveat"/>
              <a:ea typeface="Caveat"/>
              <a:cs typeface="Caveat"/>
              <a:sym typeface="Caveat"/>
            </a:endParaRPr>
          </a:p>
        </p:txBody>
      </p:sp>
      <p:pic>
        <p:nvPicPr>
          <p:cNvPr id="198" name="Google Shape;198;p19"/>
          <p:cNvPicPr preferRelativeResize="0"/>
          <p:nvPr/>
        </p:nvPicPr>
        <p:blipFill>
          <a:blip r:embed="rId4">
            <a:alphaModFix/>
          </a:blip>
          <a:stretch>
            <a:fillRect/>
          </a:stretch>
        </p:blipFill>
        <p:spPr>
          <a:xfrm>
            <a:off x="5613775" y="1875450"/>
            <a:ext cx="671000" cy="24220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 name="Shape 202"/>
        <p:cNvGrpSpPr/>
        <p:nvPr/>
      </p:nvGrpSpPr>
      <p:grpSpPr>
        <a:xfrm>
          <a:off x="0" y="0"/>
          <a:ext cx="0" cy="0"/>
          <a:chOff x="0" y="0"/>
          <a:chExt cx="0" cy="0"/>
        </a:xfrm>
      </p:grpSpPr>
      <p:sp>
        <p:nvSpPr>
          <p:cNvPr id="203" name="Google Shape;203;p20"/>
          <p:cNvSpPr txBox="1"/>
          <p:nvPr>
            <p:ph type="ctrTitle"/>
          </p:nvPr>
        </p:nvSpPr>
        <p:spPr>
          <a:xfrm>
            <a:off x="311700" y="241750"/>
            <a:ext cx="8520600" cy="12159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3900">
                <a:solidFill>
                  <a:schemeClr val="lt1"/>
                </a:solidFill>
                <a:latin typeface="Caveat"/>
                <a:ea typeface="Caveat"/>
                <a:cs typeface="Caveat"/>
                <a:sym typeface="Caveat"/>
              </a:rPr>
              <a:t>Plan de la </a:t>
            </a:r>
            <a:r>
              <a:rPr lang="fr" sz="3900">
                <a:solidFill>
                  <a:schemeClr val="lt1"/>
                </a:solidFill>
                <a:latin typeface="Caveat"/>
                <a:ea typeface="Caveat"/>
                <a:cs typeface="Caveat"/>
                <a:sym typeface="Caveat"/>
              </a:rPr>
              <a:t>journée</a:t>
            </a:r>
            <a:r>
              <a:rPr lang="fr" sz="3900">
                <a:solidFill>
                  <a:schemeClr val="lt1"/>
                </a:solidFill>
                <a:latin typeface="Caveat"/>
                <a:ea typeface="Caveat"/>
                <a:cs typeface="Caveat"/>
                <a:sym typeface="Caveat"/>
              </a:rPr>
              <a:t> - PM</a:t>
            </a:r>
            <a:endParaRPr sz="39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2800">
                <a:solidFill>
                  <a:schemeClr val="lt1"/>
                </a:solidFill>
                <a:latin typeface="Caveat"/>
                <a:ea typeface="Caveat"/>
                <a:cs typeface="Caveat"/>
                <a:sym typeface="Caveat"/>
              </a:rPr>
              <a:t>13h30 à 16h00</a:t>
            </a:r>
            <a:endParaRPr sz="2800">
              <a:solidFill>
                <a:schemeClr val="lt1"/>
              </a:solidFill>
              <a:latin typeface="Caveat"/>
              <a:ea typeface="Caveat"/>
              <a:cs typeface="Caveat"/>
              <a:sym typeface="Caveat"/>
            </a:endParaRPr>
          </a:p>
        </p:txBody>
      </p:sp>
      <p:sp>
        <p:nvSpPr>
          <p:cNvPr id="204" name="Google Shape;204;p20"/>
          <p:cNvSpPr txBox="1"/>
          <p:nvPr/>
        </p:nvSpPr>
        <p:spPr>
          <a:xfrm>
            <a:off x="425600" y="1666775"/>
            <a:ext cx="4938000" cy="30939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Engagement et participation active </a:t>
            </a:r>
            <a:br>
              <a:rPr lang="fr" sz="2700">
                <a:solidFill>
                  <a:schemeClr val="lt1"/>
                </a:solidFill>
                <a:latin typeface="Caveat"/>
                <a:ea typeface="Caveat"/>
                <a:cs typeface="Caveat"/>
                <a:sym typeface="Caveat"/>
              </a:rPr>
            </a:br>
            <a:r>
              <a:rPr lang="fr" sz="2700">
                <a:solidFill>
                  <a:schemeClr val="lt1"/>
                </a:solidFill>
                <a:latin typeface="Caveat"/>
                <a:ea typeface="Caveat"/>
                <a:cs typeface="Caveat"/>
                <a:sym typeface="Caveat"/>
              </a:rPr>
              <a:t>des élèves - Collaboration</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Math</a:t>
            </a:r>
            <a:r>
              <a:rPr lang="fr" sz="2700">
                <a:solidFill>
                  <a:schemeClr val="lt1"/>
                </a:solidFill>
                <a:latin typeface="Caveat"/>
                <a:ea typeface="Caveat"/>
                <a:cs typeface="Caveat"/>
                <a:sym typeface="Caveat"/>
              </a:rPr>
              <a:t> en 3 temps</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Programmation et robotique</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Causeries mathématiques </a:t>
            </a:r>
            <a:endParaRPr sz="2700">
              <a:solidFill>
                <a:schemeClr val="lt1"/>
              </a:solidFill>
              <a:latin typeface="Caveat"/>
              <a:ea typeface="Caveat"/>
              <a:cs typeface="Caveat"/>
              <a:sym typeface="Caveat"/>
            </a:endParaRPr>
          </a:p>
          <a:p>
            <a:pPr indent="-317500" lvl="0" marL="457200" rtl="0" algn="l">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Exploration en sous-groupes</a:t>
            </a:r>
            <a:endParaRPr sz="2700">
              <a:solidFill>
                <a:schemeClr val="lt1"/>
              </a:solidFill>
              <a:latin typeface="Caveat"/>
              <a:ea typeface="Caveat"/>
              <a:cs typeface="Caveat"/>
              <a:sym typeface="Caveat"/>
            </a:endParaRPr>
          </a:p>
          <a:p>
            <a:pPr indent="-317500" lvl="0" marL="457200" rtl="0" algn="l">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Conclusion </a:t>
            </a:r>
            <a:endParaRPr sz="2700">
              <a:solidFill>
                <a:schemeClr val="lt1"/>
              </a:solidFill>
              <a:latin typeface="Caveat"/>
              <a:ea typeface="Caveat"/>
              <a:cs typeface="Caveat"/>
              <a:sym typeface="Caveat"/>
            </a:endParaRPr>
          </a:p>
        </p:txBody>
      </p:sp>
      <p:sp>
        <p:nvSpPr>
          <p:cNvPr id="205" name="Google Shape;205;p20"/>
          <p:cNvSpPr txBox="1"/>
          <p:nvPr/>
        </p:nvSpPr>
        <p:spPr>
          <a:xfrm>
            <a:off x="6284775" y="2460150"/>
            <a:ext cx="2031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2700">
                <a:solidFill>
                  <a:srgbClr val="FFDA37"/>
                </a:solidFill>
                <a:latin typeface="Caveat"/>
                <a:ea typeface="Caveat"/>
                <a:cs typeface="Caveat"/>
                <a:sym typeface="Caveat"/>
              </a:rPr>
              <a:t>Traces d’apprentissage</a:t>
            </a:r>
            <a:endParaRPr sz="2700">
              <a:solidFill>
                <a:srgbClr val="FFDA37"/>
              </a:solidFill>
              <a:latin typeface="Caveat"/>
              <a:ea typeface="Caveat"/>
              <a:cs typeface="Caveat"/>
              <a:sym typeface="Caveat"/>
            </a:endParaRPr>
          </a:p>
        </p:txBody>
      </p:sp>
      <p:pic>
        <p:nvPicPr>
          <p:cNvPr id="206" name="Google Shape;206;p20"/>
          <p:cNvPicPr preferRelativeResize="0"/>
          <p:nvPr/>
        </p:nvPicPr>
        <p:blipFill>
          <a:blip r:embed="rId4">
            <a:alphaModFix/>
          </a:blip>
          <a:stretch>
            <a:fillRect/>
          </a:stretch>
        </p:blipFill>
        <p:spPr>
          <a:xfrm>
            <a:off x="5613775" y="1875450"/>
            <a:ext cx="671000" cy="2422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21"/>
          <p:cNvSpPr txBox="1"/>
          <p:nvPr>
            <p:ph type="ctrTitle"/>
          </p:nvPr>
        </p:nvSpPr>
        <p:spPr>
          <a:xfrm>
            <a:off x="311700" y="492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Wooclap… Connaissez-vous…?</a:t>
            </a:r>
            <a:endParaRPr sz="4600">
              <a:solidFill>
                <a:schemeClr val="lt1"/>
              </a:solidFill>
              <a:latin typeface="Caveat"/>
              <a:ea typeface="Caveat"/>
              <a:cs typeface="Caveat"/>
              <a:sym typeface="Caveat"/>
            </a:endParaRPr>
          </a:p>
        </p:txBody>
      </p:sp>
      <p:pic>
        <p:nvPicPr>
          <p:cNvPr id="212" name="Google Shape;212;p21"/>
          <p:cNvPicPr preferRelativeResize="0"/>
          <p:nvPr/>
        </p:nvPicPr>
        <p:blipFill>
          <a:blip r:embed="rId4">
            <a:alphaModFix/>
          </a:blip>
          <a:stretch>
            <a:fillRect/>
          </a:stretch>
        </p:blipFill>
        <p:spPr>
          <a:xfrm>
            <a:off x="152400" y="1261625"/>
            <a:ext cx="8839201" cy="27450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p22"/>
          <p:cNvSpPr txBox="1"/>
          <p:nvPr>
            <p:ph type="ctrTitle"/>
          </p:nvPr>
        </p:nvSpPr>
        <p:spPr>
          <a:xfrm>
            <a:off x="311700" y="518500"/>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Nos intentions</a:t>
            </a:r>
            <a:endParaRPr sz="4600">
              <a:solidFill>
                <a:schemeClr val="lt1"/>
              </a:solidFill>
              <a:latin typeface="Caveat"/>
              <a:ea typeface="Caveat"/>
              <a:cs typeface="Caveat"/>
              <a:sym typeface="Caveat"/>
            </a:endParaRPr>
          </a:p>
        </p:txBody>
      </p:sp>
      <p:sp>
        <p:nvSpPr>
          <p:cNvPr id="218" name="Google Shape;218;p22"/>
          <p:cNvSpPr txBox="1"/>
          <p:nvPr/>
        </p:nvSpPr>
        <p:spPr>
          <a:xfrm>
            <a:off x="685350" y="1348200"/>
            <a:ext cx="7773300" cy="35094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Découvrir et comprendre le fonctionnement du site</a:t>
            </a:r>
            <a:endParaRPr sz="2700">
              <a:solidFill>
                <a:schemeClr val="lt1"/>
              </a:solidFill>
              <a:latin typeface="Caveat"/>
              <a:ea typeface="Caveat"/>
              <a:cs typeface="Caveat"/>
              <a:sym typeface="Caveat"/>
            </a:endParaRPr>
          </a:p>
          <a:p>
            <a:pPr indent="0" lvl="0" marL="457200" marR="0" rtl="0" algn="l">
              <a:lnSpc>
                <a:spcPct val="100000"/>
              </a:lnSpc>
              <a:spcBef>
                <a:spcPts val="0"/>
              </a:spcBef>
              <a:spcAft>
                <a:spcPts val="0"/>
              </a:spcAft>
              <a:buNone/>
            </a:pPr>
            <a:r>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Découvrir, s’approprier et expérimenter les types de tâches</a:t>
            </a:r>
            <a:endParaRPr sz="2700">
              <a:solidFill>
                <a:schemeClr val="lt1"/>
              </a:solidFill>
              <a:latin typeface="Caveat"/>
              <a:ea typeface="Caveat"/>
              <a:cs typeface="Caveat"/>
              <a:sym typeface="Caveat"/>
            </a:endParaRPr>
          </a:p>
          <a:p>
            <a:pPr indent="0" lvl="0" marL="457200" marR="0" rtl="0" algn="l">
              <a:lnSpc>
                <a:spcPct val="100000"/>
              </a:lnSpc>
              <a:spcBef>
                <a:spcPts val="0"/>
              </a:spcBef>
              <a:spcAft>
                <a:spcPts val="0"/>
              </a:spcAft>
              <a:buNone/>
            </a:pPr>
            <a:r>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Cibler des tâches à intégrer dans votre planification annuelle</a:t>
            </a:r>
            <a:endParaRPr sz="2700">
              <a:solidFill>
                <a:schemeClr val="lt1"/>
              </a:solidFill>
              <a:latin typeface="Caveat"/>
              <a:ea typeface="Caveat"/>
              <a:cs typeface="Caveat"/>
              <a:sym typeface="Caveat"/>
            </a:endParaRPr>
          </a:p>
          <a:p>
            <a:pPr indent="0" lvl="0" marL="457200" marR="0" rtl="0" algn="l">
              <a:lnSpc>
                <a:spcPct val="100000"/>
              </a:lnSpc>
              <a:spcBef>
                <a:spcPts val="0"/>
              </a:spcBef>
              <a:spcAft>
                <a:spcPts val="0"/>
              </a:spcAft>
              <a:buNone/>
            </a:pPr>
            <a:r>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Se questionner sur la façon de consigner les traces d’apprentissage selon le type de tâche ciblé</a:t>
            </a:r>
            <a:endParaRPr sz="2700">
              <a:solidFill>
                <a:schemeClr val="lt1"/>
              </a:solidFill>
              <a:latin typeface="Caveat"/>
              <a:ea typeface="Caveat"/>
              <a:cs typeface="Caveat"/>
              <a:sym typeface="Cave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