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embeddedFontLst>
    <p:embeddedFont>
      <p:font typeface="Roboto Slab"/>
      <p:regular r:id="rId58"/>
      <p:bold r:id="rId59"/>
    </p:embeddedFont>
    <p:embeddedFont>
      <p:font typeface="Ubuntu"/>
      <p:regular r:id="rId60"/>
      <p:bold r:id="rId61"/>
      <p:italic r:id="rId62"/>
      <p:boldItalic r:id="rId63"/>
    </p:embeddedFont>
    <p:embeddedFont>
      <p:font typeface="Roboto"/>
      <p:regular r:id="rId64"/>
      <p:bold r:id="rId65"/>
      <p:italic r:id="rId66"/>
      <p:boldItalic r:id="rId67"/>
    </p:embeddedFont>
    <p:embeddedFont>
      <p:font typeface="Viga"/>
      <p:regular r:id="rId68"/>
    </p:embeddedFont>
    <p:embeddedFont>
      <p:font typeface="Century Gothic"/>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CenturyGothic-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enturyGothic-italic.fntdata"/><Relationship Id="rId70" Type="http://schemas.openxmlformats.org/officeDocument/2006/relationships/font" Target="fonts/CenturyGothic-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Ubuntu-italic.fntdata"/><Relationship Id="rId61" Type="http://schemas.openxmlformats.org/officeDocument/2006/relationships/font" Target="fonts/Ubuntu-bold.fntdata"/><Relationship Id="rId20" Type="http://schemas.openxmlformats.org/officeDocument/2006/relationships/slide" Target="slides/slide15.xml"/><Relationship Id="rId64" Type="http://schemas.openxmlformats.org/officeDocument/2006/relationships/font" Target="fonts/Roboto-regular.fntdata"/><Relationship Id="rId63" Type="http://schemas.openxmlformats.org/officeDocument/2006/relationships/font" Target="fonts/Ubuntu-boldItalic.fntdata"/><Relationship Id="rId22" Type="http://schemas.openxmlformats.org/officeDocument/2006/relationships/slide" Target="slides/slide17.xml"/><Relationship Id="rId66" Type="http://schemas.openxmlformats.org/officeDocument/2006/relationships/font" Target="fonts/Roboto-italic.fntdata"/><Relationship Id="rId21" Type="http://schemas.openxmlformats.org/officeDocument/2006/relationships/slide" Target="slides/slide16.xml"/><Relationship Id="rId65" Type="http://schemas.openxmlformats.org/officeDocument/2006/relationships/font" Target="fonts/Roboto-bold.fntdata"/><Relationship Id="rId24" Type="http://schemas.openxmlformats.org/officeDocument/2006/relationships/slide" Target="slides/slide19.xml"/><Relationship Id="rId68" Type="http://schemas.openxmlformats.org/officeDocument/2006/relationships/font" Target="fonts/Viga-regular.fntdata"/><Relationship Id="rId23" Type="http://schemas.openxmlformats.org/officeDocument/2006/relationships/slide" Target="slides/slide18.xml"/><Relationship Id="rId67" Type="http://schemas.openxmlformats.org/officeDocument/2006/relationships/font" Target="fonts/Roboto-boldItalic.fntdata"/><Relationship Id="rId60" Type="http://schemas.openxmlformats.org/officeDocument/2006/relationships/font" Target="fonts/Ubuntu-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enturyGothic-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Slab-bold.fntdata"/><Relationship Id="rId14" Type="http://schemas.openxmlformats.org/officeDocument/2006/relationships/slide" Target="slides/slide9.xml"/><Relationship Id="rId58" Type="http://schemas.openxmlformats.org/officeDocument/2006/relationships/font" Target="fonts/RobotoSlab-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course/view.php?id=30" TargetMode="External"/><Relationship Id="rId3" Type="http://schemas.openxmlformats.org/officeDocument/2006/relationships/hyperlink" Target="https://campus.recit.qc.ca/course/view.php?id=26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unjdxr9e" TargetMode="External"/><Relationship Id="rId3" Type="http://schemas.openxmlformats.org/officeDocument/2006/relationships/hyperlink" Target="https://www.geogebra.org/classroom/wm6ajajz"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ma8ty4j9"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unjdxr9e" TargetMode="External"/><Relationship Id="rId3" Type="http://schemas.openxmlformats.org/officeDocument/2006/relationships/hyperlink" Target="https://www.geogebra.org/classroom/wm6ajajz"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citmst.qc.ca/Applications-GeoGebra-Geometrie-Calculatrice-3D-et-Notes-AQUOPS-2021-Atelier"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putam8m9"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q4wkznb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ufRBR7ce" TargetMode="External"/><Relationship Id="rId3" Type="http://schemas.openxmlformats.org/officeDocument/2006/relationships/hyperlink" Target="https://www.geogebra.org/m/muwanxuz"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uj1JgSQIiLQWY7TWL3SIUJcmdszDTxKWbJxzRnLTFtojoFg/viewform"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87a6cddd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c87a6cddd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sz="1400"/>
              <a:t>Mardi 30 mars 14h35 à 16h05</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023a34f35_0_3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c023a34f35_0_3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Enregistrer une réalisation dans une application crée une activité dans nos ressources.</a:t>
            </a:r>
            <a:endParaRPr/>
          </a:p>
          <a:p>
            <a:pPr indent="0" lvl="0" marL="0" rtl="0" algn="l">
              <a:spcBef>
                <a:spcPts val="0"/>
              </a:spcBef>
              <a:spcAft>
                <a:spcPts val="0"/>
              </a:spcAft>
              <a:buNone/>
            </a:pPr>
            <a:r>
              <a:rPr lang="fr-CA"/>
              <a:t>Les Classes sont générées à partir d’activités ou de livrets.</a:t>
            </a:r>
            <a:endParaRPr/>
          </a:p>
          <a:p>
            <a:pPr indent="0" lvl="0" marL="0" rtl="0" algn="l">
              <a:spcBef>
                <a:spcPts val="0"/>
              </a:spcBef>
              <a:spcAft>
                <a:spcPts val="0"/>
              </a:spcAft>
              <a:buNone/>
            </a:pPr>
            <a:r>
              <a:rPr lang="fr-CA"/>
              <a:t>Par contre, c’est plus pratique d’avoir un compte pour mieux retrouver notre travail et surtout pouvoir le partager et l’intégrer dans des activités et des livrets.</a:t>
            </a:r>
            <a:endParaRPr/>
          </a:p>
          <a:p>
            <a:pPr indent="0" lvl="0" marL="0" rtl="0" algn="l">
              <a:spcBef>
                <a:spcPts val="0"/>
              </a:spcBef>
              <a:spcAft>
                <a:spcPts val="0"/>
              </a:spcAft>
              <a:buNone/>
            </a:pPr>
            <a:r>
              <a:rPr lang="fr-CA"/>
              <a:t>Pour en savoir plus sur les différentes applications: cours GeoGebra 1 et 2 sur Campus RÉCIT: </a:t>
            </a:r>
            <a:endParaRPr/>
          </a:p>
          <a:p>
            <a:pPr indent="0" lvl="0" marL="0" rtl="0" algn="l">
              <a:spcBef>
                <a:spcPts val="0"/>
              </a:spcBef>
              <a:spcAft>
                <a:spcPts val="0"/>
              </a:spcAft>
              <a:buNone/>
            </a:pPr>
            <a:r>
              <a:rPr lang="fr-CA" u="sng">
                <a:solidFill>
                  <a:schemeClr val="hlink"/>
                </a:solidFill>
                <a:hlinkClick r:id="rId2"/>
              </a:rPr>
              <a:t>https://campus.recit.qc.ca/course/view.php?id=30</a:t>
            </a:r>
            <a:r>
              <a:rPr lang="fr-CA"/>
              <a:t> </a:t>
            </a:r>
            <a:endParaRPr/>
          </a:p>
          <a:p>
            <a:pPr indent="0" lvl="0" marL="0" rtl="0" algn="l">
              <a:spcBef>
                <a:spcPts val="0"/>
              </a:spcBef>
              <a:spcAft>
                <a:spcPts val="0"/>
              </a:spcAft>
              <a:buNone/>
            </a:pPr>
            <a:r>
              <a:rPr lang="fr-CA" u="sng">
                <a:solidFill>
                  <a:schemeClr val="hlink"/>
                </a:solidFill>
                <a:hlinkClick r:id="rId3"/>
              </a:rPr>
              <a:t>https://campus.recit.qc.ca/course/view.php?id=263</a:t>
            </a:r>
            <a:r>
              <a:rPr lang="fr-CA"/>
              <a: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049daa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049daa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Une activité peut être constituée de plusieurs éléments tels du texte, des appliquettes, des vidéos, des images, des questions. Un livret contient plusieurs activités organisées par chapitre. Les activités et les livrets peuvent être privés, partagés ou publics. Il est possible d’organiser les activités et les livrets dans des dossiers, par contre, les dossiers ne peuvent pas être partagés.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a:t>Dans cet atelier, on vous présente les applications puis vous ferez un ou deux défis de construction à l’intérieur d’une classe virtuelle. Activité pour les défis: </a:t>
            </a:r>
            <a:r>
              <a:rPr lang="fr-CA" sz="1150" u="sng">
                <a:solidFill>
                  <a:schemeClr val="hlink"/>
                </a:solidFill>
                <a:latin typeface="Roboto"/>
                <a:ea typeface="Roboto"/>
                <a:cs typeface="Roboto"/>
                <a:sym typeface="Roboto"/>
                <a:hlinkClick r:id="rId2"/>
              </a:rPr>
              <a:t>https://www.geogebra.org/m/unjdxr9e</a:t>
            </a:r>
            <a:r>
              <a:rPr lang="fr-CA" sz="1150">
                <a:solidFill>
                  <a:schemeClr val="dk1"/>
                </a:solidFill>
                <a:latin typeface="Roboto"/>
                <a:ea typeface="Roboto"/>
                <a:cs typeface="Roboto"/>
                <a:sym typeface="Roboto"/>
              </a:rPr>
              <a:t> </a:t>
            </a:r>
            <a:endParaRPr sz="115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fr-CA" sz="1150">
                <a:solidFill>
                  <a:schemeClr val="dk1"/>
                </a:solidFill>
                <a:latin typeface="Roboto"/>
                <a:ea typeface="Roboto"/>
                <a:cs typeface="Roboto"/>
                <a:sym typeface="Roboto"/>
              </a:rPr>
              <a:t>Classroom: </a:t>
            </a:r>
            <a:r>
              <a:rPr lang="fr-CA" sz="1150" u="sng">
                <a:solidFill>
                  <a:schemeClr val="hlink"/>
                </a:solidFill>
                <a:latin typeface="Roboto"/>
                <a:ea typeface="Roboto"/>
                <a:cs typeface="Roboto"/>
                <a:sym typeface="Roboto"/>
                <a:hlinkClick r:id="rId3"/>
              </a:rPr>
              <a:t>https://www.geogebra.org/classroom/wm6ajajz</a:t>
            </a:r>
            <a:r>
              <a:rPr lang="fr-CA" sz="1150">
                <a:solidFill>
                  <a:schemeClr val="dk1"/>
                </a:solidFill>
                <a:latin typeface="Roboto"/>
                <a:ea typeface="Roboto"/>
                <a:cs typeface="Roboto"/>
                <a:sym typeface="Roboto"/>
              </a:rPr>
              <a:t> </a:t>
            </a:r>
            <a:endParaRPr sz="1150">
              <a:solidFill>
                <a:schemeClr val="dk1"/>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c023a34f35_0_3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c023a34f35_0_3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va survoler l’application Géométrie et l’application calculatrice Graphique (2454)</a:t>
            </a:r>
            <a:endParaRPr/>
          </a:p>
          <a:p>
            <a:pPr indent="0" lvl="0" marL="0" rtl="0" algn="l">
              <a:spcBef>
                <a:spcPts val="0"/>
              </a:spcBef>
              <a:spcAft>
                <a:spcPts val="0"/>
              </a:spcAft>
              <a:buNone/>
            </a:pPr>
            <a:r>
              <a:rPr lang="fr-CA"/>
              <a:t>On va voir Calculatrice Graphique et calcul formel (1152 et 4153)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a:t>Les sept applications, également disponibles sur appareils mobiles. Les versions Graphique et Classique peuvent être téléchargées sur ordinateur pour une utilisation hors-ligne (carcéral)</a:t>
            </a:r>
            <a:endParaRPr/>
          </a:p>
          <a:p>
            <a:pPr indent="0" lvl="0" marL="0" rtl="0" algn="l">
              <a:lnSpc>
                <a:spcPct val="100000"/>
              </a:lnSpc>
              <a:spcBef>
                <a:spcPts val="0"/>
              </a:spcBef>
              <a:spcAft>
                <a:spcPts val="0"/>
              </a:spcAft>
              <a:buNone/>
            </a:pPr>
            <a:r>
              <a:rPr lang="fr-CA"/>
              <a:t>Remarque: l’application Notes n’est pas présente dans cette liste, car elle a un statut un peu différent</a:t>
            </a:r>
            <a:endParaRPr/>
          </a:p>
          <a:p>
            <a:pPr indent="0" lvl="0" marL="0" rtl="0" algn="l">
              <a:lnSpc>
                <a:spcPct val="100000"/>
              </a:lnSpc>
              <a:spcBef>
                <a:spcPts val="0"/>
              </a:spcBef>
              <a:spcAft>
                <a:spcPts val="0"/>
              </a:spcAft>
              <a:buNone/>
            </a:pPr>
            <a:r>
              <a:rPr lang="fr-CA"/>
              <a:t>Source: </a:t>
            </a:r>
            <a:r>
              <a:rPr lang="fr-CA" sz="1150" u="sng">
                <a:solidFill>
                  <a:schemeClr val="hlink"/>
                </a:solidFill>
                <a:latin typeface="Roboto"/>
                <a:ea typeface="Roboto"/>
                <a:cs typeface="Roboto"/>
                <a:sym typeface="Roboto"/>
                <a:hlinkClick r:id="rId2"/>
              </a:rPr>
              <a:t>https://www.geogebra.org/m/ma8ty4j9</a:t>
            </a:r>
            <a:r>
              <a:rPr lang="fr-CA" sz="1150">
                <a:solidFill>
                  <a:schemeClr val="dk1"/>
                </a:solidFill>
                <a:latin typeface="Roboto"/>
                <a:ea typeface="Roboto"/>
                <a:cs typeface="Roboto"/>
                <a:sym typeface="Roboto"/>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023a34f35_0_4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023a34f35_0_4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Activités : </a:t>
            </a:r>
            <a:r>
              <a:rPr lang="fr-CA" sz="1150" u="sng">
                <a:solidFill>
                  <a:schemeClr val="hlink"/>
                </a:solidFill>
                <a:latin typeface="Roboto"/>
                <a:ea typeface="Roboto"/>
                <a:cs typeface="Roboto"/>
                <a:sym typeface="Roboto"/>
                <a:hlinkClick r:id="rId2"/>
              </a:rPr>
              <a:t>https://www.geogebra.org/m/unjdxr9e</a:t>
            </a:r>
            <a:r>
              <a:rPr lang="fr-CA" sz="1150">
                <a:solidFill>
                  <a:schemeClr val="dk1"/>
                </a:solidFill>
                <a:latin typeface="Roboto"/>
                <a:ea typeface="Roboto"/>
                <a:cs typeface="Roboto"/>
                <a:sym typeface="Roboto"/>
              </a:rPr>
              <a:t> </a:t>
            </a:r>
            <a:endParaRPr/>
          </a:p>
          <a:p>
            <a:pPr indent="0" lvl="0" marL="0" rtl="0" algn="l">
              <a:spcBef>
                <a:spcPts val="0"/>
              </a:spcBef>
              <a:spcAft>
                <a:spcPts val="0"/>
              </a:spcAft>
              <a:buNone/>
            </a:pPr>
            <a:r>
              <a:rPr lang="fr-CA"/>
              <a:t>Classe virtuelle: </a:t>
            </a:r>
            <a:r>
              <a:rPr lang="fr-CA" sz="1150" u="sng">
                <a:solidFill>
                  <a:schemeClr val="hlink"/>
                </a:solidFill>
                <a:latin typeface="Roboto"/>
                <a:ea typeface="Roboto"/>
                <a:cs typeface="Roboto"/>
                <a:sym typeface="Roboto"/>
                <a:hlinkClick r:id="rId3"/>
              </a:rPr>
              <a:t>https://www.geogebra.org/classroom/wm6ajajz</a:t>
            </a:r>
            <a:r>
              <a:rPr lang="fr-CA" sz="1150">
                <a:solidFill>
                  <a:schemeClr val="dk1"/>
                </a:solidFill>
                <a:latin typeface="Roboto"/>
                <a:ea typeface="Roboto"/>
                <a:cs typeface="Roboto"/>
                <a:sym typeface="Roboto"/>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7a0e90d52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a0e90d52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Liste non exhaustive; voyez-vous d’autres concepts pouvant être vus avec cette application?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023a34f35_0_4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023a34f35_0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Interface de l’application Géométrie. Il est possible de personnaliser la barre d’outils, mais on doit passer par l’application Classique pour ensuite revenir à l’application Géométrie en éditant l’activité</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a0e90d52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a0e90d52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Montrer les outils dans l’application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7a0e90d5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a0e90d5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Les options se retrouvent dans toutes les applications et adaptée selon l’application. Un peu moins élaborées pour les applications mobiles. Montrer les trois ongles à droite pour passer d’une fenêtre de configuration à l’autre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023a34f35_0_6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highlight>
                  <a:srgbClr val="FFFF00"/>
                </a:highlight>
              </a:rPr>
              <a:t>Lien vers l’article : </a:t>
            </a:r>
            <a:r>
              <a:rPr lang="fr-CA" u="sng">
                <a:solidFill>
                  <a:schemeClr val="hlink"/>
                </a:solidFill>
                <a:highlight>
                  <a:srgbClr val="FFFF00"/>
                </a:highlight>
                <a:hlinkClick r:id="rId2"/>
              </a:rPr>
              <a:t>https://recitmst.qc.ca/Applications-GeoGebra-Geometrie-Calculatrice-3D-et-Notes-AQUOPS-2021-Atelier</a:t>
            </a:r>
            <a:r>
              <a:rPr lang="fr-CA">
                <a:highlight>
                  <a:srgbClr val="FFFF00"/>
                </a:highlight>
              </a:rPr>
              <a:t> </a:t>
            </a:r>
            <a:endParaRPr>
              <a:highlight>
                <a:srgbClr val="FFFF00"/>
              </a:highlight>
            </a:endParaRPr>
          </a:p>
        </p:txBody>
      </p:sp>
      <p:sp>
        <p:nvSpPr>
          <p:cNvPr id="118" name="Google Shape;118;gc023a34f35_0_6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c023a34f35_0_4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c023a34f35_0_4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Exploration des outils de construction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a0e90d52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a0e90d52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Transformations géométriques ou dans le plan, également homothéties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c34431f6a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c34431f6a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Première activité à faire en Classe, laisser 5 minutes, faire un retour, puis passer à la construction du losange. démontrer le calcul de l’aire d’un pentagone en le découpant en triangle ou travailler les rapports trigonométriques dans le triangle rectangle et construction du triangle isocèle.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9e587b73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9e587b73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laisse environ cinq minutes tout en étant disponibles pour répondre aux questions et aider aux constructions.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a3095ef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ca3095ef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fr-CA"/>
              <a:t>Avant de poursuivre avec la prochaine application, on voit les différentes façons pour sauvegarder les constructions.</a:t>
            </a:r>
            <a:endParaRPr/>
          </a:p>
          <a:p>
            <a:pPr indent="0" lvl="0" marL="0" rtl="0" algn="l">
              <a:spcBef>
                <a:spcPts val="0"/>
              </a:spcBef>
              <a:spcAft>
                <a:spcPts val="0"/>
              </a:spcAft>
              <a:buNone/>
            </a:pPr>
            <a:r>
              <a:rPr lang="fr-CA"/>
              <a:t>Dans une classe virtuelle, si vous êtes entrez avec un compte, vous avez accès aux activités tant que 1) l’enseignant vous garde dans les activités et 2) l’enseignant ne supprime pas la classe virtuelle.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023a34f35_0_4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c023a34f35_0_4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Pour la construction de fonctions et de relations ainsi que les vecteurs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7a0e90d527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a0e90d527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Liste non exhaustive, quels autres concepts voyez-vous?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023a34f35_0_4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Parler de l’application mobile avec réalité augmentée</a:t>
            </a:r>
            <a:endParaRPr/>
          </a:p>
        </p:txBody>
      </p:sp>
      <p:sp>
        <p:nvSpPr>
          <p:cNvPr id="344" name="Google Shape;344;gc023a34f35_0_4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7a0e90d52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7a0e90d52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Montrer les outils dans l’application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c023a34f35_0_4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Selon les participants, voir les différentes perspectives</a:t>
            </a:r>
            <a:endParaRPr/>
          </a:p>
        </p:txBody>
      </p:sp>
      <p:sp>
        <p:nvSpPr>
          <p:cNvPr id="364" name="Google Shape;364;gc023a34f35_0_4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023a34f35_0_1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023a34f35_0_1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7a0e90d52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a0e90d52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c023a34f35_0_4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Défi: faire un prisme rectangulaire et figures extrudées et ouvrir, défi 2 figure coupée par un plan: </a:t>
            </a:r>
            <a:r>
              <a:rPr lang="fr-CA"/>
              <a:t>Voir l’activité: </a:t>
            </a:r>
            <a:r>
              <a:rPr lang="fr-CA" sz="1150" u="sng">
                <a:solidFill>
                  <a:schemeClr val="hlink"/>
                </a:solidFill>
                <a:latin typeface="Roboto"/>
                <a:ea typeface="Roboto"/>
                <a:cs typeface="Roboto"/>
                <a:sym typeface="Roboto"/>
                <a:hlinkClick r:id="rId2"/>
              </a:rPr>
              <a:t>https://www.geogebra.org/m/putam8m9</a:t>
            </a:r>
            <a:r>
              <a:rPr lang="fr-CA" sz="1150">
                <a:solidFill>
                  <a:schemeClr val="dk1"/>
                </a:solidFill>
                <a:latin typeface="Roboto"/>
                <a:ea typeface="Roboto"/>
                <a:cs typeface="Roboto"/>
                <a:sym typeface="Roboto"/>
              </a:rPr>
              <a:t> (construction d’un prisme)</a:t>
            </a:r>
            <a:endParaRPr/>
          </a:p>
        </p:txBody>
      </p:sp>
      <p:sp>
        <p:nvSpPr>
          <p:cNvPr id="385" name="Google Shape;385;gc023a34f35_0_4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7a0e90d52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7a0e90d52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Commande Surface: objet, angle et axe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c34431f6a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c34431f6a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7a0e90d52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7a0e90d52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laisse environ cinq minutes tout en étant disponibles pour répondre aux questions et aider aux constructions.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c34431f6a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c34431f6a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S’utilise un peu comme Smart Notebook</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c34431f6a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c34431f6a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Présentation de l’interface avec un exemple d’enseignement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c34431f6a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c34431f6a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Présenter l’interface en faisant un lien avec Smart NoteBook</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c34431f6a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c34431f6a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Montrer les grilles et les pages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c34431f6a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c34431f6a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Lien vers la ressource: </a:t>
            </a:r>
            <a:r>
              <a:rPr lang="fr-CA" sz="1150" u="sng">
                <a:solidFill>
                  <a:schemeClr val="hlink"/>
                </a:solidFill>
                <a:latin typeface="Roboto"/>
                <a:ea typeface="Roboto"/>
                <a:cs typeface="Roboto"/>
                <a:sym typeface="Roboto"/>
                <a:hlinkClick r:id="rId2"/>
              </a:rPr>
              <a:t>https://www.geogebra.org/m/q4wkznb4</a:t>
            </a:r>
            <a:r>
              <a:rPr lang="fr-CA" sz="1150">
                <a:solidFill>
                  <a:schemeClr val="dk1"/>
                </a:solidFill>
                <a:latin typeface="Roboto"/>
                <a:ea typeface="Roboto"/>
                <a:cs typeface="Roboto"/>
                <a:sym typeface="Roboto"/>
              </a:rPr>
              <a:t> </a:t>
            </a:r>
            <a:endParaRPr sz="115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44a1bc1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44a1bc1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La malléabilité des applications de GeoGebra permet aux élèves de pousser plus loin leurs observation et leur réflexion sur les concepts mathématiques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34431f6a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c34431f6a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Affichage de la fenêtre Graspable Math. Quels autres concepts pour le primaire?</a:t>
            </a:r>
            <a:endParaRPr/>
          </a:p>
          <a:p>
            <a:pPr indent="0" lvl="0" marL="0" rtl="0" algn="l">
              <a:spcBef>
                <a:spcPts val="0"/>
              </a:spcBef>
              <a:spcAft>
                <a:spcPts val="0"/>
              </a:spcAft>
              <a:buClr>
                <a:schemeClr val="dk1"/>
              </a:buClr>
              <a:buSzPts val="1100"/>
              <a:buFont typeface="Arial"/>
              <a:buNone/>
            </a:pPr>
            <a:r>
              <a:rPr lang="fr-CA">
                <a:solidFill>
                  <a:schemeClr val="dk1"/>
                </a:solidFill>
              </a:rPr>
              <a:t>Lien vers la ressource: </a:t>
            </a:r>
            <a:r>
              <a:rPr lang="fr-CA" sz="1150" u="sng">
                <a:solidFill>
                  <a:srgbClr val="3C78D8"/>
                </a:solidFill>
                <a:latin typeface="Roboto"/>
                <a:ea typeface="Roboto"/>
                <a:cs typeface="Roboto"/>
                <a:sym typeface="Roboto"/>
                <a:hlinkClick r:id="rId2">
                  <a:extLst>
                    <a:ext uri="{A12FA001-AC4F-418D-AE19-62706E023703}">
                      <ahyp:hlinkClr val="tx"/>
                    </a:ext>
                  </a:extLst>
                </a:hlinkClick>
              </a:rPr>
              <a:t>https://www.geogebra.org/m/ufRBR7ce</a:t>
            </a:r>
            <a:r>
              <a:rPr lang="fr-CA" sz="1150">
                <a:solidFill>
                  <a:srgbClr val="3D4965"/>
                </a:solidFill>
                <a:latin typeface="Roboto"/>
                <a:ea typeface="Roboto"/>
                <a:cs typeface="Roboto"/>
                <a:sym typeface="Roboto"/>
              </a:rPr>
              <a:t> </a:t>
            </a:r>
            <a:endParaRPr sz="1150">
              <a:solidFill>
                <a:srgbClr val="3D4965"/>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r-CA" sz="1150">
                <a:solidFill>
                  <a:srgbClr val="3D4965"/>
                </a:solidFill>
                <a:latin typeface="Roboto"/>
                <a:ea typeface="Roboto"/>
                <a:cs typeface="Roboto"/>
                <a:sym typeface="Roboto"/>
              </a:rPr>
              <a:t>Voir également avec cette activité: </a:t>
            </a:r>
            <a:r>
              <a:rPr lang="fr-CA" sz="1150" u="sng">
                <a:solidFill>
                  <a:srgbClr val="3C78D8"/>
                </a:solidFill>
                <a:latin typeface="Roboto"/>
                <a:ea typeface="Roboto"/>
                <a:cs typeface="Roboto"/>
                <a:sym typeface="Roboto"/>
                <a:hlinkClick r:id="rId3">
                  <a:extLst>
                    <a:ext uri="{A12FA001-AC4F-418D-AE19-62706E023703}">
                      <ahyp:hlinkClr val="tx"/>
                    </a:ext>
                  </a:extLst>
                </a:hlinkClick>
              </a:rPr>
              <a:t>https://www.geogebra.org/m/muwanxuz</a:t>
            </a:r>
            <a:r>
              <a:rPr lang="fr-CA" sz="1150">
                <a:solidFill>
                  <a:srgbClr val="3D4965"/>
                </a:solidFill>
                <a:latin typeface="Roboto"/>
                <a:ea typeface="Roboto"/>
                <a:cs typeface="Roboto"/>
                <a:sym typeface="Roboto"/>
              </a:rPr>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c34431f6a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c34431f6a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7a0e90d52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7a0e90d52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laisse environ cinq minutes tout en étant disponibles pour répondre aux questions et aider aux constructions.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c85fd2858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c85fd2858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c85fd2858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c85fd2858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c85fd2858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c85fd2858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Faire la démonstration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Mentionner que je peux offrir des accompagnements pour développer du matériel ou pour aller plus loin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c893e651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c893e65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c023a34f35_0_12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c023a34f35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Disponible pour accompagner lors de développement de matériel ou pour des formations plus poussées sur la création d’activités, de livrets et de classes.</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Retirer et ajouter les applications selon l’atelier</a:t>
            </a:r>
            <a:endParaRPr/>
          </a:p>
        </p:txBody>
      </p:sp>
      <p:sp>
        <p:nvSpPr>
          <p:cNvPr id="143" name="Google Shape;14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c87a6cddd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c87a6cdddc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Formulaire d’appréciation: </a:t>
            </a:r>
            <a:r>
              <a:rPr lang="fr-CA" u="sng">
                <a:solidFill>
                  <a:srgbClr val="008064"/>
                </a:solidFill>
                <a:hlinkClick r:id="rId2">
                  <a:extLst>
                    <a:ext uri="{A12FA001-AC4F-418D-AE19-62706E023703}">
                      <ahyp:hlinkClr val="tx"/>
                    </a:ext>
                  </a:extLst>
                </a:hlinkClick>
              </a:rPr>
              <a:t>https://docs.google.com/forms/d/e/1FAIpQLSfuj1JgSQIiLQWY7TWL3SIUJcmdszDTxKWbJxzRnLTFtojoFg/viewform</a:t>
            </a:r>
            <a:r>
              <a:rPr lang="fr-CA">
                <a:solidFill>
                  <a:schemeClr val="dk1"/>
                </a:solidFill>
              </a:rPr>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c87a6cddd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gc87a6cdddc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3000">
              <a:solidFill>
                <a:srgbClr val="E83C6C"/>
              </a:solidFill>
              <a:highlight>
                <a:srgbClr val="FFFFFF"/>
              </a:highligh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c87a6cdddc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c87a6cdddc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023a34f35_0_1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023a34f35_0_1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023a34f35_0_1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023a34f35_0_1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Parler du compte et du réseau social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Première activité: se créer un compte, peuvent utiliser leur compte Microsoft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023a34f35_0_2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023a34f35_0_2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rgbClr val="FAA22A"/>
            </a:gs>
            <a:gs pos="23000">
              <a:srgbClr val="FCC273"/>
            </a:gs>
            <a:gs pos="49000">
              <a:srgbClr val="60B98B"/>
            </a:gs>
            <a:gs pos="77000">
              <a:schemeClr val="accent4"/>
            </a:gs>
            <a:gs pos="100000">
              <a:srgbClr val="0069BF"/>
            </a:gs>
          </a:gsLst>
          <a:lin ang="18900732" scaled="0"/>
        </a:gradFill>
      </p:bgPr>
    </p:bg>
    <p:spTree>
      <p:nvGrpSpPr>
        <p:cNvPr id="9" name="Shape 9"/>
        <p:cNvGrpSpPr/>
        <p:nvPr/>
      </p:nvGrpSpPr>
      <p:grpSpPr>
        <a:xfrm>
          <a:off x="0" y="0"/>
          <a:ext cx="0" cy="0"/>
          <a:chOff x="0" y="0"/>
          <a:chExt cx="0" cy="0"/>
        </a:xfrm>
      </p:grpSpPr>
      <p:sp>
        <p:nvSpPr>
          <p:cNvPr id="10" name="Google Shape;10;p2"/>
          <p:cNvSpPr/>
          <p:nvPr/>
        </p:nvSpPr>
        <p:spPr>
          <a:xfrm>
            <a:off x="1361800" y="-476249"/>
            <a:ext cx="6041280" cy="5907280"/>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1"/>
              </a:gs>
              <a:gs pos="13000">
                <a:schemeClr val="accent1"/>
              </a:gs>
              <a:gs pos="31000">
                <a:schemeClr val="accent2"/>
              </a:gs>
              <a:gs pos="50000">
                <a:schemeClr val="accent3"/>
              </a:gs>
              <a:gs pos="68000">
                <a:schemeClr val="accent4"/>
              </a:gs>
              <a:gs pos="88000">
                <a:schemeClr val="accent5"/>
              </a:gs>
              <a:gs pos="100000">
                <a:schemeClr val="accent5"/>
              </a:gs>
            </a:gsLst>
            <a:lin ang="8100019"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5600"/>
              <a:buNone/>
              <a:defRPr sz="5600">
                <a:solidFill>
                  <a:schemeClr val="lt1"/>
                </a:solidFill>
              </a:defRPr>
            </a:lvl2pPr>
            <a:lvl3pPr lvl="2" rtl="0" algn="ctr">
              <a:spcBef>
                <a:spcPts val="0"/>
              </a:spcBef>
              <a:spcAft>
                <a:spcPts val="0"/>
              </a:spcAft>
              <a:buClr>
                <a:schemeClr val="lt1"/>
              </a:buClr>
              <a:buSzPts val="5600"/>
              <a:buNone/>
              <a:defRPr sz="5600">
                <a:solidFill>
                  <a:schemeClr val="lt1"/>
                </a:solidFill>
              </a:defRPr>
            </a:lvl3pPr>
            <a:lvl4pPr lvl="3" rtl="0" algn="ctr">
              <a:spcBef>
                <a:spcPts val="0"/>
              </a:spcBef>
              <a:spcAft>
                <a:spcPts val="0"/>
              </a:spcAft>
              <a:buClr>
                <a:schemeClr val="lt1"/>
              </a:buClr>
              <a:buSzPts val="5600"/>
              <a:buNone/>
              <a:defRPr sz="5600">
                <a:solidFill>
                  <a:schemeClr val="lt1"/>
                </a:solidFill>
              </a:defRPr>
            </a:lvl4pPr>
            <a:lvl5pPr lvl="4" rtl="0" algn="ctr">
              <a:spcBef>
                <a:spcPts val="0"/>
              </a:spcBef>
              <a:spcAft>
                <a:spcPts val="0"/>
              </a:spcAft>
              <a:buClr>
                <a:schemeClr val="lt1"/>
              </a:buClr>
              <a:buSzPts val="5600"/>
              <a:buNone/>
              <a:defRPr sz="5600">
                <a:solidFill>
                  <a:schemeClr val="lt1"/>
                </a:solidFill>
              </a:defRPr>
            </a:lvl5pPr>
            <a:lvl6pPr lvl="5" rtl="0" algn="ctr">
              <a:spcBef>
                <a:spcPts val="0"/>
              </a:spcBef>
              <a:spcAft>
                <a:spcPts val="0"/>
              </a:spcAft>
              <a:buClr>
                <a:schemeClr val="lt1"/>
              </a:buClr>
              <a:buSzPts val="5600"/>
              <a:buNone/>
              <a:defRPr sz="5600">
                <a:solidFill>
                  <a:schemeClr val="lt1"/>
                </a:solidFill>
              </a:defRPr>
            </a:lvl6pPr>
            <a:lvl7pPr lvl="6" rtl="0" algn="ctr">
              <a:spcBef>
                <a:spcPts val="0"/>
              </a:spcBef>
              <a:spcAft>
                <a:spcPts val="0"/>
              </a:spcAft>
              <a:buClr>
                <a:schemeClr val="lt1"/>
              </a:buClr>
              <a:buSzPts val="5600"/>
              <a:buNone/>
              <a:defRPr sz="5600">
                <a:solidFill>
                  <a:schemeClr val="lt1"/>
                </a:solidFill>
              </a:defRPr>
            </a:lvl7pPr>
            <a:lvl8pPr lvl="7" rtl="0" algn="ctr">
              <a:spcBef>
                <a:spcPts val="0"/>
              </a:spcBef>
              <a:spcAft>
                <a:spcPts val="0"/>
              </a:spcAft>
              <a:buClr>
                <a:schemeClr val="lt1"/>
              </a:buClr>
              <a:buSzPts val="5600"/>
              <a:buNone/>
              <a:defRPr sz="5600">
                <a:solidFill>
                  <a:schemeClr val="lt1"/>
                </a:solidFill>
              </a:defRPr>
            </a:lvl8pPr>
            <a:lvl9pPr lvl="8" rtl="0" algn="ctr">
              <a:spcBef>
                <a:spcPts val="0"/>
              </a:spcBef>
              <a:spcAft>
                <a:spcPts val="0"/>
              </a:spcAft>
              <a:buClr>
                <a:schemeClr val="lt1"/>
              </a:buClr>
              <a:buSzPts val="5600"/>
              <a:buNone/>
              <a:defRPr sz="56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Right stain" type="blank">
  <p:cSld name="BLANK">
    <p:spTree>
      <p:nvGrpSpPr>
        <p:cNvPr id="58" name="Shape 58"/>
        <p:cNvGrpSpPr/>
        <p:nvPr/>
      </p:nvGrpSpPr>
      <p:grpSpPr>
        <a:xfrm>
          <a:off x="0" y="0"/>
          <a:ext cx="0" cy="0"/>
          <a:chOff x="0" y="0"/>
          <a:chExt cx="0" cy="0"/>
        </a:xfrm>
      </p:grpSpPr>
      <p:sp>
        <p:nvSpPr>
          <p:cNvPr id="59" name="Google Shape;59;p11"/>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61" name="Google Shape;61;p11"/>
          <p:cNvSpPr/>
          <p:nvPr/>
        </p:nvSpPr>
        <p:spPr>
          <a:xfrm rot="10800000">
            <a:off x="34870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entered stain">
  <p:cSld name="BLANK_2">
    <p:spTree>
      <p:nvGrpSpPr>
        <p:cNvPr id="62" name="Shape 62"/>
        <p:cNvGrpSpPr/>
        <p:nvPr/>
      </p:nvGrpSpPr>
      <p:grpSpPr>
        <a:xfrm>
          <a:off x="0" y="0"/>
          <a:ext cx="0" cy="0"/>
          <a:chOff x="0" y="0"/>
          <a:chExt cx="0" cy="0"/>
        </a:xfrm>
      </p:grpSpPr>
      <p:sp>
        <p:nvSpPr>
          <p:cNvPr id="63" name="Google Shape;63;p12"/>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65" name="Google Shape;65;p12"/>
          <p:cNvSpPr/>
          <p:nvPr/>
        </p:nvSpPr>
        <p:spPr>
          <a:xfrm>
            <a:off x="1711962"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gradFill>
          <a:gsLst>
            <a:gs pos="0">
              <a:schemeClr val="accent1"/>
            </a:gs>
            <a:gs pos="23000">
              <a:schemeClr val="accent2"/>
            </a:gs>
            <a:gs pos="49000">
              <a:schemeClr val="accent3"/>
            </a:gs>
            <a:gs pos="77000">
              <a:schemeClr val="accent4"/>
            </a:gs>
            <a:gs pos="100000">
              <a:schemeClr val="accent5"/>
            </a:gs>
          </a:gsLst>
          <a:lin ang="18900732" scaled="0"/>
        </a:gradFill>
      </p:bgPr>
    </p:bg>
    <p:spTree>
      <p:nvGrpSpPr>
        <p:cNvPr id="66" name="Shape 66"/>
        <p:cNvGrpSpPr/>
        <p:nvPr/>
      </p:nvGrpSpPr>
      <p:grpSpPr>
        <a:xfrm>
          <a:off x="0" y="0"/>
          <a:ext cx="0" cy="0"/>
          <a:chOff x="0" y="0"/>
          <a:chExt cx="0" cy="0"/>
        </a:xfrm>
      </p:grpSpPr>
      <p:sp>
        <p:nvSpPr>
          <p:cNvPr id="67" name="Google Shape;67;p13"/>
          <p:cNvSpPr/>
          <p:nvPr/>
        </p:nvSpPr>
        <p:spPr>
          <a:xfrm>
            <a:off x="0" y="0"/>
            <a:ext cx="9144000" cy="5143976"/>
          </a:xfrm>
          <a:custGeom>
            <a:rect b="b" l="l" r="r" t="t"/>
            <a:pathLst>
              <a:path extrusionOk="0" h="6858634" w="12192000">
                <a:moveTo>
                  <a:pt x="5051425" y="5551170"/>
                </a:moveTo>
                <a:cubicBezTo>
                  <a:pt x="5142865" y="5459730"/>
                  <a:pt x="5142865" y="5309235"/>
                  <a:pt x="5051425" y="5217795"/>
                </a:cubicBezTo>
                <a:cubicBezTo>
                  <a:pt x="4959985" y="5126355"/>
                  <a:pt x="4809490" y="5126355"/>
                  <a:pt x="4718050" y="5217795"/>
                </a:cubicBezTo>
                <a:lnTo>
                  <a:pt x="4352925" y="5582920"/>
                </a:lnTo>
                <a:cubicBezTo>
                  <a:pt x="4261485" y="5674360"/>
                  <a:pt x="4110990" y="5674360"/>
                  <a:pt x="4019550" y="5582920"/>
                </a:cubicBezTo>
                <a:cubicBezTo>
                  <a:pt x="3928110" y="5491480"/>
                  <a:pt x="3928110" y="5340985"/>
                  <a:pt x="4019550" y="5249545"/>
                </a:cubicBezTo>
                <a:lnTo>
                  <a:pt x="5015865" y="4253230"/>
                </a:lnTo>
                <a:cubicBezTo>
                  <a:pt x="5107305" y="4161790"/>
                  <a:pt x="5107305" y="4011295"/>
                  <a:pt x="5015865" y="3919855"/>
                </a:cubicBezTo>
                <a:cubicBezTo>
                  <a:pt x="4924425" y="3828415"/>
                  <a:pt x="4773930" y="3828415"/>
                  <a:pt x="4682490" y="3919855"/>
                </a:cubicBezTo>
                <a:lnTo>
                  <a:pt x="3443605" y="5158105"/>
                </a:lnTo>
                <a:cubicBezTo>
                  <a:pt x="3352165" y="5249545"/>
                  <a:pt x="3201670" y="5249545"/>
                  <a:pt x="3110230" y="5158105"/>
                </a:cubicBezTo>
                <a:cubicBezTo>
                  <a:pt x="3018790" y="5066665"/>
                  <a:pt x="3018790" y="4916170"/>
                  <a:pt x="3110230" y="4824730"/>
                </a:cubicBezTo>
                <a:lnTo>
                  <a:pt x="3963670" y="3971290"/>
                </a:lnTo>
                <a:cubicBezTo>
                  <a:pt x="4055110" y="3879850"/>
                  <a:pt x="4055110" y="3729355"/>
                  <a:pt x="3963670" y="3637915"/>
                </a:cubicBezTo>
                <a:cubicBezTo>
                  <a:pt x="3872230" y="3546475"/>
                  <a:pt x="3721735" y="3546475"/>
                  <a:pt x="3630295" y="3637915"/>
                </a:cubicBezTo>
                <a:lnTo>
                  <a:pt x="1931035" y="5336540"/>
                </a:lnTo>
                <a:cubicBezTo>
                  <a:pt x="1839595" y="5427980"/>
                  <a:pt x="1689100" y="5427980"/>
                  <a:pt x="1597660" y="5336540"/>
                </a:cubicBezTo>
                <a:cubicBezTo>
                  <a:pt x="1506220" y="5245100"/>
                  <a:pt x="1506220" y="5094605"/>
                  <a:pt x="1597660" y="5003165"/>
                </a:cubicBezTo>
                <a:lnTo>
                  <a:pt x="2701290" y="3899535"/>
                </a:lnTo>
                <a:cubicBezTo>
                  <a:pt x="2792730" y="3808095"/>
                  <a:pt x="2792730" y="3657600"/>
                  <a:pt x="2701290" y="3566160"/>
                </a:cubicBezTo>
                <a:cubicBezTo>
                  <a:pt x="2609850" y="3474720"/>
                  <a:pt x="2609850" y="3324225"/>
                  <a:pt x="2701290" y="3232785"/>
                </a:cubicBezTo>
                <a:lnTo>
                  <a:pt x="5933440" y="635"/>
                </a:lnTo>
                <a:lnTo>
                  <a:pt x="0" y="635"/>
                </a:lnTo>
                <a:lnTo>
                  <a:pt x="0" y="6858635"/>
                </a:lnTo>
                <a:lnTo>
                  <a:pt x="4487545" y="6858635"/>
                </a:lnTo>
                <a:cubicBezTo>
                  <a:pt x="4492625" y="6805931"/>
                  <a:pt x="4515485" y="6755131"/>
                  <a:pt x="4555490" y="6715125"/>
                </a:cubicBezTo>
                <a:lnTo>
                  <a:pt x="4686300" y="6584315"/>
                </a:lnTo>
                <a:cubicBezTo>
                  <a:pt x="4777740" y="6492875"/>
                  <a:pt x="4777740" y="6342380"/>
                  <a:pt x="4686300" y="6250940"/>
                </a:cubicBezTo>
                <a:cubicBezTo>
                  <a:pt x="4594860" y="6159500"/>
                  <a:pt x="4594860" y="6009005"/>
                  <a:pt x="4686300" y="5917565"/>
                </a:cubicBezTo>
                <a:lnTo>
                  <a:pt x="5051425" y="5551170"/>
                </a:lnTo>
                <a:close/>
                <a:moveTo>
                  <a:pt x="2902585" y="2132965"/>
                </a:moveTo>
                <a:lnTo>
                  <a:pt x="4163060" y="872490"/>
                </a:lnTo>
                <a:cubicBezTo>
                  <a:pt x="4254500" y="781050"/>
                  <a:pt x="4404995" y="781050"/>
                  <a:pt x="4496435" y="872490"/>
                </a:cubicBezTo>
                <a:cubicBezTo>
                  <a:pt x="4587875" y="963930"/>
                  <a:pt x="4587875" y="1114425"/>
                  <a:pt x="4496435" y="1205865"/>
                </a:cubicBezTo>
                <a:lnTo>
                  <a:pt x="3235960" y="2466975"/>
                </a:lnTo>
                <a:cubicBezTo>
                  <a:pt x="3144520" y="2558415"/>
                  <a:pt x="2994025" y="2558415"/>
                  <a:pt x="2902585" y="2466975"/>
                </a:cubicBezTo>
                <a:cubicBezTo>
                  <a:pt x="2811145" y="2374900"/>
                  <a:pt x="2811145" y="2225040"/>
                  <a:pt x="2902585" y="2132965"/>
                </a:cubicBezTo>
                <a:close/>
                <a:moveTo>
                  <a:pt x="2051050" y="2984500"/>
                </a:moveTo>
                <a:lnTo>
                  <a:pt x="2446020" y="2589530"/>
                </a:lnTo>
                <a:cubicBezTo>
                  <a:pt x="2537460" y="2498090"/>
                  <a:pt x="2687955" y="2498090"/>
                  <a:pt x="2779395" y="2589530"/>
                </a:cubicBezTo>
                <a:cubicBezTo>
                  <a:pt x="2870835" y="2680970"/>
                  <a:pt x="2870835" y="2831465"/>
                  <a:pt x="2779395" y="2922905"/>
                </a:cubicBezTo>
                <a:lnTo>
                  <a:pt x="2384425" y="3317875"/>
                </a:lnTo>
                <a:cubicBezTo>
                  <a:pt x="2292985" y="3409315"/>
                  <a:pt x="2142490" y="3409315"/>
                  <a:pt x="2051050" y="3317875"/>
                </a:cubicBezTo>
                <a:cubicBezTo>
                  <a:pt x="1959610" y="3226435"/>
                  <a:pt x="1959610" y="3075940"/>
                  <a:pt x="2051050" y="2984500"/>
                </a:cubicBezTo>
                <a:close/>
                <a:moveTo>
                  <a:pt x="1426845" y="5841365"/>
                </a:moveTo>
                <a:cubicBezTo>
                  <a:pt x="1335405" y="5932805"/>
                  <a:pt x="1184910" y="5932805"/>
                  <a:pt x="1093470" y="5841365"/>
                </a:cubicBezTo>
                <a:cubicBezTo>
                  <a:pt x="1002030" y="5749925"/>
                  <a:pt x="1002030" y="5599430"/>
                  <a:pt x="1093470" y="5507990"/>
                </a:cubicBezTo>
                <a:cubicBezTo>
                  <a:pt x="1184910" y="5416550"/>
                  <a:pt x="1335405" y="5416550"/>
                  <a:pt x="1426845" y="5507990"/>
                </a:cubicBezTo>
                <a:cubicBezTo>
                  <a:pt x="1518285" y="5599430"/>
                  <a:pt x="1518285" y="5749290"/>
                  <a:pt x="1426845" y="5841365"/>
                </a:cubicBezTo>
                <a:close/>
                <a:moveTo>
                  <a:pt x="3888105" y="6047740"/>
                </a:moveTo>
                <a:cubicBezTo>
                  <a:pt x="3796665" y="6139180"/>
                  <a:pt x="3646170" y="6139180"/>
                  <a:pt x="3554730" y="6047740"/>
                </a:cubicBezTo>
                <a:cubicBezTo>
                  <a:pt x="3463290" y="5956300"/>
                  <a:pt x="3463290" y="5805805"/>
                  <a:pt x="3554730" y="5714365"/>
                </a:cubicBezTo>
                <a:cubicBezTo>
                  <a:pt x="3646170" y="5622925"/>
                  <a:pt x="3796665" y="5622925"/>
                  <a:pt x="3888105" y="5714365"/>
                </a:cubicBezTo>
                <a:cubicBezTo>
                  <a:pt x="3980180" y="5805805"/>
                  <a:pt x="3980180" y="5955665"/>
                  <a:pt x="3888105" y="6047740"/>
                </a:cubicBezTo>
                <a:close/>
                <a:moveTo>
                  <a:pt x="6600825" y="0"/>
                </a:moveTo>
                <a:lnTo>
                  <a:pt x="6056630" y="544195"/>
                </a:lnTo>
                <a:cubicBezTo>
                  <a:pt x="5965190" y="635635"/>
                  <a:pt x="5965190" y="786130"/>
                  <a:pt x="6056630" y="877570"/>
                </a:cubicBezTo>
                <a:cubicBezTo>
                  <a:pt x="6148070" y="969010"/>
                  <a:pt x="6298565" y="969010"/>
                  <a:pt x="6390005" y="877570"/>
                </a:cubicBezTo>
                <a:lnTo>
                  <a:pt x="6886575" y="381000"/>
                </a:lnTo>
                <a:cubicBezTo>
                  <a:pt x="6978015" y="289560"/>
                  <a:pt x="7128510" y="289560"/>
                  <a:pt x="7219950" y="381000"/>
                </a:cubicBezTo>
                <a:cubicBezTo>
                  <a:pt x="7311390" y="472440"/>
                  <a:pt x="7458075" y="476250"/>
                  <a:pt x="7545706" y="389255"/>
                </a:cubicBezTo>
                <a:cubicBezTo>
                  <a:pt x="7633335" y="301625"/>
                  <a:pt x="7779385" y="305435"/>
                  <a:pt x="7871460" y="397510"/>
                </a:cubicBezTo>
                <a:cubicBezTo>
                  <a:pt x="7962900" y="488950"/>
                  <a:pt x="8113395" y="488950"/>
                  <a:pt x="8204835" y="397510"/>
                </a:cubicBezTo>
                <a:lnTo>
                  <a:pt x="8478520" y="123825"/>
                </a:lnTo>
                <a:cubicBezTo>
                  <a:pt x="8569960" y="32385"/>
                  <a:pt x="8720455" y="32385"/>
                  <a:pt x="8811895" y="123825"/>
                </a:cubicBezTo>
                <a:cubicBezTo>
                  <a:pt x="8903335" y="215265"/>
                  <a:pt x="8903335" y="365760"/>
                  <a:pt x="8811895" y="457200"/>
                </a:cubicBezTo>
                <a:lnTo>
                  <a:pt x="7040881" y="2228215"/>
                </a:lnTo>
                <a:cubicBezTo>
                  <a:pt x="6949440" y="2319655"/>
                  <a:pt x="6949440" y="2470150"/>
                  <a:pt x="7040881" y="2561590"/>
                </a:cubicBezTo>
                <a:cubicBezTo>
                  <a:pt x="7132320" y="2653030"/>
                  <a:pt x="7282815" y="2653030"/>
                  <a:pt x="7374256" y="2561590"/>
                </a:cubicBezTo>
                <a:lnTo>
                  <a:pt x="7783195" y="2152650"/>
                </a:lnTo>
                <a:cubicBezTo>
                  <a:pt x="7874635" y="2061210"/>
                  <a:pt x="8025131" y="2061210"/>
                  <a:pt x="8116570" y="2152650"/>
                </a:cubicBezTo>
                <a:cubicBezTo>
                  <a:pt x="8208010" y="2244090"/>
                  <a:pt x="8212456" y="2390140"/>
                  <a:pt x="8126731" y="2476500"/>
                </a:cubicBezTo>
                <a:cubicBezTo>
                  <a:pt x="8041006" y="2562860"/>
                  <a:pt x="8044815" y="2708275"/>
                  <a:pt x="8136890" y="2800350"/>
                </a:cubicBezTo>
                <a:cubicBezTo>
                  <a:pt x="8228331" y="2891790"/>
                  <a:pt x="8378825" y="2891790"/>
                  <a:pt x="8470265" y="2800350"/>
                </a:cubicBezTo>
                <a:lnTo>
                  <a:pt x="9319895" y="1950720"/>
                </a:lnTo>
                <a:cubicBezTo>
                  <a:pt x="9411335" y="1859280"/>
                  <a:pt x="9561830" y="1859280"/>
                  <a:pt x="9653270" y="1950720"/>
                </a:cubicBezTo>
                <a:cubicBezTo>
                  <a:pt x="9744710" y="2042160"/>
                  <a:pt x="9744710" y="2192655"/>
                  <a:pt x="9653270" y="2284095"/>
                </a:cubicBezTo>
                <a:lnTo>
                  <a:pt x="8946515" y="2990850"/>
                </a:lnTo>
                <a:cubicBezTo>
                  <a:pt x="8855075" y="3082290"/>
                  <a:pt x="8855075" y="3232785"/>
                  <a:pt x="8946515" y="3324225"/>
                </a:cubicBezTo>
                <a:cubicBezTo>
                  <a:pt x="9037955" y="3415665"/>
                  <a:pt x="9188450" y="3415665"/>
                  <a:pt x="9279890" y="3324225"/>
                </a:cubicBezTo>
                <a:lnTo>
                  <a:pt x="9403080" y="3201035"/>
                </a:lnTo>
                <a:cubicBezTo>
                  <a:pt x="9494520" y="3109595"/>
                  <a:pt x="9645015" y="3109595"/>
                  <a:pt x="9736455" y="3201035"/>
                </a:cubicBezTo>
                <a:cubicBezTo>
                  <a:pt x="9827895" y="3292475"/>
                  <a:pt x="9827895" y="3442970"/>
                  <a:pt x="9736455" y="3534410"/>
                </a:cubicBezTo>
                <a:lnTo>
                  <a:pt x="6957060" y="6313805"/>
                </a:lnTo>
                <a:cubicBezTo>
                  <a:pt x="6865620" y="6405245"/>
                  <a:pt x="6715125" y="6405245"/>
                  <a:pt x="6623685" y="6313805"/>
                </a:cubicBezTo>
                <a:cubicBezTo>
                  <a:pt x="6532245" y="6222365"/>
                  <a:pt x="6532245" y="6071870"/>
                  <a:pt x="6623685" y="5980430"/>
                </a:cubicBezTo>
                <a:lnTo>
                  <a:pt x="6988810" y="5615305"/>
                </a:lnTo>
                <a:cubicBezTo>
                  <a:pt x="7080250" y="5523865"/>
                  <a:pt x="7080250" y="5373370"/>
                  <a:pt x="6988810" y="5281930"/>
                </a:cubicBezTo>
                <a:cubicBezTo>
                  <a:pt x="6897370" y="5190490"/>
                  <a:pt x="6746875" y="5190490"/>
                  <a:pt x="6655435" y="5281930"/>
                </a:cubicBezTo>
                <a:lnTo>
                  <a:pt x="5079365" y="6858000"/>
                </a:lnTo>
                <a:lnTo>
                  <a:pt x="6619875" y="6858000"/>
                </a:lnTo>
                <a:lnTo>
                  <a:pt x="7569200" y="5908675"/>
                </a:lnTo>
                <a:cubicBezTo>
                  <a:pt x="7660640" y="5817235"/>
                  <a:pt x="7811135" y="5817235"/>
                  <a:pt x="7902575" y="5908675"/>
                </a:cubicBezTo>
                <a:cubicBezTo>
                  <a:pt x="7994015" y="6000115"/>
                  <a:pt x="7994015" y="6150610"/>
                  <a:pt x="7902575" y="6242050"/>
                </a:cubicBezTo>
                <a:lnTo>
                  <a:pt x="7286625" y="6858000"/>
                </a:lnTo>
                <a:lnTo>
                  <a:pt x="12192000" y="6858000"/>
                </a:lnTo>
                <a:lnTo>
                  <a:pt x="12192000" y="0"/>
                </a:lnTo>
                <a:lnTo>
                  <a:pt x="6600825" y="0"/>
                </a:lnTo>
                <a:close/>
                <a:moveTo>
                  <a:pt x="10761345" y="2509520"/>
                </a:moveTo>
                <a:lnTo>
                  <a:pt x="10201275" y="3069590"/>
                </a:lnTo>
                <a:cubicBezTo>
                  <a:pt x="10109835" y="3161030"/>
                  <a:pt x="9959340" y="3161030"/>
                  <a:pt x="9867900" y="3069590"/>
                </a:cubicBezTo>
                <a:cubicBezTo>
                  <a:pt x="9776460" y="2978150"/>
                  <a:pt x="9776460" y="2827655"/>
                  <a:pt x="9867900" y="2736215"/>
                </a:cubicBezTo>
                <a:lnTo>
                  <a:pt x="10427970" y="2176145"/>
                </a:lnTo>
                <a:cubicBezTo>
                  <a:pt x="10519410" y="2084705"/>
                  <a:pt x="10669905" y="2084705"/>
                  <a:pt x="10761345" y="2176145"/>
                </a:cubicBezTo>
                <a:cubicBezTo>
                  <a:pt x="10852785" y="2267585"/>
                  <a:pt x="10852785" y="2418080"/>
                  <a:pt x="10761345" y="2509520"/>
                </a:cubicBezTo>
                <a:close/>
                <a:moveTo>
                  <a:pt x="11226165" y="2045335"/>
                </a:moveTo>
                <a:cubicBezTo>
                  <a:pt x="11134725" y="2136775"/>
                  <a:pt x="10984230" y="2136775"/>
                  <a:pt x="10892790" y="2045335"/>
                </a:cubicBezTo>
                <a:cubicBezTo>
                  <a:pt x="10801350" y="1953895"/>
                  <a:pt x="10801350" y="1803400"/>
                  <a:pt x="10892790" y="1711960"/>
                </a:cubicBezTo>
                <a:cubicBezTo>
                  <a:pt x="10984230" y="1620520"/>
                  <a:pt x="11134725" y="1620520"/>
                  <a:pt x="11226165" y="1711960"/>
                </a:cubicBezTo>
                <a:cubicBezTo>
                  <a:pt x="11317605" y="1803400"/>
                  <a:pt x="11317605" y="1953260"/>
                  <a:pt x="11226165" y="2045335"/>
                </a:cubicBezTo>
                <a:close/>
              </a:path>
            </a:pathLst>
          </a:custGeom>
          <a:solidFill>
            <a:srgbClr val="061A22">
              <a:alpha val="173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3"/>
          <p:cNvSpPr/>
          <p:nvPr/>
        </p:nvSpPr>
        <p:spPr>
          <a:xfrm>
            <a:off x="8608500" y="4608000"/>
            <a:ext cx="383100" cy="383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70" name="Shape 70"/>
        <p:cNvGrpSpPr/>
        <p:nvPr/>
      </p:nvGrpSpPr>
      <p:grpSpPr>
        <a:xfrm>
          <a:off x="0" y="0"/>
          <a:ext cx="0" cy="0"/>
          <a:chOff x="0" y="0"/>
          <a:chExt cx="0" cy="0"/>
        </a:xfrm>
      </p:grpSpPr>
      <p:sp>
        <p:nvSpPr>
          <p:cNvPr id="71" name="Google Shape;71;p14"/>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 name="Google Shape;72;p14"/>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74" name="Shape 74"/>
        <p:cNvGrpSpPr/>
        <p:nvPr/>
      </p:nvGrpSpPr>
      <p:grpSpPr>
        <a:xfrm>
          <a:off x="0" y="0"/>
          <a:ext cx="0" cy="0"/>
          <a:chOff x="0" y="0"/>
          <a:chExt cx="0" cy="0"/>
        </a:xfrm>
      </p:grpSpPr>
      <p:sp>
        <p:nvSpPr>
          <p:cNvPr id="75" name="Google Shape;75;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76" name="Google Shape;76;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8" name="Shape 78"/>
        <p:cNvGrpSpPr/>
        <p:nvPr/>
      </p:nvGrpSpPr>
      <p:grpSpPr>
        <a:xfrm>
          <a:off x="0" y="0"/>
          <a:ext cx="0" cy="0"/>
          <a:chOff x="0" y="0"/>
          <a:chExt cx="0" cy="0"/>
        </a:xfrm>
      </p:grpSpPr>
      <p:sp>
        <p:nvSpPr>
          <p:cNvPr id="79" name="Google Shape;79;p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0" name="Google Shape;80;p16"/>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1" name="Google Shape;81;p1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2" name="Google Shape;8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3" name="Google Shape;8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4" name="Google Shape;8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85" name="Shape 85"/>
        <p:cNvGrpSpPr/>
        <p:nvPr/>
      </p:nvGrpSpPr>
      <p:grpSpPr>
        <a:xfrm>
          <a:off x="0" y="0"/>
          <a:ext cx="0" cy="0"/>
          <a:chOff x="0" y="0"/>
          <a:chExt cx="0" cy="0"/>
        </a:xfrm>
      </p:grpSpPr>
      <p:sp>
        <p:nvSpPr>
          <p:cNvPr id="86" name="Google Shape;86;p17"/>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7"/>
          <p:cNvSpPr txBox="1"/>
          <p:nvPr>
            <p:ph idx="1" type="body"/>
          </p:nvPr>
        </p:nvSpPr>
        <p:spPr>
          <a:xfrm>
            <a:off x="508000" y="1620450"/>
            <a:ext cx="7273500" cy="2910600"/>
          </a:xfrm>
          <a:prstGeom prst="rect">
            <a:avLst/>
          </a:prstGeom>
          <a:noFill/>
          <a:ln>
            <a:noFill/>
          </a:ln>
        </p:spPr>
        <p:txBody>
          <a:bodyPr anchorCtr="0" anchor="t" bIns="45700" lIns="91425" spcFirstLastPara="1" rIns="91425" wrap="square" tIns="45700">
            <a:noAutofit/>
          </a:bodyPr>
          <a:lstStyle>
            <a:lvl1pPr indent="-330200" lvl="0" marL="457200" rtl="0" algn="l">
              <a:lnSpc>
                <a:spcPct val="100000"/>
              </a:lnSpc>
              <a:spcBef>
                <a:spcPts val="800"/>
              </a:spcBef>
              <a:spcAft>
                <a:spcPts val="0"/>
              </a:spcAft>
              <a:buSzPts val="1600"/>
              <a:buChar char="►"/>
              <a:defRPr sz="1600"/>
            </a:lvl1pPr>
            <a:lvl2pPr indent="-330200" lvl="1" marL="914400" rtl="0" algn="l">
              <a:lnSpc>
                <a:spcPct val="100000"/>
              </a:lnSpc>
              <a:spcBef>
                <a:spcPts val="800"/>
              </a:spcBef>
              <a:spcAft>
                <a:spcPts val="0"/>
              </a:spcAft>
              <a:buSzPts val="1600"/>
              <a:buChar char="►"/>
              <a:defRPr sz="1600"/>
            </a:lvl2pPr>
            <a:lvl3pPr indent="-330200" lvl="2" marL="1371600" rtl="0" algn="l">
              <a:lnSpc>
                <a:spcPct val="100000"/>
              </a:lnSpc>
              <a:spcBef>
                <a:spcPts val="800"/>
              </a:spcBef>
              <a:spcAft>
                <a:spcPts val="0"/>
              </a:spcAft>
              <a:buSzPts val="1600"/>
              <a:buChar char="►"/>
              <a:defRPr sz="1600"/>
            </a:lvl3pPr>
            <a:lvl4pPr indent="-330200" lvl="3" marL="1828800" rtl="0" algn="l">
              <a:lnSpc>
                <a:spcPct val="100000"/>
              </a:lnSpc>
              <a:spcBef>
                <a:spcPts val="800"/>
              </a:spcBef>
              <a:spcAft>
                <a:spcPts val="0"/>
              </a:spcAft>
              <a:buSzPts val="1600"/>
              <a:buChar char="►"/>
              <a:defRPr sz="1600"/>
            </a:lvl4pPr>
            <a:lvl5pPr indent="-330200" lvl="4" marL="2286000" rtl="0" algn="l">
              <a:lnSpc>
                <a:spcPct val="100000"/>
              </a:lnSpc>
              <a:spcBef>
                <a:spcPts val="800"/>
              </a:spcBef>
              <a:spcAft>
                <a:spcPts val="0"/>
              </a:spcAft>
              <a:buSzPts val="1600"/>
              <a:buChar char="►"/>
              <a:defRPr sz="1600"/>
            </a:lvl5pPr>
            <a:lvl6pPr indent="-330200" lvl="5" marL="2743200" rtl="0" algn="l">
              <a:lnSpc>
                <a:spcPct val="100000"/>
              </a:lnSpc>
              <a:spcBef>
                <a:spcPts val="800"/>
              </a:spcBef>
              <a:spcAft>
                <a:spcPts val="0"/>
              </a:spcAft>
              <a:buSzPts val="1600"/>
              <a:buChar char="►"/>
              <a:defRPr sz="1600"/>
            </a:lvl6pPr>
            <a:lvl7pPr indent="-330200" lvl="6" marL="3200400" rtl="0" algn="l">
              <a:lnSpc>
                <a:spcPct val="100000"/>
              </a:lnSpc>
              <a:spcBef>
                <a:spcPts val="800"/>
              </a:spcBef>
              <a:spcAft>
                <a:spcPts val="0"/>
              </a:spcAft>
              <a:buSzPts val="1600"/>
              <a:buChar char="►"/>
              <a:defRPr sz="1600"/>
            </a:lvl7pPr>
            <a:lvl8pPr indent="-330200" lvl="7" marL="3657600" rtl="0" algn="l">
              <a:lnSpc>
                <a:spcPct val="100000"/>
              </a:lnSpc>
              <a:spcBef>
                <a:spcPts val="800"/>
              </a:spcBef>
              <a:spcAft>
                <a:spcPts val="0"/>
              </a:spcAft>
              <a:buSzPts val="1600"/>
              <a:buChar char="►"/>
              <a:defRPr sz="1600"/>
            </a:lvl8pPr>
            <a:lvl9pPr indent="-330200" lvl="8" marL="4114800" rtl="0" algn="l">
              <a:lnSpc>
                <a:spcPct val="100000"/>
              </a:lnSpc>
              <a:spcBef>
                <a:spcPts val="800"/>
              </a:spcBef>
              <a:spcAft>
                <a:spcPts val="0"/>
              </a:spcAft>
              <a:buSzPts val="1600"/>
              <a:buChar char="►"/>
              <a:defRPr sz="1600"/>
            </a:lvl9pPr>
          </a:lstStyle>
          <a:p/>
        </p:txBody>
      </p:sp>
      <p:sp>
        <p:nvSpPr>
          <p:cNvPr id="88" name="Google Shape;88;p17"/>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SECTION_HEADER_1">
    <p:spTree>
      <p:nvGrpSpPr>
        <p:cNvPr id="89" name="Shape 89"/>
        <p:cNvGrpSpPr/>
        <p:nvPr/>
      </p:nvGrpSpPr>
      <p:grpSpPr>
        <a:xfrm>
          <a:off x="0" y="0"/>
          <a:ext cx="0" cy="0"/>
          <a:chOff x="0" y="0"/>
          <a:chExt cx="0" cy="0"/>
        </a:xfrm>
      </p:grpSpPr>
      <p:sp>
        <p:nvSpPr>
          <p:cNvPr id="90" name="Google Shape;90;p18"/>
          <p:cNvSpPr txBox="1"/>
          <p:nvPr>
            <p:ph type="title"/>
          </p:nvPr>
        </p:nvSpPr>
        <p:spPr>
          <a:xfrm>
            <a:off x="508001" y="2025651"/>
            <a:ext cx="6447600" cy="1369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accent1"/>
              </a:buClr>
              <a:buSzPts val="3000"/>
              <a:buFont typeface="Trebuchet MS"/>
              <a:buNone/>
              <a:defRPr b="0" sz="3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 type="body"/>
          </p:nvPr>
        </p:nvSpPr>
        <p:spPr>
          <a:xfrm>
            <a:off x="508001" y="3395586"/>
            <a:ext cx="6447600" cy="645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800"/>
              </a:spcBef>
              <a:spcAft>
                <a:spcPts val="0"/>
              </a:spcAft>
              <a:buSzPts val="1200"/>
              <a:buNone/>
              <a:defRPr sz="1500">
                <a:solidFill>
                  <a:srgbClr val="7F7F7F"/>
                </a:solidFill>
              </a:defRPr>
            </a:lvl1pPr>
            <a:lvl2pPr indent="-228600" lvl="1" marL="914400" rtl="0" algn="l">
              <a:lnSpc>
                <a:spcPct val="100000"/>
              </a:lnSpc>
              <a:spcBef>
                <a:spcPts val="800"/>
              </a:spcBef>
              <a:spcAft>
                <a:spcPts val="0"/>
              </a:spcAft>
              <a:buSzPts val="1100"/>
              <a:buNone/>
              <a:defRPr sz="1400">
                <a:solidFill>
                  <a:srgbClr val="888888"/>
                </a:solidFill>
              </a:defRPr>
            </a:lvl2pPr>
            <a:lvl3pPr indent="-228600" lvl="2" marL="1371600" rtl="0" algn="l">
              <a:lnSpc>
                <a:spcPct val="100000"/>
              </a:lnSpc>
              <a:spcBef>
                <a:spcPts val="800"/>
              </a:spcBef>
              <a:spcAft>
                <a:spcPts val="0"/>
              </a:spcAft>
              <a:buSzPts val="1000"/>
              <a:buNone/>
              <a:defRPr sz="1200">
                <a:solidFill>
                  <a:srgbClr val="888888"/>
                </a:solidFill>
              </a:defRPr>
            </a:lvl3pPr>
            <a:lvl4pPr indent="-228600" lvl="3" marL="1828800" rtl="0" algn="l">
              <a:lnSpc>
                <a:spcPct val="100000"/>
              </a:lnSpc>
              <a:spcBef>
                <a:spcPts val="800"/>
              </a:spcBef>
              <a:spcAft>
                <a:spcPts val="0"/>
              </a:spcAft>
              <a:buSzPts val="800"/>
              <a:buNone/>
              <a:defRPr sz="1100">
                <a:solidFill>
                  <a:srgbClr val="888888"/>
                </a:solidFill>
              </a:defRPr>
            </a:lvl4pPr>
            <a:lvl5pPr indent="-228600" lvl="4" marL="2286000" rtl="0" algn="l">
              <a:lnSpc>
                <a:spcPct val="100000"/>
              </a:lnSpc>
              <a:spcBef>
                <a:spcPts val="800"/>
              </a:spcBef>
              <a:spcAft>
                <a:spcPts val="0"/>
              </a:spcAft>
              <a:buSzPts val="800"/>
              <a:buNone/>
              <a:defRPr sz="1100">
                <a:solidFill>
                  <a:srgbClr val="888888"/>
                </a:solidFill>
              </a:defRPr>
            </a:lvl5pPr>
            <a:lvl6pPr indent="-228600" lvl="5" marL="2743200" rtl="0" algn="l">
              <a:lnSpc>
                <a:spcPct val="100000"/>
              </a:lnSpc>
              <a:spcBef>
                <a:spcPts val="800"/>
              </a:spcBef>
              <a:spcAft>
                <a:spcPts val="0"/>
              </a:spcAft>
              <a:buSzPts val="800"/>
              <a:buNone/>
              <a:defRPr sz="1100">
                <a:solidFill>
                  <a:srgbClr val="888888"/>
                </a:solidFill>
              </a:defRPr>
            </a:lvl6pPr>
            <a:lvl7pPr indent="-228600" lvl="6" marL="3200400" rtl="0" algn="l">
              <a:lnSpc>
                <a:spcPct val="100000"/>
              </a:lnSpc>
              <a:spcBef>
                <a:spcPts val="800"/>
              </a:spcBef>
              <a:spcAft>
                <a:spcPts val="0"/>
              </a:spcAft>
              <a:buSzPts val="800"/>
              <a:buNone/>
              <a:defRPr sz="1100">
                <a:solidFill>
                  <a:srgbClr val="888888"/>
                </a:solidFill>
              </a:defRPr>
            </a:lvl7pPr>
            <a:lvl8pPr indent="-228600" lvl="7" marL="3657600" rtl="0" algn="l">
              <a:lnSpc>
                <a:spcPct val="100000"/>
              </a:lnSpc>
              <a:spcBef>
                <a:spcPts val="800"/>
              </a:spcBef>
              <a:spcAft>
                <a:spcPts val="0"/>
              </a:spcAft>
              <a:buSzPts val="800"/>
              <a:buNone/>
              <a:defRPr sz="1100">
                <a:solidFill>
                  <a:srgbClr val="888888"/>
                </a:solidFill>
              </a:defRPr>
            </a:lvl8pPr>
            <a:lvl9pPr indent="-228600" lvl="8" marL="4114800" rtl="0" algn="l">
              <a:lnSpc>
                <a:spcPct val="100000"/>
              </a:lnSpc>
              <a:spcBef>
                <a:spcPts val="800"/>
              </a:spcBef>
              <a:spcAft>
                <a:spcPts val="0"/>
              </a:spcAft>
              <a:buSzPts val="800"/>
              <a:buNone/>
              <a:defRPr sz="1100">
                <a:solidFill>
                  <a:srgbClr val="888888"/>
                </a:solidFill>
              </a:defRPr>
            </a:lvl9pPr>
          </a:lstStyle>
          <a:p/>
        </p:txBody>
      </p:sp>
      <p:sp>
        <p:nvSpPr>
          <p:cNvPr id="92" name="Google Shape;92;p18"/>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93" name="Google Shape;93;p18"/>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94" name="Google Shape;94;p18"/>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95" name="Shape 95"/>
        <p:cNvGrpSpPr/>
        <p:nvPr/>
      </p:nvGrpSpPr>
      <p:grpSpPr>
        <a:xfrm>
          <a:off x="0" y="0"/>
          <a:ext cx="0" cy="0"/>
          <a:chOff x="0" y="0"/>
          <a:chExt cx="0" cy="0"/>
        </a:xfrm>
      </p:grpSpPr>
      <p:sp>
        <p:nvSpPr>
          <p:cNvPr id="96" name="Google Shape;96;p19"/>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19"/>
          <p:cNvSpPr txBox="1"/>
          <p:nvPr>
            <p:ph idx="1" type="body"/>
          </p:nvPr>
        </p:nvSpPr>
        <p:spPr>
          <a:xfrm>
            <a:off x="508001" y="1620442"/>
            <a:ext cx="31380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98" name="Google Shape;98;p19"/>
          <p:cNvSpPr txBox="1"/>
          <p:nvPr>
            <p:ph idx="2" type="body"/>
          </p:nvPr>
        </p:nvSpPr>
        <p:spPr>
          <a:xfrm>
            <a:off x="3817477" y="1620442"/>
            <a:ext cx="31380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99" name="Google Shape;99;p19"/>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00" name="Google Shape;100;p19"/>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01" name="Google Shape;101;p19"/>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2">
  <p:cSld name="TITLE_4">
    <p:spTree>
      <p:nvGrpSpPr>
        <p:cNvPr id="102" name="Shape 102"/>
        <p:cNvGrpSpPr/>
        <p:nvPr/>
      </p:nvGrpSpPr>
      <p:grpSpPr>
        <a:xfrm>
          <a:off x="0" y="0"/>
          <a:ext cx="0" cy="0"/>
          <a:chOff x="0" y="0"/>
          <a:chExt cx="0" cy="0"/>
        </a:xfrm>
      </p:grpSpPr>
      <p:sp>
        <p:nvSpPr>
          <p:cNvPr id="103" name="Google Shape;103;p20"/>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3000"/>
              <a:buFont typeface="Viga"/>
              <a:buNone/>
              <a:defRPr sz="30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4" name="Google Shape;104;p20"/>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1800"/>
              <a:buFont typeface="Ubuntu"/>
              <a:buNone/>
              <a:defRPr sz="1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 name="Google Shape;105;p20"/>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p:nvPr/>
        </p:nvSpPr>
        <p:spPr>
          <a:xfrm>
            <a:off x="1361800" y="-476249"/>
            <a:ext cx="6041280" cy="5907280"/>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6"/>
              </a:gs>
              <a:gs pos="31000">
                <a:schemeClr val="accent1"/>
              </a:gs>
              <a:gs pos="66000">
                <a:schemeClr val="accent2"/>
              </a:gs>
              <a:gs pos="100000">
                <a:schemeClr val="accent3"/>
              </a:gs>
            </a:gsLst>
            <a:lin ang="189007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3"/>
          <p:cNvSpPr txBox="1"/>
          <p:nvPr>
            <p:ph type="ctrTitle"/>
          </p:nvPr>
        </p:nvSpPr>
        <p:spPr>
          <a:xfrm>
            <a:off x="685800" y="2099622"/>
            <a:ext cx="7772400" cy="643500"/>
          </a:xfrm>
          <a:prstGeom prst="rect">
            <a:avLst/>
          </a:prstGeom>
        </p:spPr>
        <p:txBody>
          <a:bodyPr anchorCtr="0" anchor="b" bIns="0" lIns="0" spcFirstLastPara="1" rIns="0" wrap="square" tIns="0">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p:txBody>
      </p:sp>
      <p:sp>
        <p:nvSpPr>
          <p:cNvPr id="15" name="Google Shape;15;p3"/>
          <p:cNvSpPr txBox="1"/>
          <p:nvPr>
            <p:ph idx="1" type="subTitle"/>
          </p:nvPr>
        </p:nvSpPr>
        <p:spPr>
          <a:xfrm>
            <a:off x="685800" y="2840052"/>
            <a:ext cx="7772400" cy="4158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5"/>
              </a:buClr>
              <a:buSzPts val="2200"/>
              <a:buNone/>
              <a:defRPr sz="2200">
                <a:solidFill>
                  <a:schemeClr val="accent5"/>
                </a:solidFill>
              </a:defRPr>
            </a:lvl1pPr>
            <a:lvl2pPr lvl="1" rtl="0" algn="ctr">
              <a:spcBef>
                <a:spcPts val="0"/>
              </a:spcBef>
              <a:spcAft>
                <a:spcPts val="0"/>
              </a:spcAft>
              <a:buClr>
                <a:schemeClr val="accent5"/>
              </a:buClr>
              <a:buSzPts val="2800"/>
              <a:buNone/>
              <a:defRPr sz="2800">
                <a:solidFill>
                  <a:schemeClr val="accent5"/>
                </a:solidFill>
              </a:defRPr>
            </a:lvl2pPr>
            <a:lvl3pPr lvl="2" rtl="0" algn="ctr">
              <a:spcBef>
                <a:spcPts val="0"/>
              </a:spcBef>
              <a:spcAft>
                <a:spcPts val="0"/>
              </a:spcAft>
              <a:buClr>
                <a:schemeClr val="accent5"/>
              </a:buClr>
              <a:buSzPts val="2800"/>
              <a:buNone/>
              <a:defRPr sz="2800">
                <a:solidFill>
                  <a:schemeClr val="accent5"/>
                </a:solidFill>
              </a:defRPr>
            </a:lvl3pPr>
            <a:lvl4pPr lvl="3" rtl="0" algn="ctr">
              <a:spcBef>
                <a:spcPts val="0"/>
              </a:spcBef>
              <a:spcAft>
                <a:spcPts val="0"/>
              </a:spcAft>
              <a:buClr>
                <a:schemeClr val="accent5"/>
              </a:buClr>
              <a:buSzPts val="2800"/>
              <a:buNone/>
              <a:defRPr sz="2800">
                <a:solidFill>
                  <a:schemeClr val="accent5"/>
                </a:solidFill>
              </a:defRPr>
            </a:lvl4pPr>
            <a:lvl5pPr lvl="4" rtl="0" algn="ctr">
              <a:spcBef>
                <a:spcPts val="0"/>
              </a:spcBef>
              <a:spcAft>
                <a:spcPts val="0"/>
              </a:spcAft>
              <a:buClr>
                <a:schemeClr val="accent5"/>
              </a:buClr>
              <a:buSzPts val="2800"/>
              <a:buNone/>
              <a:defRPr sz="2800">
                <a:solidFill>
                  <a:schemeClr val="accent5"/>
                </a:solidFill>
              </a:defRPr>
            </a:lvl5pPr>
            <a:lvl6pPr lvl="5" rtl="0" algn="ctr">
              <a:spcBef>
                <a:spcPts val="0"/>
              </a:spcBef>
              <a:spcAft>
                <a:spcPts val="0"/>
              </a:spcAft>
              <a:buClr>
                <a:schemeClr val="accent5"/>
              </a:buClr>
              <a:buSzPts val="2800"/>
              <a:buNone/>
              <a:defRPr sz="2800">
                <a:solidFill>
                  <a:schemeClr val="accent5"/>
                </a:solidFill>
              </a:defRPr>
            </a:lvl6pPr>
            <a:lvl7pPr lvl="6" rtl="0" algn="ctr">
              <a:spcBef>
                <a:spcPts val="0"/>
              </a:spcBef>
              <a:spcAft>
                <a:spcPts val="0"/>
              </a:spcAft>
              <a:buClr>
                <a:schemeClr val="accent5"/>
              </a:buClr>
              <a:buSzPts val="2800"/>
              <a:buNone/>
              <a:defRPr sz="2800">
                <a:solidFill>
                  <a:schemeClr val="accent5"/>
                </a:solidFill>
              </a:defRPr>
            </a:lvl7pPr>
            <a:lvl8pPr lvl="7" rtl="0" algn="ctr">
              <a:spcBef>
                <a:spcPts val="0"/>
              </a:spcBef>
              <a:spcAft>
                <a:spcPts val="0"/>
              </a:spcAft>
              <a:buClr>
                <a:schemeClr val="accent5"/>
              </a:buClr>
              <a:buSzPts val="2800"/>
              <a:buNone/>
              <a:defRPr sz="2800">
                <a:solidFill>
                  <a:schemeClr val="accent5"/>
                </a:solidFill>
              </a:defRPr>
            </a:lvl8pPr>
            <a:lvl9pPr lvl="8" rtl="0" algn="ctr">
              <a:spcBef>
                <a:spcPts val="0"/>
              </a:spcBef>
              <a:spcAft>
                <a:spcPts val="0"/>
              </a:spcAft>
              <a:buClr>
                <a:schemeClr val="accent5"/>
              </a:buClr>
              <a:buSzPts val="2800"/>
              <a:buNone/>
              <a:defRPr sz="2800">
                <a:solidFill>
                  <a:schemeClr val="accent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23000">
              <a:schemeClr val="accent2"/>
            </a:gs>
            <a:gs pos="49000">
              <a:schemeClr val="accent3"/>
            </a:gs>
            <a:gs pos="77000">
              <a:schemeClr val="accent4"/>
            </a:gs>
            <a:gs pos="100000">
              <a:schemeClr val="accent5"/>
            </a:gs>
          </a:gsLst>
          <a:lin ang="18900732" scaled="0"/>
        </a:gradFill>
      </p:bgPr>
    </p:bg>
    <p:spTree>
      <p:nvGrpSpPr>
        <p:cNvPr id="16" name="Shape 16"/>
        <p:cNvGrpSpPr/>
        <p:nvPr/>
      </p:nvGrpSpPr>
      <p:grpSpPr>
        <a:xfrm>
          <a:off x="0" y="0"/>
          <a:ext cx="0" cy="0"/>
          <a:chOff x="0" y="0"/>
          <a:chExt cx="0" cy="0"/>
        </a:xfrm>
      </p:grpSpPr>
      <p:sp>
        <p:nvSpPr>
          <p:cNvPr id="17" name="Google Shape;17;p4"/>
          <p:cNvSpPr/>
          <p:nvPr/>
        </p:nvSpPr>
        <p:spPr>
          <a:xfrm>
            <a:off x="8608500" y="4608000"/>
            <a:ext cx="383100" cy="383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19" name="Google Shape;19;p4"/>
          <p:cNvSpPr/>
          <p:nvPr/>
        </p:nvSpPr>
        <p:spPr>
          <a:xfrm>
            <a:off x="17145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4"/>
          <p:cNvSpPr txBox="1"/>
          <p:nvPr>
            <p:ph idx="1" type="body"/>
          </p:nvPr>
        </p:nvSpPr>
        <p:spPr>
          <a:xfrm>
            <a:off x="810450" y="2161800"/>
            <a:ext cx="7523100" cy="819900"/>
          </a:xfrm>
          <a:prstGeom prst="rect">
            <a:avLst/>
          </a:prstGeom>
        </p:spPr>
        <p:txBody>
          <a:bodyPr anchorCtr="0" anchor="ctr" bIns="0" lIns="0" spcFirstLastPara="1" rIns="0" wrap="square" tIns="0">
            <a:noAutofit/>
          </a:bodyPr>
          <a:lstStyle>
            <a:lvl1pPr indent="-400050" lvl="0" marL="457200" rtl="0" algn="ctr">
              <a:spcBef>
                <a:spcPts val="600"/>
              </a:spcBef>
              <a:spcAft>
                <a:spcPts val="0"/>
              </a:spcAft>
              <a:buSzPts val="2700"/>
              <a:buFont typeface="Roboto"/>
              <a:buChar char="●"/>
              <a:defRPr b="1" sz="2700">
                <a:latin typeface="Roboto"/>
                <a:ea typeface="Roboto"/>
                <a:cs typeface="Roboto"/>
                <a:sym typeface="Roboto"/>
              </a:defRPr>
            </a:lvl1pPr>
            <a:lvl2pPr indent="-400050" lvl="1" marL="914400" rtl="0" algn="ctr">
              <a:spcBef>
                <a:spcPts val="0"/>
              </a:spcBef>
              <a:spcAft>
                <a:spcPts val="0"/>
              </a:spcAft>
              <a:buSzPts val="2700"/>
              <a:buFont typeface="Roboto"/>
              <a:buChar char="○"/>
              <a:defRPr b="1" sz="2700">
                <a:latin typeface="Roboto"/>
                <a:ea typeface="Roboto"/>
                <a:cs typeface="Roboto"/>
                <a:sym typeface="Roboto"/>
              </a:defRPr>
            </a:lvl2pPr>
            <a:lvl3pPr indent="-400050" lvl="2" marL="1371600" rtl="0" algn="ctr">
              <a:spcBef>
                <a:spcPts val="0"/>
              </a:spcBef>
              <a:spcAft>
                <a:spcPts val="0"/>
              </a:spcAft>
              <a:buSzPts val="2700"/>
              <a:buFont typeface="Roboto"/>
              <a:buChar char="■"/>
              <a:defRPr b="1" sz="2700">
                <a:latin typeface="Roboto"/>
                <a:ea typeface="Roboto"/>
                <a:cs typeface="Roboto"/>
                <a:sym typeface="Roboto"/>
              </a:defRPr>
            </a:lvl3pPr>
            <a:lvl4pPr indent="-400050" lvl="3" marL="1828800" rtl="0" algn="ctr">
              <a:spcBef>
                <a:spcPts val="0"/>
              </a:spcBef>
              <a:spcAft>
                <a:spcPts val="0"/>
              </a:spcAft>
              <a:buSzPts val="2700"/>
              <a:buFont typeface="Roboto"/>
              <a:buChar char="●"/>
              <a:defRPr b="1" sz="2700">
                <a:latin typeface="Roboto"/>
                <a:ea typeface="Roboto"/>
                <a:cs typeface="Roboto"/>
                <a:sym typeface="Roboto"/>
              </a:defRPr>
            </a:lvl4pPr>
            <a:lvl5pPr indent="-400050" lvl="4" marL="2286000" rtl="0" algn="ctr">
              <a:spcBef>
                <a:spcPts val="0"/>
              </a:spcBef>
              <a:spcAft>
                <a:spcPts val="0"/>
              </a:spcAft>
              <a:buSzPts val="2700"/>
              <a:buFont typeface="Roboto"/>
              <a:buChar char="○"/>
              <a:defRPr b="1" sz="2700">
                <a:latin typeface="Roboto"/>
                <a:ea typeface="Roboto"/>
                <a:cs typeface="Roboto"/>
                <a:sym typeface="Roboto"/>
              </a:defRPr>
            </a:lvl5pPr>
            <a:lvl6pPr indent="-400050" lvl="5" marL="2743200" rtl="0" algn="ctr">
              <a:spcBef>
                <a:spcPts val="0"/>
              </a:spcBef>
              <a:spcAft>
                <a:spcPts val="0"/>
              </a:spcAft>
              <a:buSzPts val="2700"/>
              <a:buFont typeface="Roboto"/>
              <a:buChar char="■"/>
              <a:defRPr b="1" sz="2700">
                <a:latin typeface="Roboto"/>
                <a:ea typeface="Roboto"/>
                <a:cs typeface="Roboto"/>
                <a:sym typeface="Roboto"/>
              </a:defRPr>
            </a:lvl6pPr>
            <a:lvl7pPr indent="-400050" lvl="6" marL="3200400" rtl="0" algn="ctr">
              <a:spcBef>
                <a:spcPts val="0"/>
              </a:spcBef>
              <a:spcAft>
                <a:spcPts val="0"/>
              </a:spcAft>
              <a:buSzPts val="2700"/>
              <a:buFont typeface="Roboto"/>
              <a:buChar char="●"/>
              <a:defRPr b="1" sz="2700">
                <a:latin typeface="Roboto"/>
                <a:ea typeface="Roboto"/>
                <a:cs typeface="Roboto"/>
                <a:sym typeface="Roboto"/>
              </a:defRPr>
            </a:lvl7pPr>
            <a:lvl8pPr indent="-400050" lvl="7" marL="3657600" rtl="0" algn="ctr">
              <a:spcBef>
                <a:spcPts val="0"/>
              </a:spcBef>
              <a:spcAft>
                <a:spcPts val="0"/>
              </a:spcAft>
              <a:buSzPts val="2700"/>
              <a:buFont typeface="Roboto"/>
              <a:buChar char="○"/>
              <a:defRPr b="1" sz="2700">
                <a:latin typeface="Roboto"/>
                <a:ea typeface="Roboto"/>
                <a:cs typeface="Roboto"/>
                <a:sym typeface="Roboto"/>
              </a:defRPr>
            </a:lvl8pPr>
            <a:lvl9pPr indent="-400050" lvl="8" marL="4114800" rtl="0" algn="ctr">
              <a:spcBef>
                <a:spcPts val="0"/>
              </a:spcBef>
              <a:spcAft>
                <a:spcPts val="0"/>
              </a:spcAft>
              <a:buSzPts val="2700"/>
              <a:buFont typeface="Roboto"/>
              <a:buChar char="■"/>
              <a:defRPr b="1" sz="2700">
                <a:latin typeface="Roboto"/>
                <a:ea typeface="Roboto"/>
                <a:cs typeface="Roboto"/>
                <a:sym typeface="Robo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24" name="Google Shape;24;p5"/>
          <p:cNvSpPr/>
          <p:nvPr/>
        </p:nvSpPr>
        <p:spPr>
          <a:xfrm>
            <a:off x="5088076" y="-549695"/>
            <a:ext cx="4192582" cy="4099588"/>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5"/>
          <p:cNvSpPr txBox="1"/>
          <p:nvPr>
            <p:ph type="title"/>
          </p:nvPr>
        </p:nvSpPr>
        <p:spPr>
          <a:xfrm>
            <a:off x="855300" y="302775"/>
            <a:ext cx="7433400" cy="538800"/>
          </a:xfrm>
          <a:prstGeom prst="rect">
            <a:avLst/>
          </a:prstGeom>
        </p:spPr>
        <p:txBody>
          <a:bodyPr anchorCtr="0" anchor="b"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 name="Google Shape;26;p5"/>
          <p:cNvSpPr txBox="1"/>
          <p:nvPr>
            <p:ph idx="1" type="body"/>
          </p:nvPr>
        </p:nvSpPr>
        <p:spPr>
          <a:xfrm>
            <a:off x="855300" y="1353951"/>
            <a:ext cx="7433400" cy="37896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solidFill>
          <a:schemeClr val="lt2"/>
        </a:solidFill>
      </p:bgPr>
    </p:bg>
    <p:spTree>
      <p:nvGrpSpPr>
        <p:cNvPr id="27" name="Shape 27"/>
        <p:cNvGrpSpPr/>
        <p:nvPr/>
      </p:nvGrpSpPr>
      <p:grpSpPr>
        <a:xfrm>
          <a:off x="0" y="0"/>
          <a:ext cx="0" cy="0"/>
          <a:chOff x="0" y="0"/>
          <a:chExt cx="0" cy="0"/>
        </a:xfrm>
      </p:grpSpPr>
      <p:sp>
        <p:nvSpPr>
          <p:cNvPr id="28" name="Google Shape;28;p6"/>
          <p:cNvSpPr/>
          <p:nvPr/>
        </p:nvSpPr>
        <p:spPr>
          <a:xfrm>
            <a:off x="0" y="0"/>
            <a:ext cx="9144000" cy="5143500"/>
          </a:xfrm>
          <a:custGeom>
            <a:rect b="b" l="l" r="r" t="t"/>
            <a:pathLst>
              <a:path extrusionOk="0" h="6858000" w="12192000">
                <a:moveTo>
                  <a:pt x="11878310" y="0"/>
                </a:moveTo>
                <a:lnTo>
                  <a:pt x="11441430" y="436880"/>
                </a:lnTo>
                <a:cubicBezTo>
                  <a:pt x="11341735" y="536575"/>
                  <a:pt x="11341735" y="699770"/>
                  <a:pt x="11441430" y="799465"/>
                </a:cubicBezTo>
                <a:cubicBezTo>
                  <a:pt x="11541125" y="899160"/>
                  <a:pt x="11704320" y="899160"/>
                  <a:pt x="11804015" y="799465"/>
                </a:cubicBezTo>
                <a:lnTo>
                  <a:pt x="12192000" y="411480"/>
                </a:lnTo>
                <a:lnTo>
                  <a:pt x="12192000" y="0"/>
                </a:lnTo>
                <a:lnTo>
                  <a:pt x="11878310" y="0"/>
                </a:lnTo>
                <a:close/>
                <a:moveTo>
                  <a:pt x="10008870" y="5855970"/>
                </a:moveTo>
                <a:cubicBezTo>
                  <a:pt x="9909175" y="5756275"/>
                  <a:pt x="9909175" y="5593080"/>
                  <a:pt x="10008870" y="5493385"/>
                </a:cubicBezTo>
                <a:lnTo>
                  <a:pt x="10660380" y="4841875"/>
                </a:lnTo>
                <a:cubicBezTo>
                  <a:pt x="10760075" y="4742180"/>
                  <a:pt x="10760075" y="4578985"/>
                  <a:pt x="10660380" y="4479290"/>
                </a:cubicBezTo>
                <a:cubicBezTo>
                  <a:pt x="10560685" y="4379595"/>
                  <a:pt x="10397490" y="4379595"/>
                  <a:pt x="10297795" y="4479290"/>
                </a:cubicBezTo>
                <a:lnTo>
                  <a:pt x="9189085" y="5588000"/>
                </a:lnTo>
                <a:cubicBezTo>
                  <a:pt x="9089390" y="5687695"/>
                  <a:pt x="8926195" y="5687695"/>
                  <a:pt x="8826500" y="5588000"/>
                </a:cubicBezTo>
                <a:cubicBezTo>
                  <a:pt x="8726805" y="5488305"/>
                  <a:pt x="8726805" y="5325110"/>
                  <a:pt x="8826500" y="5225415"/>
                </a:cubicBezTo>
                <a:lnTo>
                  <a:pt x="9175750" y="4876165"/>
                </a:lnTo>
                <a:cubicBezTo>
                  <a:pt x="9275445" y="4776470"/>
                  <a:pt x="9275445" y="4613275"/>
                  <a:pt x="9175750" y="4513580"/>
                </a:cubicBezTo>
                <a:cubicBezTo>
                  <a:pt x="9076055" y="4413885"/>
                  <a:pt x="8912860" y="4413885"/>
                  <a:pt x="8813165" y="4513580"/>
                </a:cubicBezTo>
                <a:lnTo>
                  <a:pt x="7091045" y="6235700"/>
                </a:lnTo>
                <a:cubicBezTo>
                  <a:pt x="6991350" y="6335395"/>
                  <a:pt x="6828156" y="6335395"/>
                  <a:pt x="6728460" y="6235700"/>
                </a:cubicBezTo>
                <a:cubicBezTo>
                  <a:pt x="6628765" y="6136005"/>
                  <a:pt x="6628765" y="5972810"/>
                  <a:pt x="6728460" y="5873115"/>
                </a:cubicBezTo>
                <a:lnTo>
                  <a:pt x="7730490" y="4871085"/>
                </a:lnTo>
                <a:cubicBezTo>
                  <a:pt x="7830185" y="4771390"/>
                  <a:pt x="7830185" y="4608195"/>
                  <a:pt x="7730490" y="4508500"/>
                </a:cubicBezTo>
                <a:cubicBezTo>
                  <a:pt x="7630795" y="4408805"/>
                  <a:pt x="7467600" y="4408805"/>
                  <a:pt x="7367906" y="4508500"/>
                </a:cubicBezTo>
                <a:lnTo>
                  <a:pt x="7264400" y="4612005"/>
                </a:lnTo>
                <a:cubicBezTo>
                  <a:pt x="7164706" y="4711700"/>
                  <a:pt x="7001510" y="4711700"/>
                  <a:pt x="6901815" y="4612005"/>
                </a:cubicBezTo>
                <a:cubicBezTo>
                  <a:pt x="6802120" y="4512310"/>
                  <a:pt x="6802120" y="4349115"/>
                  <a:pt x="6901815" y="4249420"/>
                </a:cubicBezTo>
                <a:lnTo>
                  <a:pt x="7459345" y="3691890"/>
                </a:lnTo>
                <a:cubicBezTo>
                  <a:pt x="7559040" y="3592195"/>
                  <a:pt x="7559040" y="3429000"/>
                  <a:pt x="7459345" y="3329305"/>
                </a:cubicBezTo>
                <a:cubicBezTo>
                  <a:pt x="7359650" y="3229610"/>
                  <a:pt x="7196456" y="3229610"/>
                  <a:pt x="7096760" y="3329305"/>
                </a:cubicBezTo>
                <a:lnTo>
                  <a:pt x="6362065" y="4064000"/>
                </a:lnTo>
                <a:cubicBezTo>
                  <a:pt x="6262370" y="4163695"/>
                  <a:pt x="6099175" y="4163695"/>
                  <a:pt x="5999480" y="4064000"/>
                </a:cubicBezTo>
                <a:cubicBezTo>
                  <a:pt x="5899785" y="3964305"/>
                  <a:pt x="5899785" y="3801110"/>
                  <a:pt x="5999480" y="3701415"/>
                </a:cubicBezTo>
                <a:lnTo>
                  <a:pt x="6907531" y="2793365"/>
                </a:lnTo>
                <a:cubicBezTo>
                  <a:pt x="7007225" y="2693670"/>
                  <a:pt x="7007225" y="2530475"/>
                  <a:pt x="6907531" y="2430780"/>
                </a:cubicBezTo>
                <a:cubicBezTo>
                  <a:pt x="6807835" y="2331085"/>
                  <a:pt x="6807835" y="2167890"/>
                  <a:pt x="6907531" y="2068195"/>
                </a:cubicBezTo>
                <a:lnTo>
                  <a:pt x="8978900" y="0"/>
                </a:lnTo>
                <a:lnTo>
                  <a:pt x="8735695" y="0"/>
                </a:lnTo>
                <a:cubicBezTo>
                  <a:pt x="8729345" y="55880"/>
                  <a:pt x="8705215" y="109855"/>
                  <a:pt x="8662670" y="152400"/>
                </a:cubicBezTo>
                <a:lnTo>
                  <a:pt x="7178675" y="1636395"/>
                </a:lnTo>
                <a:cubicBezTo>
                  <a:pt x="7078981" y="1736090"/>
                  <a:pt x="6915785" y="1736090"/>
                  <a:pt x="6816090" y="1636395"/>
                </a:cubicBezTo>
                <a:cubicBezTo>
                  <a:pt x="6716395" y="1536700"/>
                  <a:pt x="6716395" y="1373505"/>
                  <a:pt x="6816090" y="1273810"/>
                </a:cubicBezTo>
                <a:lnTo>
                  <a:pt x="8089900" y="0"/>
                </a:lnTo>
                <a:lnTo>
                  <a:pt x="0" y="0"/>
                </a:lnTo>
                <a:lnTo>
                  <a:pt x="0" y="6858000"/>
                </a:lnTo>
                <a:lnTo>
                  <a:pt x="12192000" y="6858000"/>
                </a:lnTo>
                <a:lnTo>
                  <a:pt x="12192000" y="4924425"/>
                </a:lnTo>
                <a:lnTo>
                  <a:pt x="11986260" y="5130165"/>
                </a:lnTo>
                <a:cubicBezTo>
                  <a:pt x="11886565" y="5229860"/>
                  <a:pt x="11723370" y="5229860"/>
                  <a:pt x="11623675" y="5130165"/>
                </a:cubicBezTo>
                <a:cubicBezTo>
                  <a:pt x="11523980" y="5030470"/>
                  <a:pt x="11523980" y="4867275"/>
                  <a:pt x="11623675" y="4767580"/>
                </a:cubicBezTo>
                <a:lnTo>
                  <a:pt x="12192000" y="4199255"/>
                </a:lnTo>
                <a:lnTo>
                  <a:pt x="12192000" y="4035425"/>
                </a:lnTo>
                <a:lnTo>
                  <a:pt x="10371455" y="5855970"/>
                </a:lnTo>
                <a:cubicBezTo>
                  <a:pt x="10271760" y="5955665"/>
                  <a:pt x="10108565" y="5955665"/>
                  <a:pt x="10008870" y="5855970"/>
                </a:cubicBezTo>
                <a:close/>
                <a:moveTo>
                  <a:pt x="5884545" y="4544060"/>
                </a:moveTo>
                <a:cubicBezTo>
                  <a:pt x="5784850" y="4643755"/>
                  <a:pt x="5621655" y="4643755"/>
                  <a:pt x="5521960" y="4544060"/>
                </a:cubicBezTo>
                <a:cubicBezTo>
                  <a:pt x="5422265" y="4444365"/>
                  <a:pt x="5422265" y="4281170"/>
                  <a:pt x="5521960" y="4181475"/>
                </a:cubicBezTo>
                <a:cubicBezTo>
                  <a:pt x="5621655" y="4081780"/>
                  <a:pt x="5784850" y="4081780"/>
                  <a:pt x="5884545" y="4181475"/>
                </a:cubicBezTo>
                <a:cubicBezTo>
                  <a:pt x="5984240" y="4281170"/>
                  <a:pt x="5984240" y="4444365"/>
                  <a:pt x="5884545" y="4544060"/>
                </a:cubicBezTo>
                <a:close/>
                <a:moveTo>
                  <a:pt x="8641080" y="6136640"/>
                </a:moveTo>
                <a:lnTo>
                  <a:pt x="8442325" y="6335395"/>
                </a:lnTo>
                <a:cubicBezTo>
                  <a:pt x="8342631" y="6435090"/>
                  <a:pt x="8179435" y="6435090"/>
                  <a:pt x="8079740" y="6335395"/>
                </a:cubicBezTo>
                <a:cubicBezTo>
                  <a:pt x="7980045" y="6235700"/>
                  <a:pt x="7980045" y="6072505"/>
                  <a:pt x="8079740" y="5972810"/>
                </a:cubicBezTo>
                <a:lnTo>
                  <a:pt x="8278495" y="5774055"/>
                </a:lnTo>
                <a:cubicBezTo>
                  <a:pt x="8378190" y="5674360"/>
                  <a:pt x="8541385" y="5674360"/>
                  <a:pt x="8641080" y="5774055"/>
                </a:cubicBezTo>
                <a:cubicBezTo>
                  <a:pt x="8740775" y="5873750"/>
                  <a:pt x="8740775" y="6036945"/>
                  <a:pt x="8641080" y="6136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6"/>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31" name="Google Shape;31;p6"/>
          <p:cNvSpPr txBox="1"/>
          <p:nvPr>
            <p:ph type="title"/>
          </p:nvPr>
        </p:nvSpPr>
        <p:spPr>
          <a:xfrm>
            <a:off x="814925" y="327375"/>
            <a:ext cx="7027200" cy="9099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2" name="Google Shape;32;p6"/>
          <p:cNvSpPr txBox="1"/>
          <p:nvPr>
            <p:ph idx="1" type="body"/>
          </p:nvPr>
        </p:nvSpPr>
        <p:spPr>
          <a:xfrm>
            <a:off x="855300" y="1782825"/>
            <a:ext cx="3732000" cy="26094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 name="Shape 33"/>
        <p:cNvGrpSpPr/>
        <p:nvPr/>
      </p:nvGrpSpPr>
      <p:grpSpPr>
        <a:xfrm>
          <a:off x="0" y="0"/>
          <a:ext cx="0" cy="0"/>
          <a:chOff x="0" y="0"/>
          <a:chExt cx="0" cy="0"/>
        </a:xfrm>
      </p:grpSpPr>
      <p:sp>
        <p:nvSpPr>
          <p:cNvPr id="34" name="Google Shape;34;p7"/>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7"/>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36" name="Google Shape;36;p7"/>
          <p:cNvSpPr/>
          <p:nvPr/>
        </p:nvSpPr>
        <p:spPr>
          <a:xfrm>
            <a:off x="6015501" y="-974487"/>
            <a:ext cx="3957675" cy="4474464"/>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7"/>
          <p:cNvSpPr txBox="1"/>
          <p:nvPr>
            <p:ph type="title"/>
          </p:nvPr>
        </p:nvSpPr>
        <p:spPr>
          <a:xfrm>
            <a:off x="855300" y="302775"/>
            <a:ext cx="7433400" cy="929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8" name="Google Shape;38;p7"/>
          <p:cNvSpPr txBox="1"/>
          <p:nvPr>
            <p:ph idx="1" type="body"/>
          </p:nvPr>
        </p:nvSpPr>
        <p:spPr>
          <a:xfrm>
            <a:off x="855275" y="1353950"/>
            <a:ext cx="3473100" cy="32973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9" name="Google Shape;39;p7"/>
          <p:cNvSpPr txBox="1"/>
          <p:nvPr>
            <p:ph idx="2" type="body"/>
          </p:nvPr>
        </p:nvSpPr>
        <p:spPr>
          <a:xfrm>
            <a:off x="4815599" y="1353950"/>
            <a:ext cx="3473100" cy="32973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0" name="Shape 40"/>
        <p:cNvGrpSpPr/>
        <p:nvPr/>
      </p:nvGrpSpPr>
      <p:grpSpPr>
        <a:xfrm>
          <a:off x="0" y="0"/>
          <a:ext cx="0" cy="0"/>
          <a:chOff x="0" y="0"/>
          <a:chExt cx="0" cy="0"/>
        </a:xfrm>
      </p:grpSpPr>
      <p:sp>
        <p:nvSpPr>
          <p:cNvPr id="41" name="Google Shape;41;p8"/>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43" name="Google Shape;43;p8"/>
          <p:cNvSpPr/>
          <p:nvPr/>
        </p:nvSpPr>
        <p:spPr>
          <a:xfrm rot="10800000">
            <a:off x="5863101" y="-936387"/>
            <a:ext cx="3957675" cy="4474464"/>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8"/>
          <p:cNvSpPr txBox="1"/>
          <p:nvPr>
            <p:ph type="title"/>
          </p:nvPr>
        </p:nvSpPr>
        <p:spPr>
          <a:xfrm>
            <a:off x="855300" y="302775"/>
            <a:ext cx="7433400" cy="929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5" name="Google Shape;45;p8"/>
          <p:cNvSpPr txBox="1"/>
          <p:nvPr>
            <p:ph idx="1" type="body"/>
          </p:nvPr>
        </p:nvSpPr>
        <p:spPr>
          <a:xfrm>
            <a:off x="823225"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6" name="Google Shape;46;p8"/>
          <p:cNvSpPr txBox="1"/>
          <p:nvPr>
            <p:ph idx="2" type="body"/>
          </p:nvPr>
        </p:nvSpPr>
        <p:spPr>
          <a:xfrm>
            <a:off x="3393162"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7" name="Google Shape;47;p8"/>
          <p:cNvSpPr txBox="1"/>
          <p:nvPr>
            <p:ph idx="3" type="body"/>
          </p:nvPr>
        </p:nvSpPr>
        <p:spPr>
          <a:xfrm>
            <a:off x="5963099"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9"/>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51" name="Google Shape;51;p9"/>
          <p:cNvSpPr/>
          <p:nvPr/>
        </p:nvSpPr>
        <p:spPr>
          <a:xfrm rot="10800000">
            <a:off x="6034180" y="-109136"/>
            <a:ext cx="4027520" cy="3938187"/>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9"/>
          <p:cNvSpPr txBox="1"/>
          <p:nvPr>
            <p:ph type="title"/>
          </p:nvPr>
        </p:nvSpPr>
        <p:spPr>
          <a:xfrm>
            <a:off x="855300" y="302775"/>
            <a:ext cx="7433400" cy="929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56" name="Google Shape;56;p10"/>
          <p:cNvSpPr/>
          <p:nvPr/>
        </p:nvSpPr>
        <p:spPr>
          <a:xfrm>
            <a:off x="17145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10"/>
          <p:cNvSpPr txBox="1"/>
          <p:nvPr>
            <p:ph idx="1" type="body"/>
          </p:nvPr>
        </p:nvSpPr>
        <p:spPr>
          <a:xfrm>
            <a:off x="457200" y="4406305"/>
            <a:ext cx="8229600" cy="244800"/>
          </a:xfrm>
          <a:prstGeom prst="rect">
            <a:avLst/>
          </a:prstGeom>
        </p:spPr>
        <p:txBody>
          <a:bodyPr anchorCtr="0" anchor="t" bIns="0" lIns="0" spcFirstLastPara="1" rIns="0" wrap="square" tIns="0">
            <a:noAutofit/>
          </a:bodyPr>
          <a:lstStyle>
            <a:lvl1pPr indent="-228600" lvl="0" marL="457200" rtl="0" algn="ctr">
              <a:spcBef>
                <a:spcPts val="0"/>
              </a:spcBef>
              <a:spcAft>
                <a:spcPts val="0"/>
              </a:spcAft>
              <a:buSzPts val="1800"/>
              <a:buNone/>
              <a:defRPr sz="1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608500" y="4608050"/>
            <a:ext cx="383100" cy="383100"/>
          </a:xfrm>
          <a:prstGeom prst="rect">
            <a:avLst/>
          </a:prstGeom>
          <a:noFill/>
          <a:ln>
            <a:noFill/>
          </a:ln>
        </p:spPr>
        <p:txBody>
          <a:bodyPr anchorCtr="0" anchor="ctr" bIns="0" lIns="0" spcFirstLastPara="1" rIns="0" wrap="square" tIns="0">
            <a:noAutofit/>
          </a:bodyPr>
          <a:lstStyle>
            <a:lvl1pPr lvl="0" rtl="0" algn="ctr">
              <a:buNone/>
              <a:defRPr b="1" sz="1200">
                <a:solidFill>
                  <a:schemeClr val="accent5"/>
                </a:solidFill>
                <a:latin typeface="Roboto Slab"/>
                <a:ea typeface="Roboto Slab"/>
                <a:cs typeface="Roboto Slab"/>
                <a:sym typeface="Roboto Slab"/>
              </a:defRPr>
            </a:lvl1pPr>
            <a:lvl2pPr lvl="1" rtl="0" algn="ctr">
              <a:buNone/>
              <a:defRPr b="1" sz="1200">
                <a:solidFill>
                  <a:schemeClr val="accent5"/>
                </a:solidFill>
                <a:latin typeface="Roboto Slab"/>
                <a:ea typeface="Roboto Slab"/>
                <a:cs typeface="Roboto Slab"/>
                <a:sym typeface="Roboto Slab"/>
              </a:defRPr>
            </a:lvl2pPr>
            <a:lvl3pPr lvl="2" rtl="0" algn="ctr">
              <a:buNone/>
              <a:defRPr b="1" sz="1200">
                <a:solidFill>
                  <a:schemeClr val="accent5"/>
                </a:solidFill>
                <a:latin typeface="Roboto Slab"/>
                <a:ea typeface="Roboto Slab"/>
                <a:cs typeface="Roboto Slab"/>
                <a:sym typeface="Roboto Slab"/>
              </a:defRPr>
            </a:lvl3pPr>
            <a:lvl4pPr lvl="3" rtl="0" algn="ctr">
              <a:buNone/>
              <a:defRPr b="1" sz="1200">
                <a:solidFill>
                  <a:schemeClr val="accent5"/>
                </a:solidFill>
                <a:latin typeface="Roboto Slab"/>
                <a:ea typeface="Roboto Slab"/>
                <a:cs typeface="Roboto Slab"/>
                <a:sym typeface="Roboto Slab"/>
              </a:defRPr>
            </a:lvl4pPr>
            <a:lvl5pPr lvl="4" rtl="0" algn="ctr">
              <a:buNone/>
              <a:defRPr b="1" sz="1200">
                <a:solidFill>
                  <a:schemeClr val="accent5"/>
                </a:solidFill>
                <a:latin typeface="Roboto Slab"/>
                <a:ea typeface="Roboto Slab"/>
                <a:cs typeface="Roboto Slab"/>
                <a:sym typeface="Roboto Slab"/>
              </a:defRPr>
            </a:lvl5pPr>
            <a:lvl6pPr lvl="5" rtl="0" algn="ctr">
              <a:buNone/>
              <a:defRPr b="1" sz="1200">
                <a:solidFill>
                  <a:schemeClr val="accent5"/>
                </a:solidFill>
                <a:latin typeface="Roboto Slab"/>
                <a:ea typeface="Roboto Slab"/>
                <a:cs typeface="Roboto Slab"/>
                <a:sym typeface="Roboto Slab"/>
              </a:defRPr>
            </a:lvl6pPr>
            <a:lvl7pPr lvl="6" rtl="0" algn="ctr">
              <a:buNone/>
              <a:defRPr b="1" sz="1200">
                <a:solidFill>
                  <a:schemeClr val="accent5"/>
                </a:solidFill>
                <a:latin typeface="Roboto Slab"/>
                <a:ea typeface="Roboto Slab"/>
                <a:cs typeface="Roboto Slab"/>
                <a:sym typeface="Roboto Slab"/>
              </a:defRPr>
            </a:lvl7pPr>
            <a:lvl8pPr lvl="7" rtl="0" algn="ctr">
              <a:buNone/>
              <a:defRPr b="1" sz="1200">
                <a:solidFill>
                  <a:schemeClr val="accent5"/>
                </a:solidFill>
                <a:latin typeface="Roboto Slab"/>
                <a:ea typeface="Roboto Slab"/>
                <a:cs typeface="Roboto Slab"/>
                <a:sym typeface="Roboto Slab"/>
              </a:defRPr>
            </a:lvl8pPr>
            <a:lvl9pPr lvl="8" rtl="0" algn="ctr">
              <a:buNone/>
              <a:defRPr b="1" sz="1200">
                <a:solidFill>
                  <a:schemeClr val="accent5"/>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
        <p:nvSpPr>
          <p:cNvPr id="7" name="Google Shape;7;p1"/>
          <p:cNvSpPr txBox="1"/>
          <p:nvPr>
            <p:ph type="title"/>
          </p:nvPr>
        </p:nvSpPr>
        <p:spPr>
          <a:xfrm>
            <a:off x="855300" y="302775"/>
            <a:ext cx="7433400" cy="9294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1pPr>
            <a:lvl2pPr lvl="1"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2pPr>
            <a:lvl3pPr lvl="2"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3pPr>
            <a:lvl4pPr lvl="3"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4pPr>
            <a:lvl5pPr lvl="4"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5pPr>
            <a:lvl6pPr lvl="5"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6pPr>
            <a:lvl7pPr lvl="6"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7pPr>
            <a:lvl8pPr lvl="7"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8pPr>
            <a:lvl9pPr lvl="8"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9pPr>
          </a:lstStyle>
          <a:p/>
        </p:txBody>
      </p:sp>
      <p:sp>
        <p:nvSpPr>
          <p:cNvPr id="8" name="Google Shape;8;p1"/>
          <p:cNvSpPr txBox="1"/>
          <p:nvPr>
            <p:ph idx="1" type="body"/>
          </p:nvPr>
        </p:nvSpPr>
        <p:spPr>
          <a:xfrm>
            <a:off x="855300" y="1353951"/>
            <a:ext cx="7433400" cy="37896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Ubuntu"/>
              <a:buChar char="●"/>
              <a:defRPr sz="2400">
                <a:solidFill>
                  <a:schemeClr val="dk1"/>
                </a:solidFill>
                <a:latin typeface="Ubuntu"/>
                <a:ea typeface="Ubuntu"/>
                <a:cs typeface="Ubuntu"/>
                <a:sym typeface="Ubuntu"/>
              </a:defRPr>
            </a:lvl1pPr>
            <a:lvl2pPr indent="-381000" lvl="1" marL="914400" rtl="0">
              <a:lnSpc>
                <a:spcPct val="115000"/>
              </a:lnSpc>
              <a:spcBef>
                <a:spcPts val="0"/>
              </a:spcBef>
              <a:spcAft>
                <a:spcPts val="0"/>
              </a:spcAft>
              <a:buClr>
                <a:schemeClr val="accent1"/>
              </a:buClr>
              <a:buSzPts val="2400"/>
              <a:buFont typeface="Ubuntu"/>
              <a:buChar char="○"/>
              <a:defRPr sz="2400">
                <a:solidFill>
                  <a:schemeClr val="dk1"/>
                </a:solidFill>
                <a:latin typeface="Ubuntu"/>
                <a:ea typeface="Ubuntu"/>
                <a:cs typeface="Ubuntu"/>
                <a:sym typeface="Ubuntu"/>
              </a:defRPr>
            </a:lvl2pPr>
            <a:lvl3pPr indent="-381000" lvl="2" marL="13716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3pPr>
            <a:lvl4pPr indent="-381000" lvl="3" marL="18288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4pPr>
            <a:lvl5pPr indent="-381000" lvl="4" marL="22860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5pPr>
            <a:lvl6pPr indent="-381000" lvl="5" marL="27432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6pPr>
            <a:lvl7pPr indent="-381000" lvl="6" marL="32004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7pPr>
            <a:lvl8pPr indent="-381000" lvl="7" marL="36576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8pPr>
            <a:lvl9pPr indent="-381000" lvl="8" marL="41148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6.jpg"/><Relationship Id="rId4" Type="http://schemas.openxmlformats.org/officeDocument/2006/relationships/image" Target="../media/image2.png"/><Relationship Id="rId9" Type="http://schemas.openxmlformats.org/officeDocument/2006/relationships/hyperlink" Target="https://recitmst.qc.ca/Applications-GeoGebra-Geometrie-Calculatrice-3D-et-Notes-AQUOPS-2021-Atelier" TargetMode="External"/><Relationship Id="rId5" Type="http://schemas.openxmlformats.org/officeDocument/2006/relationships/hyperlink" Target="https://creativecommons.org/licenses/by-nc-sa/4.0/deed.fr" TargetMode="External"/><Relationship Id="rId6" Type="http://schemas.openxmlformats.org/officeDocument/2006/relationships/image" Target="../media/image6.png"/><Relationship Id="rId7" Type="http://schemas.openxmlformats.org/officeDocument/2006/relationships/hyperlink" Target="mailto:equipe@recitmst.qc.ca" TargetMode="External"/><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hyperlink" Target="https://www.geogebra.org/" TargetMode="External"/><Relationship Id="rId6" Type="http://schemas.openxmlformats.org/officeDocument/2006/relationships/hyperlink" Target="https://campus.recit.qc.ca/course/view.php?id=30" TargetMode="External"/><Relationship Id="rId7" Type="http://schemas.openxmlformats.org/officeDocument/2006/relationships/hyperlink" Target="https://campus.recit.qc.ca/course/view.php?id=263" TargetMode="External"/><Relationship Id="rId8" Type="http://schemas.openxmlformats.org/officeDocument/2006/relationships/hyperlink" Target="https://www.geogebra.org/a/1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hyperlink" Target="https://www.geogebra.org/m/ma8ty4j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hyperlink" Target="https://recitmst.qc.ca/Applications-GeoGebra-Geometrie-Calculatrice-3D-et-Notes-AQUOPS-2021-Ateli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44.jpg"/><Relationship Id="rId5" Type="http://schemas.openxmlformats.org/officeDocument/2006/relationships/image" Target="../media/image47.png"/><Relationship Id="rId6" Type="http://schemas.openxmlformats.org/officeDocument/2006/relationships/image" Target="../media/image46.png"/><Relationship Id="rId7"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54.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52.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geogebra.org/" TargetMode="External"/><Relationship Id="rId4" Type="http://schemas.openxmlformats.org/officeDocument/2006/relationships/hyperlink" Target="https://www.geogebra.org/" TargetMode="External"/><Relationship Id="rId5" Type="http://schemas.openxmlformats.org/officeDocument/2006/relationships/image" Target="../media/image7.png"/><Relationship Id="rId6" Type="http://schemas.openxmlformats.org/officeDocument/2006/relationships/hyperlink" Target="https://recitmst.qc.ca/Applications-GeoGebra-Geometrie-Calculatrice-3D-et-Notes-AQUOPS-2021-Atelie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51.png"/><Relationship Id="rId4" Type="http://schemas.openxmlformats.org/officeDocument/2006/relationships/image" Target="../media/image58.png"/><Relationship Id="rId5"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6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61.png"/><Relationship Id="rId4" Type="http://schemas.openxmlformats.org/officeDocument/2006/relationships/image" Target="../media/image69.png"/><Relationship Id="rId5" Type="http://schemas.openxmlformats.org/officeDocument/2006/relationships/image" Target="../media/image6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66.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71.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8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75.png"/><Relationship Id="rId4" Type="http://schemas.openxmlformats.org/officeDocument/2006/relationships/image" Target="../media/image74.png"/><Relationship Id="rId5" Type="http://schemas.openxmlformats.org/officeDocument/2006/relationships/image" Target="../media/image7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84.png"/></Relationships>
</file>

<file path=ppt/slides/_rels/slide46.xml.rels><?xml version="1.0" encoding="UTF-8" standalone="yes"?><Relationships xmlns="http://schemas.openxmlformats.org/package/2006/relationships"><Relationship Id="rId11" Type="http://schemas.openxmlformats.org/officeDocument/2006/relationships/hyperlink" Target="https://www.geogebra.org/m/EyYBm3ne" TargetMode="External"/><Relationship Id="rId10" Type="http://schemas.openxmlformats.org/officeDocument/2006/relationships/hyperlink" Target="https://www.geogebra.org/m/SyS5tDKa"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campus.recit.qc.ca/course/view.php?id=30" TargetMode="External"/><Relationship Id="rId4" Type="http://schemas.openxmlformats.org/officeDocument/2006/relationships/hyperlink" Target="https://campus.recit.qc.ca/course/view.php?id=263" TargetMode="External"/><Relationship Id="rId9" Type="http://schemas.openxmlformats.org/officeDocument/2006/relationships/hyperlink" Target="https://www.geogebra.org/m/uYzdg9bB" TargetMode="External"/><Relationship Id="rId5" Type="http://schemas.openxmlformats.org/officeDocument/2006/relationships/hyperlink" Target="https://www.geogebra.org/a/14" TargetMode="External"/><Relationship Id="rId6" Type="http://schemas.openxmlformats.org/officeDocument/2006/relationships/hyperlink" Target="https://www.geogebra.org/m/n9afhngr" TargetMode="External"/><Relationship Id="rId7" Type="http://schemas.openxmlformats.org/officeDocument/2006/relationships/hyperlink" Target="https://www.geogebra.org/m/QfB7cZkz" TargetMode="External"/><Relationship Id="rId8" Type="http://schemas.openxmlformats.org/officeDocument/2006/relationships/hyperlink" Target="https://www.geogebra.org/m/hquc5yub"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https://www.geogebra.org/u/louiseroy" TargetMode="Externa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hyperlink" Target="https://campus.recit.qc.ca/login/index.php" TargetMode="External"/><Relationship Id="rId4" Type="http://schemas.openxmlformats.org/officeDocument/2006/relationships/hyperlink" Target="https://campus.recit.qc.ca/enrol/index.php?id=284" TargetMode="External"/><Relationship Id="rId5" Type="http://schemas.openxmlformats.org/officeDocument/2006/relationships/hyperlink" Target="https://campus.recit.qc.ca/mod/assign/view.php?id=9014" TargetMode="External"/><Relationship Id="rId6" Type="http://schemas.openxmlformats.org/officeDocument/2006/relationships/image" Target="../media/image81.png"/><Relationship Id="rId7" Type="http://schemas.openxmlformats.org/officeDocument/2006/relationships/image" Target="../media/image80.jpg"/></Relationships>
</file>

<file path=ppt/slides/_rels/slide49.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hyperlink" Target="http://creativecommons.org/licenses/by-nc-sa/4.0/" TargetMode="External"/><Relationship Id="rId1" Type="http://schemas.openxmlformats.org/officeDocument/2006/relationships/slideLayout" Target="../slideLayouts/slideLayout10.xml"/><Relationship Id="rId2" Type="http://schemas.openxmlformats.org/officeDocument/2006/relationships/notesSlide" Target="../notesSlides/notesSlide49.xml"/><Relationship Id="rId3" Type="http://schemas.openxmlformats.org/officeDocument/2006/relationships/image" Target="../media/image85.png"/><Relationship Id="rId4" Type="http://schemas.openxmlformats.org/officeDocument/2006/relationships/hyperlink" Target="mailto:louise.roy@recitms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mailto:luc.lagarde@recitmst.qc.ca" TargetMode="External"/><Relationship Id="rId6" Type="http://schemas.openxmlformats.org/officeDocument/2006/relationships/hyperlink" Target="mailto:equipe@recitms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www.geogebra.org/" TargetMode="External"/><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2.png"/></Relationships>
</file>

<file path=ppt/slides/_rels/slide50.xml.rels><?xml version="1.0" encoding="UTF-8" standalone="yes"?><Relationships xmlns="http://schemas.openxmlformats.org/package/2006/relationships"><Relationship Id="rId11" Type="http://schemas.openxmlformats.org/officeDocument/2006/relationships/image" Target="../media/image94.png"/><Relationship Id="rId10" Type="http://schemas.openxmlformats.org/officeDocument/2006/relationships/image" Target="../media/image90.png"/><Relationship Id="rId12" Type="http://schemas.openxmlformats.org/officeDocument/2006/relationships/image" Target="../media/image89.png"/><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93.jpg"/><Relationship Id="rId4" Type="http://schemas.openxmlformats.org/officeDocument/2006/relationships/image" Target="../media/image86.jpg"/><Relationship Id="rId9" Type="http://schemas.openxmlformats.org/officeDocument/2006/relationships/image" Target="../media/image88.png"/><Relationship Id="rId5" Type="http://schemas.openxmlformats.org/officeDocument/2006/relationships/hyperlink" Target="https://monurl.ca/ateliers21" TargetMode="External"/><Relationship Id="rId6" Type="http://schemas.openxmlformats.org/officeDocument/2006/relationships/image" Target="../media/image87.png"/><Relationship Id="rId7" Type="http://schemas.openxmlformats.org/officeDocument/2006/relationships/image" Target="../media/image82.png"/><Relationship Id="rId8" Type="http://schemas.openxmlformats.org/officeDocument/2006/relationships/image" Target="../media/image9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95.jpg"/><Relationship Id="rId4" Type="http://schemas.openxmlformats.org/officeDocument/2006/relationships/image" Target="../media/image91.png"/><Relationship Id="rId5" Type="http://schemas.openxmlformats.org/officeDocument/2006/relationships/image" Target="../media/image9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9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hyperlink" Target="https://www.geogebra.org/m/n9afhngr" TargetMode="External"/><Relationship Id="rId6" Type="http://schemas.openxmlformats.org/officeDocument/2006/relationships/hyperlink" Target="https://www.geogebra.org/m/n9afhng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ctrTitle"/>
          </p:nvPr>
        </p:nvSpPr>
        <p:spPr>
          <a:xfrm>
            <a:off x="1930650" y="2266913"/>
            <a:ext cx="5282700" cy="531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400"/>
              </a:spcBef>
              <a:spcAft>
                <a:spcPts val="0"/>
              </a:spcAft>
              <a:buSzPts val="5200"/>
              <a:buNone/>
            </a:pPr>
            <a:r>
              <a:rPr b="1" i="1" lang="fr-CA" sz="2200">
                <a:solidFill>
                  <a:srgbClr val="666666"/>
                </a:solidFill>
              </a:rPr>
              <a:t>GeoGebra-applications Géométrie, Calculatrice 3D et Notes</a:t>
            </a:r>
            <a:r>
              <a:rPr b="1" i="1" lang="fr-CA" sz="2200">
                <a:solidFill>
                  <a:srgbClr val="666666"/>
                </a:solidFill>
              </a:rPr>
              <a:t> | 24</a:t>
            </a:r>
            <a:r>
              <a:rPr i="1" lang="fr-CA" sz="2200">
                <a:solidFill>
                  <a:srgbClr val="666666"/>
                </a:solidFill>
              </a:rPr>
              <a:t>62</a:t>
            </a:r>
            <a:r>
              <a:rPr b="1" i="1" lang="fr-CA" sz="2200">
                <a:solidFill>
                  <a:srgbClr val="666666"/>
                </a:solidFill>
              </a:rPr>
              <a:t> </a:t>
            </a:r>
            <a:endParaRPr i="1" sz="2200" u="sng">
              <a:solidFill>
                <a:srgbClr val="666666"/>
              </a:solidFill>
            </a:endParaRPr>
          </a:p>
        </p:txBody>
      </p:sp>
      <p:pic>
        <p:nvPicPr>
          <p:cNvPr id="111" name="Google Shape;111;p21"/>
          <p:cNvPicPr preferRelativeResize="0"/>
          <p:nvPr/>
        </p:nvPicPr>
        <p:blipFill rotWithShape="1">
          <a:blip r:embed="rId4">
            <a:alphaModFix/>
          </a:blip>
          <a:srcRect b="14191" l="0" r="0" t="14604"/>
          <a:stretch/>
        </p:blipFill>
        <p:spPr>
          <a:xfrm>
            <a:off x="193187" y="3789375"/>
            <a:ext cx="962025" cy="1105500"/>
          </a:xfrm>
          <a:prstGeom prst="rect">
            <a:avLst/>
          </a:prstGeom>
          <a:noFill/>
          <a:ln>
            <a:noFill/>
          </a:ln>
        </p:spPr>
      </p:pic>
      <p:pic>
        <p:nvPicPr>
          <p:cNvPr id="112" name="Google Shape;112;p21">
            <a:hlinkClick r:id="rId5"/>
          </p:cNvPr>
          <p:cNvPicPr preferRelativeResize="0"/>
          <p:nvPr/>
        </p:nvPicPr>
        <p:blipFill>
          <a:blip r:embed="rId6">
            <a:alphaModFix/>
          </a:blip>
          <a:stretch>
            <a:fillRect/>
          </a:stretch>
        </p:blipFill>
        <p:spPr>
          <a:xfrm>
            <a:off x="1747038" y="4673865"/>
            <a:ext cx="1077165" cy="376875"/>
          </a:xfrm>
          <a:prstGeom prst="rect">
            <a:avLst/>
          </a:prstGeom>
          <a:noFill/>
          <a:ln>
            <a:noFill/>
          </a:ln>
        </p:spPr>
      </p:pic>
      <p:sp>
        <p:nvSpPr>
          <p:cNvPr id="113" name="Google Shape;113;p21"/>
          <p:cNvSpPr txBox="1"/>
          <p:nvPr/>
        </p:nvSpPr>
        <p:spPr>
          <a:xfrm>
            <a:off x="2863850" y="4725513"/>
            <a:ext cx="1587900" cy="27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CA" u="sng">
                <a:solidFill>
                  <a:srgbClr val="0097A7"/>
                </a:solidFill>
                <a:latin typeface="Viga"/>
                <a:ea typeface="Viga"/>
                <a:cs typeface="Viga"/>
                <a:sym typeface="Viga"/>
                <a:hlinkClick r:id="rId7">
                  <a:extLst>
                    <a:ext uri="{A12FA001-AC4F-418D-AE19-62706E023703}">
                      <ahyp:hlinkClr val="tx"/>
                    </a:ext>
                  </a:extLst>
                </a:hlinkClick>
              </a:rPr>
              <a:t>RÉCIT MST 2021</a:t>
            </a:r>
            <a:endParaRPr>
              <a:solidFill>
                <a:srgbClr val="384F5C"/>
              </a:solidFill>
              <a:latin typeface="Viga"/>
              <a:ea typeface="Viga"/>
              <a:cs typeface="Viga"/>
              <a:sym typeface="Viga"/>
            </a:endParaRPr>
          </a:p>
        </p:txBody>
      </p:sp>
      <p:pic>
        <p:nvPicPr>
          <p:cNvPr id="114" name="Google Shape;114;p21"/>
          <p:cNvPicPr preferRelativeResize="0"/>
          <p:nvPr/>
        </p:nvPicPr>
        <p:blipFill>
          <a:blip r:embed="rId8">
            <a:alphaModFix/>
          </a:blip>
          <a:stretch>
            <a:fillRect/>
          </a:stretch>
        </p:blipFill>
        <p:spPr>
          <a:xfrm>
            <a:off x="3963175" y="2843025"/>
            <a:ext cx="1217625" cy="1217625"/>
          </a:xfrm>
          <a:prstGeom prst="rect">
            <a:avLst/>
          </a:prstGeom>
          <a:noFill/>
          <a:ln>
            <a:noFill/>
          </a:ln>
        </p:spPr>
      </p:pic>
      <p:sp>
        <p:nvSpPr>
          <p:cNvPr id="115" name="Google Shape;115;p21"/>
          <p:cNvSpPr txBox="1"/>
          <p:nvPr/>
        </p:nvSpPr>
        <p:spPr>
          <a:xfrm>
            <a:off x="3132738" y="4060650"/>
            <a:ext cx="2878500" cy="448200"/>
          </a:xfrm>
          <a:prstGeom prst="rect">
            <a:avLst/>
          </a:prstGeom>
          <a:noFill/>
          <a:ln>
            <a:noFill/>
          </a:ln>
        </p:spPr>
        <p:txBody>
          <a:bodyPr anchorCtr="0" anchor="t" bIns="68575" lIns="68575" spcFirstLastPara="1" rIns="68575" wrap="square" tIns="68575">
            <a:noAutofit/>
          </a:bodyPr>
          <a:lstStyle/>
          <a:p>
            <a:pPr indent="0" lvl="0" marL="0" marR="0" rtl="0" algn="r">
              <a:spcBef>
                <a:spcPts val="0"/>
              </a:spcBef>
              <a:spcAft>
                <a:spcPts val="0"/>
              </a:spcAft>
              <a:buClr>
                <a:schemeClr val="dk1"/>
              </a:buClr>
              <a:buSzPts val="1800"/>
              <a:buFont typeface="Calibri"/>
              <a:buNone/>
            </a:pPr>
            <a:r>
              <a:rPr b="1" lang="fr-CA" sz="1800" u="sng">
                <a:solidFill>
                  <a:schemeClr val="hlink"/>
                </a:solidFill>
                <a:latin typeface="Ubuntu"/>
                <a:ea typeface="Ubuntu"/>
                <a:cs typeface="Ubuntu"/>
                <a:sym typeface="Ubuntu"/>
                <a:hlinkClick r:id="rId9"/>
              </a:rPr>
              <a:t>monurl.ca/aquops2462</a:t>
            </a:r>
            <a:endParaRPr b="1" sz="1800">
              <a:solidFill>
                <a:schemeClr val="dk1"/>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p:nvPr/>
        </p:nvSpPr>
        <p:spPr>
          <a:xfrm>
            <a:off x="614275" y="2187275"/>
            <a:ext cx="3987000" cy="9009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idx="4294967295" type="title"/>
          </p:nvPr>
        </p:nvSpPr>
        <p:spPr>
          <a:xfrm>
            <a:off x="3323396" y="0"/>
            <a:ext cx="2497200" cy="657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CA" sz="2500">
                <a:latin typeface="Viga"/>
                <a:ea typeface="Viga"/>
                <a:cs typeface="Viga"/>
                <a:sym typeface="Viga"/>
              </a:rPr>
              <a:t>Présentation</a:t>
            </a:r>
            <a:endParaRPr sz="2500">
              <a:latin typeface="Viga"/>
              <a:ea typeface="Viga"/>
              <a:cs typeface="Viga"/>
              <a:sym typeface="Viga"/>
            </a:endParaRPr>
          </a:p>
        </p:txBody>
      </p:sp>
      <p:sp>
        <p:nvSpPr>
          <p:cNvPr id="197" name="Google Shape;197;p30"/>
          <p:cNvSpPr txBox="1"/>
          <p:nvPr>
            <p:ph idx="4294967295" type="body"/>
          </p:nvPr>
        </p:nvSpPr>
        <p:spPr>
          <a:xfrm>
            <a:off x="729775" y="1122650"/>
            <a:ext cx="3871500" cy="27108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l">
              <a:spcBef>
                <a:spcPts val="600"/>
              </a:spcBef>
              <a:spcAft>
                <a:spcPts val="0"/>
              </a:spcAft>
              <a:buNone/>
            </a:pPr>
            <a:r>
              <a:rPr lang="fr-CA" sz="2200">
                <a:latin typeface="Ubuntu"/>
                <a:ea typeface="Ubuntu"/>
                <a:cs typeface="Ubuntu"/>
                <a:sym typeface="Ubuntu"/>
              </a:rPr>
              <a:t>GeoGebra</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Les applications</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Les livrets</a:t>
            </a:r>
            <a:endParaRPr sz="2200">
              <a:latin typeface="Ubuntu"/>
              <a:ea typeface="Ubuntu"/>
              <a:cs typeface="Ubuntu"/>
              <a:sym typeface="Ubuntu"/>
            </a:endParaRPr>
          </a:p>
          <a:p>
            <a:pPr indent="-368300" lvl="0" marL="457200" rtl="0" algn="l">
              <a:spcBef>
                <a:spcPts val="1000"/>
              </a:spcBef>
              <a:spcAft>
                <a:spcPts val="1000"/>
              </a:spcAft>
              <a:buSzPts val="2200"/>
              <a:buFont typeface="Ubuntu"/>
              <a:buChar char="●"/>
            </a:pPr>
            <a:r>
              <a:rPr lang="fr-CA" sz="2200">
                <a:latin typeface="Ubuntu"/>
                <a:ea typeface="Ubuntu"/>
                <a:cs typeface="Ubuntu"/>
                <a:sym typeface="Ubuntu"/>
              </a:rPr>
              <a:t>Les classes </a:t>
            </a:r>
            <a:r>
              <a:rPr lang="fr-CA" sz="1600">
                <a:latin typeface="Ubuntu"/>
                <a:ea typeface="Ubuntu"/>
                <a:cs typeface="Ubuntu"/>
                <a:sym typeface="Ubuntu"/>
              </a:rPr>
              <a:t>(Classroom)</a:t>
            </a:r>
            <a:endParaRPr sz="1600">
              <a:latin typeface="Ubuntu"/>
              <a:ea typeface="Ubuntu"/>
              <a:cs typeface="Ubuntu"/>
              <a:sym typeface="Ubuntu"/>
            </a:endParaRPr>
          </a:p>
        </p:txBody>
      </p:sp>
      <p:sp>
        <p:nvSpPr>
          <p:cNvPr id="198" name="Google Shape;198;p30"/>
          <p:cNvSpPr txBox="1"/>
          <p:nvPr/>
        </p:nvSpPr>
        <p:spPr>
          <a:xfrm>
            <a:off x="4770813" y="1073825"/>
            <a:ext cx="3830100" cy="130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a:latin typeface="Ubuntu"/>
                <a:ea typeface="Ubuntu"/>
                <a:cs typeface="Ubuntu"/>
                <a:sym typeface="Ubuntu"/>
              </a:rPr>
              <a:t>Il n’est pas nécessaire d’avoir un compte pour utiliser les applications et les ressources faites par d’autres. On peut même créer et enregistrer notre travail sur notre ordinateur sans avoir de compte.</a:t>
            </a:r>
            <a:endParaRPr>
              <a:latin typeface="Ubuntu"/>
              <a:ea typeface="Ubuntu"/>
              <a:cs typeface="Ubuntu"/>
              <a:sym typeface="Ubuntu"/>
            </a:endParaRPr>
          </a:p>
        </p:txBody>
      </p:sp>
      <p:pic>
        <p:nvPicPr>
          <p:cNvPr id="199" name="Google Shape;199;p30"/>
          <p:cNvPicPr preferRelativeResize="0"/>
          <p:nvPr/>
        </p:nvPicPr>
        <p:blipFill>
          <a:blip r:embed="rId3">
            <a:alphaModFix/>
          </a:blip>
          <a:stretch>
            <a:fillRect/>
          </a:stretch>
        </p:blipFill>
        <p:spPr>
          <a:xfrm>
            <a:off x="274316" y="3702500"/>
            <a:ext cx="1406574" cy="1522925"/>
          </a:xfrm>
          <a:prstGeom prst="rect">
            <a:avLst/>
          </a:prstGeom>
          <a:noFill/>
          <a:ln>
            <a:noFill/>
          </a:ln>
          <a:effectLst>
            <a:outerShdw blurRad="57150" rotWithShape="0" algn="bl" dir="5400000" dist="19050">
              <a:srgbClr val="000000">
                <a:alpha val="50000"/>
              </a:srgbClr>
            </a:outerShdw>
          </a:effectLst>
        </p:spPr>
      </p:pic>
      <p:pic>
        <p:nvPicPr>
          <p:cNvPr id="200" name="Google Shape;200;p30"/>
          <p:cNvPicPr preferRelativeResize="0"/>
          <p:nvPr/>
        </p:nvPicPr>
        <p:blipFill>
          <a:blip r:embed="rId4">
            <a:alphaModFix/>
          </a:blip>
          <a:stretch>
            <a:fillRect/>
          </a:stretch>
        </p:blipFill>
        <p:spPr>
          <a:xfrm>
            <a:off x="5530776" y="3505893"/>
            <a:ext cx="2646330" cy="1522925"/>
          </a:xfrm>
          <a:prstGeom prst="rect">
            <a:avLst/>
          </a:prstGeom>
          <a:noFill/>
          <a:ln>
            <a:noFill/>
          </a:ln>
          <a:effectLst>
            <a:outerShdw blurRad="57150" rotWithShape="0" algn="bl" dir="5400000" dist="19050">
              <a:srgbClr val="000000">
                <a:alpha val="50000"/>
              </a:srgbClr>
            </a:outerShdw>
          </a:effectLst>
        </p:spPr>
      </p:pic>
      <p:sp>
        <p:nvSpPr>
          <p:cNvPr id="201" name="Google Shape;201;p30"/>
          <p:cNvSpPr txBox="1"/>
          <p:nvPr/>
        </p:nvSpPr>
        <p:spPr>
          <a:xfrm>
            <a:off x="2702775" y="4204163"/>
            <a:ext cx="1646100" cy="519600"/>
          </a:xfrm>
          <a:prstGeom prst="rect">
            <a:avLst/>
          </a:prstGeom>
          <a:solidFill>
            <a:schemeClr val="accent6"/>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Ubuntu"/>
                <a:ea typeface="Ubuntu"/>
                <a:cs typeface="Ubuntu"/>
                <a:sym typeface="Ubuntu"/>
              </a:rPr>
              <a:t>Ressources</a:t>
            </a:r>
            <a:endParaRPr>
              <a:latin typeface="Ubuntu"/>
              <a:ea typeface="Ubuntu"/>
              <a:cs typeface="Ubuntu"/>
              <a:sym typeface="Ubuntu"/>
            </a:endParaRPr>
          </a:p>
        </p:txBody>
      </p:sp>
      <p:cxnSp>
        <p:nvCxnSpPr>
          <p:cNvPr id="202" name="Google Shape;202;p30"/>
          <p:cNvCxnSpPr>
            <a:stCxn id="201" idx="0"/>
          </p:cNvCxnSpPr>
          <p:nvPr/>
        </p:nvCxnSpPr>
        <p:spPr>
          <a:xfrm rot="10800000">
            <a:off x="2702625" y="3088163"/>
            <a:ext cx="823200" cy="11160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203" name="Google Shape;203;p30"/>
          <p:cNvSpPr txBox="1"/>
          <p:nvPr/>
        </p:nvSpPr>
        <p:spPr>
          <a:xfrm>
            <a:off x="3156300" y="548450"/>
            <a:ext cx="28314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500" u="sng">
                <a:solidFill>
                  <a:schemeClr val="hlink"/>
                </a:solidFill>
                <a:latin typeface="Ubuntu"/>
                <a:ea typeface="Ubuntu"/>
                <a:cs typeface="Ubuntu"/>
                <a:sym typeface="Ubuntu"/>
                <a:hlinkClick r:id="rId5"/>
              </a:rPr>
              <a:t>https://www.geogebra.org/</a:t>
            </a:r>
            <a:endParaRPr sz="1500">
              <a:latin typeface="Ubuntu"/>
              <a:ea typeface="Ubuntu"/>
              <a:cs typeface="Ubuntu"/>
              <a:sym typeface="Ubuntu"/>
            </a:endParaRPr>
          </a:p>
        </p:txBody>
      </p:sp>
      <p:sp>
        <p:nvSpPr>
          <p:cNvPr id="204" name="Google Shape;204;p30"/>
          <p:cNvSpPr txBox="1"/>
          <p:nvPr/>
        </p:nvSpPr>
        <p:spPr>
          <a:xfrm>
            <a:off x="6623725" y="2332000"/>
            <a:ext cx="2103000" cy="1173900"/>
          </a:xfrm>
          <a:prstGeom prst="rect">
            <a:avLst/>
          </a:prstGeom>
          <a:solidFill>
            <a:srgbClr val="FAA22A"/>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Ubuntu"/>
                <a:ea typeface="Ubuntu"/>
                <a:cs typeface="Ubuntu"/>
                <a:sym typeface="Ubuntu"/>
              </a:rPr>
              <a:t>Campus RÉCIT</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u="sng">
                <a:solidFill>
                  <a:schemeClr val="hlink"/>
                </a:solidFill>
                <a:latin typeface="Ubuntu"/>
                <a:ea typeface="Ubuntu"/>
                <a:cs typeface="Ubuntu"/>
                <a:sym typeface="Ubuntu"/>
                <a:hlinkClick r:id="rId6"/>
              </a:rPr>
              <a:t>GeoGebra 1</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u="sng">
                <a:solidFill>
                  <a:schemeClr val="hlink"/>
                </a:solidFill>
                <a:latin typeface="Ubuntu"/>
                <a:ea typeface="Ubuntu"/>
                <a:cs typeface="Ubuntu"/>
                <a:sym typeface="Ubuntu"/>
                <a:hlinkClick r:id="rId7"/>
              </a:rPr>
              <a:t>GeoGebra 2</a:t>
            </a:r>
            <a:endParaRPr>
              <a:latin typeface="Ubuntu"/>
              <a:ea typeface="Ubuntu"/>
              <a:cs typeface="Ubuntu"/>
              <a:sym typeface="Ubuntu"/>
            </a:endParaRPr>
          </a:p>
          <a:p>
            <a:pPr indent="0" lvl="0" marL="0" rtl="0" algn="l">
              <a:spcBef>
                <a:spcPts val="1000"/>
              </a:spcBef>
              <a:spcAft>
                <a:spcPts val="0"/>
              </a:spcAft>
              <a:buNone/>
            </a:pPr>
            <a:r>
              <a:rPr lang="fr-CA" u="sng">
                <a:solidFill>
                  <a:schemeClr val="hlink"/>
                </a:solidFill>
                <a:latin typeface="Ubuntu"/>
                <a:ea typeface="Ubuntu"/>
                <a:cs typeface="Ubuntu"/>
                <a:sym typeface="Ubuntu"/>
                <a:hlinkClick r:id="rId8"/>
              </a:rPr>
              <a:t>Tutoriels</a:t>
            </a:r>
            <a:endParaRPr>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idx="4294967295" type="title"/>
          </p:nvPr>
        </p:nvSpPr>
        <p:spPr>
          <a:xfrm>
            <a:off x="2046750" y="331775"/>
            <a:ext cx="5050500" cy="590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CA" sz="2400"/>
              <a:t>Activités et livrets</a:t>
            </a:r>
            <a:endParaRPr sz="2400"/>
          </a:p>
        </p:txBody>
      </p:sp>
      <p:sp>
        <p:nvSpPr>
          <p:cNvPr id="210" name="Google Shape;210;p31"/>
          <p:cNvSpPr txBox="1"/>
          <p:nvPr>
            <p:ph idx="4294967295" type="body"/>
          </p:nvPr>
        </p:nvSpPr>
        <p:spPr>
          <a:xfrm>
            <a:off x="803500" y="1371850"/>
            <a:ext cx="2547000" cy="514800"/>
          </a:xfrm>
          <a:prstGeom prst="rect">
            <a:avLst/>
          </a:prstGeom>
          <a:solidFill>
            <a:srgbClr val="FAA22A"/>
          </a:solidFill>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ctr">
              <a:spcBef>
                <a:spcPts val="600"/>
              </a:spcBef>
              <a:spcAft>
                <a:spcPts val="0"/>
              </a:spcAft>
              <a:buNone/>
            </a:pPr>
            <a:r>
              <a:rPr lang="fr-CA" sz="1800">
                <a:solidFill>
                  <a:srgbClr val="FFFFFF"/>
                </a:solidFill>
              </a:rPr>
              <a:t>Activités</a:t>
            </a:r>
            <a:endParaRPr sz="1800">
              <a:solidFill>
                <a:srgbClr val="FFFFFF"/>
              </a:solidFill>
            </a:endParaRPr>
          </a:p>
        </p:txBody>
      </p:sp>
      <p:sp>
        <p:nvSpPr>
          <p:cNvPr id="211" name="Google Shape;211;p31"/>
          <p:cNvSpPr txBox="1"/>
          <p:nvPr>
            <p:ph idx="4294967295" type="body"/>
          </p:nvPr>
        </p:nvSpPr>
        <p:spPr>
          <a:xfrm>
            <a:off x="5020875" y="1352175"/>
            <a:ext cx="2502300" cy="514800"/>
          </a:xfrm>
          <a:prstGeom prst="rect">
            <a:avLst/>
          </a:prstGeom>
          <a:solidFill>
            <a:srgbClr val="FAA22A"/>
          </a:solidFill>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ctr">
              <a:spcBef>
                <a:spcPts val="600"/>
              </a:spcBef>
              <a:spcAft>
                <a:spcPts val="0"/>
              </a:spcAft>
              <a:buNone/>
            </a:pPr>
            <a:r>
              <a:rPr lang="fr-CA" sz="1800">
                <a:solidFill>
                  <a:srgbClr val="FFFFFF"/>
                </a:solidFill>
              </a:rPr>
              <a:t>Livrets</a:t>
            </a:r>
            <a:endParaRPr sz="1800">
              <a:solidFill>
                <a:srgbClr val="FFFFFF"/>
              </a:solidFill>
            </a:endParaRPr>
          </a:p>
        </p:txBody>
      </p:sp>
      <p:pic>
        <p:nvPicPr>
          <p:cNvPr id="212" name="Google Shape;212;p31"/>
          <p:cNvPicPr preferRelativeResize="0"/>
          <p:nvPr/>
        </p:nvPicPr>
        <p:blipFill>
          <a:blip r:embed="rId3">
            <a:alphaModFix/>
          </a:blip>
          <a:stretch>
            <a:fillRect/>
          </a:stretch>
        </p:blipFill>
        <p:spPr>
          <a:xfrm>
            <a:off x="803488" y="1866968"/>
            <a:ext cx="2547025" cy="2703456"/>
          </a:xfrm>
          <a:prstGeom prst="rect">
            <a:avLst/>
          </a:prstGeom>
          <a:noFill/>
          <a:ln>
            <a:noFill/>
          </a:ln>
          <a:effectLst>
            <a:outerShdw blurRad="57150" rotWithShape="0" algn="bl" dir="5400000" dist="19050">
              <a:srgbClr val="000000">
                <a:alpha val="50000"/>
              </a:srgbClr>
            </a:outerShdw>
          </a:effectLst>
        </p:spPr>
      </p:pic>
      <p:pic>
        <p:nvPicPr>
          <p:cNvPr id="213" name="Google Shape;213;p31"/>
          <p:cNvPicPr preferRelativeResize="0"/>
          <p:nvPr/>
        </p:nvPicPr>
        <p:blipFill>
          <a:blip r:embed="rId4">
            <a:alphaModFix/>
          </a:blip>
          <a:stretch>
            <a:fillRect/>
          </a:stretch>
        </p:blipFill>
        <p:spPr>
          <a:xfrm>
            <a:off x="5020825" y="1866969"/>
            <a:ext cx="2502410" cy="2663856"/>
          </a:xfrm>
          <a:prstGeom prst="rect">
            <a:avLst/>
          </a:prstGeom>
          <a:noFill/>
          <a:ln>
            <a:noFill/>
          </a:ln>
          <a:effectLst>
            <a:outerShdw blurRad="57150" rotWithShape="0" algn="bl" dir="5400000" dist="19050">
              <a:srgbClr val="000000">
                <a:alpha val="50000"/>
              </a:srgbClr>
            </a:outerShdw>
          </a:effectLst>
        </p:spPr>
      </p:pic>
      <p:sp>
        <p:nvSpPr>
          <p:cNvPr id="214" name="Google Shape;214;p31"/>
          <p:cNvSpPr/>
          <p:nvPr/>
        </p:nvSpPr>
        <p:spPr>
          <a:xfrm>
            <a:off x="7313075" y="405875"/>
            <a:ext cx="1653000" cy="774600"/>
          </a:xfrm>
          <a:prstGeom prst="wedgeRoundRectCallout">
            <a:avLst>
              <a:gd fmla="val -75894" name="adj1"/>
              <a:gd fmla="val 106239" name="adj2"/>
              <a:gd fmla="val 0" name="adj3"/>
            </a:avLst>
          </a:prstGeom>
          <a:solidFill>
            <a:srgbClr val="0069B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1200">
                <a:solidFill>
                  <a:srgbClr val="FFFFFF"/>
                </a:solidFill>
              </a:rPr>
              <a:t>Le livret est un recueil d’activités</a:t>
            </a:r>
            <a:endParaRPr sz="1200">
              <a:solidFill>
                <a:srgbClr val="FFFFFF"/>
              </a:solidFill>
            </a:endParaRPr>
          </a:p>
        </p:txBody>
      </p:sp>
      <p:sp>
        <p:nvSpPr>
          <p:cNvPr id="215" name="Google Shape;215;p31"/>
          <p:cNvSpPr/>
          <p:nvPr/>
        </p:nvSpPr>
        <p:spPr>
          <a:xfrm>
            <a:off x="2925025" y="4128150"/>
            <a:ext cx="2095800" cy="915000"/>
          </a:xfrm>
          <a:prstGeom prst="wedgeRoundRectCallout">
            <a:avLst>
              <a:gd fmla="val -72700" name="adj1"/>
              <a:gd fmla="val -150205" name="adj2"/>
              <a:gd fmla="val 0" name="adj3"/>
            </a:avLst>
          </a:prstGeom>
          <a:solidFill>
            <a:srgbClr val="0069B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1200">
                <a:solidFill>
                  <a:srgbClr val="FFFFFF"/>
                </a:solidFill>
              </a:rPr>
              <a:t>L’activité peut être créée à partir d’une application ou directement dans la page profil</a:t>
            </a:r>
            <a:endParaRPr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ctrTitle"/>
          </p:nvPr>
        </p:nvSpPr>
        <p:spPr>
          <a:xfrm>
            <a:off x="3564275" y="1171875"/>
            <a:ext cx="4614900" cy="923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000"/>
              <a:buFont typeface="Trebuchet MS"/>
              <a:buNone/>
            </a:pPr>
            <a:r>
              <a:rPr lang="fr-CA"/>
              <a:t>Les applications</a:t>
            </a:r>
            <a:endParaRPr/>
          </a:p>
        </p:txBody>
      </p:sp>
      <p:sp>
        <p:nvSpPr>
          <p:cNvPr id="221" name="Google Shape;221;p32"/>
          <p:cNvSpPr txBox="1"/>
          <p:nvPr>
            <p:ph idx="4294967295" type="body"/>
          </p:nvPr>
        </p:nvSpPr>
        <p:spPr>
          <a:xfrm>
            <a:off x="3611450" y="2095275"/>
            <a:ext cx="5377800" cy="64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fr-CA"/>
              <a:t>Survol des principales fonctions</a:t>
            </a:r>
            <a:endParaRPr/>
          </a:p>
        </p:txBody>
      </p:sp>
      <p:pic>
        <p:nvPicPr>
          <p:cNvPr id="222" name="Google Shape;222;p32"/>
          <p:cNvPicPr preferRelativeResize="0"/>
          <p:nvPr/>
        </p:nvPicPr>
        <p:blipFill>
          <a:blip r:embed="rId3">
            <a:alphaModFix/>
          </a:blip>
          <a:stretch>
            <a:fillRect/>
          </a:stretch>
        </p:blipFill>
        <p:spPr>
          <a:xfrm>
            <a:off x="150050" y="743964"/>
            <a:ext cx="2260850" cy="3576875"/>
          </a:xfrm>
          <a:prstGeom prst="rect">
            <a:avLst/>
          </a:prstGeom>
          <a:noFill/>
          <a:ln>
            <a:noFill/>
          </a:ln>
          <a:effectLst>
            <a:outerShdw blurRad="57150" rotWithShape="0" algn="bl" dir="5400000" dist="19050">
              <a:srgbClr val="000000">
                <a:alpha val="50000"/>
              </a:srgbClr>
            </a:outerShdw>
          </a:effectLst>
        </p:spPr>
      </p:pic>
      <p:sp>
        <p:nvSpPr>
          <p:cNvPr id="223" name="Google Shape;223;p32"/>
          <p:cNvSpPr/>
          <p:nvPr/>
        </p:nvSpPr>
        <p:spPr>
          <a:xfrm>
            <a:off x="226200" y="1653000"/>
            <a:ext cx="15744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2"/>
          <p:cNvSpPr/>
          <p:nvPr/>
        </p:nvSpPr>
        <p:spPr>
          <a:xfrm>
            <a:off x="226200" y="2130125"/>
            <a:ext cx="15744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p:nvPr/>
        </p:nvSpPr>
        <p:spPr>
          <a:xfrm>
            <a:off x="191875" y="3455850"/>
            <a:ext cx="16086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3"/>
          <p:cNvPicPr preferRelativeResize="0"/>
          <p:nvPr/>
        </p:nvPicPr>
        <p:blipFill>
          <a:blip r:embed="rId3">
            <a:alphaModFix/>
          </a:blip>
          <a:stretch>
            <a:fillRect/>
          </a:stretch>
        </p:blipFill>
        <p:spPr>
          <a:xfrm>
            <a:off x="606150" y="1613100"/>
            <a:ext cx="3782600" cy="1917300"/>
          </a:xfrm>
          <a:prstGeom prst="rect">
            <a:avLst/>
          </a:prstGeom>
          <a:noFill/>
          <a:ln>
            <a:noFill/>
          </a:ln>
          <a:effectLst>
            <a:outerShdw blurRad="57150" rotWithShape="0" algn="bl" dir="5400000" dist="19050">
              <a:srgbClr val="000000">
                <a:alpha val="50000"/>
              </a:srgbClr>
            </a:outerShdw>
          </a:effectLst>
        </p:spPr>
      </p:pic>
      <p:pic>
        <p:nvPicPr>
          <p:cNvPr id="231" name="Google Shape;231;p33"/>
          <p:cNvPicPr preferRelativeResize="0"/>
          <p:nvPr/>
        </p:nvPicPr>
        <p:blipFill>
          <a:blip r:embed="rId4">
            <a:alphaModFix/>
          </a:blip>
          <a:stretch>
            <a:fillRect/>
          </a:stretch>
        </p:blipFill>
        <p:spPr>
          <a:xfrm>
            <a:off x="5599075" y="1116913"/>
            <a:ext cx="2722225" cy="2909675"/>
          </a:xfrm>
          <a:prstGeom prst="rect">
            <a:avLst/>
          </a:prstGeom>
          <a:noFill/>
          <a:ln>
            <a:noFill/>
          </a:ln>
          <a:effectLst>
            <a:outerShdw blurRad="57150" rotWithShape="0" algn="bl" dir="5400000" dist="19050">
              <a:srgbClr val="000000">
                <a:alpha val="50000"/>
              </a:srgbClr>
            </a:outerShdw>
          </a:effectLst>
        </p:spPr>
      </p:pic>
      <p:cxnSp>
        <p:nvCxnSpPr>
          <p:cNvPr id="232" name="Google Shape;232;p33"/>
          <p:cNvCxnSpPr>
            <a:stCxn id="230" idx="3"/>
            <a:endCxn id="231" idx="0"/>
          </p:cNvCxnSpPr>
          <p:nvPr/>
        </p:nvCxnSpPr>
        <p:spPr>
          <a:xfrm flipH="1" rot="10800000">
            <a:off x="4388750" y="1117050"/>
            <a:ext cx="2571300" cy="1454700"/>
          </a:xfrm>
          <a:prstGeom prst="bentConnector4">
            <a:avLst>
              <a:gd fmla="val 23535" name="adj1"/>
              <a:gd fmla="val 116379" name="adj2"/>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233" name="Google Shape;233;p33"/>
          <p:cNvSpPr txBox="1"/>
          <p:nvPr/>
        </p:nvSpPr>
        <p:spPr>
          <a:xfrm>
            <a:off x="1073400" y="166500"/>
            <a:ext cx="699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0069BF"/>
                </a:solidFill>
                <a:latin typeface="Viga"/>
                <a:ea typeface="Viga"/>
                <a:cs typeface="Viga"/>
                <a:sym typeface="Viga"/>
              </a:rPr>
              <a:t>Raccourci vers les quatre applications de base</a:t>
            </a:r>
            <a:endParaRPr sz="2400">
              <a:solidFill>
                <a:srgbClr val="0069BF"/>
              </a:solidFill>
              <a:latin typeface="Viga"/>
              <a:ea typeface="Viga"/>
              <a:cs typeface="Viga"/>
              <a:sym typeface="Vig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4"/>
          <p:cNvPicPr preferRelativeResize="0"/>
          <p:nvPr/>
        </p:nvPicPr>
        <p:blipFill>
          <a:blip r:embed="rId3">
            <a:alphaModFix/>
          </a:blip>
          <a:stretch>
            <a:fillRect/>
          </a:stretch>
        </p:blipFill>
        <p:spPr>
          <a:xfrm>
            <a:off x="1132125" y="152400"/>
            <a:ext cx="6879751" cy="4838699"/>
          </a:xfrm>
          <a:prstGeom prst="rect">
            <a:avLst/>
          </a:prstGeom>
          <a:noFill/>
          <a:ln>
            <a:noFill/>
          </a:ln>
        </p:spPr>
      </p:pic>
      <p:sp>
        <p:nvSpPr>
          <p:cNvPr id="239" name="Google Shape;239;p34"/>
          <p:cNvSpPr txBox="1"/>
          <p:nvPr/>
        </p:nvSpPr>
        <p:spPr>
          <a:xfrm>
            <a:off x="6052700" y="4738400"/>
            <a:ext cx="3091200" cy="361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CA" sz="1150" u="sng">
                <a:solidFill>
                  <a:schemeClr val="hlink"/>
                </a:solidFill>
                <a:latin typeface="Roboto"/>
                <a:ea typeface="Roboto"/>
                <a:cs typeface="Roboto"/>
                <a:sym typeface="Roboto"/>
                <a:hlinkClick r:id="rId4"/>
              </a:rPr>
              <a:t>https://www.geogebra.org/m/ma8ty4j9</a:t>
            </a:r>
            <a:r>
              <a:rPr lang="fr-CA" sz="1150">
                <a:latin typeface="Roboto"/>
                <a:ea typeface="Roboto"/>
                <a:cs typeface="Roboto"/>
                <a:sym typeface="Roboto"/>
              </a:rPr>
              <a:t> </a:t>
            </a:r>
            <a:endParaRPr>
              <a:latin typeface="Ubuntu"/>
              <a:ea typeface="Ubuntu"/>
              <a:cs typeface="Ubuntu"/>
              <a:sym typeface="Ubuntu"/>
            </a:endParaRPr>
          </a:p>
        </p:txBody>
      </p:sp>
      <p:sp>
        <p:nvSpPr>
          <p:cNvPr id="240" name="Google Shape;240;p34"/>
          <p:cNvSpPr/>
          <p:nvPr/>
        </p:nvSpPr>
        <p:spPr>
          <a:xfrm>
            <a:off x="4225625" y="216475"/>
            <a:ext cx="736200" cy="4459500"/>
          </a:xfrm>
          <a:prstGeom prst="rect">
            <a:avLst/>
          </a:prstGeom>
          <a:noFill/>
          <a:ln cap="flat" cmpd="sng" w="1905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
          <p:cNvSpPr/>
          <p:nvPr/>
        </p:nvSpPr>
        <p:spPr>
          <a:xfrm>
            <a:off x="5702850" y="216475"/>
            <a:ext cx="736200" cy="4459500"/>
          </a:xfrm>
          <a:prstGeom prst="rect">
            <a:avLst/>
          </a:prstGeom>
          <a:noFill/>
          <a:ln cap="flat" cmpd="sng" w="1905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L’application Géométrie</a:t>
            </a:r>
            <a:endParaRPr/>
          </a:p>
        </p:txBody>
      </p:sp>
      <p:sp>
        <p:nvSpPr>
          <p:cNvPr id="247" name="Google Shape;247;p35"/>
          <p:cNvSpPr txBox="1"/>
          <p:nvPr>
            <p:ph idx="4294967295" type="body"/>
          </p:nvPr>
        </p:nvSpPr>
        <p:spPr>
          <a:xfrm>
            <a:off x="508001" y="3395586"/>
            <a:ext cx="64476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Donner l’occasion aux élèves de créer</a:t>
            </a:r>
            <a:endParaRPr/>
          </a:p>
        </p:txBody>
      </p:sp>
      <p:pic>
        <p:nvPicPr>
          <p:cNvPr id="248" name="Google Shape;248;p35"/>
          <p:cNvPicPr preferRelativeResize="0"/>
          <p:nvPr/>
        </p:nvPicPr>
        <p:blipFill>
          <a:blip r:embed="rId3">
            <a:alphaModFix/>
          </a:blip>
          <a:stretch>
            <a:fillRect/>
          </a:stretch>
        </p:blipFill>
        <p:spPr>
          <a:xfrm>
            <a:off x="6558625" y="209425"/>
            <a:ext cx="2311275" cy="21668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855300" y="302775"/>
            <a:ext cx="7433400" cy="538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Quelques concepts</a:t>
            </a:r>
            <a:endParaRPr/>
          </a:p>
        </p:txBody>
      </p:sp>
      <p:sp>
        <p:nvSpPr>
          <p:cNvPr id="254" name="Google Shape;254;p36"/>
          <p:cNvSpPr txBox="1"/>
          <p:nvPr>
            <p:ph idx="1" type="body"/>
          </p:nvPr>
        </p:nvSpPr>
        <p:spPr>
          <a:xfrm>
            <a:off x="855300" y="1084675"/>
            <a:ext cx="7433400" cy="35205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fr-CA"/>
              <a:t>Construction de figures, dès le primaire;</a:t>
            </a:r>
            <a:endParaRPr/>
          </a:p>
          <a:p>
            <a:pPr indent="-381000" lvl="0" marL="457200" rtl="0" algn="l">
              <a:spcBef>
                <a:spcPts val="0"/>
              </a:spcBef>
              <a:spcAft>
                <a:spcPts val="0"/>
              </a:spcAft>
              <a:buSzPts val="2400"/>
              <a:buChar char="●"/>
            </a:pPr>
            <a:r>
              <a:rPr lang="fr-CA"/>
              <a:t>Vocabulaire, droites, segments, parallèles, perpendiculaires, angles, figures planes, cercle, etc.;</a:t>
            </a:r>
            <a:endParaRPr/>
          </a:p>
          <a:p>
            <a:pPr indent="-381000" lvl="0" marL="457200" rtl="0" algn="l">
              <a:spcBef>
                <a:spcPts val="0"/>
              </a:spcBef>
              <a:spcAft>
                <a:spcPts val="0"/>
              </a:spcAft>
              <a:buSzPts val="2400"/>
              <a:buChar char="●"/>
            </a:pPr>
            <a:r>
              <a:rPr lang="fr-CA"/>
              <a:t>Périmètre, aire, circonférence;</a:t>
            </a:r>
            <a:endParaRPr/>
          </a:p>
          <a:p>
            <a:pPr indent="-381000" lvl="0" marL="457200" rtl="0" algn="l">
              <a:spcBef>
                <a:spcPts val="0"/>
              </a:spcBef>
              <a:spcAft>
                <a:spcPts val="0"/>
              </a:spcAft>
              <a:buSzPts val="2400"/>
              <a:buChar char="●"/>
            </a:pPr>
            <a:r>
              <a:rPr lang="fr-CA"/>
              <a:t>Toutes les transformations;</a:t>
            </a:r>
            <a:endParaRPr/>
          </a:p>
          <a:p>
            <a:pPr indent="-381000" lvl="0" marL="457200" rtl="0" algn="l">
              <a:spcBef>
                <a:spcPts val="0"/>
              </a:spcBef>
              <a:spcAft>
                <a:spcPts val="0"/>
              </a:spcAft>
              <a:buSzPts val="2400"/>
              <a:buChar char="●"/>
            </a:pPr>
            <a:r>
              <a:rPr lang="fr-CA"/>
              <a:t>Les rapports trigonométriques;</a:t>
            </a:r>
            <a:endParaRPr/>
          </a:p>
          <a:p>
            <a:pPr indent="-381000" lvl="0" marL="457200" rtl="0" algn="l">
              <a:spcBef>
                <a:spcPts val="0"/>
              </a:spcBef>
              <a:spcAft>
                <a:spcPts val="0"/>
              </a:spcAft>
              <a:buSzPts val="2400"/>
              <a:buChar char="●"/>
            </a:pPr>
            <a:r>
              <a:rPr lang="fr-CA"/>
              <a:t>Les figures semblables...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7"/>
          <p:cNvPicPr preferRelativeResize="0"/>
          <p:nvPr/>
        </p:nvPicPr>
        <p:blipFill>
          <a:blip r:embed="rId3">
            <a:alphaModFix/>
          </a:blip>
          <a:stretch>
            <a:fillRect/>
          </a:stretch>
        </p:blipFill>
        <p:spPr>
          <a:xfrm>
            <a:off x="1785575" y="116326"/>
            <a:ext cx="6389275" cy="4874776"/>
          </a:xfrm>
          <a:prstGeom prst="rect">
            <a:avLst/>
          </a:prstGeom>
          <a:noFill/>
          <a:ln>
            <a:noFill/>
          </a:ln>
          <a:effectLst>
            <a:outerShdw blurRad="57150" rotWithShape="0" algn="bl" dir="5400000" dist="19050">
              <a:srgbClr val="000000">
                <a:alpha val="50000"/>
              </a:srgbClr>
            </a:outerShdw>
          </a:effectLst>
        </p:spPr>
      </p:pic>
      <p:sp>
        <p:nvSpPr>
          <p:cNvPr id="260" name="Google Shape;260;p37"/>
          <p:cNvSpPr txBox="1"/>
          <p:nvPr/>
        </p:nvSpPr>
        <p:spPr>
          <a:xfrm>
            <a:off x="177125" y="448025"/>
            <a:ext cx="1608600" cy="615600"/>
          </a:xfrm>
          <a:prstGeom prst="rect">
            <a:avLst/>
          </a:prstGeom>
          <a:noFill/>
          <a:ln cap="flat" cmpd="sng" w="28575">
            <a:solidFill>
              <a:srgbClr val="FAA22A"/>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Ubuntu"/>
                <a:ea typeface="Ubuntu"/>
                <a:cs typeface="Ubuntu"/>
                <a:sym typeface="Ubuntu"/>
              </a:rPr>
              <a:t>Fenêtre des outils</a:t>
            </a:r>
            <a:endParaRPr>
              <a:latin typeface="Ubuntu"/>
              <a:ea typeface="Ubuntu"/>
              <a:cs typeface="Ubuntu"/>
              <a:sym typeface="Ubuntu"/>
            </a:endParaRPr>
          </a:p>
        </p:txBody>
      </p:sp>
      <p:cxnSp>
        <p:nvCxnSpPr>
          <p:cNvPr id="261" name="Google Shape;261;p37"/>
          <p:cNvCxnSpPr>
            <a:stCxn id="260" idx="2"/>
            <a:endCxn id="259" idx="1"/>
          </p:cNvCxnSpPr>
          <p:nvPr/>
        </p:nvCxnSpPr>
        <p:spPr>
          <a:xfrm flipH="1" rot="-5400000">
            <a:off x="638525" y="1406525"/>
            <a:ext cx="1490100" cy="804300"/>
          </a:xfrm>
          <a:prstGeom prst="curvedConnector2">
            <a:avLst/>
          </a:prstGeom>
          <a:noFill/>
          <a:ln cap="flat" cmpd="sng" w="28575">
            <a:solidFill>
              <a:srgbClr val="FAA22A"/>
            </a:solidFill>
            <a:prstDash val="solid"/>
            <a:round/>
            <a:headEnd len="med" w="med" type="none"/>
            <a:tailEnd len="med" w="med" type="triangle"/>
          </a:ln>
        </p:spPr>
      </p:cxnSp>
      <p:sp>
        <p:nvSpPr>
          <p:cNvPr id="262" name="Google Shape;262;p37"/>
          <p:cNvSpPr txBox="1"/>
          <p:nvPr/>
        </p:nvSpPr>
        <p:spPr>
          <a:xfrm>
            <a:off x="4749325" y="1322525"/>
            <a:ext cx="1852500" cy="400200"/>
          </a:xfrm>
          <a:prstGeom prst="rect">
            <a:avLst/>
          </a:prstGeom>
          <a:noFill/>
          <a:ln cap="flat" cmpd="sng" w="28575">
            <a:solidFill>
              <a:srgbClr val="FAA22A"/>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Fenêtre graphique</a:t>
            </a:r>
            <a:endParaRPr>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8"/>
          <p:cNvSpPr txBox="1"/>
          <p:nvPr>
            <p:ph type="title"/>
          </p:nvPr>
        </p:nvSpPr>
        <p:spPr>
          <a:xfrm>
            <a:off x="855300" y="302775"/>
            <a:ext cx="7433400" cy="502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Liste complète d’outils</a:t>
            </a:r>
            <a:endParaRPr/>
          </a:p>
        </p:txBody>
      </p:sp>
      <p:pic>
        <p:nvPicPr>
          <p:cNvPr id="268" name="Google Shape;268;p38"/>
          <p:cNvPicPr preferRelativeResize="0"/>
          <p:nvPr/>
        </p:nvPicPr>
        <p:blipFill>
          <a:blip r:embed="rId3">
            <a:alphaModFix/>
          </a:blip>
          <a:stretch>
            <a:fillRect/>
          </a:stretch>
        </p:blipFill>
        <p:spPr>
          <a:xfrm>
            <a:off x="152400" y="957675"/>
            <a:ext cx="4494540" cy="4033426"/>
          </a:xfrm>
          <a:prstGeom prst="rect">
            <a:avLst/>
          </a:prstGeom>
          <a:noFill/>
          <a:ln>
            <a:noFill/>
          </a:ln>
          <a:effectLst>
            <a:outerShdw blurRad="57150" rotWithShape="0" algn="bl" dir="5400000" dist="19050">
              <a:srgbClr val="000000">
                <a:alpha val="50000"/>
              </a:srgbClr>
            </a:outerShdw>
          </a:effectLst>
        </p:spPr>
      </p:pic>
      <p:pic>
        <p:nvPicPr>
          <p:cNvPr id="269" name="Google Shape;269;p38"/>
          <p:cNvPicPr preferRelativeResize="0"/>
          <p:nvPr/>
        </p:nvPicPr>
        <p:blipFill>
          <a:blip r:embed="rId4">
            <a:alphaModFix/>
          </a:blip>
          <a:stretch>
            <a:fillRect/>
          </a:stretch>
        </p:blipFill>
        <p:spPr>
          <a:xfrm>
            <a:off x="4799350" y="957675"/>
            <a:ext cx="4250651" cy="37009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Options de configuration</a:t>
            </a:r>
            <a:endParaRPr/>
          </a:p>
        </p:txBody>
      </p:sp>
      <p:pic>
        <p:nvPicPr>
          <p:cNvPr id="275" name="Google Shape;275;p39"/>
          <p:cNvPicPr preferRelativeResize="0"/>
          <p:nvPr/>
        </p:nvPicPr>
        <p:blipFill>
          <a:blip r:embed="rId3">
            <a:alphaModFix/>
          </a:blip>
          <a:stretch>
            <a:fillRect/>
          </a:stretch>
        </p:blipFill>
        <p:spPr>
          <a:xfrm>
            <a:off x="117775" y="2051338"/>
            <a:ext cx="2911775" cy="2183825"/>
          </a:xfrm>
          <a:prstGeom prst="rect">
            <a:avLst/>
          </a:prstGeom>
          <a:noFill/>
          <a:ln>
            <a:noFill/>
          </a:ln>
          <a:effectLst>
            <a:outerShdw blurRad="57150" rotWithShape="0" algn="bl" dir="5400000" dist="19050">
              <a:srgbClr val="000000">
                <a:alpha val="50000"/>
              </a:srgbClr>
            </a:outerShdw>
          </a:effectLst>
        </p:spPr>
      </p:pic>
      <p:pic>
        <p:nvPicPr>
          <p:cNvPr id="276" name="Google Shape;276;p39"/>
          <p:cNvPicPr preferRelativeResize="0"/>
          <p:nvPr/>
        </p:nvPicPr>
        <p:blipFill>
          <a:blip r:embed="rId4">
            <a:alphaModFix/>
          </a:blip>
          <a:stretch>
            <a:fillRect/>
          </a:stretch>
        </p:blipFill>
        <p:spPr>
          <a:xfrm>
            <a:off x="3188688" y="1447800"/>
            <a:ext cx="2295922" cy="3390900"/>
          </a:xfrm>
          <a:prstGeom prst="rect">
            <a:avLst/>
          </a:prstGeom>
          <a:noFill/>
          <a:ln>
            <a:noFill/>
          </a:ln>
          <a:effectLst>
            <a:outerShdw blurRad="57150" rotWithShape="0" algn="bl" dir="5400000" dist="19050">
              <a:srgbClr val="000000">
                <a:alpha val="50000"/>
              </a:srgbClr>
            </a:outerShdw>
          </a:effectLst>
        </p:spPr>
      </p:pic>
      <p:pic>
        <p:nvPicPr>
          <p:cNvPr id="277" name="Google Shape;277;p39"/>
          <p:cNvPicPr preferRelativeResize="0"/>
          <p:nvPr/>
        </p:nvPicPr>
        <p:blipFill>
          <a:blip r:embed="rId5">
            <a:alphaModFix/>
          </a:blip>
          <a:stretch>
            <a:fillRect/>
          </a:stretch>
        </p:blipFill>
        <p:spPr>
          <a:xfrm>
            <a:off x="5643747" y="2166450"/>
            <a:ext cx="3370002" cy="2672249"/>
          </a:xfrm>
          <a:prstGeom prst="rect">
            <a:avLst/>
          </a:prstGeom>
          <a:noFill/>
          <a:ln>
            <a:noFill/>
          </a:ln>
          <a:effectLst>
            <a:outerShdw blurRad="57150" rotWithShape="0" algn="bl" dir="5400000" dist="19050">
              <a:srgbClr val="000000">
                <a:alpha val="50000"/>
              </a:srgbClr>
            </a:outerShdw>
          </a:effectLst>
        </p:spPr>
      </p:pic>
      <p:pic>
        <p:nvPicPr>
          <p:cNvPr id="278" name="Google Shape;278;p39"/>
          <p:cNvPicPr preferRelativeResize="0"/>
          <p:nvPr/>
        </p:nvPicPr>
        <p:blipFill>
          <a:blip r:embed="rId6">
            <a:alphaModFix/>
          </a:blip>
          <a:stretch>
            <a:fillRect/>
          </a:stretch>
        </p:blipFill>
        <p:spPr>
          <a:xfrm>
            <a:off x="8401275" y="590375"/>
            <a:ext cx="612475" cy="1401050"/>
          </a:xfrm>
          <a:prstGeom prst="rect">
            <a:avLst/>
          </a:prstGeom>
          <a:noFill/>
          <a:ln>
            <a:noFill/>
          </a:ln>
          <a:effectLst>
            <a:outerShdw blurRad="57150" rotWithShape="0" algn="bl" dir="5400000" dist="19050">
              <a:srgbClr val="000000">
                <a:alpha val="50000"/>
              </a:srgbClr>
            </a:outerShdw>
          </a:effectLst>
        </p:spPr>
      </p:pic>
      <p:sp>
        <p:nvSpPr>
          <p:cNvPr id="279" name="Google Shape;279;p39"/>
          <p:cNvSpPr txBox="1"/>
          <p:nvPr/>
        </p:nvSpPr>
        <p:spPr>
          <a:xfrm>
            <a:off x="6995775" y="317325"/>
            <a:ext cx="693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rgbClr val="FAA22A"/>
                </a:solidFill>
                <a:latin typeface="Ubuntu"/>
                <a:ea typeface="Ubuntu"/>
                <a:cs typeface="Ubuntu"/>
                <a:sym typeface="Ubuntu"/>
              </a:rPr>
              <a:t>Global</a:t>
            </a:r>
            <a:endParaRPr sz="1200">
              <a:solidFill>
                <a:srgbClr val="FAA22A"/>
              </a:solidFill>
              <a:latin typeface="Ubuntu"/>
              <a:ea typeface="Ubuntu"/>
              <a:cs typeface="Ubuntu"/>
              <a:sym typeface="Ubuntu"/>
            </a:endParaRPr>
          </a:p>
        </p:txBody>
      </p:sp>
      <p:sp>
        <p:nvSpPr>
          <p:cNvPr id="280" name="Google Shape;280;p39"/>
          <p:cNvSpPr txBox="1"/>
          <p:nvPr/>
        </p:nvSpPr>
        <p:spPr>
          <a:xfrm>
            <a:off x="6338975" y="1090800"/>
            <a:ext cx="154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rgbClr val="FAA22A"/>
                </a:solidFill>
                <a:latin typeface="Ubuntu"/>
                <a:ea typeface="Ubuntu"/>
                <a:cs typeface="Ubuntu"/>
                <a:sym typeface="Ubuntu"/>
              </a:rPr>
              <a:t>Fenêtre graphique</a:t>
            </a:r>
            <a:endParaRPr sz="1200">
              <a:solidFill>
                <a:srgbClr val="FAA22A"/>
              </a:solidFill>
              <a:latin typeface="Ubuntu"/>
              <a:ea typeface="Ubuntu"/>
              <a:cs typeface="Ubuntu"/>
              <a:sym typeface="Ubuntu"/>
            </a:endParaRPr>
          </a:p>
        </p:txBody>
      </p:sp>
      <p:sp>
        <p:nvSpPr>
          <p:cNvPr id="281" name="Google Shape;281;p39"/>
          <p:cNvSpPr txBox="1"/>
          <p:nvPr/>
        </p:nvSpPr>
        <p:spPr>
          <a:xfrm>
            <a:off x="6630525" y="1697300"/>
            <a:ext cx="1435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CA" sz="1200">
                <a:solidFill>
                  <a:srgbClr val="FAA22A"/>
                </a:solidFill>
                <a:latin typeface="Ubuntu"/>
                <a:ea typeface="Ubuntu"/>
                <a:cs typeface="Ubuntu"/>
                <a:sym typeface="Ubuntu"/>
              </a:rPr>
              <a:t>Fenêtre algèbre</a:t>
            </a:r>
            <a:endParaRPr sz="1200">
              <a:solidFill>
                <a:srgbClr val="FAA22A"/>
              </a:solidFill>
              <a:latin typeface="Ubuntu"/>
              <a:ea typeface="Ubuntu"/>
              <a:cs typeface="Ubuntu"/>
              <a:sym typeface="Ubuntu"/>
            </a:endParaRPr>
          </a:p>
        </p:txBody>
      </p:sp>
      <p:cxnSp>
        <p:nvCxnSpPr>
          <p:cNvPr id="282" name="Google Shape;282;p39"/>
          <p:cNvCxnSpPr>
            <a:stCxn id="279" idx="3"/>
          </p:cNvCxnSpPr>
          <p:nvPr/>
        </p:nvCxnSpPr>
        <p:spPr>
          <a:xfrm>
            <a:off x="7688775" y="501975"/>
            <a:ext cx="989400" cy="5607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283" name="Google Shape;283;p39"/>
          <p:cNvCxnSpPr>
            <a:stCxn id="280" idx="3"/>
          </p:cNvCxnSpPr>
          <p:nvPr/>
        </p:nvCxnSpPr>
        <p:spPr>
          <a:xfrm>
            <a:off x="7881275" y="1275450"/>
            <a:ext cx="804300" cy="1710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284" name="Google Shape;284;p39"/>
          <p:cNvCxnSpPr>
            <a:stCxn id="281" idx="3"/>
          </p:cNvCxnSpPr>
          <p:nvPr/>
        </p:nvCxnSpPr>
        <p:spPr>
          <a:xfrm flipH="1" rot="10800000">
            <a:off x="8065725" y="1756250"/>
            <a:ext cx="627300" cy="1257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ctrTitle"/>
          </p:nvPr>
        </p:nvSpPr>
        <p:spPr>
          <a:xfrm>
            <a:off x="276625" y="382775"/>
            <a:ext cx="3107400" cy="12030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accent1"/>
              </a:buClr>
              <a:buSzPts val="3000"/>
              <a:buFont typeface="Corbel"/>
              <a:buNone/>
            </a:pPr>
            <a:r>
              <a:rPr lang="fr-CA">
                <a:latin typeface="Viga"/>
                <a:ea typeface="Viga"/>
                <a:cs typeface="Viga"/>
                <a:sym typeface="Viga"/>
              </a:rPr>
              <a:t>Louise Roy</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3000"/>
              <a:buFont typeface="Corbel"/>
              <a:buNone/>
            </a:pPr>
            <a:r>
              <a:rPr lang="fr-CA"/>
              <a:t>Luc Lagarde</a:t>
            </a:r>
            <a:r>
              <a:rPr lang="fr-CA">
                <a:latin typeface="Viga"/>
                <a:ea typeface="Viga"/>
                <a:cs typeface="Viga"/>
                <a:sym typeface="Viga"/>
              </a:rPr>
              <a:t> </a:t>
            </a:r>
            <a:endParaRPr>
              <a:latin typeface="Viga"/>
              <a:ea typeface="Viga"/>
              <a:cs typeface="Viga"/>
              <a:sym typeface="Viga"/>
            </a:endParaRPr>
          </a:p>
        </p:txBody>
      </p:sp>
      <p:sp>
        <p:nvSpPr>
          <p:cNvPr id="121" name="Google Shape;121;p22"/>
          <p:cNvSpPr txBox="1"/>
          <p:nvPr>
            <p:ph idx="1" type="subTitle"/>
          </p:nvPr>
        </p:nvSpPr>
        <p:spPr>
          <a:xfrm>
            <a:off x="276625" y="1700550"/>
            <a:ext cx="3228000" cy="415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1600"/>
              </a:spcAft>
              <a:buClr>
                <a:schemeClr val="dk1"/>
              </a:buClr>
              <a:buSzPts val="1000"/>
              <a:buNone/>
            </a:pPr>
            <a:r>
              <a:rPr lang="fr-CA" sz="1800"/>
              <a:t>Conseillers</a:t>
            </a:r>
            <a:r>
              <a:rPr lang="fr-CA" sz="1800">
                <a:latin typeface="Ubuntu"/>
                <a:ea typeface="Ubuntu"/>
                <a:cs typeface="Ubuntu"/>
                <a:sym typeface="Ubuntu"/>
              </a:rPr>
              <a:t> pédagogiques</a:t>
            </a:r>
            <a:endParaRPr sz="1800">
              <a:latin typeface="Ubuntu"/>
              <a:ea typeface="Ubuntu"/>
              <a:cs typeface="Ubuntu"/>
              <a:sym typeface="Ubuntu"/>
            </a:endParaRPr>
          </a:p>
        </p:txBody>
      </p:sp>
      <p:pic>
        <p:nvPicPr>
          <p:cNvPr id="122" name="Google Shape;122;p22"/>
          <p:cNvPicPr preferRelativeResize="0"/>
          <p:nvPr/>
        </p:nvPicPr>
        <p:blipFill rotWithShape="1">
          <a:blip r:embed="rId3">
            <a:alphaModFix/>
          </a:blip>
          <a:srcRect b="0" l="0" r="0" t="0"/>
          <a:stretch/>
        </p:blipFill>
        <p:spPr>
          <a:xfrm>
            <a:off x="276631" y="4523482"/>
            <a:ext cx="1108530" cy="392400"/>
          </a:xfrm>
          <a:prstGeom prst="rect">
            <a:avLst/>
          </a:prstGeom>
          <a:noFill/>
          <a:ln>
            <a:noFill/>
          </a:ln>
          <a:effectLst>
            <a:outerShdw blurRad="57150" rotWithShape="0" algn="bl" dir="5400000" dist="19050">
              <a:srgbClr val="000000">
                <a:alpha val="50000"/>
              </a:srgbClr>
            </a:outerShdw>
          </a:effectLst>
        </p:spPr>
      </p:pic>
      <p:sp>
        <p:nvSpPr>
          <p:cNvPr id="123" name="Google Shape;123;p22"/>
          <p:cNvSpPr txBox="1"/>
          <p:nvPr/>
        </p:nvSpPr>
        <p:spPr>
          <a:xfrm>
            <a:off x="1477775" y="4523481"/>
            <a:ext cx="1572600" cy="392400"/>
          </a:xfrm>
          <a:prstGeom prst="rect">
            <a:avLst/>
          </a:prstGeom>
          <a:noFill/>
          <a:ln>
            <a:noFill/>
          </a:ln>
        </p:spPr>
        <p:txBody>
          <a:bodyPr anchorCtr="0" anchor="t" bIns="68575" lIns="68575" spcFirstLastPara="1" rIns="68575" wrap="square" tIns="68575">
            <a:noAutofit/>
          </a:bodyPr>
          <a:lstStyle/>
          <a:p>
            <a:pPr indent="0" lvl="0" marL="0" marR="0" rtl="0" algn="ctr">
              <a:spcBef>
                <a:spcPts val="0"/>
              </a:spcBef>
              <a:spcAft>
                <a:spcPts val="0"/>
              </a:spcAft>
              <a:buClr>
                <a:srgbClr val="0069BF"/>
              </a:buClr>
              <a:buSzPts val="1800"/>
              <a:buFont typeface="Calibri"/>
              <a:buNone/>
            </a:pPr>
            <a:r>
              <a:rPr b="0" i="0" lang="fr-CA" sz="1800" u="none" cap="none" strike="noStrike">
                <a:solidFill>
                  <a:srgbClr val="0069BF"/>
                </a:solidFill>
                <a:latin typeface="Calibri"/>
                <a:ea typeface="Calibri"/>
                <a:cs typeface="Calibri"/>
                <a:sym typeface="Calibri"/>
              </a:rPr>
              <a:t>RÉCIT MST</a:t>
            </a:r>
            <a:endParaRPr b="0" i="0" sz="1800" u="none" cap="none" strike="noStrike">
              <a:solidFill>
                <a:srgbClr val="0069BF"/>
              </a:solidFill>
              <a:latin typeface="Calibri"/>
              <a:ea typeface="Calibri"/>
              <a:cs typeface="Calibri"/>
              <a:sym typeface="Calibri"/>
            </a:endParaRPr>
          </a:p>
        </p:txBody>
      </p:sp>
      <p:pic>
        <p:nvPicPr>
          <p:cNvPr id="124" name="Google Shape;124;p22"/>
          <p:cNvPicPr preferRelativeResize="0"/>
          <p:nvPr/>
        </p:nvPicPr>
        <p:blipFill>
          <a:blip r:embed="rId4">
            <a:alphaModFix/>
          </a:blip>
          <a:stretch>
            <a:fillRect/>
          </a:stretch>
        </p:blipFill>
        <p:spPr>
          <a:xfrm>
            <a:off x="361575" y="2116350"/>
            <a:ext cx="3981450" cy="1143000"/>
          </a:xfrm>
          <a:prstGeom prst="rect">
            <a:avLst/>
          </a:prstGeom>
          <a:noFill/>
          <a:ln>
            <a:noFill/>
          </a:ln>
        </p:spPr>
      </p:pic>
      <p:pic>
        <p:nvPicPr>
          <p:cNvPr id="125" name="Google Shape;125;p22"/>
          <p:cNvPicPr preferRelativeResize="0"/>
          <p:nvPr/>
        </p:nvPicPr>
        <p:blipFill>
          <a:blip r:embed="rId5">
            <a:alphaModFix/>
          </a:blip>
          <a:stretch>
            <a:fillRect/>
          </a:stretch>
        </p:blipFill>
        <p:spPr>
          <a:xfrm>
            <a:off x="6973500" y="3259350"/>
            <a:ext cx="1217625" cy="1217625"/>
          </a:xfrm>
          <a:prstGeom prst="rect">
            <a:avLst/>
          </a:prstGeom>
          <a:noFill/>
          <a:ln>
            <a:noFill/>
          </a:ln>
        </p:spPr>
      </p:pic>
      <p:sp>
        <p:nvSpPr>
          <p:cNvPr id="126" name="Google Shape;126;p22"/>
          <p:cNvSpPr txBox="1"/>
          <p:nvPr/>
        </p:nvSpPr>
        <p:spPr>
          <a:xfrm>
            <a:off x="5994800" y="4495575"/>
            <a:ext cx="2878500" cy="448200"/>
          </a:xfrm>
          <a:prstGeom prst="rect">
            <a:avLst/>
          </a:prstGeom>
          <a:noFill/>
          <a:ln>
            <a:noFill/>
          </a:ln>
        </p:spPr>
        <p:txBody>
          <a:bodyPr anchorCtr="0" anchor="t" bIns="68575" lIns="68575" spcFirstLastPara="1" rIns="68575" wrap="square" tIns="68575">
            <a:noAutofit/>
          </a:bodyPr>
          <a:lstStyle/>
          <a:p>
            <a:pPr indent="0" lvl="0" marL="0" marR="0" rtl="0" algn="r">
              <a:spcBef>
                <a:spcPts val="0"/>
              </a:spcBef>
              <a:spcAft>
                <a:spcPts val="0"/>
              </a:spcAft>
              <a:buClr>
                <a:schemeClr val="dk1"/>
              </a:buClr>
              <a:buSzPts val="1800"/>
              <a:buFont typeface="Calibri"/>
              <a:buNone/>
            </a:pPr>
            <a:r>
              <a:rPr b="1" lang="fr-CA" sz="1800" u="sng">
                <a:solidFill>
                  <a:schemeClr val="hlink"/>
                </a:solidFill>
                <a:latin typeface="Ubuntu"/>
                <a:ea typeface="Ubuntu"/>
                <a:cs typeface="Ubuntu"/>
                <a:sym typeface="Ubuntu"/>
                <a:hlinkClick r:id="rId6"/>
              </a:rPr>
              <a:t>monurl.ca/aquops2462</a:t>
            </a:r>
            <a:endParaRPr b="1" sz="1800">
              <a:solidFill>
                <a:schemeClr val="dk1"/>
              </a:solidFill>
              <a:latin typeface="Ubuntu"/>
              <a:ea typeface="Ubuntu"/>
              <a:cs typeface="Ubuntu"/>
              <a:sym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0"/>
          <p:cNvSpPr txBox="1"/>
          <p:nvPr>
            <p:ph idx="1" type="body"/>
          </p:nvPr>
        </p:nvSpPr>
        <p:spPr>
          <a:xfrm>
            <a:off x="457200" y="200334"/>
            <a:ext cx="8229600" cy="519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solidFill>
                  <a:srgbClr val="0069BF"/>
                </a:solidFill>
                <a:latin typeface="Viga"/>
                <a:ea typeface="Viga"/>
                <a:cs typeface="Viga"/>
                <a:sym typeface="Viga"/>
              </a:rPr>
              <a:t>Exemple d’une construction</a:t>
            </a:r>
            <a:endParaRPr>
              <a:solidFill>
                <a:srgbClr val="0069BF"/>
              </a:solidFill>
              <a:latin typeface="Viga"/>
              <a:ea typeface="Viga"/>
              <a:cs typeface="Viga"/>
              <a:sym typeface="Viga"/>
            </a:endParaRPr>
          </a:p>
        </p:txBody>
      </p:sp>
      <p:pic>
        <p:nvPicPr>
          <p:cNvPr id="290" name="Google Shape;290;p40"/>
          <p:cNvPicPr preferRelativeResize="0"/>
          <p:nvPr/>
        </p:nvPicPr>
        <p:blipFill>
          <a:blip r:embed="rId3">
            <a:alphaModFix/>
          </a:blip>
          <a:stretch>
            <a:fillRect/>
          </a:stretch>
        </p:blipFill>
        <p:spPr>
          <a:xfrm>
            <a:off x="1087063" y="872334"/>
            <a:ext cx="6969878" cy="411876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327100" y="268150"/>
            <a:ext cx="5422500" cy="545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sz="2800"/>
              <a:t>O</a:t>
            </a:r>
            <a:r>
              <a:rPr lang="fr-CA" sz="2800"/>
              <a:t>utils pour les transformations</a:t>
            </a:r>
            <a:endParaRPr sz="2800"/>
          </a:p>
        </p:txBody>
      </p:sp>
      <p:pic>
        <p:nvPicPr>
          <p:cNvPr id="296" name="Google Shape;296;p41"/>
          <p:cNvPicPr preferRelativeResize="0"/>
          <p:nvPr/>
        </p:nvPicPr>
        <p:blipFill>
          <a:blip r:embed="rId3">
            <a:alphaModFix/>
          </a:blip>
          <a:stretch>
            <a:fillRect/>
          </a:stretch>
        </p:blipFill>
        <p:spPr>
          <a:xfrm>
            <a:off x="152400" y="1087750"/>
            <a:ext cx="3622974" cy="1443250"/>
          </a:xfrm>
          <a:prstGeom prst="rect">
            <a:avLst/>
          </a:prstGeom>
          <a:noFill/>
          <a:ln>
            <a:noFill/>
          </a:ln>
          <a:effectLst>
            <a:outerShdw blurRad="57150" rotWithShape="0" algn="bl" dir="5400000" dist="19050">
              <a:srgbClr val="000000">
                <a:alpha val="50000"/>
              </a:srgbClr>
            </a:outerShdw>
          </a:effectLst>
        </p:spPr>
      </p:pic>
      <p:pic>
        <p:nvPicPr>
          <p:cNvPr id="297" name="Google Shape;297;p41"/>
          <p:cNvPicPr preferRelativeResize="0"/>
          <p:nvPr/>
        </p:nvPicPr>
        <p:blipFill>
          <a:blip r:embed="rId4">
            <a:alphaModFix/>
          </a:blip>
          <a:stretch>
            <a:fillRect/>
          </a:stretch>
        </p:blipFill>
        <p:spPr>
          <a:xfrm>
            <a:off x="6249783" y="268149"/>
            <a:ext cx="2742742" cy="2415250"/>
          </a:xfrm>
          <a:prstGeom prst="rect">
            <a:avLst/>
          </a:prstGeom>
          <a:noFill/>
          <a:ln>
            <a:noFill/>
          </a:ln>
          <a:effectLst>
            <a:outerShdw blurRad="57150" rotWithShape="0" algn="bl" dir="5400000" dist="19050">
              <a:srgbClr val="000000">
                <a:alpha val="50000"/>
              </a:srgbClr>
            </a:outerShdw>
          </a:effectLst>
        </p:spPr>
      </p:pic>
      <p:pic>
        <p:nvPicPr>
          <p:cNvPr id="298" name="Google Shape;298;p41"/>
          <p:cNvPicPr preferRelativeResize="0"/>
          <p:nvPr/>
        </p:nvPicPr>
        <p:blipFill>
          <a:blip r:embed="rId5">
            <a:alphaModFix/>
          </a:blip>
          <a:stretch>
            <a:fillRect/>
          </a:stretch>
        </p:blipFill>
        <p:spPr>
          <a:xfrm>
            <a:off x="152400" y="2683400"/>
            <a:ext cx="3660490" cy="2307700"/>
          </a:xfrm>
          <a:prstGeom prst="rect">
            <a:avLst/>
          </a:prstGeom>
          <a:noFill/>
          <a:ln>
            <a:noFill/>
          </a:ln>
          <a:effectLst>
            <a:outerShdw blurRad="57150" rotWithShape="0" algn="bl" dir="5400000" dist="19050">
              <a:srgbClr val="000000">
                <a:alpha val="50000"/>
              </a:srgbClr>
            </a:outerShdw>
          </a:effectLst>
        </p:spPr>
      </p:pic>
      <p:pic>
        <p:nvPicPr>
          <p:cNvPr id="299" name="Google Shape;299;p41"/>
          <p:cNvPicPr preferRelativeResize="0"/>
          <p:nvPr/>
        </p:nvPicPr>
        <p:blipFill>
          <a:blip r:embed="rId6">
            <a:alphaModFix/>
          </a:blip>
          <a:stretch>
            <a:fillRect/>
          </a:stretch>
        </p:blipFill>
        <p:spPr>
          <a:xfrm>
            <a:off x="4812375" y="2808150"/>
            <a:ext cx="2742751" cy="218294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2"/>
          <p:cNvSpPr txBox="1"/>
          <p:nvPr>
            <p:ph idx="1" type="body"/>
          </p:nvPr>
        </p:nvSpPr>
        <p:spPr>
          <a:xfrm>
            <a:off x="473775" y="694313"/>
            <a:ext cx="3171300" cy="51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CA" sz="2100">
                <a:solidFill>
                  <a:srgbClr val="0069BF"/>
                </a:solidFill>
                <a:latin typeface="Viga"/>
                <a:ea typeface="Viga"/>
                <a:cs typeface="Viga"/>
                <a:sym typeface="Viga"/>
              </a:rPr>
              <a:t>Défi</a:t>
            </a:r>
            <a:endParaRPr sz="2100">
              <a:solidFill>
                <a:srgbClr val="0069BF"/>
              </a:solidFill>
              <a:latin typeface="Viga"/>
              <a:ea typeface="Viga"/>
              <a:cs typeface="Viga"/>
              <a:sym typeface="Viga"/>
            </a:endParaRPr>
          </a:p>
        </p:txBody>
      </p:sp>
      <p:sp>
        <p:nvSpPr>
          <p:cNvPr id="305" name="Google Shape;305;p42"/>
          <p:cNvSpPr txBox="1"/>
          <p:nvPr/>
        </p:nvSpPr>
        <p:spPr>
          <a:xfrm>
            <a:off x="473775" y="1243763"/>
            <a:ext cx="3609900" cy="130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Ubuntu"/>
              <a:buChar char="●"/>
            </a:pPr>
            <a:r>
              <a:rPr lang="fr-CA">
                <a:latin typeface="Ubuntu"/>
                <a:ea typeface="Ubuntu"/>
                <a:cs typeface="Ubuntu"/>
                <a:sym typeface="Ubuntu"/>
              </a:rPr>
              <a:t>Construire un triangle isocèle</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Modifier sa couleur</a:t>
            </a:r>
            <a:endParaRPr>
              <a:latin typeface="Ubuntu"/>
              <a:ea typeface="Ubuntu"/>
              <a:cs typeface="Ubuntu"/>
              <a:sym typeface="Ubuntu"/>
            </a:endParaRPr>
          </a:p>
          <a:p>
            <a:pPr indent="-317500" lvl="0" marL="457200" rtl="0" algn="l">
              <a:spcBef>
                <a:spcPts val="1000"/>
              </a:spcBef>
              <a:spcAft>
                <a:spcPts val="1000"/>
              </a:spcAft>
              <a:buSzPts val="1400"/>
              <a:buFont typeface="Ubuntu"/>
              <a:buChar char="●"/>
            </a:pPr>
            <a:r>
              <a:rPr lang="fr-CA">
                <a:latin typeface="Ubuntu"/>
                <a:ea typeface="Ubuntu"/>
                <a:cs typeface="Ubuntu"/>
                <a:sym typeface="Ubuntu"/>
              </a:rPr>
              <a:t>Afficher la mesure des angles intérieurs et les mesures de côtés</a:t>
            </a:r>
            <a:endParaRPr>
              <a:latin typeface="Ubuntu"/>
              <a:ea typeface="Ubuntu"/>
              <a:cs typeface="Ubuntu"/>
              <a:sym typeface="Ubuntu"/>
            </a:endParaRPr>
          </a:p>
        </p:txBody>
      </p:sp>
      <p:sp>
        <p:nvSpPr>
          <p:cNvPr id="306" name="Google Shape;306;p42"/>
          <p:cNvSpPr txBox="1"/>
          <p:nvPr>
            <p:ph idx="1" type="body"/>
          </p:nvPr>
        </p:nvSpPr>
        <p:spPr>
          <a:xfrm>
            <a:off x="473775" y="3143038"/>
            <a:ext cx="3171300" cy="51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CA"/>
              <a:t>Question</a:t>
            </a:r>
            <a:endParaRPr/>
          </a:p>
        </p:txBody>
      </p:sp>
      <p:sp>
        <p:nvSpPr>
          <p:cNvPr id="307" name="Google Shape;307;p42"/>
          <p:cNvSpPr txBox="1"/>
          <p:nvPr/>
        </p:nvSpPr>
        <p:spPr>
          <a:xfrm>
            <a:off x="473775" y="3617888"/>
            <a:ext cx="4540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Quelle(s) caractéristique(s) du triangle isocèle avez-vous utilisée(s) pour la construction?</a:t>
            </a:r>
            <a:endParaRPr>
              <a:latin typeface="Ubuntu"/>
              <a:ea typeface="Ubuntu"/>
              <a:cs typeface="Ubuntu"/>
              <a:sym typeface="Ubuntu"/>
            </a:endParaRPr>
          </a:p>
          <a:p>
            <a:pPr indent="0" lvl="0" marL="0" rtl="0" algn="l">
              <a:spcBef>
                <a:spcPts val="0"/>
              </a:spcBef>
              <a:spcAft>
                <a:spcPts val="0"/>
              </a:spcAft>
              <a:buNone/>
            </a:pPr>
            <a:r>
              <a:rPr lang="fr-CA">
                <a:latin typeface="Ubuntu"/>
                <a:ea typeface="Ubuntu"/>
                <a:cs typeface="Ubuntu"/>
                <a:sym typeface="Ubuntu"/>
              </a:rPr>
              <a:t>Auriez-vous pu procéder d’une autre façon?</a:t>
            </a:r>
            <a:endParaRPr>
              <a:latin typeface="Ubuntu"/>
              <a:ea typeface="Ubuntu"/>
              <a:cs typeface="Ubuntu"/>
              <a:sym typeface="Ubuntu"/>
            </a:endParaRPr>
          </a:p>
        </p:txBody>
      </p:sp>
      <p:pic>
        <p:nvPicPr>
          <p:cNvPr id="308" name="Google Shape;308;p42"/>
          <p:cNvPicPr preferRelativeResize="0"/>
          <p:nvPr/>
        </p:nvPicPr>
        <p:blipFill>
          <a:blip r:embed="rId3">
            <a:alphaModFix/>
          </a:blip>
          <a:stretch>
            <a:fillRect/>
          </a:stretch>
        </p:blipFill>
        <p:spPr>
          <a:xfrm>
            <a:off x="4813400" y="917050"/>
            <a:ext cx="3889986" cy="3482525"/>
          </a:xfrm>
          <a:prstGeom prst="rect">
            <a:avLst/>
          </a:prstGeom>
          <a:noFill/>
          <a:ln>
            <a:noFill/>
          </a:ln>
          <a:effectLst>
            <a:outerShdw blurRad="57150" rotWithShape="0" algn="bl" dir="5400000" dist="19050">
              <a:srgbClr val="000000">
                <a:alpha val="50000"/>
              </a:srgbClr>
            </a:outerShdw>
          </a:effectLst>
        </p:spPr>
      </p:pic>
      <p:pic>
        <p:nvPicPr>
          <p:cNvPr id="309" name="Google Shape;309;p42"/>
          <p:cNvPicPr preferRelativeResize="0"/>
          <p:nvPr/>
        </p:nvPicPr>
        <p:blipFill>
          <a:blip r:embed="rId4">
            <a:alphaModFix/>
          </a:blip>
          <a:stretch>
            <a:fillRect/>
          </a:stretch>
        </p:blipFill>
        <p:spPr>
          <a:xfrm>
            <a:off x="7045075" y="400300"/>
            <a:ext cx="1818625" cy="724550"/>
          </a:xfrm>
          <a:prstGeom prst="rect">
            <a:avLst/>
          </a:prstGeom>
          <a:noFill/>
          <a:ln>
            <a:noFill/>
          </a:ln>
          <a:effectLst>
            <a:outerShdw blurRad="57150" rotWithShape="0" algn="bl" dir="5400000" dist="19050">
              <a:srgbClr val="000000">
                <a:alpha val="50000"/>
              </a:srgbClr>
            </a:outerShdw>
          </a:effectLst>
        </p:spPr>
      </p:pic>
      <p:sp>
        <p:nvSpPr>
          <p:cNvPr id="310" name="Google Shape;310;p42"/>
          <p:cNvSpPr txBox="1"/>
          <p:nvPr/>
        </p:nvSpPr>
        <p:spPr>
          <a:xfrm>
            <a:off x="4277575" y="400300"/>
            <a:ext cx="2277300" cy="585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CA">
                <a:latin typeface="Ubuntu"/>
                <a:ea typeface="Ubuntu"/>
                <a:cs typeface="Ubuntu"/>
                <a:sym typeface="Ubuntu"/>
              </a:rPr>
              <a:t>Barre de style</a:t>
            </a:r>
            <a:endParaRPr>
              <a:latin typeface="Ubuntu"/>
              <a:ea typeface="Ubuntu"/>
              <a:cs typeface="Ubuntu"/>
              <a:sym typeface="Ubuntu"/>
            </a:endParaRPr>
          </a:p>
          <a:p>
            <a:pPr indent="0" lvl="0" marL="0" rtl="0" algn="r">
              <a:spcBef>
                <a:spcPts val="0"/>
              </a:spcBef>
              <a:spcAft>
                <a:spcPts val="0"/>
              </a:spcAft>
              <a:buNone/>
            </a:pPr>
            <a:r>
              <a:rPr lang="fr-CA" sz="1200">
                <a:latin typeface="Ubuntu"/>
                <a:ea typeface="Ubuntu"/>
                <a:cs typeface="Ubuntu"/>
                <a:sym typeface="Ubuntu"/>
              </a:rPr>
              <a:t>Modifier la couleur et le style</a:t>
            </a:r>
            <a:endParaRPr sz="1200">
              <a:latin typeface="Ubuntu"/>
              <a:ea typeface="Ubuntu"/>
              <a:cs typeface="Ubuntu"/>
              <a:sym typeface="Ubuntu"/>
            </a:endParaRPr>
          </a:p>
        </p:txBody>
      </p:sp>
      <p:cxnSp>
        <p:nvCxnSpPr>
          <p:cNvPr id="311" name="Google Shape;311;p42"/>
          <p:cNvCxnSpPr>
            <a:stCxn id="310" idx="3"/>
            <a:endCxn id="309" idx="1"/>
          </p:cNvCxnSpPr>
          <p:nvPr/>
        </p:nvCxnSpPr>
        <p:spPr>
          <a:xfrm>
            <a:off x="6554875" y="692800"/>
            <a:ext cx="490200" cy="69900"/>
          </a:xfrm>
          <a:prstGeom prst="straightConnector1">
            <a:avLst/>
          </a:prstGeom>
          <a:noFill/>
          <a:ln cap="flat" cmpd="sng" w="19050">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3"/>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Autres défis: choisissez celui qui vous intéresse!</a:t>
            </a:r>
            <a:endParaRPr/>
          </a:p>
        </p:txBody>
      </p:sp>
      <p:pic>
        <p:nvPicPr>
          <p:cNvPr id="317" name="Google Shape;317;p43"/>
          <p:cNvPicPr preferRelativeResize="0"/>
          <p:nvPr/>
        </p:nvPicPr>
        <p:blipFill>
          <a:blip r:embed="rId3">
            <a:alphaModFix/>
          </a:blip>
          <a:stretch>
            <a:fillRect/>
          </a:stretch>
        </p:blipFill>
        <p:spPr>
          <a:xfrm>
            <a:off x="545363" y="178375"/>
            <a:ext cx="8053272" cy="410150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txBox="1"/>
          <p:nvPr>
            <p:ph idx="1" type="body"/>
          </p:nvPr>
        </p:nvSpPr>
        <p:spPr>
          <a:xfrm>
            <a:off x="855300" y="1118025"/>
            <a:ext cx="7433400" cy="35493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fr-CA"/>
              <a:t>Copier la figure dans le presse-papier;</a:t>
            </a:r>
            <a:endParaRPr/>
          </a:p>
          <a:p>
            <a:pPr indent="-381000" lvl="0" marL="457200" rtl="0" algn="l">
              <a:spcBef>
                <a:spcPts val="0"/>
              </a:spcBef>
              <a:spcAft>
                <a:spcPts val="0"/>
              </a:spcAft>
              <a:buSzPts val="2400"/>
              <a:buChar char="●"/>
            </a:pPr>
            <a:r>
              <a:rPr lang="fr-CA"/>
              <a:t>Sauvegarder le fichier dans notre profil sur la plateforme;</a:t>
            </a:r>
            <a:endParaRPr/>
          </a:p>
          <a:p>
            <a:pPr indent="-381000" lvl="0" marL="457200" rtl="0" algn="l">
              <a:spcBef>
                <a:spcPts val="0"/>
              </a:spcBef>
              <a:spcAft>
                <a:spcPts val="0"/>
              </a:spcAft>
              <a:buSzPts val="2400"/>
              <a:buChar char="●"/>
            </a:pPr>
            <a:r>
              <a:rPr lang="fr-CA"/>
              <a:t>Sauvegarder sur l’ordinateur en fichier ggb ou format image;</a:t>
            </a:r>
            <a:endParaRPr/>
          </a:p>
          <a:p>
            <a:pPr indent="-381000" lvl="0" marL="457200" rtl="0" algn="l">
              <a:spcBef>
                <a:spcPts val="0"/>
              </a:spcBef>
              <a:spcAft>
                <a:spcPts val="0"/>
              </a:spcAft>
              <a:buSzPts val="2400"/>
              <a:buChar char="●"/>
            </a:pPr>
            <a:r>
              <a:rPr lang="fr-CA"/>
              <a:t>Pour la Calculatrice 3D, on peut également sauvegarder les figures en fichier STL pour l’impression 3D.</a:t>
            </a:r>
            <a:endParaRPr/>
          </a:p>
        </p:txBody>
      </p:sp>
      <p:sp>
        <p:nvSpPr>
          <p:cNvPr id="323" name="Google Shape;323;p44"/>
          <p:cNvSpPr txBox="1"/>
          <p:nvPr>
            <p:ph type="title"/>
          </p:nvPr>
        </p:nvSpPr>
        <p:spPr>
          <a:xfrm>
            <a:off x="907250" y="302775"/>
            <a:ext cx="7433400" cy="538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Sauvegarder le travail (pour toutes les applications*)</a:t>
            </a:r>
            <a:endParaRPr/>
          </a:p>
        </p:txBody>
      </p:sp>
      <p:sp>
        <p:nvSpPr>
          <p:cNvPr id="324" name="Google Shape;324;p44"/>
          <p:cNvSpPr txBox="1"/>
          <p:nvPr/>
        </p:nvSpPr>
        <p:spPr>
          <a:xfrm>
            <a:off x="891875" y="4667250"/>
            <a:ext cx="274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200">
                <a:latin typeface="Ubuntu"/>
                <a:ea typeface="Ubuntu"/>
                <a:cs typeface="Ubuntu"/>
                <a:sym typeface="Ubuntu"/>
              </a:rPr>
              <a:t>*Sauf la calculatrice scientifique</a:t>
            </a:r>
            <a:endParaRPr i="1" sz="1200">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L’application calculatrice 3D</a:t>
            </a:r>
            <a:endParaRPr/>
          </a:p>
        </p:txBody>
      </p:sp>
      <p:sp>
        <p:nvSpPr>
          <p:cNvPr id="330" name="Google Shape;330;p45"/>
          <p:cNvSpPr txBox="1"/>
          <p:nvPr>
            <p:ph idx="4294967295" type="body"/>
          </p:nvPr>
        </p:nvSpPr>
        <p:spPr>
          <a:xfrm>
            <a:off x="508001" y="3395586"/>
            <a:ext cx="64476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Pour travailler en trois dimensions</a:t>
            </a:r>
            <a:endParaRPr/>
          </a:p>
        </p:txBody>
      </p:sp>
      <p:pic>
        <p:nvPicPr>
          <p:cNvPr id="331" name="Google Shape;331;p45"/>
          <p:cNvPicPr preferRelativeResize="0"/>
          <p:nvPr/>
        </p:nvPicPr>
        <p:blipFill>
          <a:blip r:embed="rId3">
            <a:alphaModFix/>
          </a:blip>
          <a:stretch>
            <a:fillRect/>
          </a:stretch>
        </p:blipFill>
        <p:spPr>
          <a:xfrm>
            <a:off x="-2" y="0"/>
            <a:ext cx="2394100" cy="2132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type="title"/>
          </p:nvPr>
        </p:nvSpPr>
        <p:spPr>
          <a:xfrm>
            <a:off x="855300" y="302775"/>
            <a:ext cx="7433400" cy="538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Quelques concepts</a:t>
            </a:r>
            <a:endParaRPr/>
          </a:p>
        </p:txBody>
      </p:sp>
      <p:sp>
        <p:nvSpPr>
          <p:cNvPr id="337" name="Google Shape;337;p46"/>
          <p:cNvSpPr txBox="1"/>
          <p:nvPr>
            <p:ph idx="1" type="body"/>
          </p:nvPr>
        </p:nvSpPr>
        <p:spPr>
          <a:xfrm>
            <a:off x="855300" y="1084675"/>
            <a:ext cx="5551800" cy="23832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fr-CA"/>
              <a:t>Construction de solides;</a:t>
            </a:r>
            <a:endParaRPr/>
          </a:p>
          <a:p>
            <a:pPr indent="-381000" lvl="0" marL="457200" rtl="0" algn="l">
              <a:spcBef>
                <a:spcPts val="0"/>
              </a:spcBef>
              <a:spcAft>
                <a:spcPts val="0"/>
              </a:spcAft>
              <a:buSzPts val="2400"/>
              <a:buChar char="●"/>
            </a:pPr>
            <a:r>
              <a:rPr lang="fr-CA"/>
              <a:t>Aire latérale, aire totale et volume;</a:t>
            </a:r>
            <a:endParaRPr/>
          </a:p>
          <a:p>
            <a:pPr indent="-381000" lvl="0" marL="457200" rtl="0" algn="l">
              <a:spcBef>
                <a:spcPts val="0"/>
              </a:spcBef>
              <a:spcAft>
                <a:spcPts val="0"/>
              </a:spcAft>
              <a:buSzPts val="2400"/>
              <a:buChar char="●"/>
            </a:pPr>
            <a:r>
              <a:rPr lang="fr-CA"/>
              <a:t>Développement;</a:t>
            </a:r>
            <a:endParaRPr/>
          </a:p>
          <a:p>
            <a:pPr indent="-381000" lvl="0" marL="457200" rtl="0" algn="l">
              <a:spcBef>
                <a:spcPts val="0"/>
              </a:spcBef>
              <a:spcAft>
                <a:spcPts val="0"/>
              </a:spcAft>
              <a:buSzPts val="2400"/>
              <a:buChar char="●"/>
            </a:pPr>
            <a:r>
              <a:rPr lang="fr-CA"/>
              <a:t>Figures équivalentes;</a:t>
            </a:r>
            <a:endParaRPr/>
          </a:p>
          <a:p>
            <a:pPr indent="-381000" lvl="0" marL="457200" rtl="0" algn="l">
              <a:spcBef>
                <a:spcPts val="0"/>
              </a:spcBef>
              <a:spcAft>
                <a:spcPts val="0"/>
              </a:spcAft>
              <a:buSzPts val="2400"/>
              <a:buChar char="●"/>
            </a:pPr>
            <a:r>
              <a:rPr lang="fr-CA"/>
              <a:t>Projections et perspectives...</a:t>
            </a:r>
            <a:endParaRPr/>
          </a:p>
        </p:txBody>
      </p:sp>
      <p:pic>
        <p:nvPicPr>
          <p:cNvPr id="338" name="Google Shape;338;p46"/>
          <p:cNvPicPr preferRelativeResize="0"/>
          <p:nvPr/>
        </p:nvPicPr>
        <p:blipFill>
          <a:blip r:embed="rId3">
            <a:alphaModFix/>
          </a:blip>
          <a:stretch>
            <a:fillRect/>
          </a:stretch>
        </p:blipFill>
        <p:spPr>
          <a:xfrm>
            <a:off x="3597798" y="3300738"/>
            <a:ext cx="1732725" cy="1709825"/>
          </a:xfrm>
          <a:prstGeom prst="rect">
            <a:avLst/>
          </a:prstGeom>
          <a:noFill/>
          <a:ln>
            <a:noFill/>
          </a:ln>
          <a:effectLst>
            <a:outerShdw blurRad="57150" rotWithShape="0" algn="bl" dir="5400000" dist="19050">
              <a:srgbClr val="000000">
                <a:alpha val="50000"/>
              </a:srgbClr>
            </a:outerShdw>
          </a:effectLst>
        </p:spPr>
      </p:pic>
      <p:pic>
        <p:nvPicPr>
          <p:cNvPr id="339" name="Google Shape;339;p46"/>
          <p:cNvPicPr preferRelativeResize="0"/>
          <p:nvPr/>
        </p:nvPicPr>
        <p:blipFill>
          <a:blip r:embed="rId4">
            <a:alphaModFix/>
          </a:blip>
          <a:stretch>
            <a:fillRect/>
          </a:stretch>
        </p:blipFill>
        <p:spPr>
          <a:xfrm>
            <a:off x="403225" y="3281675"/>
            <a:ext cx="1787125" cy="1747950"/>
          </a:xfrm>
          <a:prstGeom prst="rect">
            <a:avLst/>
          </a:prstGeom>
          <a:noFill/>
          <a:ln>
            <a:noFill/>
          </a:ln>
          <a:effectLst>
            <a:outerShdw blurRad="57150" rotWithShape="0" algn="bl" dir="5400000" dist="19050">
              <a:srgbClr val="000000">
                <a:alpha val="50000"/>
              </a:srgbClr>
            </a:outerShdw>
          </a:effectLst>
        </p:spPr>
      </p:pic>
      <p:pic>
        <p:nvPicPr>
          <p:cNvPr id="340" name="Google Shape;340;p46"/>
          <p:cNvPicPr preferRelativeResize="0"/>
          <p:nvPr/>
        </p:nvPicPr>
        <p:blipFill>
          <a:blip r:embed="rId5">
            <a:alphaModFix/>
          </a:blip>
          <a:stretch>
            <a:fillRect/>
          </a:stretch>
        </p:blipFill>
        <p:spPr>
          <a:xfrm>
            <a:off x="6532625" y="2867975"/>
            <a:ext cx="2432101" cy="2094680"/>
          </a:xfrm>
          <a:prstGeom prst="rect">
            <a:avLst/>
          </a:prstGeom>
          <a:noFill/>
          <a:ln>
            <a:noFill/>
          </a:ln>
          <a:effectLst>
            <a:outerShdw blurRad="57150" rotWithShape="0" algn="bl" dir="5400000" dist="19050">
              <a:srgbClr val="000000">
                <a:alpha val="50000"/>
              </a:srgbClr>
            </a:outerShdw>
          </a:effectLst>
        </p:spPr>
      </p:pic>
      <p:pic>
        <p:nvPicPr>
          <p:cNvPr id="341" name="Google Shape;341;p46"/>
          <p:cNvPicPr preferRelativeResize="0"/>
          <p:nvPr/>
        </p:nvPicPr>
        <p:blipFill>
          <a:blip r:embed="rId6">
            <a:alphaModFix/>
          </a:blip>
          <a:stretch>
            <a:fillRect/>
          </a:stretch>
        </p:blipFill>
        <p:spPr>
          <a:xfrm>
            <a:off x="6647175" y="76249"/>
            <a:ext cx="2432100" cy="192299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7"/>
          <p:cNvSpPr txBox="1"/>
          <p:nvPr>
            <p:ph idx="4294967295" type="title"/>
          </p:nvPr>
        </p:nvSpPr>
        <p:spPr>
          <a:xfrm>
            <a:off x="505275" y="195425"/>
            <a:ext cx="5270400" cy="669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1"/>
              </a:buClr>
              <a:buSzPts val="1800"/>
              <a:buFont typeface="Century Gothic"/>
              <a:buNone/>
            </a:pPr>
            <a:r>
              <a:rPr lang="fr-CA" sz="2200"/>
              <a:t>U</a:t>
            </a:r>
            <a:r>
              <a:rPr lang="fr-CA" sz="2200"/>
              <a:t>n environnement à trois dimensions</a:t>
            </a:r>
            <a:endParaRPr sz="2200"/>
          </a:p>
        </p:txBody>
      </p:sp>
      <p:sp>
        <p:nvSpPr>
          <p:cNvPr id="347" name="Google Shape;347;p47"/>
          <p:cNvSpPr txBox="1"/>
          <p:nvPr>
            <p:ph idx="4294967295" type="body"/>
          </p:nvPr>
        </p:nvSpPr>
        <p:spPr>
          <a:xfrm>
            <a:off x="505275" y="1075850"/>
            <a:ext cx="3816300" cy="1337100"/>
          </a:xfrm>
          <a:prstGeom prst="rect">
            <a:avLst/>
          </a:prstGeom>
          <a:noFill/>
          <a:ln>
            <a:noFill/>
          </a:ln>
        </p:spPr>
        <p:txBody>
          <a:bodyPr anchorCtr="0" anchor="t" bIns="34275" lIns="68575" spcFirstLastPara="1" rIns="68575" wrap="square" tIns="34275">
            <a:noAutofit/>
          </a:bodyPr>
          <a:lstStyle/>
          <a:p>
            <a:pPr indent="-330200" lvl="0" marL="457200" rtl="0" algn="l">
              <a:lnSpc>
                <a:spcPct val="120000"/>
              </a:lnSpc>
              <a:spcBef>
                <a:spcPts val="0"/>
              </a:spcBef>
              <a:spcAft>
                <a:spcPts val="0"/>
              </a:spcAft>
              <a:buSzPts val="1600"/>
              <a:buChar char="●"/>
            </a:pPr>
            <a:r>
              <a:rPr lang="fr-CA" sz="1600"/>
              <a:t>Les axes X, Y, Z</a:t>
            </a:r>
            <a:endParaRPr sz="1600"/>
          </a:p>
          <a:p>
            <a:pPr indent="-330200" lvl="0" marL="457200" rtl="0" algn="l">
              <a:lnSpc>
                <a:spcPct val="120000"/>
              </a:lnSpc>
              <a:spcBef>
                <a:spcPts val="0"/>
              </a:spcBef>
              <a:spcAft>
                <a:spcPts val="0"/>
              </a:spcAft>
              <a:buSzPts val="1600"/>
              <a:buChar char="●"/>
            </a:pPr>
            <a:r>
              <a:rPr lang="fr-CA" sz="1600"/>
              <a:t>Le plan</a:t>
            </a:r>
            <a:endParaRPr sz="1600"/>
          </a:p>
          <a:p>
            <a:pPr indent="-330200" lvl="0" marL="457200" rtl="0" algn="l">
              <a:lnSpc>
                <a:spcPct val="120000"/>
              </a:lnSpc>
              <a:spcBef>
                <a:spcPts val="0"/>
              </a:spcBef>
              <a:spcAft>
                <a:spcPts val="0"/>
              </a:spcAft>
              <a:buSzPts val="1600"/>
              <a:buChar char="●"/>
            </a:pPr>
            <a:r>
              <a:rPr lang="fr-CA" sz="1600"/>
              <a:t>Les projections</a:t>
            </a:r>
            <a:endParaRPr sz="1600"/>
          </a:p>
          <a:p>
            <a:pPr indent="-330200" lvl="0" marL="457200" rtl="0" algn="l">
              <a:lnSpc>
                <a:spcPct val="120000"/>
              </a:lnSpc>
              <a:spcBef>
                <a:spcPts val="0"/>
              </a:spcBef>
              <a:spcAft>
                <a:spcPts val="0"/>
              </a:spcAft>
              <a:buSzPts val="1600"/>
              <a:buChar char="●"/>
            </a:pPr>
            <a:r>
              <a:rPr lang="fr-CA" sz="1600"/>
              <a:t>Les déplacements d’un point</a:t>
            </a:r>
            <a:endParaRPr sz="1600"/>
          </a:p>
        </p:txBody>
      </p:sp>
      <p:pic>
        <p:nvPicPr>
          <p:cNvPr id="348" name="Google Shape;348;p47"/>
          <p:cNvPicPr preferRelativeResize="0"/>
          <p:nvPr/>
        </p:nvPicPr>
        <p:blipFill rotWithShape="1">
          <a:blip r:embed="rId3">
            <a:alphaModFix/>
          </a:blip>
          <a:srcRect b="0" l="0" r="0" t="0"/>
          <a:stretch/>
        </p:blipFill>
        <p:spPr>
          <a:xfrm>
            <a:off x="4949000" y="865031"/>
            <a:ext cx="4074334" cy="3198036"/>
          </a:xfrm>
          <a:prstGeom prst="rect">
            <a:avLst/>
          </a:prstGeom>
          <a:noFill/>
          <a:ln>
            <a:noFill/>
          </a:ln>
          <a:effectLst>
            <a:outerShdw blurRad="57150" rotWithShape="0" algn="bl" dir="5400000" dist="19050">
              <a:srgbClr val="000000">
                <a:alpha val="50000"/>
              </a:srgbClr>
            </a:outerShdw>
          </a:effectLst>
        </p:spPr>
      </p:pic>
      <p:pic>
        <p:nvPicPr>
          <p:cNvPr id="349" name="Google Shape;349;p47"/>
          <p:cNvPicPr preferRelativeResize="0"/>
          <p:nvPr/>
        </p:nvPicPr>
        <p:blipFill>
          <a:blip r:embed="rId4">
            <a:alphaModFix/>
          </a:blip>
          <a:stretch>
            <a:fillRect/>
          </a:stretch>
        </p:blipFill>
        <p:spPr>
          <a:xfrm>
            <a:off x="2600349" y="3033600"/>
            <a:ext cx="1283001" cy="1908276"/>
          </a:xfrm>
          <a:prstGeom prst="rect">
            <a:avLst/>
          </a:prstGeom>
          <a:noFill/>
          <a:ln>
            <a:noFill/>
          </a:ln>
          <a:effectLst>
            <a:outerShdw blurRad="57150" rotWithShape="0" algn="bl" dir="5400000" dist="19050">
              <a:srgbClr val="000000">
                <a:alpha val="50000"/>
              </a:srgbClr>
            </a:outerShdw>
          </a:effectLst>
        </p:spPr>
      </p:pic>
      <p:sp>
        <p:nvSpPr>
          <p:cNvPr id="350" name="Google Shape;350;p47"/>
          <p:cNvSpPr txBox="1"/>
          <p:nvPr/>
        </p:nvSpPr>
        <p:spPr>
          <a:xfrm>
            <a:off x="4834113" y="4406800"/>
            <a:ext cx="381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Réalité augmentée sur les appareils mobiles</a:t>
            </a:r>
            <a:endParaRPr>
              <a:latin typeface="Ubuntu"/>
              <a:ea typeface="Ubuntu"/>
              <a:cs typeface="Ubuntu"/>
              <a:sym typeface="Ubuntu"/>
            </a:endParaRPr>
          </a:p>
        </p:txBody>
      </p:sp>
      <p:cxnSp>
        <p:nvCxnSpPr>
          <p:cNvPr id="351" name="Google Shape;351;p47"/>
          <p:cNvCxnSpPr>
            <a:stCxn id="350" idx="1"/>
            <a:endCxn id="349" idx="3"/>
          </p:cNvCxnSpPr>
          <p:nvPr/>
        </p:nvCxnSpPr>
        <p:spPr>
          <a:xfrm rot="10800000">
            <a:off x="3883413" y="3987700"/>
            <a:ext cx="950700" cy="619200"/>
          </a:xfrm>
          <a:prstGeom prst="straightConnector1">
            <a:avLst/>
          </a:prstGeom>
          <a:noFill/>
          <a:ln cap="flat" cmpd="sng" w="19050">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id="352" name="Google Shape;352;p47"/>
          <p:cNvPicPr preferRelativeResize="0"/>
          <p:nvPr/>
        </p:nvPicPr>
        <p:blipFill>
          <a:blip r:embed="rId5">
            <a:alphaModFix/>
          </a:blip>
          <a:stretch>
            <a:fillRect/>
          </a:stretch>
        </p:blipFill>
        <p:spPr>
          <a:xfrm>
            <a:off x="169700" y="2516125"/>
            <a:ext cx="2055721" cy="2425750"/>
          </a:xfrm>
          <a:prstGeom prst="rect">
            <a:avLst/>
          </a:prstGeom>
          <a:noFill/>
          <a:ln>
            <a:noFill/>
          </a:ln>
          <a:effectLst>
            <a:outerShdw blurRad="57150" rotWithShape="0" algn="bl" dir="5400000" dist="19050">
              <a:srgbClr val="000000">
                <a:alpha val="50000"/>
              </a:srgbClr>
            </a:outerShdw>
          </a:effectLst>
        </p:spPr>
      </p:pic>
      <p:pic>
        <p:nvPicPr>
          <p:cNvPr id="353" name="Google Shape;353;p47"/>
          <p:cNvPicPr preferRelativeResize="0"/>
          <p:nvPr/>
        </p:nvPicPr>
        <p:blipFill>
          <a:blip r:embed="rId6">
            <a:alphaModFix/>
          </a:blip>
          <a:stretch>
            <a:fillRect/>
          </a:stretch>
        </p:blipFill>
        <p:spPr>
          <a:xfrm>
            <a:off x="8209724" y="258901"/>
            <a:ext cx="569700" cy="1065674"/>
          </a:xfrm>
          <a:prstGeom prst="rect">
            <a:avLst/>
          </a:prstGeom>
          <a:noFill/>
          <a:ln>
            <a:noFill/>
          </a:ln>
          <a:effectLst>
            <a:outerShdw blurRad="57150" rotWithShape="0" algn="bl" dir="5400000" dist="19050">
              <a:srgbClr val="000000">
                <a:alpha val="50000"/>
              </a:srgbClr>
            </a:outerShdw>
          </a:effectLst>
        </p:spPr>
      </p:pic>
      <p:pic>
        <p:nvPicPr>
          <p:cNvPr id="354" name="Google Shape;354;p47"/>
          <p:cNvPicPr preferRelativeResize="0"/>
          <p:nvPr/>
        </p:nvPicPr>
        <p:blipFill>
          <a:blip r:embed="rId7">
            <a:alphaModFix/>
          </a:blip>
          <a:stretch>
            <a:fillRect/>
          </a:stretch>
        </p:blipFill>
        <p:spPr>
          <a:xfrm>
            <a:off x="6863221" y="311950"/>
            <a:ext cx="944703" cy="95958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8"/>
          <p:cNvSpPr txBox="1"/>
          <p:nvPr>
            <p:ph type="title"/>
          </p:nvPr>
        </p:nvSpPr>
        <p:spPr>
          <a:xfrm>
            <a:off x="855300" y="302775"/>
            <a:ext cx="7433400" cy="502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Liste d’outils</a:t>
            </a:r>
            <a:endParaRPr/>
          </a:p>
        </p:txBody>
      </p:sp>
      <p:pic>
        <p:nvPicPr>
          <p:cNvPr id="360" name="Google Shape;360;p48"/>
          <p:cNvPicPr preferRelativeResize="0"/>
          <p:nvPr/>
        </p:nvPicPr>
        <p:blipFill>
          <a:blip r:embed="rId3">
            <a:alphaModFix/>
          </a:blip>
          <a:stretch>
            <a:fillRect/>
          </a:stretch>
        </p:blipFill>
        <p:spPr>
          <a:xfrm>
            <a:off x="152400" y="1370575"/>
            <a:ext cx="5303200" cy="3000925"/>
          </a:xfrm>
          <a:prstGeom prst="rect">
            <a:avLst/>
          </a:prstGeom>
          <a:noFill/>
          <a:ln>
            <a:noFill/>
          </a:ln>
          <a:effectLst>
            <a:outerShdw blurRad="57150" rotWithShape="0" algn="bl" dir="5400000" dist="19050">
              <a:srgbClr val="000000">
                <a:alpha val="50000"/>
              </a:srgbClr>
            </a:outerShdw>
          </a:effectLst>
        </p:spPr>
      </p:pic>
      <p:pic>
        <p:nvPicPr>
          <p:cNvPr id="361" name="Google Shape;361;p48"/>
          <p:cNvPicPr preferRelativeResize="0"/>
          <p:nvPr/>
        </p:nvPicPr>
        <p:blipFill>
          <a:blip r:embed="rId4">
            <a:alphaModFix/>
          </a:blip>
          <a:stretch>
            <a:fillRect/>
          </a:stretch>
        </p:blipFill>
        <p:spPr>
          <a:xfrm>
            <a:off x="5573027" y="86975"/>
            <a:ext cx="3447049" cy="46166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9"/>
          <p:cNvSpPr txBox="1"/>
          <p:nvPr>
            <p:ph idx="4294967295" type="title"/>
          </p:nvPr>
        </p:nvSpPr>
        <p:spPr>
          <a:xfrm>
            <a:off x="381000" y="298025"/>
            <a:ext cx="5152200" cy="74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1"/>
              </a:buClr>
              <a:buSzPts val="1800"/>
              <a:buFont typeface="Century Gothic"/>
              <a:buNone/>
            </a:pPr>
            <a:r>
              <a:rPr lang="fr-CA" sz="2700"/>
              <a:t>Configuration de l’interface</a:t>
            </a:r>
            <a:endParaRPr sz="2700"/>
          </a:p>
        </p:txBody>
      </p:sp>
      <p:sp>
        <p:nvSpPr>
          <p:cNvPr id="367" name="Google Shape;367;p49"/>
          <p:cNvSpPr txBox="1"/>
          <p:nvPr/>
        </p:nvSpPr>
        <p:spPr>
          <a:xfrm>
            <a:off x="381000" y="1205125"/>
            <a:ext cx="3927900" cy="1155600"/>
          </a:xfrm>
          <a:prstGeom prst="rect">
            <a:avLst/>
          </a:prstGeom>
          <a:noFill/>
          <a:ln>
            <a:noFill/>
          </a:ln>
        </p:spPr>
        <p:txBody>
          <a:bodyPr anchorCtr="0" anchor="t" bIns="34275" lIns="68575" spcFirstLastPara="1" rIns="68575" wrap="square" tIns="34275">
            <a:noAutofit/>
          </a:bodyPr>
          <a:lstStyle/>
          <a:p>
            <a:pPr indent="-127000" lvl="0" marL="177800" marR="0" rtl="0" algn="l">
              <a:lnSpc>
                <a:spcPct val="150000"/>
              </a:lnSpc>
              <a:spcBef>
                <a:spcPts val="0"/>
              </a:spcBef>
              <a:spcAft>
                <a:spcPts val="0"/>
              </a:spcAft>
              <a:buClr>
                <a:schemeClr val="accent1"/>
              </a:buClr>
              <a:buSzPts val="1600"/>
              <a:buFont typeface="Ubuntu"/>
              <a:buChar char="•"/>
            </a:pPr>
            <a:r>
              <a:rPr lang="fr-CA" sz="1600" cap="none">
                <a:solidFill>
                  <a:schemeClr val="dk1"/>
                </a:solidFill>
                <a:latin typeface="Ubuntu"/>
                <a:ea typeface="Ubuntu"/>
                <a:cs typeface="Ubuntu"/>
                <a:sym typeface="Ubuntu"/>
              </a:rPr>
              <a:t>Les perspectives</a:t>
            </a:r>
            <a:endParaRPr sz="1600">
              <a:latin typeface="Ubuntu"/>
              <a:ea typeface="Ubuntu"/>
              <a:cs typeface="Ubuntu"/>
              <a:sym typeface="Ubuntu"/>
            </a:endParaRPr>
          </a:p>
          <a:p>
            <a:pPr indent="-127000" lvl="0" marL="177800" marR="0" rtl="0" algn="l">
              <a:lnSpc>
                <a:spcPct val="150000"/>
              </a:lnSpc>
              <a:spcBef>
                <a:spcPts val="0"/>
              </a:spcBef>
              <a:spcAft>
                <a:spcPts val="0"/>
              </a:spcAft>
              <a:buClr>
                <a:schemeClr val="accent1"/>
              </a:buClr>
              <a:buSzPts val="1600"/>
              <a:buFont typeface="Ubuntu"/>
              <a:buChar char="•"/>
            </a:pPr>
            <a:r>
              <a:rPr lang="fr-CA" sz="1600" cap="none">
                <a:solidFill>
                  <a:schemeClr val="dk1"/>
                </a:solidFill>
                <a:latin typeface="Ubuntu"/>
                <a:ea typeface="Ubuntu"/>
                <a:cs typeface="Ubuntu"/>
                <a:sym typeface="Ubuntu"/>
              </a:rPr>
              <a:t>Les projections</a:t>
            </a:r>
            <a:endParaRPr sz="1600">
              <a:latin typeface="Ubuntu"/>
              <a:ea typeface="Ubuntu"/>
              <a:cs typeface="Ubuntu"/>
              <a:sym typeface="Ubuntu"/>
            </a:endParaRPr>
          </a:p>
          <a:p>
            <a:pPr indent="-127000" lvl="0" marL="177800" marR="0" rtl="0" algn="l">
              <a:lnSpc>
                <a:spcPct val="150000"/>
              </a:lnSpc>
              <a:spcBef>
                <a:spcPts val="0"/>
              </a:spcBef>
              <a:spcAft>
                <a:spcPts val="0"/>
              </a:spcAft>
              <a:buClr>
                <a:schemeClr val="accent1"/>
              </a:buClr>
              <a:buSzPts val="1600"/>
              <a:buFont typeface="Ubuntu"/>
              <a:buChar char="•"/>
            </a:pPr>
            <a:r>
              <a:rPr lang="fr-CA" sz="1600" cap="none">
                <a:solidFill>
                  <a:schemeClr val="dk1"/>
                </a:solidFill>
                <a:latin typeface="Ubuntu"/>
                <a:ea typeface="Ubuntu"/>
                <a:cs typeface="Ubuntu"/>
                <a:sym typeface="Ubuntu"/>
              </a:rPr>
              <a:t>Les vues orthogonales</a:t>
            </a:r>
            <a:endParaRPr sz="1600">
              <a:latin typeface="Ubuntu"/>
              <a:ea typeface="Ubuntu"/>
              <a:cs typeface="Ubuntu"/>
              <a:sym typeface="Ubuntu"/>
            </a:endParaRPr>
          </a:p>
        </p:txBody>
      </p:sp>
      <p:pic>
        <p:nvPicPr>
          <p:cNvPr id="368" name="Google Shape;368;p49"/>
          <p:cNvPicPr preferRelativeResize="0"/>
          <p:nvPr/>
        </p:nvPicPr>
        <p:blipFill>
          <a:blip r:embed="rId3">
            <a:alphaModFix/>
          </a:blip>
          <a:stretch>
            <a:fillRect/>
          </a:stretch>
        </p:blipFill>
        <p:spPr>
          <a:xfrm>
            <a:off x="5230100" y="837202"/>
            <a:ext cx="3160975" cy="3991325"/>
          </a:xfrm>
          <a:prstGeom prst="rect">
            <a:avLst/>
          </a:prstGeom>
          <a:noFill/>
          <a:ln>
            <a:noFill/>
          </a:ln>
          <a:effectLst>
            <a:outerShdw blurRad="57150" rotWithShape="0" algn="bl" dir="5400000" dist="19050">
              <a:srgbClr val="000000">
                <a:alpha val="50000"/>
              </a:srgbClr>
            </a:outerShdw>
          </a:effectLst>
        </p:spPr>
      </p:pic>
      <p:pic>
        <p:nvPicPr>
          <p:cNvPr id="369" name="Google Shape;369;p49"/>
          <p:cNvPicPr preferRelativeResize="0"/>
          <p:nvPr/>
        </p:nvPicPr>
        <p:blipFill>
          <a:blip r:embed="rId4">
            <a:alphaModFix/>
          </a:blip>
          <a:stretch>
            <a:fillRect/>
          </a:stretch>
        </p:blipFill>
        <p:spPr>
          <a:xfrm>
            <a:off x="336125" y="2396700"/>
            <a:ext cx="2785775" cy="26933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814925" y="327375"/>
            <a:ext cx="7027200" cy="651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Description de l’atelier</a:t>
            </a:r>
            <a:endParaRPr/>
          </a:p>
        </p:txBody>
      </p:sp>
      <p:sp>
        <p:nvSpPr>
          <p:cNvPr id="132" name="Google Shape;132;p23"/>
          <p:cNvSpPr txBox="1"/>
          <p:nvPr/>
        </p:nvSpPr>
        <p:spPr>
          <a:xfrm>
            <a:off x="814925" y="1516900"/>
            <a:ext cx="7368000" cy="1847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CA" sz="1800">
                <a:latin typeface="Ubuntu"/>
                <a:ea typeface="Ubuntu"/>
                <a:cs typeface="Ubuntu"/>
                <a:sym typeface="Ubuntu"/>
              </a:rPr>
              <a:t>La force de la plateforme </a:t>
            </a:r>
            <a:r>
              <a:rPr lang="fr-CA" sz="1800">
                <a:solidFill>
                  <a:srgbClr val="2991D6"/>
                </a:solidFill>
                <a:uFill>
                  <a:noFill/>
                </a:uFill>
                <a:latin typeface="Ubuntu"/>
                <a:ea typeface="Ubuntu"/>
                <a:cs typeface="Ubuntu"/>
                <a:sym typeface="Ubuntu"/>
                <a:hlinkClick r:id="rId3">
                  <a:extLst>
                    <a:ext uri="{A12FA001-AC4F-418D-AE19-62706E023703}">
                      <ahyp:hlinkClr val="tx"/>
                    </a:ext>
                  </a:extLst>
                </a:hlinkClick>
              </a:rPr>
              <a:t>GeoGebra.org</a:t>
            </a:r>
            <a:r>
              <a:rPr lang="fr-CA" sz="1800">
                <a:latin typeface="Ubuntu"/>
                <a:ea typeface="Ubuntu"/>
                <a:cs typeface="Ubuntu"/>
                <a:sym typeface="Ubuntu"/>
              </a:rPr>
              <a:t> se manifeste particulièrement dans ses applications. De plus, </a:t>
            </a:r>
            <a:r>
              <a:rPr lang="fr-CA" sz="1800">
                <a:solidFill>
                  <a:srgbClr val="2991D6"/>
                </a:solidFill>
                <a:uFill>
                  <a:noFill/>
                </a:uFill>
                <a:latin typeface="Ubuntu"/>
                <a:ea typeface="Ubuntu"/>
                <a:cs typeface="Ubuntu"/>
                <a:sym typeface="Ubuntu"/>
                <a:hlinkClick r:id="rId4">
                  <a:extLst>
                    <a:ext uri="{A12FA001-AC4F-418D-AE19-62706E023703}">
                      <ahyp:hlinkClr val="tx"/>
                    </a:ext>
                  </a:extLst>
                </a:hlinkClick>
              </a:rPr>
              <a:t>GeoGebra.org</a:t>
            </a:r>
            <a:r>
              <a:rPr lang="fr-CA" sz="1800">
                <a:latin typeface="Ubuntu"/>
                <a:ea typeface="Ubuntu"/>
                <a:cs typeface="Ubuntu"/>
                <a:sym typeface="Ubuntu"/>
              </a:rPr>
              <a:t> est une plateforme libre et gratuite. Dans cet atelier, vous apprendrez à utiliser les applications </a:t>
            </a:r>
            <a:r>
              <a:rPr b="1" i="1" lang="fr-CA" sz="1800">
                <a:latin typeface="Ubuntu"/>
                <a:ea typeface="Ubuntu"/>
                <a:cs typeface="Ubuntu"/>
                <a:sym typeface="Ubuntu"/>
              </a:rPr>
              <a:t>Géométrie</a:t>
            </a:r>
            <a:r>
              <a:rPr lang="fr-CA" sz="1800">
                <a:latin typeface="Ubuntu"/>
                <a:ea typeface="Ubuntu"/>
                <a:cs typeface="Ubuntu"/>
                <a:sym typeface="Ubuntu"/>
              </a:rPr>
              <a:t>, </a:t>
            </a:r>
            <a:r>
              <a:rPr b="1" i="1" lang="fr-CA" sz="1800">
                <a:latin typeface="Ubuntu"/>
                <a:ea typeface="Ubuntu"/>
                <a:cs typeface="Ubuntu"/>
                <a:sym typeface="Ubuntu"/>
              </a:rPr>
              <a:t>Calculatrice 3D</a:t>
            </a:r>
            <a:r>
              <a:rPr lang="fr-CA" sz="1800">
                <a:latin typeface="Ubuntu"/>
                <a:ea typeface="Ubuntu"/>
                <a:cs typeface="Ubuntu"/>
                <a:sym typeface="Ubuntu"/>
              </a:rPr>
              <a:t> et </a:t>
            </a:r>
            <a:r>
              <a:rPr b="1" i="1" lang="fr-CA" sz="1800">
                <a:latin typeface="Ubuntu"/>
                <a:ea typeface="Ubuntu"/>
                <a:cs typeface="Ubuntu"/>
                <a:sym typeface="Ubuntu"/>
              </a:rPr>
              <a:t>Notes </a:t>
            </a:r>
            <a:r>
              <a:rPr lang="fr-CA" sz="1800">
                <a:latin typeface="Ubuntu"/>
                <a:ea typeface="Ubuntu"/>
                <a:cs typeface="Ubuntu"/>
                <a:sym typeface="Ubuntu"/>
              </a:rPr>
              <a:t>dans une perspective d’enseignement (utilisation par l’enseignant) et d’apprentissage (utilisation par l’élève).</a:t>
            </a:r>
            <a:endParaRPr sz="1800">
              <a:latin typeface="Ubuntu"/>
              <a:ea typeface="Ubuntu"/>
              <a:cs typeface="Ubuntu"/>
              <a:sym typeface="Ubuntu"/>
            </a:endParaRPr>
          </a:p>
        </p:txBody>
      </p:sp>
      <p:pic>
        <p:nvPicPr>
          <p:cNvPr id="133" name="Google Shape;133;p23"/>
          <p:cNvPicPr preferRelativeResize="0"/>
          <p:nvPr/>
        </p:nvPicPr>
        <p:blipFill>
          <a:blip r:embed="rId5">
            <a:alphaModFix/>
          </a:blip>
          <a:stretch>
            <a:fillRect/>
          </a:stretch>
        </p:blipFill>
        <p:spPr>
          <a:xfrm>
            <a:off x="6973500" y="3259350"/>
            <a:ext cx="1217625" cy="1217625"/>
          </a:xfrm>
          <a:prstGeom prst="rect">
            <a:avLst/>
          </a:prstGeom>
          <a:noFill/>
          <a:ln>
            <a:noFill/>
          </a:ln>
        </p:spPr>
      </p:pic>
      <p:sp>
        <p:nvSpPr>
          <p:cNvPr id="134" name="Google Shape;134;p23"/>
          <p:cNvSpPr txBox="1"/>
          <p:nvPr/>
        </p:nvSpPr>
        <p:spPr>
          <a:xfrm>
            <a:off x="5994800" y="4495575"/>
            <a:ext cx="2878500" cy="448200"/>
          </a:xfrm>
          <a:prstGeom prst="rect">
            <a:avLst/>
          </a:prstGeom>
          <a:noFill/>
          <a:ln>
            <a:noFill/>
          </a:ln>
        </p:spPr>
        <p:txBody>
          <a:bodyPr anchorCtr="0" anchor="t" bIns="68575" lIns="68575" spcFirstLastPara="1" rIns="68575" wrap="square" tIns="68575">
            <a:noAutofit/>
          </a:bodyPr>
          <a:lstStyle/>
          <a:p>
            <a:pPr indent="0" lvl="0" marL="0" marR="0" rtl="0" algn="r">
              <a:spcBef>
                <a:spcPts val="0"/>
              </a:spcBef>
              <a:spcAft>
                <a:spcPts val="0"/>
              </a:spcAft>
              <a:buClr>
                <a:schemeClr val="dk1"/>
              </a:buClr>
              <a:buSzPts val="1800"/>
              <a:buFont typeface="Calibri"/>
              <a:buNone/>
            </a:pPr>
            <a:r>
              <a:rPr b="1" lang="fr-CA" sz="1800" u="sng">
                <a:solidFill>
                  <a:schemeClr val="hlink"/>
                </a:solidFill>
                <a:latin typeface="Ubuntu"/>
                <a:ea typeface="Ubuntu"/>
                <a:cs typeface="Ubuntu"/>
                <a:sym typeface="Ubuntu"/>
                <a:hlinkClick r:id="rId6"/>
              </a:rPr>
              <a:t>monurl.ca/aquops2462</a:t>
            </a:r>
            <a:endParaRPr b="1" sz="1800">
              <a:solidFill>
                <a:schemeClr val="dk1"/>
              </a:solidFill>
              <a:latin typeface="Ubuntu"/>
              <a:ea typeface="Ubuntu"/>
              <a:cs typeface="Ubuntu"/>
              <a:sym typeface="Ubuntu"/>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0"/>
          <p:cNvSpPr txBox="1"/>
          <p:nvPr>
            <p:ph type="title"/>
          </p:nvPr>
        </p:nvSpPr>
        <p:spPr>
          <a:xfrm>
            <a:off x="119300" y="129575"/>
            <a:ext cx="5760300" cy="576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sz="2900"/>
              <a:t>Configuration de la fenêtre 3D</a:t>
            </a:r>
            <a:endParaRPr sz="2900"/>
          </a:p>
        </p:txBody>
      </p:sp>
      <p:pic>
        <p:nvPicPr>
          <p:cNvPr id="375" name="Google Shape;375;p50"/>
          <p:cNvPicPr preferRelativeResize="0"/>
          <p:nvPr/>
        </p:nvPicPr>
        <p:blipFill>
          <a:blip r:embed="rId3">
            <a:alphaModFix/>
          </a:blip>
          <a:stretch>
            <a:fillRect/>
          </a:stretch>
        </p:blipFill>
        <p:spPr>
          <a:xfrm>
            <a:off x="6018077" y="129575"/>
            <a:ext cx="3052449" cy="4972351"/>
          </a:xfrm>
          <a:prstGeom prst="rect">
            <a:avLst/>
          </a:prstGeom>
          <a:noFill/>
          <a:ln>
            <a:noFill/>
          </a:ln>
          <a:effectLst>
            <a:outerShdw blurRad="57150" rotWithShape="0" algn="bl" dir="5400000" dist="19050">
              <a:srgbClr val="000000">
                <a:alpha val="50000"/>
              </a:srgbClr>
            </a:outerShdw>
          </a:effectLst>
        </p:spPr>
      </p:pic>
      <p:pic>
        <p:nvPicPr>
          <p:cNvPr id="376" name="Google Shape;376;p50"/>
          <p:cNvPicPr preferRelativeResize="0"/>
          <p:nvPr/>
        </p:nvPicPr>
        <p:blipFill>
          <a:blip r:embed="rId4">
            <a:alphaModFix/>
          </a:blip>
          <a:stretch>
            <a:fillRect/>
          </a:stretch>
        </p:blipFill>
        <p:spPr>
          <a:xfrm>
            <a:off x="119300" y="4398338"/>
            <a:ext cx="4533900" cy="542925"/>
          </a:xfrm>
          <a:prstGeom prst="rect">
            <a:avLst/>
          </a:prstGeom>
          <a:noFill/>
          <a:ln>
            <a:noFill/>
          </a:ln>
          <a:effectLst>
            <a:outerShdw blurRad="57150" rotWithShape="0" algn="bl" dir="5400000" dist="19050">
              <a:srgbClr val="000000">
                <a:alpha val="50000"/>
              </a:srgbClr>
            </a:outerShdw>
          </a:effectLst>
        </p:spPr>
      </p:pic>
      <p:sp>
        <p:nvSpPr>
          <p:cNvPr id="377" name="Google Shape;377;p50"/>
          <p:cNvSpPr/>
          <p:nvPr/>
        </p:nvSpPr>
        <p:spPr>
          <a:xfrm>
            <a:off x="985400" y="4364675"/>
            <a:ext cx="1939800" cy="576600"/>
          </a:xfrm>
          <a:prstGeom prst="roundRect">
            <a:avLst>
              <a:gd fmla="val 16667" name="adj"/>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0"/>
          <p:cNvSpPr txBox="1"/>
          <p:nvPr/>
        </p:nvSpPr>
        <p:spPr>
          <a:xfrm>
            <a:off x="320400" y="3714525"/>
            <a:ext cx="122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solidFill>
                  <a:srgbClr val="FAA22A"/>
                </a:solidFill>
                <a:latin typeface="Ubuntu"/>
                <a:ea typeface="Ubuntu"/>
                <a:cs typeface="Ubuntu"/>
                <a:sym typeface="Ubuntu"/>
              </a:rPr>
              <a:t>Trois axes</a:t>
            </a:r>
            <a:endParaRPr>
              <a:solidFill>
                <a:srgbClr val="FAA22A"/>
              </a:solidFill>
              <a:latin typeface="Ubuntu"/>
              <a:ea typeface="Ubuntu"/>
              <a:cs typeface="Ubuntu"/>
              <a:sym typeface="Ubuntu"/>
            </a:endParaRPr>
          </a:p>
        </p:txBody>
      </p:sp>
      <p:cxnSp>
        <p:nvCxnSpPr>
          <p:cNvPr id="379" name="Google Shape;379;p50"/>
          <p:cNvCxnSpPr>
            <a:stCxn id="378" idx="2"/>
            <a:endCxn id="377" idx="0"/>
          </p:cNvCxnSpPr>
          <p:nvPr/>
        </p:nvCxnSpPr>
        <p:spPr>
          <a:xfrm>
            <a:off x="935250" y="4114725"/>
            <a:ext cx="1020000" cy="249900"/>
          </a:xfrm>
          <a:prstGeom prst="straightConnector1">
            <a:avLst/>
          </a:prstGeom>
          <a:noFill/>
          <a:ln cap="flat" cmpd="sng" w="19050">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id="380" name="Google Shape;380;p50"/>
          <p:cNvPicPr preferRelativeResize="0"/>
          <p:nvPr/>
        </p:nvPicPr>
        <p:blipFill>
          <a:blip r:embed="rId5">
            <a:alphaModFix/>
          </a:blip>
          <a:stretch>
            <a:fillRect/>
          </a:stretch>
        </p:blipFill>
        <p:spPr>
          <a:xfrm>
            <a:off x="164500" y="853801"/>
            <a:ext cx="2915891" cy="2466100"/>
          </a:xfrm>
          <a:prstGeom prst="rect">
            <a:avLst/>
          </a:prstGeom>
          <a:noFill/>
          <a:ln>
            <a:noFill/>
          </a:ln>
          <a:effectLst>
            <a:outerShdw blurRad="57150" rotWithShape="0" algn="bl" dir="5400000" dist="19050">
              <a:srgbClr val="000000">
                <a:alpha val="50000"/>
              </a:srgbClr>
            </a:outerShdw>
          </a:effectLst>
        </p:spPr>
      </p:pic>
      <p:sp>
        <p:nvSpPr>
          <p:cNvPr id="381" name="Google Shape;381;p50"/>
          <p:cNvSpPr txBox="1"/>
          <p:nvPr/>
        </p:nvSpPr>
        <p:spPr>
          <a:xfrm>
            <a:off x="3688700" y="1886750"/>
            <a:ext cx="219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solidFill>
                  <a:srgbClr val="FAA22A"/>
                </a:solidFill>
                <a:latin typeface="Ubuntu"/>
                <a:ea typeface="Ubuntu"/>
                <a:cs typeface="Ubuntu"/>
                <a:sym typeface="Ubuntu"/>
              </a:rPr>
              <a:t>Types de projection</a:t>
            </a:r>
            <a:endParaRPr>
              <a:solidFill>
                <a:srgbClr val="FAA22A"/>
              </a:solidFill>
              <a:latin typeface="Ubuntu"/>
              <a:ea typeface="Ubuntu"/>
              <a:cs typeface="Ubuntu"/>
              <a:sym typeface="Ubuntu"/>
            </a:endParaRPr>
          </a:p>
        </p:txBody>
      </p:sp>
      <p:cxnSp>
        <p:nvCxnSpPr>
          <p:cNvPr id="382" name="Google Shape;382;p50"/>
          <p:cNvCxnSpPr>
            <a:stCxn id="381" idx="1"/>
            <a:endCxn id="380" idx="3"/>
          </p:cNvCxnSpPr>
          <p:nvPr/>
        </p:nvCxnSpPr>
        <p:spPr>
          <a:xfrm rot="10800000">
            <a:off x="3080300" y="2086850"/>
            <a:ext cx="608400" cy="0"/>
          </a:xfrm>
          <a:prstGeom prst="straightConnector1">
            <a:avLst/>
          </a:prstGeom>
          <a:noFill/>
          <a:ln cap="flat" cmpd="sng" w="19050">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ph type="title"/>
          </p:nvPr>
        </p:nvSpPr>
        <p:spPr>
          <a:xfrm>
            <a:off x="380999" y="342900"/>
            <a:ext cx="8182800" cy="74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1"/>
              </a:buClr>
              <a:buSzPts val="1800"/>
              <a:buFont typeface="Century Gothic"/>
              <a:buNone/>
            </a:pPr>
            <a:r>
              <a:rPr lang="fr-CA" sz="2200"/>
              <a:t>Construction d’un cube et son développement</a:t>
            </a:r>
            <a:endParaRPr sz="2200"/>
          </a:p>
        </p:txBody>
      </p:sp>
      <p:pic>
        <p:nvPicPr>
          <p:cNvPr id="388" name="Google Shape;388;p51"/>
          <p:cNvPicPr preferRelativeResize="0"/>
          <p:nvPr>
            <p:ph idx="1" type="body"/>
          </p:nvPr>
        </p:nvPicPr>
        <p:blipFill rotWithShape="1">
          <a:blip r:embed="rId3">
            <a:alphaModFix/>
          </a:blip>
          <a:srcRect b="0" l="0" r="0" t="0"/>
          <a:stretch/>
        </p:blipFill>
        <p:spPr>
          <a:xfrm>
            <a:off x="4919213" y="1454549"/>
            <a:ext cx="3816000" cy="2197500"/>
          </a:xfrm>
          <a:prstGeom prst="rect">
            <a:avLst/>
          </a:prstGeom>
          <a:noFill/>
          <a:ln>
            <a:noFill/>
          </a:ln>
          <a:effectLst>
            <a:outerShdw blurRad="57150" rotWithShape="0" algn="bl" dir="5400000" dist="19050">
              <a:srgbClr val="000000">
                <a:alpha val="50000"/>
              </a:srgbClr>
            </a:outerShdw>
          </a:effectLst>
        </p:spPr>
      </p:pic>
      <p:sp>
        <p:nvSpPr>
          <p:cNvPr id="389" name="Google Shape;389;p51"/>
          <p:cNvSpPr txBox="1"/>
          <p:nvPr/>
        </p:nvSpPr>
        <p:spPr>
          <a:xfrm>
            <a:off x="462375" y="1196700"/>
            <a:ext cx="4317600" cy="2713200"/>
          </a:xfrm>
          <a:prstGeom prst="rect">
            <a:avLst/>
          </a:prstGeom>
          <a:noFill/>
          <a:ln>
            <a:noFill/>
          </a:ln>
        </p:spPr>
        <p:txBody>
          <a:bodyPr anchorCtr="0" anchor="t" bIns="34275" lIns="68575" spcFirstLastPara="1" rIns="68575" wrap="square" tIns="34275">
            <a:noAutofit/>
          </a:bodyPr>
          <a:lstStyle/>
          <a:p>
            <a:pPr indent="-190500" lvl="0" marL="177800" marR="0" rtl="0" algn="l">
              <a:lnSpc>
                <a:spcPct val="110000"/>
              </a:lnSpc>
              <a:spcBef>
                <a:spcPts val="0"/>
              </a:spcBef>
              <a:spcAft>
                <a:spcPts val="0"/>
              </a:spcAft>
              <a:buClr>
                <a:schemeClr val="accent1"/>
              </a:buClr>
              <a:buSzPts val="2600"/>
              <a:buFont typeface="Ubuntu"/>
              <a:buChar char="•"/>
            </a:pPr>
            <a:r>
              <a:rPr lang="fr-CA" sz="1700" cap="none">
                <a:solidFill>
                  <a:schemeClr val="dk1"/>
                </a:solidFill>
                <a:latin typeface="Ubuntu"/>
                <a:ea typeface="Ubuntu"/>
                <a:cs typeface="Ubuntu"/>
                <a:sym typeface="Ubuntu"/>
              </a:rPr>
              <a:t>Les sommets et les arêtes;</a:t>
            </a:r>
            <a:endParaRPr sz="1300">
              <a:latin typeface="Ubuntu"/>
              <a:ea typeface="Ubuntu"/>
              <a:cs typeface="Ubuntu"/>
              <a:sym typeface="Ubuntu"/>
            </a:endParaRPr>
          </a:p>
          <a:p>
            <a:pPr indent="-190500" lvl="0" marL="177800" marR="0" rtl="0" algn="l">
              <a:lnSpc>
                <a:spcPct val="110000"/>
              </a:lnSpc>
              <a:spcBef>
                <a:spcPts val="0"/>
              </a:spcBef>
              <a:spcAft>
                <a:spcPts val="0"/>
              </a:spcAft>
              <a:buClr>
                <a:schemeClr val="accent1"/>
              </a:buClr>
              <a:buSzPts val="2600"/>
              <a:buFont typeface="Ubuntu"/>
              <a:buChar char="•"/>
            </a:pPr>
            <a:r>
              <a:rPr lang="fr-CA" sz="1700" cap="none">
                <a:solidFill>
                  <a:schemeClr val="dk1"/>
                </a:solidFill>
                <a:latin typeface="Ubuntu"/>
                <a:ea typeface="Ubuntu"/>
                <a:cs typeface="Ubuntu"/>
                <a:sym typeface="Ubuntu"/>
              </a:rPr>
              <a:t>Les mesures </a:t>
            </a:r>
            <a:r>
              <a:rPr lang="fr-CA" sz="1600" cap="none">
                <a:solidFill>
                  <a:schemeClr val="dk1"/>
                </a:solidFill>
                <a:latin typeface="Ubuntu"/>
                <a:ea typeface="Ubuntu"/>
                <a:cs typeface="Ubuntu"/>
                <a:sym typeface="Ubuntu"/>
              </a:rPr>
              <a:t>(volume, </a:t>
            </a:r>
            <a:r>
              <a:rPr lang="fr-CA" sz="1600">
                <a:solidFill>
                  <a:schemeClr val="dk1"/>
                </a:solidFill>
                <a:latin typeface="Ubuntu"/>
                <a:ea typeface="Ubuntu"/>
                <a:cs typeface="Ubuntu"/>
                <a:sym typeface="Ubuntu"/>
              </a:rPr>
              <a:t>surface, longueur)</a:t>
            </a:r>
            <a:r>
              <a:rPr lang="fr-CA" sz="1700" cap="none">
                <a:solidFill>
                  <a:schemeClr val="dk1"/>
                </a:solidFill>
                <a:latin typeface="Ubuntu"/>
                <a:ea typeface="Ubuntu"/>
                <a:cs typeface="Ubuntu"/>
                <a:sym typeface="Ubuntu"/>
              </a:rPr>
              <a:t>;</a:t>
            </a:r>
            <a:endParaRPr sz="1300">
              <a:latin typeface="Ubuntu"/>
              <a:ea typeface="Ubuntu"/>
              <a:cs typeface="Ubuntu"/>
              <a:sym typeface="Ubuntu"/>
            </a:endParaRPr>
          </a:p>
          <a:p>
            <a:pPr indent="-190500" lvl="0" marL="177800" marR="0" rtl="0" algn="l">
              <a:lnSpc>
                <a:spcPct val="110000"/>
              </a:lnSpc>
              <a:spcBef>
                <a:spcPts val="0"/>
              </a:spcBef>
              <a:spcAft>
                <a:spcPts val="0"/>
              </a:spcAft>
              <a:buClr>
                <a:schemeClr val="accent1"/>
              </a:buClr>
              <a:buSzPts val="2600"/>
              <a:buFont typeface="Ubuntu"/>
              <a:buChar char="•"/>
            </a:pPr>
            <a:r>
              <a:rPr lang="fr-CA" sz="1700" cap="none">
                <a:solidFill>
                  <a:schemeClr val="dk1"/>
                </a:solidFill>
                <a:latin typeface="Ubuntu"/>
                <a:ea typeface="Ubuntu"/>
                <a:cs typeface="Ubuntu"/>
                <a:sym typeface="Ubuntu"/>
              </a:rPr>
              <a:t>Le patron;</a:t>
            </a:r>
            <a:endParaRPr sz="1300">
              <a:latin typeface="Ubuntu"/>
              <a:ea typeface="Ubuntu"/>
              <a:cs typeface="Ubuntu"/>
              <a:sym typeface="Ubuntu"/>
            </a:endParaRPr>
          </a:p>
          <a:p>
            <a:pPr indent="-190500" lvl="0" marL="177800" marR="0" rtl="0" algn="l">
              <a:lnSpc>
                <a:spcPct val="110000"/>
              </a:lnSpc>
              <a:spcBef>
                <a:spcPts val="0"/>
              </a:spcBef>
              <a:spcAft>
                <a:spcPts val="0"/>
              </a:spcAft>
              <a:buClr>
                <a:schemeClr val="accent1"/>
              </a:buClr>
              <a:buSzPts val="2600"/>
              <a:buFont typeface="Ubuntu"/>
              <a:buChar char="•"/>
            </a:pPr>
            <a:r>
              <a:rPr lang="fr-CA" sz="1700" cap="none">
                <a:solidFill>
                  <a:schemeClr val="dk1"/>
                </a:solidFill>
                <a:latin typeface="Ubuntu"/>
                <a:ea typeface="Ubuntu"/>
                <a:cs typeface="Ubuntu"/>
                <a:sym typeface="Ubuntu"/>
              </a:rPr>
              <a:t>La couleur et le style;</a:t>
            </a:r>
            <a:endParaRPr sz="1300">
              <a:latin typeface="Ubuntu"/>
              <a:ea typeface="Ubuntu"/>
              <a:cs typeface="Ubuntu"/>
              <a:sym typeface="Ubuntu"/>
            </a:endParaRPr>
          </a:p>
          <a:p>
            <a:pPr indent="-190500" lvl="0" marL="177800" marR="0" rtl="0" algn="l">
              <a:lnSpc>
                <a:spcPct val="110000"/>
              </a:lnSpc>
              <a:spcBef>
                <a:spcPts val="0"/>
              </a:spcBef>
              <a:spcAft>
                <a:spcPts val="0"/>
              </a:spcAft>
              <a:buClr>
                <a:schemeClr val="accent1"/>
              </a:buClr>
              <a:buSzPts val="2600"/>
              <a:buFont typeface="Ubuntu"/>
              <a:buChar char="•"/>
            </a:pPr>
            <a:r>
              <a:rPr lang="fr-CA" sz="1700" cap="none">
                <a:solidFill>
                  <a:schemeClr val="dk1"/>
                </a:solidFill>
                <a:latin typeface="Ubuntu"/>
                <a:ea typeface="Ubuntu"/>
                <a:cs typeface="Ubuntu"/>
                <a:sym typeface="Ubuntu"/>
              </a:rPr>
              <a:t>L’exportation en fichier image et en fichier STL.</a:t>
            </a:r>
            <a:endParaRPr sz="1300">
              <a:latin typeface="Ubuntu"/>
              <a:ea typeface="Ubuntu"/>
              <a:cs typeface="Ubuntu"/>
              <a:sym typeface="Ubuntu"/>
            </a:endParaRPr>
          </a:p>
        </p:txBody>
      </p:sp>
      <p:sp>
        <p:nvSpPr>
          <p:cNvPr id="390" name="Google Shape;390;p51"/>
          <p:cNvSpPr/>
          <p:nvPr/>
        </p:nvSpPr>
        <p:spPr>
          <a:xfrm>
            <a:off x="1246900" y="4121725"/>
            <a:ext cx="5247300" cy="744600"/>
          </a:xfrm>
          <a:prstGeom prst="wedgeRoundRectCallout">
            <a:avLst>
              <a:gd fmla="val -40099" name="adj1"/>
              <a:gd fmla="val -100007" name="adj2"/>
              <a:gd fmla="val 0" name="adj3"/>
            </a:avLst>
          </a:prstGeom>
          <a:solidFill>
            <a:srgbClr val="0069B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fr-CA">
                <a:solidFill>
                  <a:srgbClr val="FFFFFF"/>
                </a:solidFill>
              </a:rPr>
              <a:t>Retirez les axes et le plan avant de sauvegarder en format STL</a:t>
            </a:r>
            <a:endParaRPr>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2"/>
          <p:cNvSpPr txBox="1"/>
          <p:nvPr>
            <p:ph type="title"/>
          </p:nvPr>
        </p:nvSpPr>
        <p:spPr>
          <a:xfrm>
            <a:off x="60625" y="102175"/>
            <a:ext cx="64476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2900"/>
              <a:t>Création à partir de la fenêtre algèbre</a:t>
            </a:r>
            <a:endParaRPr sz="2900"/>
          </a:p>
        </p:txBody>
      </p:sp>
      <p:sp>
        <p:nvSpPr>
          <p:cNvPr id="396" name="Google Shape;396;p52"/>
          <p:cNvSpPr txBox="1"/>
          <p:nvPr>
            <p:ph idx="1" type="body"/>
          </p:nvPr>
        </p:nvSpPr>
        <p:spPr>
          <a:xfrm>
            <a:off x="60625" y="919050"/>
            <a:ext cx="2926800" cy="11244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rPr lang="fr-CA" sz="1700"/>
              <a:t>Surface de révolution à partir d’une fonction ou d’une ligne brisée</a:t>
            </a:r>
            <a:endParaRPr sz="1700"/>
          </a:p>
        </p:txBody>
      </p:sp>
      <p:pic>
        <p:nvPicPr>
          <p:cNvPr id="397" name="Google Shape;397;p52"/>
          <p:cNvPicPr preferRelativeResize="0"/>
          <p:nvPr/>
        </p:nvPicPr>
        <p:blipFill>
          <a:blip r:embed="rId3">
            <a:alphaModFix/>
          </a:blip>
          <a:stretch>
            <a:fillRect/>
          </a:stretch>
        </p:blipFill>
        <p:spPr>
          <a:xfrm>
            <a:off x="60625" y="2270257"/>
            <a:ext cx="9144001" cy="2785085"/>
          </a:xfrm>
          <a:prstGeom prst="rect">
            <a:avLst/>
          </a:prstGeom>
          <a:noFill/>
          <a:ln>
            <a:noFill/>
          </a:ln>
          <a:effectLst>
            <a:outerShdw blurRad="57150" rotWithShape="0" algn="bl" dir="5400000" dist="19050">
              <a:srgbClr val="000000">
                <a:alpha val="50000"/>
              </a:srgbClr>
            </a:outerShdw>
          </a:effectLst>
        </p:spPr>
      </p:pic>
      <p:pic>
        <p:nvPicPr>
          <p:cNvPr id="398" name="Google Shape;398;p52"/>
          <p:cNvPicPr preferRelativeResize="0"/>
          <p:nvPr/>
        </p:nvPicPr>
        <p:blipFill>
          <a:blip r:embed="rId4">
            <a:alphaModFix/>
          </a:blip>
          <a:stretch>
            <a:fillRect/>
          </a:stretch>
        </p:blipFill>
        <p:spPr>
          <a:xfrm>
            <a:off x="3095375" y="919050"/>
            <a:ext cx="1883600" cy="1686364"/>
          </a:xfrm>
          <a:prstGeom prst="rect">
            <a:avLst/>
          </a:prstGeom>
          <a:noFill/>
          <a:ln>
            <a:noFill/>
          </a:ln>
          <a:effectLst>
            <a:outerShdw blurRad="57150" rotWithShape="0" algn="bl" dir="5400000" dist="19050">
              <a:srgbClr val="000000">
                <a:alpha val="50000"/>
              </a:srgbClr>
            </a:outerShdw>
          </a:effectLst>
        </p:spPr>
      </p:pic>
      <p:pic>
        <p:nvPicPr>
          <p:cNvPr id="399" name="Google Shape;399;p52"/>
          <p:cNvPicPr preferRelativeResize="0"/>
          <p:nvPr/>
        </p:nvPicPr>
        <p:blipFill>
          <a:blip r:embed="rId5">
            <a:alphaModFix/>
          </a:blip>
          <a:stretch>
            <a:fillRect/>
          </a:stretch>
        </p:blipFill>
        <p:spPr>
          <a:xfrm>
            <a:off x="7105700" y="244983"/>
            <a:ext cx="1883600" cy="207766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3"/>
          <p:cNvSpPr txBox="1"/>
          <p:nvPr/>
        </p:nvSpPr>
        <p:spPr>
          <a:xfrm>
            <a:off x="364100" y="1068600"/>
            <a:ext cx="4044600" cy="220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Ubuntu"/>
              <a:buChar char="●"/>
            </a:pPr>
            <a:r>
              <a:rPr lang="fr-CA">
                <a:latin typeface="Ubuntu"/>
                <a:ea typeface="Ubuntu"/>
                <a:cs typeface="Ubuntu"/>
                <a:sym typeface="Ubuntu"/>
              </a:rPr>
              <a:t>Construction d’un prisme ou d’une pyramide;</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Afficher son patron;</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Modifier la couleur des objets;</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Observer les mesures dans la fenêtre algèbre;</a:t>
            </a:r>
            <a:endParaRPr>
              <a:latin typeface="Ubuntu"/>
              <a:ea typeface="Ubuntu"/>
              <a:cs typeface="Ubuntu"/>
              <a:sym typeface="Ubuntu"/>
            </a:endParaRPr>
          </a:p>
          <a:p>
            <a:pPr indent="-317500" lvl="0" marL="457200" rtl="0" algn="l">
              <a:spcBef>
                <a:spcPts val="1000"/>
              </a:spcBef>
              <a:spcAft>
                <a:spcPts val="1000"/>
              </a:spcAft>
              <a:buSzPts val="1400"/>
              <a:buFont typeface="Ubuntu"/>
              <a:buChar char="●"/>
            </a:pPr>
            <a:r>
              <a:rPr lang="fr-CA">
                <a:latin typeface="Ubuntu"/>
                <a:ea typeface="Ubuntu"/>
                <a:cs typeface="Ubuntu"/>
                <a:sym typeface="Ubuntu"/>
              </a:rPr>
              <a:t>Ajouter des segments remarquables.</a:t>
            </a:r>
            <a:endParaRPr>
              <a:latin typeface="Ubuntu"/>
              <a:ea typeface="Ubuntu"/>
              <a:cs typeface="Ubuntu"/>
              <a:sym typeface="Ubuntu"/>
            </a:endParaRPr>
          </a:p>
        </p:txBody>
      </p:sp>
      <p:sp>
        <p:nvSpPr>
          <p:cNvPr id="405" name="Google Shape;405;p53"/>
          <p:cNvSpPr txBox="1"/>
          <p:nvPr/>
        </p:nvSpPr>
        <p:spPr>
          <a:xfrm>
            <a:off x="453575" y="317500"/>
            <a:ext cx="246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400">
                <a:solidFill>
                  <a:srgbClr val="0069BF"/>
                </a:solidFill>
                <a:latin typeface="Viga"/>
                <a:ea typeface="Viga"/>
                <a:cs typeface="Viga"/>
                <a:sym typeface="Viga"/>
              </a:rPr>
              <a:t>Défi</a:t>
            </a:r>
            <a:endParaRPr sz="2400">
              <a:solidFill>
                <a:srgbClr val="0069BF"/>
              </a:solidFill>
              <a:latin typeface="Viga"/>
              <a:ea typeface="Viga"/>
              <a:cs typeface="Viga"/>
              <a:sym typeface="Viga"/>
            </a:endParaRPr>
          </a:p>
        </p:txBody>
      </p:sp>
      <p:pic>
        <p:nvPicPr>
          <p:cNvPr id="406" name="Google Shape;406;p53"/>
          <p:cNvPicPr preferRelativeResize="0"/>
          <p:nvPr/>
        </p:nvPicPr>
        <p:blipFill>
          <a:blip r:embed="rId3">
            <a:alphaModFix/>
          </a:blip>
          <a:stretch>
            <a:fillRect/>
          </a:stretch>
        </p:blipFill>
        <p:spPr>
          <a:xfrm>
            <a:off x="4985850" y="535763"/>
            <a:ext cx="4031724" cy="4071975"/>
          </a:xfrm>
          <a:prstGeom prst="rect">
            <a:avLst/>
          </a:prstGeom>
          <a:noFill/>
          <a:ln>
            <a:noFill/>
          </a:ln>
          <a:effectLst>
            <a:outerShdw blurRad="57150" rotWithShape="0" algn="bl" dir="5400000" dist="19050">
              <a:srgbClr val="000000">
                <a:alpha val="50000"/>
              </a:srgbClr>
            </a:outerShdw>
          </a:effectLst>
        </p:spPr>
      </p:pic>
      <p:sp>
        <p:nvSpPr>
          <p:cNvPr id="407" name="Google Shape;407;p53"/>
          <p:cNvSpPr txBox="1"/>
          <p:nvPr/>
        </p:nvSpPr>
        <p:spPr>
          <a:xfrm>
            <a:off x="311725" y="4268900"/>
            <a:ext cx="4674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300">
                <a:solidFill>
                  <a:srgbClr val="0069BF"/>
                </a:solidFill>
                <a:latin typeface="Ubuntu"/>
                <a:ea typeface="Ubuntu"/>
                <a:cs typeface="Ubuntu"/>
                <a:sym typeface="Ubuntu"/>
              </a:rPr>
              <a:t>Remarque</a:t>
            </a:r>
            <a:r>
              <a:rPr lang="fr-CA" sz="1300">
                <a:solidFill>
                  <a:srgbClr val="0069BF"/>
                </a:solidFill>
                <a:latin typeface="Ubuntu"/>
                <a:ea typeface="Ubuntu"/>
                <a:cs typeface="Ubuntu"/>
                <a:sym typeface="Ubuntu"/>
              </a:rPr>
              <a:t>: on ne peut pas développer un cylindre ou un cône directement avec l’outil </a:t>
            </a:r>
            <a:r>
              <a:rPr i="1" lang="fr-CA" sz="1300">
                <a:solidFill>
                  <a:srgbClr val="0069BF"/>
                </a:solidFill>
                <a:latin typeface="Ubuntu"/>
                <a:ea typeface="Ubuntu"/>
                <a:cs typeface="Ubuntu"/>
                <a:sym typeface="Ubuntu"/>
              </a:rPr>
              <a:t>Patron</a:t>
            </a:r>
            <a:r>
              <a:rPr lang="fr-CA" sz="1300">
                <a:solidFill>
                  <a:srgbClr val="0069BF"/>
                </a:solidFill>
                <a:latin typeface="Ubuntu"/>
                <a:ea typeface="Ubuntu"/>
                <a:cs typeface="Ubuntu"/>
                <a:sym typeface="Ubuntu"/>
              </a:rPr>
              <a:t>.</a:t>
            </a:r>
            <a:endParaRPr sz="1300">
              <a:solidFill>
                <a:srgbClr val="0069BF"/>
              </a:solidFill>
              <a:latin typeface="Ubuntu"/>
              <a:ea typeface="Ubuntu"/>
              <a:cs typeface="Ubuntu"/>
              <a:sym typeface="Ubuntu"/>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4"/>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Autres défis: choisissez celui qui vous intéresse!</a:t>
            </a:r>
            <a:endParaRPr/>
          </a:p>
        </p:txBody>
      </p:sp>
      <p:pic>
        <p:nvPicPr>
          <p:cNvPr id="413" name="Google Shape;413;p54"/>
          <p:cNvPicPr preferRelativeResize="0"/>
          <p:nvPr/>
        </p:nvPicPr>
        <p:blipFill>
          <a:blip r:embed="rId3">
            <a:alphaModFix/>
          </a:blip>
          <a:stretch>
            <a:fillRect/>
          </a:stretch>
        </p:blipFill>
        <p:spPr>
          <a:xfrm>
            <a:off x="152400" y="412175"/>
            <a:ext cx="8839200" cy="3028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5"/>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L’application Notes</a:t>
            </a:r>
            <a:endParaRPr/>
          </a:p>
        </p:txBody>
      </p:sp>
      <p:sp>
        <p:nvSpPr>
          <p:cNvPr id="419" name="Google Shape;419;p55"/>
          <p:cNvSpPr txBox="1"/>
          <p:nvPr>
            <p:ph idx="4294967295" type="body"/>
          </p:nvPr>
        </p:nvSpPr>
        <p:spPr>
          <a:xfrm>
            <a:off x="508001" y="3395586"/>
            <a:ext cx="64476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Un tableau blanc interactif pour les démonstrations</a:t>
            </a:r>
            <a:endParaRPr/>
          </a:p>
        </p:txBody>
      </p:sp>
      <p:pic>
        <p:nvPicPr>
          <p:cNvPr id="420" name="Google Shape;420;p55"/>
          <p:cNvPicPr preferRelativeResize="0"/>
          <p:nvPr/>
        </p:nvPicPr>
        <p:blipFill>
          <a:blip r:embed="rId3">
            <a:alphaModFix/>
          </a:blip>
          <a:stretch>
            <a:fillRect/>
          </a:stretch>
        </p:blipFill>
        <p:spPr>
          <a:xfrm>
            <a:off x="1" y="0"/>
            <a:ext cx="1883599" cy="18835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6"/>
          <p:cNvSpPr txBox="1"/>
          <p:nvPr/>
        </p:nvSpPr>
        <p:spPr>
          <a:xfrm>
            <a:off x="1024700" y="213600"/>
            <a:ext cx="5406900" cy="5694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fr-CA" sz="2500">
                <a:solidFill>
                  <a:srgbClr val="60B98B"/>
                </a:solidFill>
                <a:latin typeface="Viga"/>
                <a:ea typeface="Viga"/>
                <a:cs typeface="Viga"/>
                <a:sym typeface="Viga"/>
              </a:rPr>
              <a:t>Interface de l’application</a:t>
            </a:r>
            <a:endParaRPr>
              <a:solidFill>
                <a:srgbClr val="60B98B"/>
              </a:solidFill>
              <a:latin typeface="Viga"/>
              <a:ea typeface="Viga"/>
              <a:cs typeface="Viga"/>
              <a:sym typeface="Viga"/>
            </a:endParaRPr>
          </a:p>
        </p:txBody>
      </p:sp>
      <p:pic>
        <p:nvPicPr>
          <p:cNvPr id="426" name="Google Shape;426;p56"/>
          <p:cNvPicPr preferRelativeResize="0"/>
          <p:nvPr/>
        </p:nvPicPr>
        <p:blipFill>
          <a:blip r:embed="rId3">
            <a:alphaModFix/>
          </a:blip>
          <a:stretch>
            <a:fillRect/>
          </a:stretch>
        </p:blipFill>
        <p:spPr>
          <a:xfrm>
            <a:off x="985263" y="939650"/>
            <a:ext cx="7173473" cy="40476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57"/>
          <p:cNvPicPr preferRelativeResize="0"/>
          <p:nvPr/>
        </p:nvPicPr>
        <p:blipFill>
          <a:blip r:embed="rId3">
            <a:alphaModFix/>
          </a:blip>
          <a:stretch>
            <a:fillRect/>
          </a:stretch>
        </p:blipFill>
        <p:spPr>
          <a:xfrm>
            <a:off x="181250" y="236725"/>
            <a:ext cx="3973274" cy="1436400"/>
          </a:xfrm>
          <a:prstGeom prst="rect">
            <a:avLst/>
          </a:prstGeom>
          <a:noFill/>
          <a:ln>
            <a:noFill/>
          </a:ln>
          <a:effectLst>
            <a:outerShdw blurRad="57150" rotWithShape="0" algn="bl" dir="5400000" dist="19050">
              <a:srgbClr val="000000">
                <a:alpha val="50000"/>
              </a:srgbClr>
            </a:outerShdw>
          </a:effectLst>
        </p:spPr>
      </p:pic>
      <p:pic>
        <p:nvPicPr>
          <p:cNvPr id="432" name="Google Shape;432;p57"/>
          <p:cNvPicPr preferRelativeResize="0"/>
          <p:nvPr/>
        </p:nvPicPr>
        <p:blipFill>
          <a:blip r:embed="rId4">
            <a:alphaModFix/>
          </a:blip>
          <a:stretch>
            <a:fillRect/>
          </a:stretch>
        </p:blipFill>
        <p:spPr>
          <a:xfrm>
            <a:off x="181250" y="1952750"/>
            <a:ext cx="3973276" cy="1450111"/>
          </a:xfrm>
          <a:prstGeom prst="rect">
            <a:avLst/>
          </a:prstGeom>
          <a:noFill/>
          <a:ln>
            <a:noFill/>
          </a:ln>
          <a:effectLst>
            <a:outerShdw blurRad="57150" rotWithShape="0" algn="bl" dir="5400000" dist="19050">
              <a:srgbClr val="000000">
                <a:alpha val="50000"/>
              </a:srgbClr>
            </a:outerShdw>
          </a:effectLst>
        </p:spPr>
      </p:pic>
      <p:pic>
        <p:nvPicPr>
          <p:cNvPr id="433" name="Google Shape;433;p57"/>
          <p:cNvPicPr preferRelativeResize="0"/>
          <p:nvPr/>
        </p:nvPicPr>
        <p:blipFill>
          <a:blip r:embed="rId5">
            <a:alphaModFix/>
          </a:blip>
          <a:stretch>
            <a:fillRect/>
          </a:stretch>
        </p:blipFill>
        <p:spPr>
          <a:xfrm>
            <a:off x="176114" y="3682475"/>
            <a:ext cx="3983535" cy="1436400"/>
          </a:xfrm>
          <a:prstGeom prst="rect">
            <a:avLst/>
          </a:prstGeom>
          <a:noFill/>
          <a:ln>
            <a:noFill/>
          </a:ln>
          <a:effectLst>
            <a:outerShdw blurRad="57150" rotWithShape="0" algn="bl" dir="5400000" dist="19050">
              <a:srgbClr val="000000">
                <a:alpha val="50000"/>
              </a:srgbClr>
            </a:outerShdw>
          </a:effectLst>
        </p:spPr>
      </p:pic>
      <p:sp>
        <p:nvSpPr>
          <p:cNvPr id="434" name="Google Shape;434;p57"/>
          <p:cNvSpPr txBox="1"/>
          <p:nvPr/>
        </p:nvSpPr>
        <p:spPr>
          <a:xfrm>
            <a:off x="4881125" y="724075"/>
            <a:ext cx="200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rgbClr val="0069BF"/>
                </a:solidFill>
                <a:latin typeface="Viga"/>
                <a:ea typeface="Viga"/>
                <a:cs typeface="Viga"/>
                <a:sym typeface="Viga"/>
              </a:rPr>
              <a:t>Fenêtre Stylo</a:t>
            </a:r>
            <a:endParaRPr sz="1800">
              <a:solidFill>
                <a:srgbClr val="0069BF"/>
              </a:solidFill>
              <a:latin typeface="Viga"/>
              <a:ea typeface="Viga"/>
              <a:cs typeface="Viga"/>
              <a:sym typeface="Viga"/>
            </a:endParaRPr>
          </a:p>
        </p:txBody>
      </p:sp>
      <p:sp>
        <p:nvSpPr>
          <p:cNvPr id="435" name="Google Shape;435;p57"/>
          <p:cNvSpPr txBox="1"/>
          <p:nvPr/>
        </p:nvSpPr>
        <p:spPr>
          <a:xfrm>
            <a:off x="4881125" y="2340900"/>
            <a:ext cx="200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rgbClr val="0069BF"/>
                </a:solidFill>
                <a:latin typeface="Viga"/>
                <a:ea typeface="Viga"/>
                <a:cs typeface="Viga"/>
                <a:sym typeface="Viga"/>
              </a:rPr>
              <a:t>Fenêtre Outils</a:t>
            </a:r>
            <a:endParaRPr sz="1800">
              <a:solidFill>
                <a:srgbClr val="0069BF"/>
              </a:solidFill>
              <a:latin typeface="Viga"/>
              <a:ea typeface="Viga"/>
              <a:cs typeface="Viga"/>
              <a:sym typeface="Viga"/>
            </a:endParaRPr>
          </a:p>
        </p:txBody>
      </p:sp>
      <p:sp>
        <p:nvSpPr>
          <p:cNvPr id="436" name="Google Shape;436;p57"/>
          <p:cNvSpPr txBox="1"/>
          <p:nvPr/>
        </p:nvSpPr>
        <p:spPr>
          <a:xfrm>
            <a:off x="4881125" y="4169825"/>
            <a:ext cx="200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rgbClr val="0069BF"/>
                </a:solidFill>
                <a:latin typeface="Viga"/>
                <a:ea typeface="Viga"/>
                <a:cs typeface="Viga"/>
                <a:sym typeface="Viga"/>
              </a:rPr>
              <a:t>Fenêtre Média</a:t>
            </a:r>
            <a:endParaRPr sz="1800">
              <a:solidFill>
                <a:srgbClr val="0069BF"/>
              </a:solidFill>
              <a:latin typeface="Viga"/>
              <a:ea typeface="Viga"/>
              <a:cs typeface="Viga"/>
              <a:sym typeface="Vig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58"/>
          <p:cNvPicPr preferRelativeResize="0"/>
          <p:nvPr/>
        </p:nvPicPr>
        <p:blipFill>
          <a:blip r:embed="rId3">
            <a:alphaModFix/>
          </a:blip>
          <a:stretch>
            <a:fillRect/>
          </a:stretch>
        </p:blipFill>
        <p:spPr>
          <a:xfrm>
            <a:off x="783900" y="637863"/>
            <a:ext cx="5307301" cy="3867774"/>
          </a:xfrm>
          <a:prstGeom prst="rect">
            <a:avLst/>
          </a:prstGeom>
          <a:noFill/>
          <a:ln>
            <a:noFill/>
          </a:ln>
          <a:effectLst>
            <a:outerShdw blurRad="57150" rotWithShape="0" algn="bl" dir="5400000" dist="19050">
              <a:srgbClr val="000000">
                <a:alpha val="50000"/>
              </a:srgbClr>
            </a:outerShdw>
          </a:effectLst>
        </p:spPr>
      </p:pic>
      <p:pic>
        <p:nvPicPr>
          <p:cNvPr id="442" name="Google Shape;442;p58"/>
          <p:cNvPicPr preferRelativeResize="0"/>
          <p:nvPr/>
        </p:nvPicPr>
        <p:blipFill>
          <a:blip r:embed="rId4">
            <a:alphaModFix/>
          </a:blip>
          <a:stretch>
            <a:fillRect/>
          </a:stretch>
        </p:blipFill>
        <p:spPr>
          <a:xfrm>
            <a:off x="6863350" y="152400"/>
            <a:ext cx="2002998" cy="48387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9"/>
          <p:cNvSpPr txBox="1"/>
          <p:nvPr/>
        </p:nvSpPr>
        <p:spPr>
          <a:xfrm>
            <a:off x="2227750" y="208275"/>
            <a:ext cx="4323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0069BF"/>
                </a:solidFill>
                <a:latin typeface="Viga"/>
                <a:ea typeface="Viga"/>
                <a:cs typeface="Viga"/>
                <a:sym typeface="Viga"/>
              </a:rPr>
              <a:t>Importation de ressources</a:t>
            </a:r>
            <a:endParaRPr sz="2400">
              <a:solidFill>
                <a:srgbClr val="0069BF"/>
              </a:solidFill>
              <a:latin typeface="Viga"/>
              <a:ea typeface="Viga"/>
              <a:cs typeface="Viga"/>
              <a:sym typeface="Viga"/>
            </a:endParaRPr>
          </a:p>
        </p:txBody>
      </p:sp>
      <p:sp>
        <p:nvSpPr>
          <p:cNvPr id="448" name="Google Shape;448;p59"/>
          <p:cNvSpPr txBox="1"/>
          <p:nvPr/>
        </p:nvSpPr>
        <p:spPr>
          <a:xfrm>
            <a:off x="930650" y="840738"/>
            <a:ext cx="624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Ubuntu"/>
              <a:ea typeface="Ubuntu"/>
              <a:cs typeface="Ubuntu"/>
              <a:sym typeface="Ubuntu"/>
            </a:endParaRPr>
          </a:p>
        </p:txBody>
      </p:sp>
      <p:pic>
        <p:nvPicPr>
          <p:cNvPr id="449" name="Google Shape;449;p59"/>
          <p:cNvPicPr preferRelativeResize="0"/>
          <p:nvPr/>
        </p:nvPicPr>
        <p:blipFill>
          <a:blip r:embed="rId3">
            <a:alphaModFix/>
          </a:blip>
          <a:stretch>
            <a:fillRect/>
          </a:stretch>
        </p:blipFill>
        <p:spPr>
          <a:xfrm>
            <a:off x="1424663" y="1117638"/>
            <a:ext cx="5929787" cy="35977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À méditer</a:t>
            </a:r>
            <a:endParaRPr/>
          </a:p>
        </p:txBody>
      </p:sp>
      <p:pic>
        <p:nvPicPr>
          <p:cNvPr id="140" name="Google Shape;140;p24"/>
          <p:cNvPicPr preferRelativeResize="0"/>
          <p:nvPr/>
        </p:nvPicPr>
        <p:blipFill>
          <a:blip r:embed="rId3">
            <a:alphaModFix/>
          </a:blip>
          <a:stretch>
            <a:fillRect/>
          </a:stretch>
        </p:blipFill>
        <p:spPr>
          <a:xfrm>
            <a:off x="1676400" y="1032272"/>
            <a:ext cx="5791200" cy="2847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60"/>
          <p:cNvPicPr preferRelativeResize="0"/>
          <p:nvPr/>
        </p:nvPicPr>
        <p:blipFill>
          <a:blip r:embed="rId3">
            <a:alphaModFix/>
          </a:blip>
          <a:stretch>
            <a:fillRect/>
          </a:stretch>
        </p:blipFill>
        <p:spPr>
          <a:xfrm>
            <a:off x="152400" y="301775"/>
            <a:ext cx="8839198" cy="3771555"/>
          </a:xfrm>
          <a:prstGeom prst="rect">
            <a:avLst/>
          </a:prstGeom>
          <a:noFill/>
          <a:ln>
            <a:noFill/>
          </a:ln>
          <a:effectLst>
            <a:outerShdw blurRad="57150" rotWithShape="0" algn="bl" dir="5400000" dist="19050">
              <a:srgbClr val="000000">
                <a:alpha val="50000"/>
              </a:srgbClr>
            </a:outerShdw>
          </a:effectLst>
        </p:spPr>
      </p:pic>
      <p:pic>
        <p:nvPicPr>
          <p:cNvPr id="455" name="Google Shape;455;p60"/>
          <p:cNvPicPr preferRelativeResize="0"/>
          <p:nvPr/>
        </p:nvPicPr>
        <p:blipFill>
          <a:blip r:embed="rId4">
            <a:alphaModFix/>
          </a:blip>
          <a:stretch>
            <a:fillRect/>
          </a:stretch>
        </p:blipFill>
        <p:spPr>
          <a:xfrm>
            <a:off x="1074800" y="3889825"/>
            <a:ext cx="4161925" cy="1202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1"/>
          <p:cNvSpPr txBox="1"/>
          <p:nvPr>
            <p:ph idx="4294967295" type="body"/>
          </p:nvPr>
        </p:nvSpPr>
        <p:spPr>
          <a:xfrm>
            <a:off x="423375" y="432125"/>
            <a:ext cx="2419200" cy="519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solidFill>
                  <a:srgbClr val="0069BF"/>
                </a:solidFill>
                <a:latin typeface="Viga"/>
                <a:ea typeface="Viga"/>
                <a:cs typeface="Viga"/>
                <a:sym typeface="Viga"/>
              </a:rPr>
              <a:t>Défi</a:t>
            </a:r>
            <a:endParaRPr>
              <a:solidFill>
                <a:srgbClr val="0069BF"/>
              </a:solidFill>
              <a:latin typeface="Viga"/>
              <a:ea typeface="Viga"/>
              <a:cs typeface="Viga"/>
              <a:sym typeface="Viga"/>
            </a:endParaRPr>
          </a:p>
        </p:txBody>
      </p:sp>
      <p:sp>
        <p:nvSpPr>
          <p:cNvPr id="461" name="Google Shape;461;p61"/>
          <p:cNvSpPr txBox="1"/>
          <p:nvPr/>
        </p:nvSpPr>
        <p:spPr>
          <a:xfrm>
            <a:off x="423375" y="1049000"/>
            <a:ext cx="44382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Explorer les différents outils: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Créer des formes, modifier leur taille, leur couleur et leur disposition;</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Écrire avec le stylo, modifier la couleur et la taille;</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Écrire avec le surligneur;</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Sélectionner et déplacer des sections des objets;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Effacer des écritures;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Insérer du texte, des équations;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Insérer des images;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Insérer une fenêtre de calcul, de graphique ou Graspable Math...</a:t>
            </a:r>
            <a:endParaRPr>
              <a:latin typeface="Ubuntu"/>
              <a:ea typeface="Ubuntu"/>
              <a:cs typeface="Ubuntu"/>
              <a:sym typeface="Ubuntu"/>
            </a:endParaRPr>
          </a:p>
        </p:txBody>
      </p:sp>
      <p:pic>
        <p:nvPicPr>
          <p:cNvPr id="462" name="Google Shape;462;p61"/>
          <p:cNvPicPr preferRelativeResize="0"/>
          <p:nvPr/>
        </p:nvPicPr>
        <p:blipFill>
          <a:blip r:embed="rId3">
            <a:alphaModFix/>
          </a:blip>
          <a:stretch>
            <a:fillRect/>
          </a:stretch>
        </p:blipFill>
        <p:spPr>
          <a:xfrm>
            <a:off x="4658475" y="1094150"/>
            <a:ext cx="4192249" cy="2225799"/>
          </a:xfrm>
          <a:prstGeom prst="rect">
            <a:avLst/>
          </a:prstGeom>
          <a:noFill/>
          <a:ln>
            <a:noFill/>
          </a:ln>
          <a:effectLst>
            <a:outerShdw blurRad="57150" rotWithShape="0" algn="bl" dir="5400000" dist="19050">
              <a:srgbClr val="000000">
                <a:alpha val="50000"/>
              </a:srgbClr>
            </a:outerShdw>
          </a:effectLst>
        </p:spPr>
      </p:pic>
      <p:sp>
        <p:nvSpPr>
          <p:cNvPr id="463" name="Google Shape;463;p61"/>
          <p:cNvSpPr txBox="1"/>
          <p:nvPr/>
        </p:nvSpPr>
        <p:spPr>
          <a:xfrm>
            <a:off x="423375" y="4398775"/>
            <a:ext cx="5862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300">
                <a:solidFill>
                  <a:srgbClr val="0069BF"/>
                </a:solidFill>
                <a:latin typeface="Ubuntu"/>
                <a:ea typeface="Ubuntu"/>
                <a:cs typeface="Ubuntu"/>
                <a:sym typeface="Ubuntu"/>
              </a:rPr>
              <a:t>Remarque</a:t>
            </a:r>
            <a:r>
              <a:rPr lang="fr-CA" sz="1300">
                <a:solidFill>
                  <a:srgbClr val="0069BF"/>
                </a:solidFill>
                <a:latin typeface="Ubuntu"/>
                <a:ea typeface="Ubuntu"/>
                <a:cs typeface="Ubuntu"/>
                <a:sym typeface="Ubuntu"/>
              </a:rPr>
              <a:t>: Lorsqu’on partage l’application </a:t>
            </a:r>
            <a:r>
              <a:rPr i="1" lang="fr-CA" sz="1300">
                <a:solidFill>
                  <a:srgbClr val="0069BF"/>
                </a:solidFill>
                <a:latin typeface="Ubuntu"/>
                <a:ea typeface="Ubuntu"/>
                <a:cs typeface="Ubuntu"/>
                <a:sym typeface="Ubuntu"/>
              </a:rPr>
              <a:t>Notes </a:t>
            </a:r>
            <a:r>
              <a:rPr lang="fr-CA" sz="1300">
                <a:solidFill>
                  <a:srgbClr val="0069BF"/>
                </a:solidFill>
                <a:latin typeface="Ubuntu"/>
                <a:ea typeface="Ubuntu"/>
                <a:cs typeface="Ubuntu"/>
                <a:sym typeface="Ubuntu"/>
              </a:rPr>
              <a:t>en activité </a:t>
            </a:r>
            <a:r>
              <a:rPr i="1" lang="fr-CA" sz="1300">
                <a:solidFill>
                  <a:srgbClr val="0069BF"/>
                </a:solidFill>
                <a:latin typeface="Ubuntu"/>
                <a:ea typeface="Ubuntu"/>
                <a:cs typeface="Ubuntu"/>
                <a:sym typeface="Ubuntu"/>
              </a:rPr>
              <a:t>Classe</a:t>
            </a:r>
            <a:r>
              <a:rPr lang="fr-CA" sz="1300">
                <a:solidFill>
                  <a:srgbClr val="0069BF"/>
                </a:solidFill>
                <a:latin typeface="Ubuntu"/>
                <a:ea typeface="Ubuntu"/>
                <a:cs typeface="Ubuntu"/>
                <a:sym typeface="Ubuntu"/>
              </a:rPr>
              <a:t>, actuellement, on n’a pas accès aux pages; seules la première s’affiche.</a:t>
            </a:r>
            <a:endParaRPr sz="1300">
              <a:solidFill>
                <a:srgbClr val="0069BF"/>
              </a:solidFill>
              <a:latin typeface="Ubuntu"/>
              <a:ea typeface="Ubuntu"/>
              <a:cs typeface="Ubuntu"/>
              <a:sym typeface="Ubuntu"/>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2"/>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Autres défis: choisissez celui qui vous intéresse!</a:t>
            </a:r>
            <a:endParaRPr/>
          </a:p>
        </p:txBody>
      </p:sp>
      <p:pic>
        <p:nvPicPr>
          <p:cNvPr id="469" name="Google Shape;469;p62"/>
          <p:cNvPicPr preferRelativeResize="0"/>
          <p:nvPr/>
        </p:nvPicPr>
        <p:blipFill>
          <a:blip r:embed="rId3">
            <a:alphaModFix/>
          </a:blip>
          <a:stretch>
            <a:fillRect/>
          </a:stretch>
        </p:blipFill>
        <p:spPr>
          <a:xfrm>
            <a:off x="152400" y="1122225"/>
            <a:ext cx="8839203" cy="237923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3"/>
          <p:cNvSpPr txBox="1"/>
          <p:nvPr>
            <p:ph type="ctrTitle"/>
          </p:nvPr>
        </p:nvSpPr>
        <p:spPr>
          <a:xfrm>
            <a:off x="3447750" y="2135900"/>
            <a:ext cx="5493000" cy="1159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rPr lang="fr-CA"/>
              <a:t>Tâches complexes</a:t>
            </a:r>
            <a:endParaRPr/>
          </a:p>
        </p:txBody>
      </p:sp>
      <p:sp>
        <p:nvSpPr>
          <p:cNvPr id="475" name="Google Shape;475;p63"/>
          <p:cNvSpPr txBox="1"/>
          <p:nvPr>
            <p:ph idx="4294967295" type="body"/>
          </p:nvPr>
        </p:nvSpPr>
        <p:spPr>
          <a:xfrm>
            <a:off x="3303100" y="3339300"/>
            <a:ext cx="5693700" cy="645300"/>
          </a:xfrm>
          <a:prstGeom prst="rect">
            <a:avLst/>
          </a:prstGeom>
        </p:spPr>
        <p:txBody>
          <a:bodyPr anchorCtr="0" anchor="t" bIns="0" lIns="0" spcFirstLastPara="1" rIns="0" wrap="square" tIns="0">
            <a:noAutofit/>
          </a:bodyPr>
          <a:lstStyle/>
          <a:p>
            <a:pPr indent="0" lvl="0" marL="0" rtl="0" algn="r">
              <a:spcBef>
                <a:spcPts val="600"/>
              </a:spcBef>
              <a:spcAft>
                <a:spcPts val="0"/>
              </a:spcAft>
              <a:buNone/>
            </a:pPr>
            <a:r>
              <a:rPr lang="fr-CA"/>
              <a:t>Travail avec plusieurs applications</a:t>
            </a:r>
            <a:endParaRPr/>
          </a:p>
        </p:txBody>
      </p:sp>
      <p:pic>
        <p:nvPicPr>
          <p:cNvPr id="476" name="Google Shape;476;p63"/>
          <p:cNvPicPr preferRelativeResize="0"/>
          <p:nvPr/>
        </p:nvPicPr>
        <p:blipFill>
          <a:blip r:embed="rId3">
            <a:alphaModFix/>
          </a:blip>
          <a:stretch>
            <a:fillRect/>
          </a:stretch>
        </p:blipFill>
        <p:spPr>
          <a:xfrm>
            <a:off x="62350" y="138350"/>
            <a:ext cx="2879101" cy="1997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4"/>
          <p:cNvSpPr txBox="1"/>
          <p:nvPr/>
        </p:nvSpPr>
        <p:spPr>
          <a:xfrm>
            <a:off x="216450" y="259750"/>
            <a:ext cx="8711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000">
                <a:solidFill>
                  <a:srgbClr val="0069BF"/>
                </a:solidFill>
                <a:latin typeface="Viga"/>
                <a:ea typeface="Viga"/>
                <a:cs typeface="Viga"/>
                <a:sym typeface="Viga"/>
              </a:rPr>
              <a:t>Plusieurs fenêtres pour laisser des traces de la démarche de résolutions</a:t>
            </a:r>
            <a:endParaRPr sz="2000">
              <a:solidFill>
                <a:srgbClr val="0069BF"/>
              </a:solidFill>
              <a:latin typeface="Viga"/>
              <a:ea typeface="Viga"/>
              <a:cs typeface="Viga"/>
              <a:sym typeface="Viga"/>
            </a:endParaRPr>
          </a:p>
        </p:txBody>
      </p:sp>
      <p:grpSp>
        <p:nvGrpSpPr>
          <p:cNvPr id="482" name="Google Shape;482;p64"/>
          <p:cNvGrpSpPr/>
          <p:nvPr/>
        </p:nvGrpSpPr>
        <p:grpSpPr>
          <a:xfrm>
            <a:off x="403500" y="844125"/>
            <a:ext cx="8567351" cy="4058604"/>
            <a:chOff x="403500" y="844125"/>
            <a:chExt cx="8567351" cy="4058604"/>
          </a:xfrm>
        </p:grpSpPr>
        <p:pic>
          <p:nvPicPr>
            <p:cNvPr id="483" name="Google Shape;483;p64"/>
            <p:cNvPicPr preferRelativeResize="0"/>
            <p:nvPr/>
          </p:nvPicPr>
          <p:blipFill>
            <a:blip r:embed="rId3">
              <a:alphaModFix/>
            </a:blip>
            <a:stretch>
              <a:fillRect/>
            </a:stretch>
          </p:blipFill>
          <p:spPr>
            <a:xfrm>
              <a:off x="4533425" y="844125"/>
              <a:ext cx="4437426" cy="3563326"/>
            </a:xfrm>
            <a:prstGeom prst="rect">
              <a:avLst/>
            </a:prstGeom>
            <a:noFill/>
            <a:ln>
              <a:noFill/>
            </a:ln>
            <a:effectLst>
              <a:outerShdw blurRad="57150" rotWithShape="0" algn="bl" dir="5400000" dist="19050">
                <a:srgbClr val="000000">
                  <a:alpha val="50000"/>
                </a:srgbClr>
              </a:outerShdw>
            </a:effectLst>
          </p:spPr>
        </p:pic>
        <p:pic>
          <p:nvPicPr>
            <p:cNvPr id="484" name="Google Shape;484;p64"/>
            <p:cNvPicPr preferRelativeResize="0"/>
            <p:nvPr/>
          </p:nvPicPr>
          <p:blipFill>
            <a:blip r:embed="rId4">
              <a:alphaModFix/>
            </a:blip>
            <a:stretch>
              <a:fillRect/>
            </a:stretch>
          </p:blipFill>
          <p:spPr>
            <a:xfrm>
              <a:off x="403500" y="844125"/>
              <a:ext cx="2116275" cy="2676475"/>
            </a:xfrm>
            <a:prstGeom prst="rect">
              <a:avLst/>
            </a:prstGeom>
            <a:noFill/>
            <a:ln>
              <a:noFill/>
            </a:ln>
            <a:effectLst>
              <a:outerShdw blurRad="57150" rotWithShape="0" algn="bl" dir="5400000" dist="19050">
                <a:srgbClr val="000000">
                  <a:alpha val="50000"/>
                </a:srgbClr>
              </a:outerShdw>
            </a:effectLst>
          </p:spPr>
        </p:pic>
        <p:pic>
          <p:nvPicPr>
            <p:cNvPr id="485" name="Google Shape;485;p64"/>
            <p:cNvPicPr preferRelativeResize="0"/>
            <p:nvPr/>
          </p:nvPicPr>
          <p:blipFill>
            <a:blip r:embed="rId5">
              <a:alphaModFix/>
            </a:blip>
            <a:stretch>
              <a:fillRect/>
            </a:stretch>
          </p:blipFill>
          <p:spPr>
            <a:xfrm>
              <a:off x="2663288" y="2571750"/>
              <a:ext cx="1830524" cy="2330979"/>
            </a:xfrm>
            <a:prstGeom prst="rect">
              <a:avLst/>
            </a:prstGeom>
            <a:noFill/>
            <a:ln>
              <a:noFill/>
            </a:ln>
            <a:effectLst>
              <a:outerShdw blurRad="57150" rotWithShape="0" algn="bl" dir="5400000" dist="19050">
                <a:srgbClr val="000000">
                  <a:alpha val="50000"/>
                </a:srgbClr>
              </a:outerShdw>
            </a:effectLst>
          </p:spPr>
        </p:pic>
        <p:sp>
          <p:nvSpPr>
            <p:cNvPr id="486" name="Google Shape;486;p64"/>
            <p:cNvSpPr/>
            <p:nvPr/>
          </p:nvSpPr>
          <p:spPr>
            <a:xfrm>
              <a:off x="4537375" y="1021775"/>
              <a:ext cx="450300" cy="337800"/>
            </a:xfrm>
            <a:prstGeom prst="ellipse">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4"/>
            <p:cNvSpPr/>
            <p:nvPr/>
          </p:nvSpPr>
          <p:spPr>
            <a:xfrm>
              <a:off x="432950" y="2459175"/>
              <a:ext cx="2116200" cy="492600"/>
            </a:xfrm>
            <a:prstGeom prst="ellipse">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8" name="Google Shape;488;p64"/>
            <p:cNvCxnSpPr>
              <a:stCxn id="486" idx="2"/>
              <a:endCxn id="487" idx="0"/>
            </p:cNvCxnSpPr>
            <p:nvPr/>
          </p:nvCxnSpPr>
          <p:spPr>
            <a:xfrm flipH="1">
              <a:off x="1491175" y="1190675"/>
              <a:ext cx="3046200" cy="1268400"/>
            </a:xfrm>
            <a:prstGeom prst="curvedConnector2">
              <a:avLst/>
            </a:prstGeom>
            <a:noFill/>
            <a:ln cap="flat" cmpd="sng" w="28575">
              <a:solidFill>
                <a:srgbClr val="FF0000"/>
              </a:solidFill>
              <a:prstDash val="solid"/>
              <a:round/>
              <a:headEnd len="med" w="med" type="none"/>
              <a:tailEnd len="med" w="med" type="stealth"/>
            </a:ln>
            <a:effectLst>
              <a:outerShdw blurRad="57150" rotWithShape="0" algn="bl" dir="5400000" dist="19050">
                <a:srgbClr val="000000">
                  <a:alpha val="50000"/>
                </a:srgbClr>
              </a:outerShdw>
            </a:effectLst>
          </p:spPr>
        </p:cxnSp>
        <p:sp>
          <p:nvSpPr>
            <p:cNvPr id="489" name="Google Shape;489;p64"/>
            <p:cNvSpPr/>
            <p:nvPr/>
          </p:nvSpPr>
          <p:spPr>
            <a:xfrm>
              <a:off x="2727625" y="4476750"/>
              <a:ext cx="1099800" cy="3378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90" name="Google Shape;490;p64"/>
          <p:cNvCxnSpPr>
            <a:stCxn id="487" idx="4"/>
            <a:endCxn id="489" idx="1"/>
          </p:cNvCxnSpPr>
          <p:nvPr/>
        </p:nvCxnSpPr>
        <p:spPr>
          <a:xfrm flipH="1" rot="-5400000">
            <a:off x="1262450" y="3180375"/>
            <a:ext cx="1693800" cy="1236600"/>
          </a:xfrm>
          <a:prstGeom prst="curvedConnector2">
            <a:avLst/>
          </a:prstGeom>
          <a:noFill/>
          <a:ln cap="flat" cmpd="sng" w="28575">
            <a:solidFill>
              <a:srgbClr val="FF0000"/>
            </a:solidFill>
            <a:prstDash val="solid"/>
            <a:round/>
            <a:headEnd len="med" w="med" type="none"/>
            <a:tailEnd len="med" w="med" type="stealth"/>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65"/>
          <p:cNvPicPr preferRelativeResize="0"/>
          <p:nvPr/>
        </p:nvPicPr>
        <p:blipFill>
          <a:blip r:embed="rId3">
            <a:alphaModFix/>
          </a:blip>
          <a:stretch>
            <a:fillRect/>
          </a:stretch>
        </p:blipFill>
        <p:spPr>
          <a:xfrm>
            <a:off x="2021589" y="894950"/>
            <a:ext cx="5100824" cy="4122126"/>
          </a:xfrm>
          <a:prstGeom prst="rect">
            <a:avLst/>
          </a:prstGeom>
          <a:noFill/>
          <a:ln>
            <a:noFill/>
          </a:ln>
          <a:effectLst>
            <a:outerShdw blurRad="57150" rotWithShape="0" algn="bl" dir="5400000" dist="19050">
              <a:srgbClr val="000000">
                <a:alpha val="50000"/>
              </a:srgbClr>
            </a:outerShdw>
          </a:effectLst>
        </p:spPr>
      </p:pic>
      <p:sp>
        <p:nvSpPr>
          <p:cNvPr id="496" name="Google Shape;496;p65"/>
          <p:cNvSpPr txBox="1"/>
          <p:nvPr/>
        </p:nvSpPr>
        <p:spPr>
          <a:xfrm>
            <a:off x="480613" y="95250"/>
            <a:ext cx="818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0069BF"/>
                </a:solidFill>
                <a:latin typeface="Viga"/>
                <a:ea typeface="Viga"/>
                <a:cs typeface="Viga"/>
                <a:sym typeface="Viga"/>
              </a:rPr>
              <a:t>Coller dans Notes pour les démarches ou les calculs</a:t>
            </a:r>
            <a:endParaRPr sz="2400">
              <a:solidFill>
                <a:srgbClr val="0069BF"/>
              </a:solidFill>
              <a:latin typeface="Viga"/>
              <a:ea typeface="Viga"/>
              <a:cs typeface="Viga"/>
              <a:sym typeface="Vig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6"/>
          <p:cNvSpPr txBox="1"/>
          <p:nvPr>
            <p:ph type="ctrTitle"/>
          </p:nvPr>
        </p:nvSpPr>
        <p:spPr>
          <a:xfrm>
            <a:off x="372375" y="154747"/>
            <a:ext cx="7772400" cy="64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700"/>
              <a:buFont typeface="Trebuchet MS"/>
              <a:buNone/>
            </a:pPr>
            <a:r>
              <a:rPr lang="fr-CA"/>
              <a:t>Pour aller plus loin</a:t>
            </a:r>
            <a:endParaRPr/>
          </a:p>
        </p:txBody>
      </p:sp>
      <p:sp>
        <p:nvSpPr>
          <p:cNvPr id="502" name="Google Shape;502;p66"/>
          <p:cNvSpPr txBox="1"/>
          <p:nvPr>
            <p:ph idx="1" type="subTitle"/>
          </p:nvPr>
        </p:nvSpPr>
        <p:spPr>
          <a:xfrm>
            <a:off x="372375" y="1055888"/>
            <a:ext cx="7772400" cy="3637500"/>
          </a:xfrm>
          <a:prstGeom prst="rect">
            <a:avLst/>
          </a:prstGeom>
          <a:noFill/>
          <a:ln>
            <a:noFill/>
          </a:ln>
        </p:spPr>
        <p:txBody>
          <a:bodyPr anchorCtr="0" anchor="t" bIns="45700" lIns="91425" spcFirstLastPara="1" rIns="91425" wrap="square" tIns="45700">
            <a:noAutofit/>
          </a:bodyPr>
          <a:lstStyle/>
          <a:p>
            <a:pPr indent="-317500" lvl="0" marL="457200" rtl="0" algn="l">
              <a:spcBef>
                <a:spcPts val="750"/>
              </a:spcBef>
              <a:spcAft>
                <a:spcPts val="0"/>
              </a:spcAft>
              <a:buSzPts val="1400"/>
              <a:buChar char="★"/>
            </a:pPr>
            <a:r>
              <a:rPr lang="fr-CA" sz="1400"/>
              <a:t>Autoformations sur Campus RÉCIT: </a:t>
            </a:r>
            <a:r>
              <a:rPr lang="fr-CA" sz="1400" u="sng">
                <a:solidFill>
                  <a:schemeClr val="hlink"/>
                </a:solidFill>
                <a:hlinkClick r:id="rId3"/>
              </a:rPr>
              <a:t>GeoGebra 1</a:t>
            </a:r>
            <a:r>
              <a:rPr lang="fr-CA" sz="1400"/>
              <a:t> et </a:t>
            </a:r>
            <a:r>
              <a:rPr lang="fr-CA" sz="1400" u="sng">
                <a:solidFill>
                  <a:schemeClr val="hlink"/>
                </a:solidFill>
                <a:hlinkClick r:id="rId4"/>
              </a:rPr>
              <a:t>GeoGebra 2</a:t>
            </a:r>
            <a:endParaRPr sz="1400"/>
          </a:p>
          <a:p>
            <a:pPr indent="-317500" lvl="0" marL="457200" rtl="0" algn="l">
              <a:spcBef>
                <a:spcPts val="1000"/>
              </a:spcBef>
              <a:spcAft>
                <a:spcPts val="0"/>
              </a:spcAft>
              <a:buSzPts val="1400"/>
              <a:buChar char="★"/>
            </a:pPr>
            <a:r>
              <a:rPr lang="fr-CA" sz="1400" u="sng">
                <a:solidFill>
                  <a:schemeClr val="hlink"/>
                </a:solidFill>
                <a:hlinkClick r:id="rId5"/>
              </a:rPr>
              <a:t>Tutoriels</a:t>
            </a:r>
            <a:endParaRPr sz="1400"/>
          </a:p>
          <a:p>
            <a:pPr indent="-317500" lvl="0" marL="457200" rtl="0" algn="l">
              <a:spcBef>
                <a:spcPts val="1000"/>
              </a:spcBef>
              <a:spcAft>
                <a:spcPts val="0"/>
              </a:spcAft>
              <a:buSzPts val="1400"/>
              <a:buChar char="★"/>
            </a:pPr>
            <a:r>
              <a:rPr lang="fr-CA" sz="1400" u="sng">
                <a:solidFill>
                  <a:schemeClr val="hlink"/>
                </a:solidFill>
                <a:hlinkClick r:id="rId6"/>
              </a:rPr>
              <a:t>Présentation de GeoGebra.org</a:t>
            </a:r>
            <a:endParaRPr sz="1400"/>
          </a:p>
          <a:p>
            <a:pPr indent="-317500" lvl="0" marL="457200" rtl="0" algn="l">
              <a:spcBef>
                <a:spcPts val="1000"/>
              </a:spcBef>
              <a:spcAft>
                <a:spcPts val="0"/>
              </a:spcAft>
              <a:buSzPts val="1400"/>
              <a:buChar char="★"/>
            </a:pPr>
            <a:r>
              <a:rPr lang="fr-CA" sz="1400" u="sng">
                <a:solidFill>
                  <a:schemeClr val="hlink"/>
                </a:solidFill>
                <a:hlinkClick r:id="rId7"/>
              </a:rPr>
              <a:t>L’édition avec GeoGebra</a:t>
            </a:r>
            <a:endParaRPr sz="1400"/>
          </a:p>
          <a:p>
            <a:pPr indent="-317500" lvl="0" marL="457200" rtl="0" algn="l">
              <a:spcBef>
                <a:spcPts val="1000"/>
              </a:spcBef>
              <a:spcAft>
                <a:spcPts val="0"/>
              </a:spcAft>
              <a:buSzPts val="1400"/>
              <a:buChar char="★"/>
            </a:pPr>
            <a:r>
              <a:rPr lang="fr-CA" sz="1400"/>
              <a:t>Pour les élèves: </a:t>
            </a:r>
            <a:r>
              <a:rPr lang="fr-CA" sz="1400" u="sng">
                <a:solidFill>
                  <a:schemeClr val="hlink"/>
                </a:solidFill>
                <a:hlinkClick r:id="rId8"/>
              </a:rPr>
              <a:t>construction de figures </a:t>
            </a:r>
            <a:r>
              <a:rPr lang="fr-CA" sz="1400"/>
              <a:t>avec l’application Classique</a:t>
            </a:r>
            <a:endParaRPr sz="1400"/>
          </a:p>
          <a:p>
            <a:pPr indent="-317500" lvl="0" marL="457200" rtl="0" algn="l">
              <a:spcBef>
                <a:spcPts val="1000"/>
              </a:spcBef>
              <a:spcAft>
                <a:spcPts val="0"/>
              </a:spcAft>
              <a:buSzPts val="1400"/>
              <a:buChar char="★"/>
            </a:pPr>
            <a:r>
              <a:rPr lang="fr-CA" sz="1400" u="sng">
                <a:solidFill>
                  <a:schemeClr val="hlink"/>
                </a:solidFill>
                <a:hlinkClick r:id="rId9"/>
              </a:rPr>
              <a:t>MAT-2102 (Isométrie et homothétie)</a:t>
            </a:r>
            <a:endParaRPr sz="1400"/>
          </a:p>
          <a:p>
            <a:pPr indent="-317500" lvl="0" marL="457200" rtl="0" algn="l">
              <a:spcBef>
                <a:spcPts val="1000"/>
              </a:spcBef>
              <a:spcAft>
                <a:spcPts val="0"/>
              </a:spcAft>
              <a:buSzPts val="1400"/>
              <a:buChar char="★"/>
            </a:pPr>
            <a:r>
              <a:rPr lang="fr-CA" sz="1400" u="sng">
                <a:solidFill>
                  <a:schemeClr val="hlink"/>
                </a:solidFill>
                <a:hlinkClick r:id="rId10"/>
              </a:rPr>
              <a:t>Troisième secondaire</a:t>
            </a:r>
            <a:endParaRPr sz="1400"/>
          </a:p>
          <a:p>
            <a:pPr indent="-317500" lvl="0" marL="457200" rtl="0" algn="l">
              <a:spcBef>
                <a:spcPts val="1000"/>
              </a:spcBef>
              <a:spcAft>
                <a:spcPts val="1000"/>
              </a:spcAft>
              <a:buSzPts val="1400"/>
              <a:buChar char="★"/>
            </a:pPr>
            <a:r>
              <a:rPr lang="fr-CA" sz="1400" u="sng">
                <a:solidFill>
                  <a:schemeClr val="hlink"/>
                </a:solidFill>
                <a:hlinkClick r:id="rId11"/>
              </a:rPr>
              <a:t>Virage numérique au CCR </a:t>
            </a:r>
            <a:r>
              <a:rPr lang="fr-CA" sz="1400"/>
              <a:t>(solides deuxième secondaire et relations entre quantités quatrième secondaire)</a:t>
            </a:r>
            <a:endParaRPr sz="1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7"/>
          <p:cNvSpPr txBox="1"/>
          <p:nvPr>
            <p:ph type="ctrTitle"/>
          </p:nvPr>
        </p:nvSpPr>
        <p:spPr>
          <a:xfrm>
            <a:off x="572300" y="304094"/>
            <a:ext cx="7772400" cy="59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700"/>
              <a:buFont typeface="Trebuchet MS"/>
              <a:buNone/>
            </a:pPr>
            <a:r>
              <a:rPr lang="fr-CA"/>
              <a:t>En conclusion</a:t>
            </a:r>
            <a:endParaRPr/>
          </a:p>
        </p:txBody>
      </p:sp>
      <p:sp>
        <p:nvSpPr>
          <p:cNvPr id="508" name="Google Shape;508;p67"/>
          <p:cNvSpPr txBox="1"/>
          <p:nvPr>
            <p:ph idx="4294967295" type="body"/>
          </p:nvPr>
        </p:nvSpPr>
        <p:spPr>
          <a:xfrm>
            <a:off x="676775" y="961500"/>
            <a:ext cx="7937400" cy="2213400"/>
          </a:xfrm>
          <a:prstGeom prst="rect">
            <a:avLst/>
          </a:prstGeom>
          <a:noFill/>
          <a:ln>
            <a:noFill/>
          </a:ln>
        </p:spPr>
        <p:txBody>
          <a:bodyPr anchorCtr="0" anchor="t" bIns="45700" lIns="91425" spcFirstLastPara="1" rIns="91425" wrap="square" tIns="45700">
            <a:noAutofit/>
          </a:bodyPr>
          <a:lstStyle/>
          <a:p>
            <a:pPr indent="-276225" lvl="0" marL="257175" rtl="0" algn="l">
              <a:lnSpc>
                <a:spcPct val="200000"/>
              </a:lnSpc>
              <a:spcBef>
                <a:spcPts val="0"/>
              </a:spcBef>
              <a:spcAft>
                <a:spcPts val="0"/>
              </a:spcAft>
              <a:buSzPts val="1340"/>
              <a:buChar char="•"/>
            </a:pPr>
            <a:r>
              <a:rPr lang="fr-CA" sz="1900"/>
              <a:t>Explorez, créez et partagez</a:t>
            </a:r>
            <a:endParaRPr sz="1900"/>
          </a:p>
          <a:p>
            <a:pPr indent="-250825" lvl="0" marL="257175" rtl="0" algn="l">
              <a:lnSpc>
                <a:spcPct val="200000"/>
              </a:lnSpc>
              <a:spcBef>
                <a:spcPts val="0"/>
              </a:spcBef>
              <a:spcAft>
                <a:spcPts val="0"/>
              </a:spcAft>
              <a:buSzPts val="1340"/>
              <a:buChar char="•"/>
            </a:pPr>
            <a:r>
              <a:rPr lang="fr-CA" sz="1900"/>
              <a:t>Expérimentez en classe avec vos élèves</a:t>
            </a:r>
            <a:endParaRPr sz="1900"/>
          </a:p>
          <a:p>
            <a:pPr indent="-257175" lvl="0" marL="257175" rtl="0" algn="l">
              <a:lnSpc>
                <a:spcPct val="200000"/>
              </a:lnSpc>
              <a:spcBef>
                <a:spcPts val="750"/>
              </a:spcBef>
              <a:spcAft>
                <a:spcPts val="0"/>
              </a:spcAft>
              <a:buSzPts val="1040"/>
              <a:buChar char="•"/>
            </a:pPr>
            <a:r>
              <a:rPr lang="fr-CA" sz="1900"/>
              <a:t>Développez votre réseau </a:t>
            </a:r>
            <a:r>
              <a:rPr lang="fr-CA" sz="1400"/>
              <a:t>(abonnez-vous à </a:t>
            </a:r>
            <a:r>
              <a:rPr lang="fr-CA" sz="1400" u="sng">
                <a:solidFill>
                  <a:schemeClr val="hlink"/>
                </a:solidFill>
                <a:hlinkClick r:id="rId3"/>
              </a:rPr>
              <a:t>https://www.geogebra.org/u/louiseroy</a:t>
            </a:r>
            <a:r>
              <a:rPr lang="fr-CA" sz="1400"/>
              <a:t>)</a:t>
            </a:r>
            <a:endParaRPr sz="1900"/>
          </a:p>
        </p:txBody>
      </p:sp>
      <p:pic>
        <p:nvPicPr>
          <p:cNvPr descr="Visage blanc tirant la langue" id="509" name="Google Shape;509;p67"/>
          <p:cNvPicPr preferRelativeResize="0"/>
          <p:nvPr/>
        </p:nvPicPr>
        <p:blipFill rotWithShape="1">
          <a:blip r:embed="rId4">
            <a:alphaModFix/>
          </a:blip>
          <a:srcRect b="0" l="0" r="0" t="0"/>
          <a:stretch/>
        </p:blipFill>
        <p:spPr>
          <a:xfrm>
            <a:off x="7109750" y="4034525"/>
            <a:ext cx="667350" cy="667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8"/>
          <p:cNvSpPr txBox="1"/>
          <p:nvPr>
            <p:ph idx="4294967295" type="title"/>
          </p:nvPr>
        </p:nvSpPr>
        <p:spPr>
          <a:xfrm>
            <a:off x="260050" y="90375"/>
            <a:ext cx="8520600" cy="5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fr-CA">
                <a:latin typeface="Viga"/>
                <a:ea typeface="Viga"/>
                <a:cs typeface="Viga"/>
                <a:sym typeface="Viga"/>
              </a:rPr>
              <a:t>Obtenez votre badge de participation</a:t>
            </a:r>
            <a:endParaRPr b="1">
              <a:latin typeface="Viga"/>
              <a:ea typeface="Viga"/>
              <a:cs typeface="Viga"/>
              <a:sym typeface="Viga"/>
            </a:endParaRPr>
          </a:p>
        </p:txBody>
      </p:sp>
      <p:sp>
        <p:nvSpPr>
          <p:cNvPr id="515" name="Google Shape;515;p68"/>
          <p:cNvSpPr txBox="1"/>
          <p:nvPr/>
        </p:nvSpPr>
        <p:spPr>
          <a:xfrm>
            <a:off x="2957875" y="1182250"/>
            <a:ext cx="5572800" cy="1101900"/>
          </a:xfrm>
          <a:prstGeom prst="rect">
            <a:avLst/>
          </a:prstGeom>
          <a:noFill/>
          <a:ln>
            <a:noFill/>
          </a:ln>
        </p:spPr>
        <p:txBody>
          <a:bodyPr anchorCtr="0" anchor="t" bIns="91425" lIns="91425" spcFirstLastPara="1" rIns="91425" wrap="square" tIns="91425">
            <a:noAutofit/>
          </a:bodyPr>
          <a:lstStyle/>
          <a:p>
            <a:pPr indent="-317500" lvl="0" marL="457200" marR="282204" rtl="0" algn="l">
              <a:lnSpc>
                <a:spcPct val="115000"/>
              </a:lnSpc>
              <a:spcBef>
                <a:spcPts val="600"/>
              </a:spcBef>
              <a:spcAft>
                <a:spcPts val="0"/>
              </a:spcAft>
              <a:buSzPts val="1400"/>
              <a:buFont typeface="Ubuntu"/>
              <a:buAutoNum type="arabicPeriod"/>
            </a:pPr>
            <a:r>
              <a:rPr lang="fr-CA" u="sng">
                <a:latin typeface="Ubuntu"/>
                <a:ea typeface="Ubuntu"/>
                <a:cs typeface="Ubuntu"/>
                <a:sym typeface="Ubuntu"/>
                <a:hlinkClick r:id="rId3"/>
              </a:rPr>
              <a:t>Créer son compte sur le Campus RÉCIT</a:t>
            </a:r>
            <a:r>
              <a:rPr lang="fr-CA">
                <a:latin typeface="Ubuntu"/>
                <a:ea typeface="Ubuntu"/>
                <a:cs typeface="Ubuntu"/>
                <a:sym typeface="Ubuntu"/>
              </a:rPr>
              <a:t> et se connecter;</a:t>
            </a:r>
            <a:endParaRPr>
              <a:latin typeface="Ubuntu"/>
              <a:ea typeface="Ubuntu"/>
              <a:cs typeface="Ubuntu"/>
              <a:sym typeface="Ubuntu"/>
            </a:endParaRPr>
          </a:p>
          <a:p>
            <a:pPr indent="-317500" lvl="0" marL="457200" marR="282204" rtl="0" algn="l">
              <a:lnSpc>
                <a:spcPct val="115000"/>
              </a:lnSpc>
              <a:spcBef>
                <a:spcPts val="0"/>
              </a:spcBef>
              <a:spcAft>
                <a:spcPts val="0"/>
              </a:spcAft>
              <a:buSzPts val="1400"/>
              <a:buFont typeface="Ubuntu"/>
              <a:buAutoNum type="arabicPeriod"/>
            </a:pPr>
            <a:r>
              <a:rPr lang="fr-CA" u="sng">
                <a:latin typeface="Ubuntu"/>
                <a:ea typeface="Ubuntu"/>
                <a:cs typeface="Ubuntu"/>
                <a:sym typeface="Ubuntu"/>
                <a:hlinkClick r:id="rId4"/>
              </a:rPr>
              <a:t>S’inscrire à cette formation</a:t>
            </a:r>
            <a:r>
              <a:rPr lang="fr-CA">
                <a:latin typeface="Ubuntu"/>
                <a:ea typeface="Ubuntu"/>
                <a:cs typeface="Ubuntu"/>
                <a:sym typeface="Ubuntu"/>
              </a:rPr>
              <a:t>;</a:t>
            </a:r>
            <a:endParaRPr>
              <a:latin typeface="Ubuntu"/>
              <a:ea typeface="Ubuntu"/>
              <a:cs typeface="Ubuntu"/>
              <a:sym typeface="Ubuntu"/>
            </a:endParaRPr>
          </a:p>
          <a:p>
            <a:pPr indent="-317500" lvl="0" marL="457200" marR="282204" rtl="0" algn="l">
              <a:lnSpc>
                <a:spcPct val="115000"/>
              </a:lnSpc>
              <a:spcBef>
                <a:spcPts val="0"/>
              </a:spcBef>
              <a:spcAft>
                <a:spcPts val="0"/>
              </a:spcAft>
              <a:buSzPts val="1400"/>
              <a:buFont typeface="Ubuntu"/>
              <a:buAutoNum type="arabicPeriod"/>
            </a:pPr>
            <a:r>
              <a:rPr lang="fr-CA" u="sng">
                <a:latin typeface="Ubuntu"/>
                <a:ea typeface="Ubuntu"/>
                <a:cs typeface="Ubuntu"/>
                <a:sym typeface="Ubuntu"/>
                <a:hlinkClick r:id="rId5"/>
              </a:rPr>
              <a:t>Demander votre badge ici</a:t>
            </a:r>
            <a:r>
              <a:rPr lang="fr-CA">
                <a:latin typeface="Ubuntu"/>
                <a:ea typeface="Ubuntu"/>
                <a:cs typeface="Ubuntu"/>
                <a:sym typeface="Ubuntu"/>
              </a:rPr>
              <a:t>.</a:t>
            </a:r>
            <a:endParaRPr>
              <a:latin typeface="Ubuntu"/>
              <a:ea typeface="Ubuntu"/>
              <a:cs typeface="Ubuntu"/>
              <a:sym typeface="Ubuntu"/>
            </a:endParaRPr>
          </a:p>
          <a:p>
            <a:pPr indent="0" lvl="0" marL="0" rtl="0" algn="ctr">
              <a:spcBef>
                <a:spcPts val="600"/>
              </a:spcBef>
              <a:spcAft>
                <a:spcPts val="0"/>
              </a:spcAft>
              <a:buNone/>
            </a:pPr>
            <a:r>
              <a:rPr lang="fr-CA" sz="2100">
                <a:latin typeface="Ubuntu"/>
                <a:ea typeface="Ubuntu"/>
                <a:cs typeface="Ubuntu"/>
                <a:sym typeface="Ubuntu"/>
              </a:rPr>
              <a:t> </a:t>
            </a:r>
            <a:endParaRPr b="1" sz="2800">
              <a:latin typeface="Viga"/>
              <a:ea typeface="Viga"/>
              <a:cs typeface="Viga"/>
              <a:sym typeface="Viga"/>
            </a:endParaRPr>
          </a:p>
          <a:p>
            <a:pPr indent="0" lvl="0" marL="0" rtl="0" algn="l">
              <a:spcBef>
                <a:spcPts val="0"/>
              </a:spcBef>
              <a:spcAft>
                <a:spcPts val="0"/>
              </a:spcAft>
              <a:buNone/>
            </a:pPr>
            <a:r>
              <a:t/>
            </a:r>
            <a:endParaRPr sz="2200">
              <a:latin typeface="Ubuntu"/>
              <a:ea typeface="Ubuntu"/>
              <a:cs typeface="Ubuntu"/>
              <a:sym typeface="Ubuntu"/>
            </a:endParaRPr>
          </a:p>
        </p:txBody>
      </p:sp>
      <p:pic>
        <p:nvPicPr>
          <p:cNvPr id="516" name="Google Shape;516;p68"/>
          <p:cNvPicPr preferRelativeResize="0"/>
          <p:nvPr/>
        </p:nvPicPr>
        <p:blipFill>
          <a:blip r:embed="rId6">
            <a:alphaModFix/>
          </a:blip>
          <a:stretch>
            <a:fillRect/>
          </a:stretch>
        </p:blipFill>
        <p:spPr>
          <a:xfrm>
            <a:off x="584750" y="1658797"/>
            <a:ext cx="1870911" cy="1825901"/>
          </a:xfrm>
          <a:prstGeom prst="rect">
            <a:avLst/>
          </a:prstGeom>
          <a:noFill/>
          <a:ln>
            <a:noFill/>
          </a:ln>
        </p:spPr>
      </p:pic>
      <p:pic>
        <p:nvPicPr>
          <p:cNvPr id="517" name="Google Shape;517;p68"/>
          <p:cNvPicPr preferRelativeResize="0"/>
          <p:nvPr/>
        </p:nvPicPr>
        <p:blipFill>
          <a:blip r:embed="rId7">
            <a:alphaModFix/>
          </a:blip>
          <a:stretch>
            <a:fillRect/>
          </a:stretch>
        </p:blipFill>
        <p:spPr>
          <a:xfrm>
            <a:off x="2957875" y="2803327"/>
            <a:ext cx="6150502" cy="23401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txBox="1"/>
          <p:nvPr>
            <p:ph idx="4294967295" type="ctrTitle"/>
          </p:nvPr>
        </p:nvSpPr>
        <p:spPr>
          <a:xfrm>
            <a:off x="2025163" y="1029050"/>
            <a:ext cx="5093700" cy="1348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fr-CA" sz="3000">
                <a:latin typeface="Viga"/>
                <a:ea typeface="Viga"/>
                <a:cs typeface="Viga"/>
                <a:sym typeface="Viga"/>
              </a:rPr>
              <a:t>MERCI; votre participation est vraiment appréciée!</a:t>
            </a:r>
            <a:endParaRPr b="1" sz="3000">
              <a:latin typeface="Viga"/>
              <a:ea typeface="Viga"/>
              <a:cs typeface="Viga"/>
              <a:sym typeface="Viga"/>
            </a:endParaRPr>
          </a:p>
        </p:txBody>
      </p:sp>
      <p:pic>
        <p:nvPicPr>
          <p:cNvPr id="523" name="Google Shape;523;p69"/>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524" name="Google Shape;524;p69"/>
          <p:cNvSpPr txBox="1"/>
          <p:nvPr/>
        </p:nvSpPr>
        <p:spPr>
          <a:xfrm>
            <a:off x="3985575" y="2262325"/>
            <a:ext cx="4417800" cy="2246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4"/>
              </a:rPr>
              <a:t>louise.roy@recitmst.qc.ca</a:t>
            </a:r>
            <a:endParaRPr sz="1700">
              <a:solidFill>
                <a:schemeClr val="dk2"/>
              </a:solidFill>
              <a:latin typeface="Ubuntu"/>
              <a:ea typeface="Ubuntu"/>
              <a:cs typeface="Ubuntu"/>
              <a:sym typeface="Ubuntu"/>
            </a:endParaRPr>
          </a:p>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5"/>
              </a:rPr>
              <a:t>luc.lagarde@recitmst.qc.ca</a:t>
            </a:r>
            <a:r>
              <a:rPr lang="fr-CA" sz="1700">
                <a:solidFill>
                  <a:schemeClr val="dk2"/>
                </a:solidFill>
                <a:latin typeface="Ubuntu"/>
                <a:ea typeface="Ubuntu"/>
                <a:cs typeface="Ubuntu"/>
                <a:sym typeface="Ubuntu"/>
              </a:rPr>
              <a:t> </a:t>
            </a:r>
            <a:r>
              <a:rPr lang="fr-CA" sz="1700">
                <a:solidFill>
                  <a:schemeClr val="dk2"/>
                </a:solidFill>
                <a:latin typeface="Ubuntu"/>
                <a:ea typeface="Ubuntu"/>
                <a:cs typeface="Ubuntu"/>
                <a:sym typeface="Ubuntu"/>
              </a:rPr>
              <a:t> </a:t>
            </a:r>
            <a:endParaRPr sz="1700">
              <a:solidFill>
                <a:schemeClr val="dk2"/>
              </a:solidFill>
              <a:latin typeface="Ubuntu"/>
              <a:ea typeface="Ubuntu"/>
              <a:cs typeface="Ubuntu"/>
              <a:sym typeface="Ubuntu"/>
            </a:endParaRPr>
          </a:p>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6"/>
              </a:rPr>
              <a:t>equipe@recitmst.qc.ca</a:t>
            </a:r>
            <a:r>
              <a:rPr lang="fr-CA" sz="2500">
                <a:solidFill>
                  <a:schemeClr val="dk2"/>
                </a:solidFill>
                <a:latin typeface="Ubuntu"/>
                <a:ea typeface="Ubuntu"/>
                <a:cs typeface="Ubuntu"/>
                <a:sym typeface="Ubuntu"/>
              </a:rPr>
              <a:t>   </a:t>
            </a:r>
            <a:endParaRPr sz="2500">
              <a:solidFill>
                <a:schemeClr val="dk2"/>
              </a:solidFill>
              <a:latin typeface="Ubuntu"/>
              <a:ea typeface="Ubuntu"/>
              <a:cs typeface="Ubuntu"/>
              <a:sym typeface="Ubuntu"/>
            </a:endParaRPr>
          </a:p>
          <a:p>
            <a:pPr indent="-330200" lvl="0" marL="457200" rtl="0" algn="l">
              <a:spcBef>
                <a:spcPts val="60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7">
                  <a:extLst>
                    <a:ext uri="{A12FA001-AC4F-418D-AE19-62706E023703}">
                      <ahyp:hlinkClr val="tx"/>
                    </a:ext>
                  </a:extLst>
                </a:hlinkClick>
              </a:rPr>
              <a:t>Page Facebook</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8">
                  <a:extLst>
                    <a:ext uri="{A12FA001-AC4F-418D-AE19-62706E023703}">
                      <ahyp:hlinkClr val="tx"/>
                    </a:ext>
                  </a:extLst>
                </a:hlinkClick>
              </a:rPr>
              <a:t>Twitter</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9">
                  <a:extLst>
                    <a:ext uri="{A12FA001-AC4F-418D-AE19-62706E023703}">
                      <ahyp:hlinkClr val="tx"/>
                    </a:ext>
                  </a:extLst>
                </a:hlinkClick>
              </a:rPr>
              <a:t>Chaîne YouTube</a:t>
            </a:r>
            <a:endParaRPr sz="900">
              <a:solidFill>
                <a:schemeClr val="dk2"/>
              </a:solidFill>
              <a:latin typeface="Ubuntu"/>
              <a:ea typeface="Ubuntu"/>
              <a:cs typeface="Ubuntu"/>
              <a:sym typeface="Ubuntu"/>
            </a:endParaRPr>
          </a:p>
        </p:txBody>
      </p:sp>
      <p:sp>
        <p:nvSpPr>
          <p:cNvPr id="525" name="Google Shape;525;p69"/>
          <p:cNvSpPr txBox="1"/>
          <p:nvPr/>
        </p:nvSpPr>
        <p:spPr>
          <a:xfrm rot="-1411202">
            <a:off x="197337" y="2765635"/>
            <a:ext cx="3321225" cy="784896"/>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fr-CA" sz="2600">
                <a:solidFill>
                  <a:srgbClr val="FAA22A"/>
                </a:solidFill>
                <a:latin typeface="Ubuntu"/>
                <a:ea typeface="Ubuntu"/>
                <a:cs typeface="Ubuntu"/>
                <a:sym typeface="Ubuntu"/>
              </a:rPr>
              <a:t>Pour aller plus loin!</a:t>
            </a:r>
            <a:endParaRPr sz="2600">
              <a:solidFill>
                <a:srgbClr val="FAA22A"/>
              </a:solidFill>
              <a:latin typeface="Ubuntu"/>
              <a:ea typeface="Ubuntu"/>
              <a:cs typeface="Ubuntu"/>
              <a:sym typeface="Ubuntu"/>
            </a:endParaRPr>
          </a:p>
        </p:txBody>
      </p:sp>
      <p:sp>
        <p:nvSpPr>
          <p:cNvPr id="526" name="Google Shape;526;p69"/>
          <p:cNvSpPr txBox="1"/>
          <p:nvPr/>
        </p:nvSpPr>
        <p:spPr>
          <a:xfrm>
            <a:off x="1214225" y="4528313"/>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fr-CA" sz="800">
                <a:solidFill>
                  <a:srgbClr val="434343"/>
                </a:solidFill>
                <a:latin typeface="Ubuntu"/>
                <a:ea typeface="Ubuntu"/>
                <a:cs typeface="Ubuntu"/>
                <a:sym typeface="Ubuntu"/>
              </a:rPr>
              <a:t>Ces formations du RÉCIT </a:t>
            </a:r>
            <a:r>
              <a:rPr lang="fr-CA" sz="800">
                <a:solidFill>
                  <a:srgbClr val="434343"/>
                </a:solidFill>
                <a:latin typeface="Ubuntu"/>
                <a:ea typeface="Ubuntu"/>
                <a:cs typeface="Ubuntu"/>
                <a:sym typeface="Ubuntu"/>
              </a:rPr>
              <a:t>sont mise</a:t>
            </a:r>
            <a:r>
              <a:rPr lang="fr-CA" sz="800">
                <a:solidFill>
                  <a:srgbClr val="434343"/>
                </a:solidFill>
                <a:latin typeface="Ubuntu"/>
                <a:ea typeface="Ubuntu"/>
                <a:cs typeface="Ubuntu"/>
                <a:sym typeface="Ubuntu"/>
              </a:rPr>
              <a:t>s à disposition, sauf </a:t>
            </a:r>
            <a:r>
              <a:rPr lang="fr-CA" sz="800">
                <a:solidFill>
                  <a:srgbClr val="434343"/>
                </a:solidFill>
                <a:latin typeface="Ubuntu"/>
                <a:ea typeface="Ubuntu"/>
                <a:cs typeface="Ubuntu"/>
                <a:sym typeface="Ubuntu"/>
              </a:rPr>
              <a:t>exception</a:t>
            </a:r>
            <a:r>
              <a:rPr lang="fr-CA" sz="800">
                <a:solidFill>
                  <a:srgbClr val="434343"/>
                </a:solidFill>
                <a:latin typeface="Ubuntu"/>
                <a:ea typeface="Ubuntu"/>
                <a:cs typeface="Ubuntu"/>
                <a:sym typeface="Ubuntu"/>
              </a:rPr>
              <a:t>, selon les termes de la licence </a:t>
            </a:r>
            <a:r>
              <a:rPr lang="fr-CA" sz="800" u="sng">
                <a:solidFill>
                  <a:srgbClr val="434343"/>
                </a:solidFill>
                <a:hlinkClick r:id="rId10">
                  <a:extLst>
                    <a:ext uri="{A12FA001-AC4F-418D-AE19-62706E023703}">
                      <ahyp:hlinkClr val="tx"/>
                    </a:ext>
                  </a:extLst>
                </a:hlinkClick>
              </a:rPr>
              <a:t>Licence Creative Commons Attribution - Pas d’Utilisation Commerciale - Partage dans les Mêmes Conditions 4.0 International</a:t>
            </a:r>
            <a:r>
              <a:rPr lang="fr-CA" sz="800">
                <a:solidFill>
                  <a:srgbClr val="434343"/>
                </a:solidFill>
              </a:rPr>
              <a:t>.</a:t>
            </a:r>
            <a:r>
              <a:rPr lang="fr-CA" sz="800">
                <a:solidFill>
                  <a:srgbClr val="434343"/>
                </a:solidFill>
                <a:highlight>
                  <a:srgbClr val="FFFF00"/>
                </a:highlight>
                <a:latin typeface="Ubuntu"/>
                <a:ea typeface="Ubuntu"/>
                <a:cs typeface="Ubuntu"/>
                <a:sym typeface="Ubuntu"/>
              </a:rPr>
              <a:t>  </a:t>
            </a:r>
            <a:endParaRPr sz="800">
              <a:solidFill>
                <a:srgbClr val="434343"/>
              </a:solidFill>
              <a:highlight>
                <a:srgbClr val="FFFF00"/>
              </a:highlight>
              <a:latin typeface="Ubuntu"/>
              <a:ea typeface="Ubuntu"/>
              <a:cs typeface="Ubuntu"/>
              <a:sym typeface="Ubuntu"/>
            </a:endParaRPr>
          </a:p>
        </p:txBody>
      </p:sp>
      <p:pic>
        <p:nvPicPr>
          <p:cNvPr id="527" name="Google Shape;527;p69"/>
          <p:cNvPicPr preferRelativeResize="0"/>
          <p:nvPr/>
        </p:nvPicPr>
        <p:blipFill>
          <a:blip r:embed="rId11">
            <a:alphaModFix/>
          </a:blip>
          <a:stretch>
            <a:fillRect/>
          </a:stretch>
        </p:blipFill>
        <p:spPr>
          <a:xfrm>
            <a:off x="244825" y="4566863"/>
            <a:ext cx="808425" cy="28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508000" y="457200"/>
            <a:ext cx="6447600" cy="595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700"/>
              <a:buFont typeface="Trebuchet MS"/>
              <a:buNone/>
            </a:pPr>
            <a:r>
              <a:rPr lang="fr-CA"/>
              <a:t>Déroulement de la formation</a:t>
            </a:r>
            <a:endParaRPr/>
          </a:p>
        </p:txBody>
      </p:sp>
      <p:sp>
        <p:nvSpPr>
          <p:cNvPr id="146" name="Google Shape;146;p25"/>
          <p:cNvSpPr txBox="1"/>
          <p:nvPr>
            <p:ph idx="1" type="body"/>
          </p:nvPr>
        </p:nvSpPr>
        <p:spPr>
          <a:xfrm>
            <a:off x="508000" y="1127225"/>
            <a:ext cx="5203800" cy="3780000"/>
          </a:xfrm>
          <a:prstGeom prst="rect">
            <a:avLst/>
          </a:prstGeom>
          <a:noFill/>
          <a:ln>
            <a:noFill/>
          </a:ln>
        </p:spPr>
        <p:txBody>
          <a:bodyPr anchorCtr="0" anchor="t" bIns="45700" lIns="91425" spcFirstLastPara="1" rIns="91425" wrap="square" tIns="45700">
            <a:noAutofit/>
          </a:bodyPr>
          <a:lstStyle/>
          <a:p>
            <a:pPr indent="-330200" lvl="0" marL="457200" rtl="0" algn="l">
              <a:spcBef>
                <a:spcPts val="0"/>
              </a:spcBef>
              <a:spcAft>
                <a:spcPts val="0"/>
              </a:spcAft>
              <a:buSzPts val="1600"/>
              <a:buChar char="➢"/>
            </a:pPr>
            <a:r>
              <a:rPr lang="fr-CA"/>
              <a:t>Présentation et tour d’écran</a:t>
            </a:r>
            <a:endParaRPr/>
          </a:p>
          <a:p>
            <a:pPr indent="-330200" lvl="0" marL="457200" rtl="0" algn="l">
              <a:spcBef>
                <a:spcPts val="400"/>
              </a:spcBef>
              <a:spcAft>
                <a:spcPts val="0"/>
              </a:spcAft>
              <a:buSzPts val="1600"/>
              <a:buChar char="➢"/>
            </a:pPr>
            <a:r>
              <a:rPr lang="fr-CA"/>
              <a:t>Le site </a:t>
            </a:r>
            <a:r>
              <a:rPr lang="fr-CA" u="sng">
                <a:solidFill>
                  <a:schemeClr val="hlink"/>
                </a:solidFill>
                <a:hlinkClick r:id="rId3"/>
              </a:rPr>
              <a:t>GeoGebra.org</a:t>
            </a:r>
            <a:r>
              <a:rPr lang="fr-CA"/>
              <a:t> et la création de compte</a:t>
            </a:r>
            <a:endParaRPr/>
          </a:p>
          <a:p>
            <a:pPr indent="-330200" lvl="0" marL="457200" rtl="0" algn="l">
              <a:spcBef>
                <a:spcPts val="400"/>
              </a:spcBef>
              <a:spcAft>
                <a:spcPts val="0"/>
              </a:spcAft>
              <a:buSzPts val="1600"/>
              <a:buChar char="➢"/>
            </a:pPr>
            <a:r>
              <a:rPr lang="fr-CA"/>
              <a:t>Les applications</a:t>
            </a:r>
            <a:endParaRPr/>
          </a:p>
          <a:p>
            <a:pPr indent="-330200" lvl="1" marL="914400" rtl="0" algn="l">
              <a:spcBef>
                <a:spcPts val="200"/>
              </a:spcBef>
              <a:spcAft>
                <a:spcPts val="0"/>
              </a:spcAft>
              <a:buSzPts val="1600"/>
              <a:buChar char="○"/>
            </a:pPr>
            <a:r>
              <a:rPr b="1" lang="fr-CA"/>
              <a:t>Géométrie</a:t>
            </a:r>
            <a:endParaRPr b="1"/>
          </a:p>
          <a:p>
            <a:pPr indent="-317500" lvl="2" marL="1371600" rtl="0" algn="l">
              <a:spcBef>
                <a:spcPts val="200"/>
              </a:spcBef>
              <a:spcAft>
                <a:spcPts val="0"/>
              </a:spcAft>
              <a:buSzPts val="1400"/>
              <a:buChar char="■"/>
            </a:pPr>
            <a:r>
              <a:rPr lang="fr-CA" sz="1400"/>
              <a:t>Présentation</a:t>
            </a:r>
            <a:endParaRPr sz="1400"/>
          </a:p>
          <a:p>
            <a:pPr indent="-317500" lvl="2" marL="1371600" rtl="0" algn="l">
              <a:spcBef>
                <a:spcPts val="200"/>
              </a:spcBef>
              <a:spcAft>
                <a:spcPts val="0"/>
              </a:spcAft>
              <a:buSzPts val="1400"/>
              <a:buChar char="■"/>
            </a:pPr>
            <a:r>
              <a:rPr lang="fr-CA" sz="1400"/>
              <a:t>Activité</a:t>
            </a:r>
            <a:endParaRPr sz="1400"/>
          </a:p>
          <a:p>
            <a:pPr indent="-330200" lvl="1" marL="914400" rtl="0" algn="l">
              <a:spcBef>
                <a:spcPts val="200"/>
              </a:spcBef>
              <a:spcAft>
                <a:spcPts val="0"/>
              </a:spcAft>
              <a:buSzPts val="1600"/>
              <a:buChar char="○"/>
            </a:pPr>
            <a:r>
              <a:rPr b="1" lang="fr-CA"/>
              <a:t>Calculatrice 3D</a:t>
            </a:r>
            <a:endParaRPr b="1"/>
          </a:p>
          <a:p>
            <a:pPr indent="-317500" lvl="2" marL="1371600" rtl="0" algn="l">
              <a:spcBef>
                <a:spcPts val="200"/>
              </a:spcBef>
              <a:spcAft>
                <a:spcPts val="0"/>
              </a:spcAft>
              <a:buSzPts val="1400"/>
              <a:buChar char="■"/>
            </a:pPr>
            <a:r>
              <a:rPr lang="fr-CA" sz="1400"/>
              <a:t>Présentation</a:t>
            </a:r>
            <a:endParaRPr sz="1400"/>
          </a:p>
          <a:p>
            <a:pPr indent="-317500" lvl="2" marL="1371600" rtl="0" algn="l">
              <a:spcBef>
                <a:spcPts val="200"/>
              </a:spcBef>
              <a:spcAft>
                <a:spcPts val="0"/>
              </a:spcAft>
              <a:buSzPts val="1400"/>
              <a:buChar char="■"/>
            </a:pPr>
            <a:r>
              <a:rPr lang="fr-CA" sz="1400"/>
              <a:t>Activité</a:t>
            </a:r>
            <a:endParaRPr sz="1400"/>
          </a:p>
          <a:p>
            <a:pPr indent="-330200" lvl="1" marL="914400" rtl="0" algn="l">
              <a:spcBef>
                <a:spcPts val="200"/>
              </a:spcBef>
              <a:spcAft>
                <a:spcPts val="0"/>
              </a:spcAft>
              <a:buSzPts val="1600"/>
              <a:buChar char="○"/>
            </a:pPr>
            <a:r>
              <a:rPr b="1" lang="fr-CA"/>
              <a:t>Notes</a:t>
            </a:r>
            <a:endParaRPr b="1"/>
          </a:p>
          <a:p>
            <a:pPr indent="-317500" lvl="2" marL="1371600" rtl="0" algn="l">
              <a:spcBef>
                <a:spcPts val="200"/>
              </a:spcBef>
              <a:spcAft>
                <a:spcPts val="0"/>
              </a:spcAft>
              <a:buSzPts val="1400"/>
              <a:buChar char="■"/>
            </a:pPr>
            <a:r>
              <a:rPr lang="fr-CA" sz="1400"/>
              <a:t>Présentation</a:t>
            </a:r>
            <a:endParaRPr sz="1400"/>
          </a:p>
          <a:p>
            <a:pPr indent="-317500" lvl="2" marL="1371600" rtl="0" algn="l">
              <a:spcBef>
                <a:spcPts val="200"/>
              </a:spcBef>
              <a:spcAft>
                <a:spcPts val="0"/>
              </a:spcAft>
              <a:buSzPts val="1400"/>
              <a:buChar char="■"/>
            </a:pPr>
            <a:r>
              <a:rPr lang="fr-CA" sz="1400"/>
              <a:t>Activité</a:t>
            </a:r>
            <a:endParaRPr sz="1400"/>
          </a:p>
          <a:p>
            <a:pPr indent="-330200" lvl="0" marL="457200" rtl="0" algn="l">
              <a:spcBef>
                <a:spcPts val="200"/>
              </a:spcBef>
              <a:spcAft>
                <a:spcPts val="400"/>
              </a:spcAft>
              <a:buSzPts val="1600"/>
              <a:buChar char="➢"/>
            </a:pPr>
            <a:r>
              <a:rPr lang="fr-CA"/>
              <a:t>Retour et suivi</a:t>
            </a:r>
            <a:endParaRPr/>
          </a:p>
        </p:txBody>
      </p:sp>
      <p:pic>
        <p:nvPicPr>
          <p:cNvPr id="147" name="Google Shape;147;p25"/>
          <p:cNvPicPr preferRelativeResize="0"/>
          <p:nvPr/>
        </p:nvPicPr>
        <p:blipFill>
          <a:blip r:embed="rId4">
            <a:alphaModFix/>
          </a:blip>
          <a:stretch>
            <a:fillRect/>
          </a:stretch>
        </p:blipFill>
        <p:spPr>
          <a:xfrm>
            <a:off x="6484137" y="3652850"/>
            <a:ext cx="1097425" cy="1097425"/>
          </a:xfrm>
          <a:prstGeom prst="rect">
            <a:avLst/>
          </a:prstGeom>
          <a:noFill/>
          <a:ln>
            <a:noFill/>
          </a:ln>
          <a:effectLst>
            <a:outerShdw blurRad="57150" rotWithShape="0" algn="bl" dir="5400000" dist="19050">
              <a:srgbClr val="000000">
                <a:alpha val="50000"/>
              </a:srgbClr>
            </a:outerShdw>
          </a:effectLst>
        </p:spPr>
      </p:pic>
      <p:pic>
        <p:nvPicPr>
          <p:cNvPr id="148" name="Google Shape;148;p25"/>
          <p:cNvPicPr preferRelativeResize="0"/>
          <p:nvPr/>
        </p:nvPicPr>
        <p:blipFill>
          <a:blip r:embed="rId5">
            <a:alphaModFix/>
          </a:blip>
          <a:stretch>
            <a:fillRect/>
          </a:stretch>
        </p:blipFill>
        <p:spPr>
          <a:xfrm>
            <a:off x="7392513" y="1890400"/>
            <a:ext cx="1419150" cy="1263907"/>
          </a:xfrm>
          <a:prstGeom prst="rect">
            <a:avLst/>
          </a:prstGeom>
          <a:noFill/>
          <a:ln>
            <a:noFill/>
          </a:ln>
          <a:effectLst>
            <a:outerShdw blurRad="57150" rotWithShape="0" algn="bl" dir="5400000" dist="19050">
              <a:srgbClr val="000000">
                <a:alpha val="50000"/>
              </a:srgbClr>
            </a:outerShdw>
          </a:effectLst>
        </p:spPr>
      </p:pic>
      <p:pic>
        <p:nvPicPr>
          <p:cNvPr id="149" name="Google Shape;149;p25"/>
          <p:cNvPicPr preferRelativeResize="0"/>
          <p:nvPr/>
        </p:nvPicPr>
        <p:blipFill>
          <a:blip r:embed="rId6">
            <a:alphaModFix/>
          </a:blip>
          <a:stretch>
            <a:fillRect/>
          </a:stretch>
        </p:blipFill>
        <p:spPr>
          <a:xfrm>
            <a:off x="6295104" y="457202"/>
            <a:ext cx="1475500" cy="13832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1" name="Shape 531"/>
        <p:cNvGrpSpPr/>
        <p:nvPr/>
      </p:nvGrpSpPr>
      <p:grpSpPr>
        <a:xfrm>
          <a:off x="0" y="0"/>
          <a:ext cx="0" cy="0"/>
          <a:chOff x="0" y="0"/>
          <a:chExt cx="0" cy="0"/>
        </a:xfrm>
      </p:grpSpPr>
      <p:pic>
        <p:nvPicPr>
          <p:cNvPr id="532" name="Google Shape;532;p70"/>
          <p:cNvPicPr preferRelativeResize="0"/>
          <p:nvPr/>
        </p:nvPicPr>
        <p:blipFill rotWithShape="1">
          <a:blip r:embed="rId4">
            <a:alphaModFix/>
          </a:blip>
          <a:srcRect b="0" l="25042" r="23914" t="0"/>
          <a:stretch/>
        </p:blipFill>
        <p:spPr>
          <a:xfrm>
            <a:off x="6261050" y="4405700"/>
            <a:ext cx="2869356" cy="628200"/>
          </a:xfrm>
          <a:prstGeom prst="rect">
            <a:avLst/>
          </a:prstGeom>
          <a:noFill/>
          <a:ln>
            <a:noFill/>
          </a:ln>
        </p:spPr>
      </p:pic>
      <p:sp>
        <p:nvSpPr>
          <p:cNvPr id="533" name="Google Shape;533;p70"/>
          <p:cNvSpPr txBox="1"/>
          <p:nvPr>
            <p:ph idx="1" type="subTitle"/>
          </p:nvPr>
        </p:nvSpPr>
        <p:spPr>
          <a:xfrm>
            <a:off x="3355325" y="2623250"/>
            <a:ext cx="2616300" cy="227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t/>
            </a:r>
            <a:endParaRPr sz="1100">
              <a:solidFill>
                <a:srgbClr val="666666"/>
              </a:solidFill>
            </a:endParaRPr>
          </a:p>
          <a:p>
            <a:pPr indent="0" lvl="0" marL="0" rtl="0" algn="l">
              <a:lnSpc>
                <a:spcPct val="115000"/>
              </a:lnSpc>
              <a:spcBef>
                <a:spcPts val="0"/>
              </a:spcBef>
              <a:spcAft>
                <a:spcPts val="0"/>
              </a:spcAft>
              <a:buSzPts val="2800"/>
              <a:buNone/>
            </a:pPr>
            <a:r>
              <a:rPr b="1" lang="fr-CA" sz="1200">
                <a:solidFill>
                  <a:srgbClr val="666666"/>
                </a:solidFill>
              </a:rPr>
              <a:t>2- </a:t>
            </a:r>
            <a:r>
              <a:rPr lang="fr-CA" sz="1100">
                <a:solidFill>
                  <a:srgbClr val="1155CC"/>
                </a:solidFill>
              </a:rPr>
              <a:t>👉 </a:t>
            </a:r>
            <a:r>
              <a:rPr lang="fr-CA" sz="1100" u="sng">
                <a:solidFill>
                  <a:srgbClr val="1155CC"/>
                </a:solidFill>
                <a:hlinkClick r:id="rId5">
                  <a:extLst>
                    <a:ext uri="{A12FA001-AC4F-418D-AE19-62706E023703}">
                      <ahyp:hlinkClr val="tx"/>
                    </a:ext>
                  </a:extLst>
                </a:hlinkClick>
              </a:rPr>
              <a:t>monurl.ca/ateliers21</a:t>
            </a:r>
            <a:endParaRPr sz="1100">
              <a:solidFill>
                <a:srgbClr val="666666"/>
              </a:solidFill>
            </a:endParaRPr>
          </a:p>
          <a:p>
            <a:pPr indent="0" lvl="0" marL="0" rtl="0" algn="l">
              <a:lnSpc>
                <a:spcPct val="115000"/>
              </a:lnSpc>
              <a:spcBef>
                <a:spcPts val="0"/>
              </a:spcBef>
              <a:spcAft>
                <a:spcPts val="0"/>
              </a:spcAft>
              <a:buSzPts val="2800"/>
              <a:buNone/>
            </a:pPr>
            <a:r>
              <a:t/>
            </a:r>
            <a:endParaRPr sz="1100">
              <a:solidFill>
                <a:srgbClr val="666666"/>
              </a:solidFill>
            </a:endParaRPr>
          </a:p>
          <a:p>
            <a:pPr indent="0" lvl="0" marL="0" rtl="0" algn="l">
              <a:lnSpc>
                <a:spcPct val="115000"/>
              </a:lnSpc>
              <a:spcBef>
                <a:spcPts val="0"/>
              </a:spcBef>
              <a:spcAft>
                <a:spcPts val="0"/>
              </a:spcAft>
              <a:buClr>
                <a:schemeClr val="dk1"/>
              </a:buClr>
              <a:buSzPts val="2800"/>
              <a:buFont typeface="Arial"/>
              <a:buNone/>
            </a:pPr>
            <a:r>
              <a:rPr b="1" lang="fr-CA" sz="1200">
                <a:solidFill>
                  <a:srgbClr val="666666"/>
                </a:solidFill>
              </a:rPr>
              <a:t>3- </a:t>
            </a:r>
            <a:r>
              <a:rPr lang="fr-CA" sz="1100">
                <a:solidFill>
                  <a:srgbClr val="666666"/>
                </a:solidFill>
              </a:rPr>
              <a:t>Dans notre plateforme évènementielle, vous pouvez évaluer directement votre atelier en cliquant sur le lien « </a:t>
            </a:r>
            <a:r>
              <a:rPr b="1" i="1" lang="fr-CA" sz="1100">
                <a:solidFill>
                  <a:srgbClr val="666666"/>
                </a:solidFill>
              </a:rPr>
              <a:t>évaluer cet atelier </a:t>
            </a:r>
            <a:r>
              <a:rPr lang="fr-CA" sz="1100">
                <a:solidFill>
                  <a:srgbClr val="666666"/>
                </a:solidFill>
              </a:rPr>
              <a:t>» qui se trouve en fin de descriptif. </a:t>
            </a:r>
            <a:endParaRPr sz="1100">
              <a:solidFill>
                <a:srgbClr val="666666"/>
              </a:solidFill>
            </a:endParaRPr>
          </a:p>
        </p:txBody>
      </p:sp>
      <p:pic>
        <p:nvPicPr>
          <p:cNvPr id="534" name="Google Shape;534;p70"/>
          <p:cNvPicPr preferRelativeResize="0"/>
          <p:nvPr/>
        </p:nvPicPr>
        <p:blipFill rotWithShape="1">
          <a:blip r:embed="rId6">
            <a:alphaModFix/>
          </a:blip>
          <a:srcRect b="0" l="0" r="0" t="0"/>
          <a:stretch/>
        </p:blipFill>
        <p:spPr>
          <a:xfrm>
            <a:off x="3902319" y="1135175"/>
            <a:ext cx="1396900" cy="1396900"/>
          </a:xfrm>
          <a:prstGeom prst="rect">
            <a:avLst/>
          </a:prstGeom>
          <a:noFill/>
          <a:ln cap="flat" cmpd="sng" w="9525">
            <a:solidFill>
              <a:srgbClr val="999999"/>
            </a:solidFill>
            <a:prstDash val="solid"/>
            <a:round/>
            <a:headEnd len="sm" w="sm" type="none"/>
            <a:tailEnd len="sm" w="sm" type="none"/>
          </a:ln>
        </p:spPr>
      </p:pic>
      <p:cxnSp>
        <p:nvCxnSpPr>
          <p:cNvPr id="535" name="Google Shape;535;p70"/>
          <p:cNvCxnSpPr/>
          <p:nvPr/>
        </p:nvCxnSpPr>
        <p:spPr>
          <a:xfrm>
            <a:off x="3061617" y="3925"/>
            <a:ext cx="0" cy="4997700"/>
          </a:xfrm>
          <a:prstGeom prst="straightConnector1">
            <a:avLst/>
          </a:prstGeom>
          <a:noFill/>
          <a:ln cap="flat" cmpd="sng" w="9525">
            <a:solidFill>
              <a:schemeClr val="dk2"/>
            </a:solidFill>
            <a:prstDash val="solid"/>
            <a:round/>
            <a:headEnd len="sm" w="sm" type="none"/>
            <a:tailEnd len="sm" w="sm" type="none"/>
          </a:ln>
        </p:spPr>
      </p:cxnSp>
      <p:cxnSp>
        <p:nvCxnSpPr>
          <p:cNvPr id="536" name="Google Shape;536;p70"/>
          <p:cNvCxnSpPr/>
          <p:nvPr/>
        </p:nvCxnSpPr>
        <p:spPr>
          <a:xfrm>
            <a:off x="6104083" y="-4625"/>
            <a:ext cx="0" cy="5014800"/>
          </a:xfrm>
          <a:prstGeom prst="straightConnector1">
            <a:avLst/>
          </a:prstGeom>
          <a:noFill/>
          <a:ln cap="flat" cmpd="sng" w="9525">
            <a:solidFill>
              <a:schemeClr val="dk2"/>
            </a:solidFill>
            <a:prstDash val="solid"/>
            <a:round/>
            <a:headEnd len="sm" w="sm" type="none"/>
            <a:tailEnd len="sm" w="sm" type="none"/>
          </a:ln>
        </p:spPr>
      </p:cxnSp>
      <p:sp>
        <p:nvSpPr>
          <p:cNvPr id="537" name="Google Shape;537;p70"/>
          <p:cNvSpPr txBox="1"/>
          <p:nvPr>
            <p:ph type="ctrTitle"/>
          </p:nvPr>
        </p:nvSpPr>
        <p:spPr>
          <a:xfrm>
            <a:off x="6329675" y="401075"/>
            <a:ext cx="2427300" cy="52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fr-CA" sz="1800">
                <a:solidFill>
                  <a:srgbClr val="E83C6C"/>
                </a:solidFill>
              </a:rPr>
              <a:t>Activité de clôture</a:t>
            </a:r>
            <a:br>
              <a:rPr b="1" lang="fr-CA" sz="1800">
                <a:solidFill>
                  <a:srgbClr val="E83C6C"/>
                </a:solidFill>
              </a:rPr>
            </a:br>
            <a:r>
              <a:rPr lang="fr-CA" sz="1200">
                <a:solidFill>
                  <a:srgbClr val="E83C6C"/>
                </a:solidFill>
              </a:rPr>
              <a:t>Jeudi 1</a:t>
            </a:r>
            <a:r>
              <a:rPr baseline="30000" lang="fr-CA" sz="1200">
                <a:solidFill>
                  <a:srgbClr val="E83C6C"/>
                </a:solidFill>
              </a:rPr>
              <a:t>er</a:t>
            </a:r>
            <a:r>
              <a:rPr lang="fr-CA" sz="1200">
                <a:solidFill>
                  <a:srgbClr val="E83C6C"/>
                </a:solidFill>
              </a:rPr>
              <a:t> avril 2021, à 14</a:t>
            </a:r>
            <a:r>
              <a:rPr lang="fr-CA" sz="500">
                <a:solidFill>
                  <a:srgbClr val="E83C6C"/>
                </a:solidFill>
              </a:rPr>
              <a:t> </a:t>
            </a:r>
            <a:r>
              <a:rPr lang="fr-CA" sz="1200">
                <a:solidFill>
                  <a:srgbClr val="E83C6C"/>
                </a:solidFill>
              </a:rPr>
              <a:t>h</a:t>
            </a:r>
            <a:r>
              <a:rPr lang="fr-CA" sz="500">
                <a:solidFill>
                  <a:srgbClr val="E83C6C"/>
                </a:solidFill>
              </a:rPr>
              <a:t> </a:t>
            </a:r>
            <a:r>
              <a:rPr lang="fr-CA" sz="1200">
                <a:solidFill>
                  <a:srgbClr val="E83C6C"/>
                </a:solidFill>
              </a:rPr>
              <a:t>35</a:t>
            </a:r>
            <a:endParaRPr b="1" sz="1800">
              <a:solidFill>
                <a:srgbClr val="E83C6C"/>
              </a:solidFill>
            </a:endParaRPr>
          </a:p>
        </p:txBody>
      </p:sp>
      <p:sp>
        <p:nvSpPr>
          <p:cNvPr id="538" name="Google Shape;538;p70"/>
          <p:cNvSpPr txBox="1"/>
          <p:nvPr>
            <p:ph idx="1" type="subTitle"/>
          </p:nvPr>
        </p:nvSpPr>
        <p:spPr>
          <a:xfrm>
            <a:off x="6335325" y="906575"/>
            <a:ext cx="2731800" cy="377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fr-CA" sz="1100">
                <a:solidFill>
                  <a:srgbClr val="666666"/>
                </a:solidFill>
              </a:rPr>
              <a:t>Annonce des lauréats 2021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rPr b="1" lang="fr-CA" sz="1100">
                <a:solidFill>
                  <a:srgbClr val="666666"/>
                </a:solidFill>
              </a:rPr>
              <a:t>Tirages :</a:t>
            </a:r>
            <a:r>
              <a:rPr lang="fr-CA" sz="1100">
                <a:solidFill>
                  <a:srgbClr val="666666"/>
                </a:solidFill>
              </a:rPr>
              <a:t> Vous courrez la chance de gagner votre inscription au 40</a:t>
            </a:r>
            <a:r>
              <a:rPr baseline="30000" lang="fr-CA" sz="1100">
                <a:solidFill>
                  <a:srgbClr val="666666"/>
                </a:solidFill>
              </a:rPr>
              <a:t>e</a:t>
            </a:r>
            <a:r>
              <a:rPr lang="fr-CA" sz="1100">
                <a:solidFill>
                  <a:srgbClr val="666666"/>
                </a:solidFill>
              </a:rPr>
              <a:t> colloque de l’AQUOPS! Nous dévoilerons également le nom de la personne qui se mérite l’écran interactif offert par SMART Technologies.</a:t>
            </a:r>
            <a:endParaRPr sz="1100">
              <a:solidFill>
                <a:srgbClr val="666666"/>
              </a:solidFill>
            </a:endParaRPr>
          </a:p>
        </p:txBody>
      </p:sp>
      <p:pic>
        <p:nvPicPr>
          <p:cNvPr id="539" name="Google Shape;539;p70"/>
          <p:cNvPicPr preferRelativeResize="0"/>
          <p:nvPr/>
        </p:nvPicPr>
        <p:blipFill rotWithShape="1">
          <a:blip r:embed="rId7">
            <a:alphaModFix/>
          </a:blip>
          <a:srcRect b="0" l="0" r="0" t="0"/>
          <a:stretch/>
        </p:blipFill>
        <p:spPr>
          <a:xfrm>
            <a:off x="7637100" y="1941713"/>
            <a:ext cx="1396900" cy="1213817"/>
          </a:xfrm>
          <a:prstGeom prst="rect">
            <a:avLst/>
          </a:prstGeom>
          <a:noFill/>
          <a:ln>
            <a:noFill/>
          </a:ln>
        </p:spPr>
      </p:pic>
      <p:sp>
        <p:nvSpPr>
          <p:cNvPr id="540" name="Google Shape;540;p70"/>
          <p:cNvSpPr txBox="1"/>
          <p:nvPr/>
        </p:nvSpPr>
        <p:spPr>
          <a:xfrm>
            <a:off x="243725" y="1363775"/>
            <a:ext cx="2524200" cy="14412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b="1" lang="fr-CA">
                <a:solidFill>
                  <a:srgbClr val="666666"/>
                </a:solidFill>
              </a:rPr>
              <a:t>Soutien aux participants </a:t>
            </a:r>
            <a:br>
              <a:rPr b="1" lang="fr-CA">
                <a:solidFill>
                  <a:srgbClr val="666666"/>
                </a:solidFill>
              </a:rPr>
            </a:br>
            <a:br>
              <a:rPr b="1" lang="fr-CA">
                <a:solidFill>
                  <a:srgbClr val="666666"/>
                </a:solidFill>
              </a:rPr>
            </a:br>
            <a:r>
              <a:rPr b="1" lang="fr-CA" sz="1800">
                <a:solidFill>
                  <a:srgbClr val="666666"/>
                </a:solidFill>
              </a:rPr>
              <a:t> </a:t>
            </a:r>
            <a:r>
              <a:rPr b="1" lang="fr-CA">
                <a:solidFill>
                  <a:srgbClr val="666666"/>
                </a:solidFill>
              </a:rPr>
              <a:t>         </a:t>
            </a:r>
            <a:r>
              <a:rPr lang="fr-CA">
                <a:solidFill>
                  <a:srgbClr val="666666"/>
                </a:solidFill>
              </a:rPr>
              <a:t>Visioconférence</a:t>
            </a:r>
            <a:br>
              <a:rPr b="1" lang="fr-CA">
                <a:solidFill>
                  <a:srgbClr val="666666"/>
                </a:solidFill>
              </a:rPr>
            </a:br>
            <a:endParaRPr b="1">
              <a:solidFill>
                <a:srgbClr val="666666"/>
              </a:solidFill>
            </a:endParaRPr>
          </a:p>
          <a:p>
            <a:pPr indent="0" lvl="0" marL="0" rtl="0" algn="l">
              <a:spcBef>
                <a:spcPts val="800"/>
              </a:spcBef>
              <a:spcAft>
                <a:spcPts val="0"/>
              </a:spcAft>
              <a:buNone/>
            </a:pPr>
            <a:r>
              <a:rPr lang="fr-CA">
                <a:solidFill>
                  <a:srgbClr val="666666"/>
                </a:solidFill>
              </a:rPr>
              <a:t>Clavardage</a:t>
            </a:r>
            <a:endParaRPr>
              <a:solidFill>
                <a:srgbClr val="666666"/>
              </a:solidFill>
            </a:endParaRPr>
          </a:p>
          <a:p>
            <a:pPr indent="0" lvl="0" marL="0" rtl="0" algn="l">
              <a:spcBef>
                <a:spcPts val="800"/>
              </a:spcBef>
              <a:spcAft>
                <a:spcPts val="0"/>
              </a:spcAft>
              <a:buNone/>
            </a:pPr>
            <a:r>
              <a:t/>
            </a:r>
            <a:endParaRPr b="1">
              <a:solidFill>
                <a:srgbClr val="666666"/>
              </a:solidFill>
            </a:endParaRPr>
          </a:p>
          <a:p>
            <a:pPr indent="0" lvl="0" marL="0" rtl="0" algn="l">
              <a:spcBef>
                <a:spcPts val="800"/>
              </a:spcBef>
              <a:spcAft>
                <a:spcPts val="0"/>
              </a:spcAft>
              <a:buNone/>
            </a:pPr>
            <a:br>
              <a:rPr lang="fr-CA">
                <a:solidFill>
                  <a:srgbClr val="666666"/>
                </a:solidFill>
              </a:rPr>
            </a:br>
            <a:endParaRPr strike="sngStrike">
              <a:solidFill>
                <a:srgbClr val="666666"/>
              </a:solidFill>
            </a:endParaRPr>
          </a:p>
          <a:p>
            <a:pPr indent="0" lvl="0" marL="0" rtl="0" algn="l">
              <a:spcBef>
                <a:spcPts val="0"/>
              </a:spcBef>
              <a:spcAft>
                <a:spcPts val="0"/>
              </a:spcAft>
              <a:buNone/>
            </a:pPr>
            <a:r>
              <a:t/>
            </a:r>
            <a:endParaRPr sz="2200" strike="sngStrike">
              <a:solidFill>
                <a:srgbClr val="666666"/>
              </a:solidFill>
            </a:endParaRPr>
          </a:p>
        </p:txBody>
      </p:sp>
      <p:pic>
        <p:nvPicPr>
          <p:cNvPr id="541" name="Google Shape;541;p70"/>
          <p:cNvPicPr preferRelativeResize="0"/>
          <p:nvPr/>
        </p:nvPicPr>
        <p:blipFill>
          <a:blip r:embed="rId8">
            <a:alphaModFix/>
          </a:blip>
          <a:stretch>
            <a:fillRect/>
          </a:stretch>
        </p:blipFill>
        <p:spPr>
          <a:xfrm>
            <a:off x="340624" y="3057124"/>
            <a:ext cx="2427297" cy="1517158"/>
          </a:xfrm>
          <a:prstGeom prst="rect">
            <a:avLst/>
          </a:prstGeom>
          <a:noFill/>
          <a:ln>
            <a:noFill/>
          </a:ln>
        </p:spPr>
      </p:pic>
      <p:sp>
        <p:nvSpPr>
          <p:cNvPr id="542" name="Google Shape;542;p70"/>
          <p:cNvSpPr txBox="1"/>
          <p:nvPr>
            <p:ph type="ctrTitle"/>
          </p:nvPr>
        </p:nvSpPr>
        <p:spPr>
          <a:xfrm>
            <a:off x="243725" y="289500"/>
            <a:ext cx="2731800" cy="4617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5200"/>
              <a:buNone/>
            </a:pPr>
            <a:r>
              <a:rPr b="1" lang="fr-CA" sz="1800">
                <a:solidFill>
                  <a:srgbClr val="E83C6C"/>
                </a:solidFill>
              </a:rPr>
              <a:t>Besoin d’assistance</a:t>
            </a:r>
            <a:r>
              <a:rPr b="1" lang="fr-CA" sz="900">
                <a:solidFill>
                  <a:srgbClr val="E83C6C"/>
                </a:solidFill>
              </a:rPr>
              <a:t> </a:t>
            </a:r>
            <a:r>
              <a:rPr b="1" lang="fr-CA" sz="1800">
                <a:solidFill>
                  <a:srgbClr val="E83C6C"/>
                </a:solidFill>
              </a:rPr>
              <a:t>?</a:t>
            </a:r>
            <a:endParaRPr sz="1800" u="sng">
              <a:solidFill>
                <a:srgbClr val="666666"/>
              </a:solidFill>
            </a:endParaRPr>
          </a:p>
        </p:txBody>
      </p:sp>
      <p:pic>
        <p:nvPicPr>
          <p:cNvPr id="543" name="Google Shape;543;p70"/>
          <p:cNvPicPr preferRelativeResize="0"/>
          <p:nvPr/>
        </p:nvPicPr>
        <p:blipFill rotWithShape="1">
          <a:blip r:embed="rId9">
            <a:alphaModFix/>
          </a:blip>
          <a:srcRect b="0" l="0" r="0" t="0"/>
          <a:stretch/>
        </p:blipFill>
        <p:spPr>
          <a:xfrm>
            <a:off x="1360450" y="2265675"/>
            <a:ext cx="388325" cy="388325"/>
          </a:xfrm>
          <a:prstGeom prst="rect">
            <a:avLst/>
          </a:prstGeom>
          <a:noFill/>
          <a:ln>
            <a:noFill/>
          </a:ln>
        </p:spPr>
      </p:pic>
      <p:pic>
        <p:nvPicPr>
          <p:cNvPr id="544" name="Google Shape;544;p70"/>
          <p:cNvPicPr preferRelativeResize="0"/>
          <p:nvPr/>
        </p:nvPicPr>
        <p:blipFill>
          <a:blip r:embed="rId10">
            <a:alphaModFix/>
          </a:blip>
          <a:stretch>
            <a:fillRect/>
          </a:stretch>
        </p:blipFill>
        <p:spPr>
          <a:xfrm flipH="1">
            <a:off x="340625" y="1845950"/>
            <a:ext cx="388325" cy="388325"/>
          </a:xfrm>
          <a:prstGeom prst="rect">
            <a:avLst/>
          </a:prstGeom>
          <a:noFill/>
          <a:ln>
            <a:noFill/>
          </a:ln>
        </p:spPr>
      </p:pic>
      <p:sp>
        <p:nvSpPr>
          <p:cNvPr id="545" name="Google Shape;545;p70"/>
          <p:cNvSpPr txBox="1"/>
          <p:nvPr/>
        </p:nvSpPr>
        <p:spPr>
          <a:xfrm>
            <a:off x="274025" y="725475"/>
            <a:ext cx="2524200" cy="6156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lang="fr-CA">
                <a:solidFill>
                  <a:srgbClr val="666666"/>
                </a:solidFill>
              </a:rPr>
              <a:t>Un membre de l’équipe AQUOPS est là pour vous : </a:t>
            </a:r>
            <a:endParaRPr/>
          </a:p>
        </p:txBody>
      </p:sp>
      <p:pic>
        <p:nvPicPr>
          <p:cNvPr id="546" name="Google Shape;546;p70"/>
          <p:cNvPicPr preferRelativeResize="0"/>
          <p:nvPr/>
        </p:nvPicPr>
        <p:blipFill>
          <a:blip r:embed="rId11">
            <a:alphaModFix/>
          </a:blip>
          <a:stretch>
            <a:fillRect/>
          </a:stretch>
        </p:blipFill>
        <p:spPr>
          <a:xfrm>
            <a:off x="6211733" y="1359850"/>
            <a:ext cx="1349166" cy="1296651"/>
          </a:xfrm>
          <a:prstGeom prst="rect">
            <a:avLst/>
          </a:prstGeom>
          <a:noFill/>
          <a:ln>
            <a:noFill/>
          </a:ln>
        </p:spPr>
      </p:pic>
      <p:pic>
        <p:nvPicPr>
          <p:cNvPr id="547" name="Google Shape;547;p70"/>
          <p:cNvPicPr preferRelativeResize="0"/>
          <p:nvPr/>
        </p:nvPicPr>
        <p:blipFill rotWithShape="1">
          <a:blip r:embed="rId12">
            <a:alphaModFix/>
          </a:blip>
          <a:srcRect b="0" l="0" r="0" t="0"/>
          <a:stretch/>
        </p:blipFill>
        <p:spPr>
          <a:xfrm>
            <a:off x="3298550" y="401063"/>
            <a:ext cx="300375" cy="300375"/>
          </a:xfrm>
          <a:prstGeom prst="rect">
            <a:avLst/>
          </a:prstGeom>
          <a:noFill/>
          <a:ln>
            <a:noFill/>
          </a:ln>
        </p:spPr>
      </p:pic>
      <p:sp>
        <p:nvSpPr>
          <p:cNvPr id="548" name="Google Shape;548;p70"/>
          <p:cNvSpPr txBox="1"/>
          <p:nvPr/>
        </p:nvSpPr>
        <p:spPr>
          <a:xfrm>
            <a:off x="3637838" y="293575"/>
            <a:ext cx="2427300" cy="6465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fr-CA" sz="1800">
                <a:solidFill>
                  <a:srgbClr val="E83C6C"/>
                </a:solidFill>
              </a:rPr>
              <a:t>Formulaire</a:t>
            </a:r>
            <a:br>
              <a:rPr b="1" lang="fr-CA" sz="1800">
                <a:solidFill>
                  <a:srgbClr val="E83C6C"/>
                </a:solidFill>
              </a:rPr>
            </a:br>
            <a:r>
              <a:rPr lang="fr-CA" sz="1200">
                <a:solidFill>
                  <a:srgbClr val="E83C6C"/>
                </a:solidFill>
              </a:rPr>
              <a:t>d’appréciation des ateliers 2021</a:t>
            </a:r>
            <a:endParaRPr b="1" sz="1800">
              <a:solidFill>
                <a:srgbClr val="E83C6C"/>
              </a:solidFill>
            </a:endParaRPr>
          </a:p>
        </p:txBody>
      </p:sp>
      <p:sp>
        <p:nvSpPr>
          <p:cNvPr id="549" name="Google Shape;549;p70"/>
          <p:cNvSpPr txBox="1"/>
          <p:nvPr/>
        </p:nvSpPr>
        <p:spPr>
          <a:xfrm>
            <a:off x="3355325" y="1145200"/>
            <a:ext cx="3882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2800"/>
              <a:buFont typeface="Arial"/>
              <a:buNone/>
            </a:pPr>
            <a:r>
              <a:rPr b="1" lang="fr-CA" sz="1200">
                <a:solidFill>
                  <a:srgbClr val="666666"/>
                </a:solidFill>
              </a:rPr>
              <a:t>1-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3" name="Shape 553"/>
        <p:cNvGrpSpPr/>
        <p:nvPr/>
      </p:nvGrpSpPr>
      <p:grpSpPr>
        <a:xfrm>
          <a:off x="0" y="0"/>
          <a:ext cx="0" cy="0"/>
          <a:chOff x="0" y="0"/>
          <a:chExt cx="0" cy="0"/>
        </a:xfrm>
      </p:grpSpPr>
      <p:sp>
        <p:nvSpPr>
          <p:cNvPr id="554" name="Google Shape;554;p71"/>
          <p:cNvSpPr txBox="1"/>
          <p:nvPr>
            <p:ph type="title"/>
          </p:nvPr>
        </p:nvSpPr>
        <p:spPr>
          <a:xfrm>
            <a:off x="207600" y="360000"/>
            <a:ext cx="5667900" cy="315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800"/>
              </a:spcBef>
              <a:spcAft>
                <a:spcPts val="0"/>
              </a:spcAft>
              <a:buSzPts val="2800"/>
              <a:buNone/>
            </a:pPr>
            <a:r>
              <a:rPr b="1" lang="fr-CA" sz="2400">
                <a:solidFill>
                  <a:srgbClr val="E83C6C"/>
                </a:solidFill>
              </a:rPr>
              <a:t>Partenaires exposants 2021</a:t>
            </a:r>
            <a:endParaRPr b="1" sz="2400">
              <a:solidFill>
                <a:srgbClr val="E83C6C"/>
              </a:solidFill>
            </a:endParaRPr>
          </a:p>
        </p:txBody>
      </p:sp>
      <p:pic>
        <p:nvPicPr>
          <p:cNvPr id="555" name="Google Shape;555;p71"/>
          <p:cNvPicPr preferRelativeResize="0"/>
          <p:nvPr/>
        </p:nvPicPr>
        <p:blipFill rotWithShape="1">
          <a:blip r:embed="rId4">
            <a:alphaModFix/>
          </a:blip>
          <a:srcRect b="0" l="0" r="0" t="0"/>
          <a:stretch/>
        </p:blipFill>
        <p:spPr>
          <a:xfrm>
            <a:off x="7887750" y="181338"/>
            <a:ext cx="899551" cy="825325"/>
          </a:xfrm>
          <a:prstGeom prst="rect">
            <a:avLst/>
          </a:prstGeom>
          <a:noFill/>
          <a:ln>
            <a:noFill/>
          </a:ln>
        </p:spPr>
      </p:pic>
      <p:pic>
        <p:nvPicPr>
          <p:cNvPr id="556" name="Google Shape;556;p71"/>
          <p:cNvPicPr preferRelativeResize="0"/>
          <p:nvPr/>
        </p:nvPicPr>
        <p:blipFill>
          <a:blip r:embed="rId5">
            <a:alphaModFix/>
          </a:blip>
          <a:stretch>
            <a:fillRect/>
          </a:stretch>
        </p:blipFill>
        <p:spPr>
          <a:xfrm>
            <a:off x="288913" y="1020050"/>
            <a:ext cx="8566187" cy="399550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0" name="Shape 560"/>
        <p:cNvGrpSpPr/>
        <p:nvPr/>
      </p:nvGrpSpPr>
      <p:grpSpPr>
        <a:xfrm>
          <a:off x="0" y="0"/>
          <a:ext cx="0" cy="0"/>
          <a:chOff x="0" y="0"/>
          <a:chExt cx="0" cy="0"/>
        </a:xfrm>
      </p:grpSpPr>
      <p:sp>
        <p:nvSpPr>
          <p:cNvPr id="561" name="Google Shape;561;p72"/>
          <p:cNvSpPr txBox="1"/>
          <p:nvPr>
            <p:ph type="ctrTitle"/>
          </p:nvPr>
        </p:nvSpPr>
        <p:spPr>
          <a:xfrm>
            <a:off x="504300" y="3678625"/>
            <a:ext cx="8135400" cy="653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400"/>
              </a:spcBef>
              <a:spcAft>
                <a:spcPts val="0"/>
              </a:spcAft>
              <a:buSzPts val="5200"/>
              <a:buNone/>
            </a:pPr>
            <a:r>
              <a:rPr b="1" lang="fr-CA" sz="3000">
                <a:solidFill>
                  <a:srgbClr val="E83C6C"/>
                </a:solidFill>
              </a:rPr>
              <a:t>Merci pour votre participation!</a:t>
            </a:r>
            <a:endParaRPr sz="3000" u="sng">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La plateforme GeoGebra.org</a:t>
            </a:r>
            <a:endParaRPr/>
          </a:p>
        </p:txBody>
      </p:sp>
      <p:sp>
        <p:nvSpPr>
          <p:cNvPr id="155" name="Google Shape;155;p26"/>
          <p:cNvSpPr txBox="1"/>
          <p:nvPr>
            <p:ph idx="4294967295" type="body"/>
          </p:nvPr>
        </p:nvSpPr>
        <p:spPr>
          <a:xfrm>
            <a:off x="508001" y="3395586"/>
            <a:ext cx="64476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Survol, création de compte, recherche de ressources</a:t>
            </a:r>
            <a:endParaRPr/>
          </a:p>
        </p:txBody>
      </p:sp>
      <p:pic>
        <p:nvPicPr>
          <p:cNvPr id="156" name="Google Shape;156;p26"/>
          <p:cNvPicPr preferRelativeResize="0"/>
          <p:nvPr/>
        </p:nvPicPr>
        <p:blipFill>
          <a:blip r:embed="rId3">
            <a:alphaModFix/>
          </a:blip>
          <a:stretch>
            <a:fillRect/>
          </a:stretch>
        </p:blipFill>
        <p:spPr>
          <a:xfrm>
            <a:off x="223500" y="194675"/>
            <a:ext cx="2990258" cy="17208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a:off x="152400" y="133200"/>
            <a:ext cx="8839198" cy="4357481"/>
          </a:xfrm>
          <a:prstGeom prst="rect">
            <a:avLst/>
          </a:prstGeom>
          <a:noFill/>
          <a:ln>
            <a:noFill/>
          </a:ln>
          <a:effectLst>
            <a:outerShdw blurRad="57150" rotWithShape="0" algn="bl" dir="5400000" dist="19050">
              <a:srgbClr val="000000">
                <a:alpha val="50000"/>
              </a:srgbClr>
            </a:outerShdw>
          </a:effectLst>
        </p:spPr>
      </p:pic>
      <p:sp>
        <p:nvSpPr>
          <p:cNvPr id="162" name="Google Shape;162;p27"/>
          <p:cNvSpPr/>
          <p:nvPr/>
        </p:nvSpPr>
        <p:spPr>
          <a:xfrm>
            <a:off x="152425" y="509325"/>
            <a:ext cx="1441200" cy="19215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3" name="Google Shape;163;p27"/>
          <p:cNvSpPr txBox="1"/>
          <p:nvPr/>
        </p:nvSpPr>
        <p:spPr>
          <a:xfrm>
            <a:off x="1705725" y="605413"/>
            <a:ext cx="94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rgbClr val="FAA22A"/>
                </a:solidFill>
                <a:latin typeface="Ubuntu"/>
                <a:ea typeface="Ubuntu"/>
                <a:cs typeface="Ubuntu"/>
                <a:sym typeface="Ubuntu"/>
              </a:rPr>
              <a:t>Le menu</a:t>
            </a:r>
            <a:endParaRPr b="1">
              <a:solidFill>
                <a:srgbClr val="FAA22A"/>
              </a:solidFill>
              <a:latin typeface="Ubuntu"/>
              <a:ea typeface="Ubuntu"/>
              <a:cs typeface="Ubuntu"/>
              <a:sym typeface="Ubuntu"/>
            </a:endParaRPr>
          </a:p>
        </p:txBody>
      </p:sp>
      <p:cxnSp>
        <p:nvCxnSpPr>
          <p:cNvPr id="164" name="Google Shape;164;p27"/>
          <p:cNvCxnSpPr>
            <a:stCxn id="163" idx="2"/>
            <a:endCxn id="162" idx="3"/>
          </p:cNvCxnSpPr>
          <p:nvPr/>
        </p:nvCxnSpPr>
        <p:spPr>
          <a:xfrm flipH="1">
            <a:off x="1593525" y="1005613"/>
            <a:ext cx="586200" cy="464400"/>
          </a:xfrm>
          <a:prstGeom prst="straightConnector1">
            <a:avLst/>
          </a:prstGeom>
          <a:noFill/>
          <a:ln cap="flat" cmpd="sng" w="28575">
            <a:solidFill>
              <a:srgbClr val="FAA22A"/>
            </a:solidFill>
            <a:prstDash val="solid"/>
            <a:round/>
            <a:headEnd len="med" w="med" type="none"/>
            <a:tailEnd len="med" w="med" type="triangle"/>
          </a:ln>
        </p:spPr>
      </p:cxnSp>
      <p:sp>
        <p:nvSpPr>
          <p:cNvPr id="165" name="Google Shape;165;p27"/>
          <p:cNvSpPr/>
          <p:nvPr/>
        </p:nvSpPr>
        <p:spPr>
          <a:xfrm>
            <a:off x="2477550" y="2430825"/>
            <a:ext cx="5355000" cy="11019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6" name="Google Shape;166;p27"/>
          <p:cNvSpPr txBox="1"/>
          <p:nvPr/>
        </p:nvSpPr>
        <p:spPr>
          <a:xfrm>
            <a:off x="391250" y="2741600"/>
            <a:ext cx="156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rgbClr val="FAA22A"/>
                </a:solidFill>
                <a:latin typeface="Ubuntu"/>
                <a:ea typeface="Ubuntu"/>
                <a:cs typeface="Ubuntu"/>
                <a:sym typeface="Ubuntu"/>
              </a:rPr>
              <a:t>Les applications</a:t>
            </a:r>
            <a:endParaRPr b="1">
              <a:solidFill>
                <a:srgbClr val="FAA22A"/>
              </a:solidFill>
              <a:latin typeface="Ubuntu"/>
              <a:ea typeface="Ubuntu"/>
              <a:cs typeface="Ubuntu"/>
              <a:sym typeface="Ubuntu"/>
            </a:endParaRPr>
          </a:p>
        </p:txBody>
      </p:sp>
      <p:cxnSp>
        <p:nvCxnSpPr>
          <p:cNvPr id="167" name="Google Shape;167;p27"/>
          <p:cNvCxnSpPr>
            <a:stCxn id="166" idx="3"/>
            <a:endCxn id="165" idx="1"/>
          </p:cNvCxnSpPr>
          <p:nvPr/>
        </p:nvCxnSpPr>
        <p:spPr>
          <a:xfrm>
            <a:off x="1952450" y="2941700"/>
            <a:ext cx="525000" cy="40200"/>
          </a:xfrm>
          <a:prstGeom prst="straightConnector1">
            <a:avLst/>
          </a:prstGeom>
          <a:noFill/>
          <a:ln cap="flat" cmpd="sng" w="28575">
            <a:solidFill>
              <a:srgbClr val="FAA22A"/>
            </a:solidFill>
            <a:prstDash val="solid"/>
            <a:round/>
            <a:headEnd len="med" w="med" type="none"/>
            <a:tailEnd len="med" w="med" type="triangle"/>
          </a:ln>
        </p:spPr>
      </p:cxnSp>
      <p:sp>
        <p:nvSpPr>
          <p:cNvPr id="168" name="Google Shape;168;p27"/>
          <p:cNvSpPr txBox="1"/>
          <p:nvPr/>
        </p:nvSpPr>
        <p:spPr>
          <a:xfrm>
            <a:off x="6641025" y="540050"/>
            <a:ext cx="17103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300">
                <a:solidFill>
                  <a:srgbClr val="FAA22A"/>
                </a:solidFill>
                <a:latin typeface="Ubuntu"/>
                <a:ea typeface="Ubuntu"/>
                <a:cs typeface="Ubuntu"/>
                <a:sym typeface="Ubuntu"/>
              </a:rPr>
              <a:t>Gestion du compte</a:t>
            </a:r>
            <a:endParaRPr b="1" sz="1300">
              <a:solidFill>
                <a:srgbClr val="FAA22A"/>
              </a:solidFill>
              <a:latin typeface="Ubuntu"/>
              <a:ea typeface="Ubuntu"/>
              <a:cs typeface="Ubuntu"/>
              <a:sym typeface="Ubuntu"/>
            </a:endParaRPr>
          </a:p>
        </p:txBody>
      </p:sp>
      <p:cxnSp>
        <p:nvCxnSpPr>
          <p:cNvPr id="169" name="Google Shape;169;p27"/>
          <p:cNvCxnSpPr>
            <a:stCxn id="168" idx="3"/>
          </p:cNvCxnSpPr>
          <p:nvPr/>
        </p:nvCxnSpPr>
        <p:spPr>
          <a:xfrm flipH="1" rot="10800000">
            <a:off x="8351325" y="496400"/>
            <a:ext cx="204900" cy="236100"/>
          </a:xfrm>
          <a:prstGeom prst="straightConnector1">
            <a:avLst/>
          </a:prstGeom>
          <a:noFill/>
          <a:ln cap="flat" cmpd="sng" w="28575">
            <a:solidFill>
              <a:srgbClr val="FAA22A"/>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508000" y="292225"/>
            <a:ext cx="6447600" cy="555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Trebuchet MS"/>
              <a:buNone/>
            </a:pPr>
            <a:r>
              <a:rPr lang="fr-CA"/>
              <a:t>Création d’un compte</a:t>
            </a:r>
            <a:endParaRPr/>
          </a:p>
        </p:txBody>
      </p:sp>
      <p:sp>
        <p:nvSpPr>
          <p:cNvPr id="175" name="Google Shape;175;p28"/>
          <p:cNvSpPr txBox="1"/>
          <p:nvPr>
            <p:ph idx="1" type="body"/>
          </p:nvPr>
        </p:nvSpPr>
        <p:spPr>
          <a:xfrm>
            <a:off x="3546150" y="1186750"/>
            <a:ext cx="4625100" cy="29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fr-CA"/>
              <a:t>Avoir un compte permet de:</a:t>
            </a:r>
            <a:endParaRPr/>
          </a:p>
          <a:p>
            <a:pPr indent="-317500" lvl="0" marL="457200" rtl="0" algn="l">
              <a:spcBef>
                <a:spcPts val="1000"/>
              </a:spcBef>
              <a:spcAft>
                <a:spcPts val="0"/>
              </a:spcAft>
              <a:buSzPts val="1400"/>
              <a:buChar char="•"/>
            </a:pPr>
            <a:r>
              <a:rPr lang="fr-CA"/>
              <a:t>Sauvegarder ses réalisations en ligne</a:t>
            </a:r>
            <a:endParaRPr/>
          </a:p>
          <a:p>
            <a:pPr indent="-317500" lvl="0" marL="457200" rtl="0" algn="l">
              <a:spcBef>
                <a:spcPts val="600"/>
              </a:spcBef>
              <a:spcAft>
                <a:spcPts val="0"/>
              </a:spcAft>
              <a:buSzPts val="1400"/>
              <a:buChar char="•"/>
            </a:pPr>
            <a:r>
              <a:rPr lang="fr-CA"/>
              <a:t>Conserver des favoris</a:t>
            </a:r>
            <a:endParaRPr/>
          </a:p>
          <a:p>
            <a:pPr indent="-317500" lvl="0" marL="457200" rtl="0" algn="l">
              <a:spcBef>
                <a:spcPts val="600"/>
              </a:spcBef>
              <a:spcAft>
                <a:spcPts val="0"/>
              </a:spcAft>
              <a:buSzPts val="1400"/>
              <a:buChar char="•"/>
            </a:pPr>
            <a:r>
              <a:rPr lang="fr-CA"/>
              <a:t>Créer des activités, des livrets, des classes et les organiser</a:t>
            </a:r>
            <a:endParaRPr/>
          </a:p>
          <a:p>
            <a:pPr indent="-317500" lvl="0" marL="457200" rtl="0" algn="l">
              <a:spcBef>
                <a:spcPts val="600"/>
              </a:spcBef>
              <a:spcAft>
                <a:spcPts val="0"/>
              </a:spcAft>
              <a:buSzPts val="1400"/>
              <a:buChar char="•"/>
            </a:pPr>
            <a:r>
              <a:rPr lang="fr-CA"/>
              <a:t>Diffuser, publier et partager</a:t>
            </a:r>
            <a:endParaRPr/>
          </a:p>
          <a:p>
            <a:pPr indent="-317500" lvl="0" marL="457200" rtl="0" algn="l">
              <a:spcBef>
                <a:spcPts val="600"/>
              </a:spcBef>
              <a:spcAft>
                <a:spcPts val="0"/>
              </a:spcAft>
              <a:buSzPts val="1400"/>
              <a:buChar char="•"/>
            </a:pPr>
            <a:r>
              <a:rPr lang="fr-CA"/>
              <a:t>Collaborer</a:t>
            </a:r>
            <a:endParaRPr/>
          </a:p>
          <a:p>
            <a:pPr indent="-317500" lvl="0" marL="457200" rtl="0" algn="l">
              <a:spcBef>
                <a:spcPts val="600"/>
              </a:spcBef>
              <a:spcAft>
                <a:spcPts val="0"/>
              </a:spcAft>
              <a:buSzPts val="1400"/>
              <a:buChar char="•"/>
            </a:pPr>
            <a:r>
              <a:rPr lang="fr-CA"/>
              <a:t>S’abonner à d’autres rédacteurs</a:t>
            </a:r>
            <a:endParaRPr/>
          </a:p>
          <a:p>
            <a:pPr indent="-317500" lvl="0" marL="457200" rtl="0" algn="l">
              <a:spcBef>
                <a:spcPts val="600"/>
              </a:spcBef>
              <a:spcAft>
                <a:spcPts val="600"/>
              </a:spcAft>
              <a:buSzPts val="1400"/>
              <a:buChar char="•"/>
            </a:pPr>
            <a:r>
              <a:rPr lang="fr-CA"/>
              <a:t>Avoir des abonnés</a:t>
            </a:r>
            <a:endParaRPr/>
          </a:p>
        </p:txBody>
      </p:sp>
      <p:pic>
        <p:nvPicPr>
          <p:cNvPr id="176" name="Google Shape;176;p28"/>
          <p:cNvPicPr preferRelativeResize="0"/>
          <p:nvPr/>
        </p:nvPicPr>
        <p:blipFill rotWithShape="1">
          <a:blip r:embed="rId3">
            <a:alphaModFix/>
          </a:blip>
          <a:srcRect b="0" l="0" r="0" t="0"/>
          <a:stretch/>
        </p:blipFill>
        <p:spPr>
          <a:xfrm>
            <a:off x="705925" y="1137275"/>
            <a:ext cx="2784575" cy="3225100"/>
          </a:xfrm>
          <a:prstGeom prst="rect">
            <a:avLst/>
          </a:prstGeom>
          <a:noFill/>
          <a:ln>
            <a:noFill/>
          </a:ln>
          <a:effectLst>
            <a:outerShdw blurRad="57150" rotWithShape="0" algn="bl" dir="5400000" dist="19050">
              <a:srgbClr val="000000">
                <a:alpha val="50000"/>
              </a:srgbClr>
            </a:outerShdw>
          </a:effectLst>
        </p:spPr>
      </p:pic>
      <p:pic>
        <p:nvPicPr>
          <p:cNvPr id="177" name="Google Shape;177;p28"/>
          <p:cNvPicPr preferRelativeResize="0"/>
          <p:nvPr/>
        </p:nvPicPr>
        <p:blipFill rotWithShape="1">
          <a:blip r:embed="rId4">
            <a:alphaModFix/>
          </a:blip>
          <a:srcRect b="0" l="0" r="0" t="0"/>
          <a:stretch/>
        </p:blipFill>
        <p:spPr>
          <a:xfrm>
            <a:off x="7732350" y="292221"/>
            <a:ext cx="1051200" cy="1076081"/>
          </a:xfrm>
          <a:prstGeom prst="rect">
            <a:avLst/>
          </a:prstGeom>
          <a:noFill/>
          <a:ln>
            <a:noFill/>
          </a:ln>
          <a:effectLst>
            <a:outerShdw blurRad="57150" rotWithShape="0" algn="bl" dir="5400000" dist="19050">
              <a:srgbClr val="000000">
                <a:alpha val="50000"/>
              </a:srgbClr>
            </a:outerShdw>
          </a:effectLst>
        </p:spPr>
      </p:pic>
      <p:sp>
        <p:nvSpPr>
          <p:cNvPr id="178" name="Google Shape;178;p28">
            <a:hlinkClick r:id="rId5"/>
          </p:cNvPr>
          <p:cNvSpPr txBox="1"/>
          <p:nvPr/>
        </p:nvSpPr>
        <p:spPr>
          <a:xfrm>
            <a:off x="621562" y="4436875"/>
            <a:ext cx="6801638" cy="3899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9BF"/>
              </a:buClr>
              <a:buSzPts val="1600"/>
              <a:buFont typeface="Trebuchet MS"/>
              <a:buNone/>
            </a:pPr>
            <a:r>
              <a:rPr b="0" i="0" lang="fr-CA" sz="1600" u="none" cap="none" strike="noStrike">
                <a:solidFill>
                  <a:srgbClr val="0069BF"/>
                </a:solidFill>
                <a:latin typeface="Trebuchet MS"/>
                <a:ea typeface="Trebuchet MS"/>
                <a:cs typeface="Trebuchet MS"/>
                <a:sym typeface="Trebuchet MS"/>
              </a:rPr>
              <a:t>Livret de formation: </a:t>
            </a:r>
            <a:r>
              <a:rPr b="0" i="0" lang="fr-CA" sz="1600" u="sng" cap="none" strike="noStrike">
                <a:solidFill>
                  <a:srgbClr val="FAA22A"/>
                </a:solidFill>
                <a:latin typeface="Century Gothic"/>
                <a:ea typeface="Century Gothic"/>
                <a:cs typeface="Century Gothic"/>
                <a:sym typeface="Century Gothic"/>
                <a:hlinkClick r:id="rId6">
                  <a:extLst>
                    <a:ext uri="{A12FA001-AC4F-418D-AE19-62706E023703}">
                      <ahyp:hlinkClr val="tx"/>
                    </a:ext>
                  </a:extLst>
                </a:hlinkClick>
              </a:rPr>
              <a:t>https://www.geogebra.org/m/n9afhngr</a:t>
            </a:r>
            <a:endParaRPr b="0" i="0" sz="1600" u="none" cap="none" strike="noStrike">
              <a:solidFill>
                <a:srgbClr val="FAA22A"/>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9"/>
          <p:cNvPicPr preferRelativeResize="0"/>
          <p:nvPr/>
        </p:nvPicPr>
        <p:blipFill>
          <a:blip r:embed="rId3">
            <a:alphaModFix/>
          </a:blip>
          <a:stretch>
            <a:fillRect/>
          </a:stretch>
        </p:blipFill>
        <p:spPr>
          <a:xfrm>
            <a:off x="152400" y="1611"/>
            <a:ext cx="8991599" cy="4989490"/>
          </a:xfrm>
          <a:prstGeom prst="rect">
            <a:avLst/>
          </a:prstGeom>
          <a:noFill/>
          <a:ln>
            <a:noFill/>
          </a:ln>
        </p:spPr>
      </p:pic>
      <p:sp>
        <p:nvSpPr>
          <p:cNvPr id="184" name="Google Shape;184;p29"/>
          <p:cNvSpPr/>
          <p:nvPr/>
        </p:nvSpPr>
        <p:spPr>
          <a:xfrm>
            <a:off x="4572000" y="1220300"/>
            <a:ext cx="2626200" cy="20625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5" name="Google Shape;185;p29"/>
          <p:cNvSpPr/>
          <p:nvPr/>
        </p:nvSpPr>
        <p:spPr>
          <a:xfrm>
            <a:off x="152400" y="986200"/>
            <a:ext cx="915900" cy="3393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6" name="Google Shape;186;p29"/>
          <p:cNvSpPr txBox="1"/>
          <p:nvPr/>
        </p:nvSpPr>
        <p:spPr>
          <a:xfrm>
            <a:off x="1174100" y="1640950"/>
            <a:ext cx="129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rgbClr val="FAA22A"/>
                </a:solidFill>
                <a:latin typeface="Ubuntu"/>
                <a:ea typeface="Ubuntu"/>
                <a:cs typeface="Ubuntu"/>
                <a:sym typeface="Ubuntu"/>
              </a:rPr>
              <a:t>Les ressources</a:t>
            </a:r>
            <a:endParaRPr b="1" sz="1200">
              <a:solidFill>
                <a:srgbClr val="FAA22A"/>
              </a:solidFill>
              <a:latin typeface="Ubuntu"/>
              <a:ea typeface="Ubuntu"/>
              <a:cs typeface="Ubuntu"/>
              <a:sym typeface="Ubuntu"/>
            </a:endParaRPr>
          </a:p>
        </p:txBody>
      </p:sp>
      <p:sp>
        <p:nvSpPr>
          <p:cNvPr id="187" name="Google Shape;187;p29"/>
          <p:cNvSpPr txBox="1"/>
          <p:nvPr/>
        </p:nvSpPr>
        <p:spPr>
          <a:xfrm>
            <a:off x="2637700" y="2147775"/>
            <a:ext cx="1321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300">
                <a:solidFill>
                  <a:srgbClr val="FAA22A"/>
                </a:solidFill>
                <a:latin typeface="Ubuntu"/>
                <a:ea typeface="Ubuntu"/>
                <a:cs typeface="Ubuntu"/>
                <a:sym typeface="Ubuntu"/>
              </a:rPr>
              <a:t>Recherche par mot-clé</a:t>
            </a:r>
            <a:endParaRPr b="1" sz="1300">
              <a:solidFill>
                <a:srgbClr val="FAA22A"/>
              </a:solidFill>
              <a:latin typeface="Ubuntu"/>
              <a:ea typeface="Ubuntu"/>
              <a:cs typeface="Ubuntu"/>
              <a:sym typeface="Ubuntu"/>
            </a:endParaRPr>
          </a:p>
        </p:txBody>
      </p:sp>
      <p:cxnSp>
        <p:nvCxnSpPr>
          <p:cNvPr id="188" name="Google Shape;188;p29"/>
          <p:cNvCxnSpPr>
            <a:stCxn id="186" idx="1"/>
            <a:endCxn id="185" idx="5"/>
          </p:cNvCxnSpPr>
          <p:nvPr/>
        </p:nvCxnSpPr>
        <p:spPr>
          <a:xfrm rot="10800000">
            <a:off x="934100" y="1275700"/>
            <a:ext cx="240000" cy="549900"/>
          </a:xfrm>
          <a:prstGeom prst="straightConnector1">
            <a:avLst/>
          </a:prstGeom>
          <a:noFill/>
          <a:ln cap="flat" cmpd="sng" w="28575">
            <a:solidFill>
              <a:srgbClr val="FAA22A"/>
            </a:solidFill>
            <a:prstDash val="solid"/>
            <a:round/>
            <a:headEnd len="med" w="med" type="none"/>
            <a:tailEnd len="med" w="med" type="triangle"/>
          </a:ln>
        </p:spPr>
      </p:cxnSp>
      <p:cxnSp>
        <p:nvCxnSpPr>
          <p:cNvPr id="189" name="Google Shape;189;p29"/>
          <p:cNvCxnSpPr>
            <a:stCxn id="187" idx="3"/>
            <a:endCxn id="184" idx="1"/>
          </p:cNvCxnSpPr>
          <p:nvPr/>
        </p:nvCxnSpPr>
        <p:spPr>
          <a:xfrm flipH="1" rot="10800000">
            <a:off x="3959200" y="2251575"/>
            <a:ext cx="612900" cy="188700"/>
          </a:xfrm>
          <a:prstGeom prst="straightConnector1">
            <a:avLst/>
          </a:prstGeom>
          <a:noFill/>
          <a:ln cap="flat" cmpd="sng" w="28575">
            <a:solidFill>
              <a:srgbClr val="FAA22A"/>
            </a:solidFill>
            <a:prstDash val="solid"/>
            <a:round/>
            <a:headEnd len="med" w="med" type="none"/>
            <a:tailEnd len="med" w="med" type="triangle"/>
          </a:ln>
        </p:spPr>
      </p:cxnSp>
      <p:cxnSp>
        <p:nvCxnSpPr>
          <p:cNvPr id="190" name="Google Shape;190;p29"/>
          <p:cNvCxnSpPr>
            <a:stCxn id="187" idx="0"/>
          </p:cNvCxnSpPr>
          <p:nvPr/>
        </p:nvCxnSpPr>
        <p:spPr>
          <a:xfrm rot="10800000">
            <a:off x="2169850" y="458175"/>
            <a:ext cx="1128600" cy="1689600"/>
          </a:xfrm>
          <a:prstGeom prst="straightConnector1">
            <a:avLst/>
          </a:prstGeom>
          <a:noFill/>
          <a:ln cap="flat" cmpd="sng" w="28575">
            <a:solidFill>
              <a:srgbClr val="FAA22A"/>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Minola template">
  <a:themeElements>
    <a:clrScheme name="Custom 347">
      <a:dk1>
        <a:srgbClr val="061A22"/>
      </a:dk1>
      <a:lt1>
        <a:srgbClr val="FFFFFF"/>
      </a:lt1>
      <a:dk2>
        <a:srgbClr val="808D8B"/>
      </a:dk2>
      <a:lt2>
        <a:srgbClr val="E7EDEB"/>
      </a:lt2>
      <a:accent1>
        <a:srgbClr val="CCFF67"/>
      </a:accent1>
      <a:accent2>
        <a:srgbClr val="6DD84D"/>
      </a:accent2>
      <a:accent3>
        <a:srgbClr val="17B342"/>
      </a:accent3>
      <a:accent4>
        <a:srgbClr val="009E9A"/>
      </a:accent4>
      <a:accent5>
        <a:srgbClr val="075E68"/>
      </a:accent5>
      <a:accent6>
        <a:srgbClr val="E4FDC4"/>
      </a:accent6>
      <a:hlink>
        <a:srgbClr val="00806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