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6" r:id="rId3"/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embeddedFontLst>
    <p:embeddedFont>
      <p:font typeface="Ubuntu"/>
      <p:regular r:id="rId49"/>
      <p:bold r:id="rId50"/>
      <p:italic r:id="rId51"/>
      <p:boldItalic r:id="rId52"/>
    </p:embeddedFont>
    <p:embeddedFont>
      <p:font typeface="Caveat"/>
      <p:regular r:id="rId53"/>
      <p:bold r:id="rId54"/>
    </p:embeddedFont>
    <p:embeddedFont>
      <p:font typeface="Nixie One"/>
      <p:regular r:id="rId55"/>
    </p:embeddedFont>
    <p:embeddedFont>
      <p:font typeface="Amatic SC"/>
      <p:regular r:id="rId56"/>
      <p:bold r:id="rId57"/>
    </p:embeddedFont>
    <p:embeddedFont>
      <p:font typeface="Nunito"/>
      <p:regular r:id="rId58"/>
      <p:bold r:id="rId59"/>
      <p:italic r:id="rId60"/>
      <p:boldItalic r:id="rId61"/>
    </p:embeddedFont>
    <p:embeddedFont>
      <p:font typeface="Source Code Pro"/>
      <p:regular r:id="rId62"/>
      <p:bold r:id="rId63"/>
      <p:italic r:id="rId64"/>
      <p:boldItalic r:id="rId65"/>
    </p:embeddedFont>
    <p:embeddedFont>
      <p:font typeface="Viga"/>
      <p:regular r:id="rId66"/>
    </p:embeddedFont>
    <p:embeddedFont>
      <p:font typeface="Varela Round"/>
      <p:regular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Ubuntu-regular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SourceCodePro-regular.fntdata"/><Relationship Id="rId61" Type="http://schemas.openxmlformats.org/officeDocument/2006/relationships/font" Target="fonts/Nunito-boldItalic.fntdata"/><Relationship Id="rId20" Type="http://schemas.openxmlformats.org/officeDocument/2006/relationships/slide" Target="slides/slide14.xml"/><Relationship Id="rId64" Type="http://schemas.openxmlformats.org/officeDocument/2006/relationships/font" Target="fonts/SourceCodePro-italic.fntdata"/><Relationship Id="rId63" Type="http://schemas.openxmlformats.org/officeDocument/2006/relationships/font" Target="fonts/SourceCodePro-bold.fntdata"/><Relationship Id="rId22" Type="http://schemas.openxmlformats.org/officeDocument/2006/relationships/slide" Target="slides/slide16.xml"/><Relationship Id="rId66" Type="http://schemas.openxmlformats.org/officeDocument/2006/relationships/font" Target="fonts/Viga-regular.fntdata"/><Relationship Id="rId21" Type="http://schemas.openxmlformats.org/officeDocument/2006/relationships/slide" Target="slides/slide15.xml"/><Relationship Id="rId65" Type="http://schemas.openxmlformats.org/officeDocument/2006/relationships/font" Target="fonts/SourceCodePro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font" Target="fonts/VarelaRound-regular.fntdata"/><Relationship Id="rId60" Type="http://schemas.openxmlformats.org/officeDocument/2006/relationships/font" Target="fonts/Nunito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Ubuntu-italic.fntdata"/><Relationship Id="rId50" Type="http://schemas.openxmlformats.org/officeDocument/2006/relationships/font" Target="fonts/Ubuntu-bold.fntdata"/><Relationship Id="rId53" Type="http://schemas.openxmlformats.org/officeDocument/2006/relationships/font" Target="fonts/Caveat-regular.fntdata"/><Relationship Id="rId52" Type="http://schemas.openxmlformats.org/officeDocument/2006/relationships/font" Target="fonts/Ubuntu-boldItalic.fntdata"/><Relationship Id="rId11" Type="http://schemas.openxmlformats.org/officeDocument/2006/relationships/slide" Target="slides/slide5.xml"/><Relationship Id="rId55" Type="http://schemas.openxmlformats.org/officeDocument/2006/relationships/font" Target="fonts/NixieOne-regular.fntdata"/><Relationship Id="rId10" Type="http://schemas.openxmlformats.org/officeDocument/2006/relationships/slide" Target="slides/slide4.xml"/><Relationship Id="rId54" Type="http://schemas.openxmlformats.org/officeDocument/2006/relationships/font" Target="fonts/Caveat-bold.fntdata"/><Relationship Id="rId13" Type="http://schemas.openxmlformats.org/officeDocument/2006/relationships/slide" Target="slides/slide7.xml"/><Relationship Id="rId57" Type="http://schemas.openxmlformats.org/officeDocument/2006/relationships/font" Target="fonts/AmaticSC-bold.fntdata"/><Relationship Id="rId12" Type="http://schemas.openxmlformats.org/officeDocument/2006/relationships/slide" Target="slides/slide6.xml"/><Relationship Id="rId56" Type="http://schemas.openxmlformats.org/officeDocument/2006/relationships/font" Target="fonts/AmaticSC-regular.fntdata"/><Relationship Id="rId15" Type="http://schemas.openxmlformats.org/officeDocument/2006/relationships/slide" Target="slides/slide9.xml"/><Relationship Id="rId59" Type="http://schemas.openxmlformats.org/officeDocument/2006/relationships/font" Target="fonts/Nunito-bold.fntdata"/><Relationship Id="rId14" Type="http://schemas.openxmlformats.org/officeDocument/2006/relationships/slide" Target="slides/slide8.xml"/><Relationship Id="rId58" Type="http://schemas.openxmlformats.org/officeDocument/2006/relationships/font" Target="fonts/Nunit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ozoblockly.com/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ozoblockly.com/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ckly4thymio.net/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ckly4thymio.net/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ozoblockly.com/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ckly4thymio.net/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ckly4thymio.net/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5969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5818E"/>
              </a:buClr>
              <a:buSzPts val="1100"/>
              <a:buFont typeface="Nunito"/>
              <a:buChar char="●"/>
            </a:pPr>
            <a:r>
              <a:rPr lang="en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8 h 30 - 9 h : Accueil et installation de vos ateliers</a:t>
            </a:r>
            <a:endParaRPr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5969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100"/>
              <a:buFont typeface="Nunito"/>
              <a:buChar char="●"/>
            </a:pPr>
            <a:r>
              <a:rPr lang="en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9 h : Introduction et mise en contexte par l’École branchée</a:t>
            </a:r>
            <a:endParaRPr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5969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100"/>
              <a:buChar char="●"/>
            </a:pPr>
            <a:r>
              <a:rPr lang="en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9 h 30 : « Grande séduction » : les facilitateur-trice-s ont 2-3 minutes à l’avant pour présenter leur thème et recruter des participants!</a:t>
            </a:r>
            <a:endParaRPr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5969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100"/>
              <a:buFont typeface="Nunito"/>
              <a:buChar char="●"/>
            </a:pPr>
            <a:r>
              <a:rPr lang="en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9 h 45 - 12 h : Travail en sous-groupes (avec pause collation)</a:t>
            </a:r>
            <a:endParaRPr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5969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100"/>
              <a:buChar char="●"/>
            </a:pPr>
            <a:r>
              <a:rPr lang="en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12 h - 13 h : Dîner fourni sur place </a:t>
            </a:r>
            <a:endParaRPr b="1"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5969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100"/>
              <a:buChar char="●"/>
            </a:pPr>
            <a:r>
              <a:rPr lang="en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13 h - 15 h 15 : Poursuite du travail en groupes (avec pause collation)</a:t>
            </a:r>
            <a:endParaRPr>
              <a:solidFill>
                <a:srgbClr val="45818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5969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100"/>
              <a:buChar char="●"/>
            </a:pPr>
            <a:r>
              <a:rPr lang="en">
                <a:solidFill>
                  <a:srgbClr val="45818E"/>
                </a:solidFill>
                <a:latin typeface="Nunito"/>
                <a:ea typeface="Nunito"/>
                <a:cs typeface="Nunito"/>
                <a:sym typeface="Nunito"/>
              </a:rPr>
              <a:t>15 h 15 - 16 h 30 (approximatif) : Mise en commun des apprentissages et accomplissements de la journée avec tous les participant-e-s et cocktail réseautage. Le réseautage peut se poursuivre après l’échange.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4b5be418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4b5be41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e2a75e2cf_0_2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e2a75e2cf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ee417cce5_0_36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6ee417cce5_0_3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ee417cce5_0_36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ee417cce5_0_3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ee417cce5_0_36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ee417cce5_0_3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6ee417cce5_0_36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6ee417cce5_0_3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b1a0a18b6_0_1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b1a0a18b6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43d92a4765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43d92a476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f49c75ca5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6f49c75ca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4e2a75e2cf_0_3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4e2a75e2cf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http://blockly4thymio.net/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a297c642f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a297c642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b1a0a1538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b1a0a153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http://blockly4thymio.net/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e2a75e2cf_0_3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e2a75e2cf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e2a75e2cf_0_3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e2a75e2cf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b1a0a18b6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b1a0a18b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696be26c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696be26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http://blockly4thymio.net/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4b1a0a1538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4b1a0a153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Avec tablette, détecter la distance sous l’onglet jaune avec le temps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b1a0a18b6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b1a0a18b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4e2a75e2cf_0_5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4e2a75e2cf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http://blockly4thymio.net/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b1a0a18b6_0_2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4b1a0a18b6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4b1a0a18b6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4b1a0a18b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420b375d_0_5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420b375d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f0878d2f5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4f0878d2f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4f0878d2f5_0_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4f0878d2f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afc468975128ac7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afc468975128ac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5517c4246b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5517c4246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3d92a476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3d92a47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57936855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5793685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4e2a75a64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4e2a75a6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6f49c75ca5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6f49c75ca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6f49c75ca5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6f49c75ca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4b1a0a18b6_0_2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4b1a0a18b6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cb7217b73978de8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cb7217b73978de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4b1a0a1538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4b1a0a153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512c84f93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512c84f9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04b5be41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04b5be4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4c840e8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4c840e8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4c840e89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4c840e89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90abd194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90abd194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a297c642f_0_1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a297c642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fmla="val 18608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letely blank">
  <p:cSld name="BLANK_1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87" name="Google Shape;187;p14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8" name="Google Shape;18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1" name="Google Shape;19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4" name="Google Shape;194;p1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8" name="Google Shape;198;p17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9" name="Google Shape;199;p17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0" name="Google Shape;2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03" name="Google Shape;20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206" name="Google Shape;20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7" name="Google Shape;20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3" name="Google Shape;213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2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215" name="Google Shape;215;p21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6" name="Google Shape;216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217" name="Google Shape;21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 txBox="1"/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9pPr>
          </a:lstStyle>
          <a:p/>
        </p:txBody>
      </p:sp>
      <p:sp>
        <p:nvSpPr>
          <p:cNvPr id="29" name="Google Shape;29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220" name="Google Shape;22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23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224" name="Google Shape;22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/>
          <p:nvPr/>
        </p:nvSpPr>
        <p:spPr>
          <a:xfrm flipH="1" rot="10800000">
            <a:off x="0" y="3093235"/>
            <a:ext cx="8458200" cy="712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6"/>
          <p:cNvSpPr txBox="1"/>
          <p:nvPr>
            <p:ph type="ctrTitle"/>
          </p:nvPr>
        </p:nvSpPr>
        <p:spPr>
          <a:xfrm>
            <a:off x="685800" y="1300757"/>
            <a:ext cx="7772400" cy="16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4" name="Google Shape;234;p26"/>
          <p:cNvSpPr txBox="1"/>
          <p:nvPr>
            <p:ph idx="1" type="subTitle"/>
          </p:nvPr>
        </p:nvSpPr>
        <p:spPr>
          <a:xfrm>
            <a:off x="685800" y="3093357"/>
            <a:ext cx="7772400" cy="7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5" name="Google Shape;235;p2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7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39" name="Google Shape;239;p27"/>
          <p:cNvSpPr txBox="1"/>
          <p:nvPr>
            <p:ph idx="1" type="body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0" name="Google Shape;240;p2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8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44" name="Google Shape;244;p28"/>
          <p:cNvSpPr txBox="1"/>
          <p:nvPr>
            <p:ph idx="1" type="body"/>
          </p:nvPr>
        </p:nvSpPr>
        <p:spPr>
          <a:xfrm>
            <a:off x="457200" y="1460499"/>
            <a:ext cx="4030200" cy="3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5" name="Google Shape;245;p28"/>
          <p:cNvSpPr txBox="1"/>
          <p:nvPr>
            <p:ph idx="2" type="body"/>
          </p:nvPr>
        </p:nvSpPr>
        <p:spPr>
          <a:xfrm>
            <a:off x="4656667" y="1461909"/>
            <a:ext cx="4030200" cy="3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46" name="Google Shape;246;p2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250" name="Google Shape;250;p2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/>
          <p:nvPr/>
        </p:nvSpPr>
        <p:spPr>
          <a:xfrm>
            <a:off x="0" y="4406309"/>
            <a:ext cx="8686800" cy="51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0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254" name="Google Shape;254;p30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fmla="val 17100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4"/>
          <p:cNvSpPr txBox="1"/>
          <p:nvPr>
            <p:ph idx="1" type="body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0" name="Google Shape;50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fmla="val 10084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fmla="val 3727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fmla="val 5022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fmla="val 43984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5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65" name="Google Shape;65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fmla="val 22275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fmla="val 31897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 column + image">
  <p:cSld name="TITLE_AND_BOD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/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0" name="Google Shape;80;p6"/>
          <p:cNvSpPr txBox="1"/>
          <p:nvPr>
            <p:ph idx="1" type="body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1" name="Google Shape;81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fmla="val 39527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fmla="val 29951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2" name="Google Shape;92;p7"/>
          <p:cNvSpPr txBox="1"/>
          <p:nvPr>
            <p:ph idx="1" type="body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93" name="Google Shape;93;p7"/>
          <p:cNvSpPr txBox="1"/>
          <p:nvPr>
            <p:ph idx="2" type="body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94" name="Google Shape;94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fmla="val 36789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fmla="val 22275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fmla="val 18606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fmla="val 8064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8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1" type="body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13" name="Google Shape;113;p8"/>
          <p:cNvSpPr txBox="1"/>
          <p:nvPr>
            <p:ph idx="2" type="body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14" name="Google Shape;114;p8"/>
          <p:cNvSpPr txBox="1"/>
          <p:nvPr>
            <p:ph idx="3" type="body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15" name="Google Shape;115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cap="flat" cmpd="sng" w="9525">
            <a:solidFill>
              <a:srgbClr val="00D1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fmla="val 43200" name="adj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fmla="val 9905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21094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0" name="Google Shape;130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fmla="val 43200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6129" name="adj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fmla="val 18608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"/>
          <p:cNvSpPr txBox="1"/>
          <p:nvPr>
            <p:ph idx="1" type="body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148" name="Google Shape;148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fmla="val 18608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182" name="Google Shape;182;p1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83" name="Google Shape;18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dern"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9" name="Google Shape;229;p25"/>
          <p:cNvSpPr txBox="1"/>
          <p:nvPr>
            <p:ph idx="1" type="body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0" name="Google Shape;230;p2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bit.ly/mst9mars2020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.png"/><Relationship Id="rId5" Type="http://schemas.openxmlformats.org/officeDocument/2006/relationships/hyperlink" Target="https://recitmst.qc.ca/" TargetMode="External"/><Relationship Id="rId6" Type="http://schemas.openxmlformats.org/officeDocument/2006/relationships/hyperlink" Target="https://creativecommons.org/licenses/by-nc-sa/4.0/" TargetMode="External"/><Relationship Id="rId7" Type="http://schemas.openxmlformats.org/officeDocument/2006/relationships/hyperlink" Target="https://creativecommons.org/licenses/by-nc-sa/4.0/" TargetMode="External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recitmst.qc.ca/blockly/" TargetMode="External"/><Relationship Id="rId4" Type="http://schemas.openxmlformats.org/officeDocument/2006/relationships/hyperlink" Target="http://recitmst.qc.ca/blockly/" TargetMode="External"/><Relationship Id="rId10" Type="http://schemas.openxmlformats.org/officeDocument/2006/relationships/hyperlink" Target="https://code.org/minecraft" TargetMode="External"/><Relationship Id="rId9" Type="http://schemas.openxmlformats.org/officeDocument/2006/relationships/hyperlink" Target="https://scratch.mit.edu/" TargetMode="External"/><Relationship Id="rId5" Type="http://schemas.openxmlformats.org/officeDocument/2006/relationships/hyperlink" Target="http://code.org" TargetMode="External"/><Relationship Id="rId6" Type="http://schemas.openxmlformats.org/officeDocument/2006/relationships/hyperlink" Target="http://code.org/" TargetMode="External"/><Relationship Id="rId7" Type="http://schemas.openxmlformats.org/officeDocument/2006/relationships/hyperlink" Target="http://www.karsenti.ca/11coder.pdf" TargetMode="External"/><Relationship Id="rId8" Type="http://schemas.openxmlformats.org/officeDocument/2006/relationships/hyperlink" Target="https://itunes.apple.com/us/app/scratchjr/id895485086?mt=8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recitmst.qc.ca/blockly/" TargetMode="External"/><Relationship Id="rId4" Type="http://schemas.openxmlformats.org/officeDocument/2006/relationships/image" Target="../media/image1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code.org/" TargetMode="External"/><Relationship Id="rId4" Type="http://schemas.openxmlformats.org/officeDocument/2006/relationships/hyperlink" Target="https://www.youtube.com/watch?v=S9Y9Y9VU2Eg" TargetMode="External"/><Relationship Id="rId5" Type="http://schemas.openxmlformats.org/officeDocument/2006/relationships/image" Target="../media/image33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recitpresco.qc.ca/sites/default/files/documents/images-des-blocs-scratchjr-en-francais.pdf" TargetMode="External"/><Relationship Id="rId4" Type="http://schemas.openxmlformats.org/officeDocument/2006/relationships/hyperlink" Target="https://recitpresco.qc.ca/sites/default/files/documents/referentiel-scratch-jr.pdf" TargetMode="External"/><Relationship Id="rId5" Type="http://schemas.openxmlformats.org/officeDocument/2006/relationships/hyperlink" Target="https://recitpresco.qc.ca/sites/default/files/documents/scratchjr-les-actions.pdf" TargetMode="External"/><Relationship Id="rId6" Type="http://schemas.openxmlformats.org/officeDocument/2006/relationships/hyperlink" Target="http://bit.ly/progCSC" TargetMode="External"/><Relationship Id="rId7" Type="http://schemas.openxmlformats.org/officeDocument/2006/relationships/hyperlink" Target="https://campus.recit.qc.ca/math%c3%a9matique-science-et-technologie/scratchjr" TargetMode="External"/><Relationship Id="rId8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rive.google.com/open?id=1L7zrdZ7JrwKsScwQS7_gA1s2rK4qO5sQ" TargetMode="External"/><Relationship Id="rId4" Type="http://schemas.openxmlformats.org/officeDocument/2006/relationships/hyperlink" Target="https://drive.google.com/open?id=0B7m_64ByUEywQ1Q2MV90V3JyNVk" TargetMode="External"/><Relationship Id="rId5" Type="http://schemas.openxmlformats.org/officeDocument/2006/relationships/hyperlink" Target="http://bit.ly/progCSC" TargetMode="External"/><Relationship Id="rId6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cs.google.com/document/d/1eHTDioCXKi6cA9E2yyG6d4Sa90WWPIU3UvjntNKddZo/edit?usp=sharing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s://www.google.com/imgres?imgurl=https%3A%2F%2Flive.staticflickr.com%2F7305%2F12844824643_d337810b76_b.jpg&amp;imgrefurl=https%3A%2F%2Fwww.flickr.com%2Fphotos%2Fbagogames%2F12844824643&amp;tbnid=6exJ4jZhigIdbM&amp;vet=12ahUKEwiBl5aMi-PnAhUrm-AKHa4DAlcQMyhEegUIARCVAQ..i&amp;docid=kem9B03VNcNV-M&amp;w=1024&amp;h=576&amp;q=image%20minecraft&amp;hl=fr&amp;ved=2ahUKEwiBl5aMi-PnAhUrm-AKHa4DAlcQMyhEegUIARCVAQ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cs.google.com/document/d/1qdLCgFs9-56ugUriim5ZdelxBN_GYFq34Ap4y4T2OKQ/edit?usp=sharing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docs.google.com/document/d/1hy_f_SDzV-epKRK7Ig3OTouiR0obx66jSY-ihmD8bmA/edit?usp=sharing" TargetMode="External"/><Relationship Id="rId6" Type="http://schemas.openxmlformats.org/officeDocument/2006/relationships/hyperlink" Target="https://docs.google.com/document/d/12MzPH-MaBssmohZMCgvfAoZqzBqPu0MflwJ5o27KLv0/edit?usp=sharin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ocs.google.com/document/d/1By5CL12XtMREUNrwGHZqI3E3rPH7rpEPV8aLlgCsJE0/edit?usp=sharing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recitmst.qc.ca" TargetMode="External"/><Relationship Id="rId4" Type="http://schemas.openxmlformats.org/officeDocument/2006/relationships/image" Target="../media/image6.jp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ocs.google.com/document/d/11DjMvGAJ74cT1biOFKP2AAX6vVmkrDwWDqdMmi4BOwM/edit?usp=sharing" TargetMode="External"/><Relationship Id="rId4" Type="http://schemas.openxmlformats.org/officeDocument/2006/relationships/image" Target="../media/image22.png"/><Relationship Id="rId5" Type="http://schemas.openxmlformats.org/officeDocument/2006/relationships/hyperlink" Target="https://docs.google.com/document/d/1gHubL8O7yY9SWv8kRqpY6kfGdpAfJKB-2OfV6ec6cws/edit?usp=sharing" TargetMode="External"/><Relationship Id="rId6" Type="http://schemas.openxmlformats.org/officeDocument/2006/relationships/hyperlink" Target="https://docs.google.com/document/d/1vd-76cABslDGvZuidN8TuTloDrLJ5oYWgBkDin-hHJE/edit?usp=sharing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cs.google.com/document/d/13j9lM206YPUbFPQFlp8u1YMY0Du20hkztVb_4e-w2Gs/edit?usp=sharing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s://docs.google.com/document/d/1gHubL8O7yY9SWv8kRqpY6kfGdpAfJKB-2OfV6ec6cws/edit?usp=sharing" TargetMode="External"/><Relationship Id="rId6" Type="http://schemas.openxmlformats.org/officeDocument/2006/relationships/hyperlink" Target="https://docs.google.com/document/d/14FFm74Y7NXaAFH3Jn9k9O5Z5MpGfQW40Pid3ZjS6G9w/edit?usp=sharing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ocs.google.com/document/d/1yceeePuUiFwlx8cuA8FD4nbHSSfb3EIANbAC1IKH34Q/edit?usp=sharing" TargetMode="External"/><Relationship Id="rId4" Type="http://schemas.openxmlformats.org/officeDocument/2006/relationships/hyperlink" Target="https://docs.google.com/document/d/11XUGRgFrifqsXOCQ1obHpVsWPGGMT4kr6tngk1UbRds/edit?usp=sharing" TargetMode="External"/><Relationship Id="rId5" Type="http://schemas.openxmlformats.org/officeDocument/2006/relationships/hyperlink" Target="https://docs.google.com/document/d/13d9IFjIsoYu2AmNepouQKo6kS7xb0oQSBTn5JNz_O_g/edit?usp=sharing" TargetMode="External"/><Relationship Id="rId6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document/d/1uqJuWjqT64NDhkwJnsBzyJ4dtTE4v1RizE6-1p9SRs0/edit?usp=sharing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s://docs.google.com/document/d/1goMUN7ncKR8-XCOvR1--nwyUQO_tRRJp-NEow4hpzmI/edit?usp=sharing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rive.google.com/open?id=1jAyBVEwgMQVKiCvNU0Po1G_q8QduVpHeJWww0uTblMY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ocs.google.com/document/d/1rfwsPzUbkBrEaV4OJ0FSj3pCvVGVMijnJQdHpQycE1Y/edit?usp=sharing" TargetMode="External"/><Relationship Id="rId4" Type="http://schemas.openxmlformats.org/officeDocument/2006/relationships/image" Target="../media/image37.png"/><Relationship Id="rId5" Type="http://schemas.openxmlformats.org/officeDocument/2006/relationships/hyperlink" Target="https://docs.google.com/document/d/1IUKqkHaOsFrsmfN96Zcliz9pSth01ge31sOyLU0VDqA/edit?usp=sharing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ocs.google.com/document/d/1pXCvGlheZWRoYBWYBt8QH_cg3YkdZ7GTIb86KBk1sv0/edit?usp=sharing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hyperlink" Target="https://docs.google.com/document/d/1AiZ-bCFAQL8FSMSNTV_BvkaM7fFGvJdwhaYaSMk29l4/edit?usp=sharing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document/d/1RRvEuIXqokGMTZHmAACHRWB_Qhhga1U-ktFfXdwPJkM/edit?usp=sharing" TargetMode="External"/><Relationship Id="rId4" Type="http://schemas.openxmlformats.org/officeDocument/2006/relationships/image" Target="../media/image38.png"/><Relationship Id="rId5" Type="http://schemas.openxmlformats.org/officeDocument/2006/relationships/hyperlink" Target="https://docs.google.com/document/d/1AiZ-bCFAQL8FSMSNTV_BvkaM7fFGvJdwhaYaSMk29l4/edit?usp=sharing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docs.google.com/document/d/1l8zWnIkVf7YOmuXukXEmhALialAQ4FLGas9Vb8AgnbI/edit?usp=sharing" TargetMode="External"/><Relationship Id="rId4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docs.google.com/document/d/1oOWK8e48i8fuHCsgBeYF9Bj7fxGomo3-8-NXS8xCR6k/edit?usp=sharing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s://docs.google.com/document/d/17i7jhAniMiFl3PG58T4YW_sLIros5mrw_FQx6T4DT0I/edit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cs.google.com/spreadsheets/d/1-FIq4Ysb4pDoZKv33_6h1em0NSzb_nXScQyc6-2rySM/edit?usp=sharing" TargetMode="External"/><Relationship Id="rId4" Type="http://schemas.openxmlformats.org/officeDocument/2006/relationships/hyperlink" Target="https://docs.google.com/document/d/1QZ2WyIRuBkD-zHZs6giQUkvQONkSfWVZhTVG3qqJ2Tk/edit?usp=sharing" TargetMode="External"/><Relationship Id="rId5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ocs.google.com/document/d/1wkFYhdQEIZLk9RJJN5XAhwQonFPN5gK-grKZlpWuE0c/edit?usp=sharing" TargetMode="External"/><Relationship Id="rId4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docs.google.com/document/d/1-finQnwRdDM7fBd46qsoHwErY6WhP4G2qAmB4geJec8/edit" TargetMode="External"/><Relationship Id="rId4" Type="http://schemas.openxmlformats.org/officeDocument/2006/relationships/hyperlink" Target="https://www.robotshop.com/ca/fr/kit-37-capteurs-arduino.html" TargetMode="External"/><Relationship Id="rId5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robot-tic.qc.ca/" TargetMode="External"/><Relationship Id="rId4" Type="http://schemas.openxmlformats.org/officeDocument/2006/relationships/hyperlink" Target="http://bit.ly/progCSC" TargetMode="External"/><Relationship Id="rId9" Type="http://schemas.openxmlformats.org/officeDocument/2006/relationships/hyperlink" Target="https://campus.recit.qc.ca/course/view.php?id=101" TargetMode="External"/><Relationship Id="rId5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6" Type="http://schemas.openxmlformats.org/officeDocument/2006/relationships/hyperlink" Target="https://docs.google.com/document/d/108UqqlzNy4EPOa4cqk6MxGhkaQ0ZDi3ktIeBD4DJ6c8/edit?usp=sharing" TargetMode="External"/><Relationship Id="rId7" Type="http://schemas.openxmlformats.org/officeDocument/2006/relationships/hyperlink" Target="https://docs.google.com/document/d/17mvmNb9P7A_YZ9FwCfR-7zpj0fQrogQc7ZNkkQtwSsw/edit?usp=sharing" TargetMode="External"/><Relationship Id="rId8" Type="http://schemas.openxmlformats.org/officeDocument/2006/relationships/hyperlink" Target="https://campus.recit.qc.ca/course/view.php?id=58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hyperlink" Target="https://recit.qc.ca/parcours-de-formation-combos-numeriques-robotique1/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campus.recit.qc.ca/math%c3%a9matique-science-et-technologie/scratchjr" TargetMode="External"/><Relationship Id="rId4" Type="http://schemas.openxmlformats.org/officeDocument/2006/relationships/hyperlink" Target="https://campus.recit.qc.ca/math%c3%a9matique-science-et-technologie/scratchpremierspas" TargetMode="External"/><Relationship Id="rId5" Type="http://schemas.openxmlformats.org/officeDocument/2006/relationships/hyperlink" Target="https://campus.recit.qc.ca/math%c3%a9matique-science-et-technologie/scratchmathematique1" TargetMode="External"/><Relationship Id="rId6" Type="http://schemas.openxmlformats.org/officeDocument/2006/relationships/hyperlink" Target="https://campus.recit.qc.ca/tinkercad" TargetMode="External"/><Relationship Id="rId7" Type="http://schemas.openxmlformats.org/officeDocument/2006/relationships/hyperlink" Target="https://campus.recit.qc.ca/course/view.php?id=58" TargetMode="External"/><Relationship Id="rId8" Type="http://schemas.openxmlformats.org/officeDocument/2006/relationships/hyperlink" Target="https://campus.recit.qc.ca/course/view.php?id=101" TargetMode="External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hyperlink" Target="https://campus.recit.qc.ca/pan-robotique/ozobot-2" TargetMode="External"/><Relationship Id="rId10" Type="http://schemas.openxmlformats.org/officeDocument/2006/relationships/hyperlink" Target="https://campus.recit.qc.ca/course/view.php?id=58" TargetMode="External"/><Relationship Id="rId13" Type="http://schemas.openxmlformats.org/officeDocument/2006/relationships/hyperlink" Target="https://campus.recit.qc.ca/course/view.php?id=8" TargetMode="External"/><Relationship Id="rId12" Type="http://schemas.openxmlformats.org/officeDocument/2006/relationships/hyperlink" Target="https://campus.recit.qc.ca/course/view.php?id=58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campus.recit.qc.ca/course/view.php?id=101" TargetMode="External"/><Relationship Id="rId4" Type="http://schemas.openxmlformats.org/officeDocument/2006/relationships/hyperlink" Target="https://campus.recit.qc.ca/course/view.php?id=102" TargetMode="External"/><Relationship Id="rId9" Type="http://schemas.openxmlformats.org/officeDocument/2006/relationships/hyperlink" Target="https://campus.recit.qc.ca/course/view.php?id=109" TargetMode="External"/><Relationship Id="rId15" Type="http://schemas.openxmlformats.org/officeDocument/2006/relationships/hyperlink" Target="https://campus.recit.qc.ca/course/view.php?id=58" TargetMode="External"/><Relationship Id="rId14" Type="http://schemas.openxmlformats.org/officeDocument/2006/relationships/hyperlink" Target="https://campus.recit.qc.ca/Edison" TargetMode="External"/><Relationship Id="rId16" Type="http://schemas.openxmlformats.org/officeDocument/2006/relationships/hyperlink" Target="https://campus.recit.qc.ca/course/view.php?id=101" TargetMode="External"/><Relationship Id="rId5" Type="http://schemas.openxmlformats.org/officeDocument/2006/relationships/hyperlink" Target="https://campus.recit.qc.ca/pan-robotique/dash" TargetMode="External"/><Relationship Id="rId6" Type="http://schemas.openxmlformats.org/officeDocument/2006/relationships/hyperlink" Target="https://campus.recit.qc.ca/course/view.php?id=51" TargetMode="External"/><Relationship Id="rId7" Type="http://schemas.openxmlformats.org/officeDocument/2006/relationships/hyperlink" Target="https://campus.recit.qc.ca/course/view.php?id=109" TargetMode="External"/><Relationship Id="rId8" Type="http://schemas.openxmlformats.org/officeDocument/2006/relationships/hyperlink" Target="https://campus.recit.qc.ca/pan-robotique/thymio" TargetMode="External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hyperlink" Target="https://campus.recit.qc.ca/course/view.php?id=101" TargetMode="External"/><Relationship Id="rId10" Type="http://schemas.openxmlformats.org/officeDocument/2006/relationships/hyperlink" Target="https://campus.recit.qc.ca/course/view.php?id=58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campus.recit.qc.ca/math%c3%a9matique-science-et-technologie/r_microbit101" TargetMode="External"/><Relationship Id="rId4" Type="http://schemas.openxmlformats.org/officeDocument/2006/relationships/hyperlink" Target="https://campus.recit.qc.ca/MakeyMakey" TargetMode="External"/><Relationship Id="rId9" Type="http://schemas.openxmlformats.org/officeDocument/2006/relationships/hyperlink" Target="https://campus.recit.qc.ca/course/view.php?id=3" TargetMode="External"/><Relationship Id="rId5" Type="http://schemas.openxmlformats.org/officeDocument/2006/relationships/hyperlink" Target="https://campus.recit.qc.ca/lilypad" TargetMode="External"/><Relationship Id="rId6" Type="http://schemas.openxmlformats.org/officeDocument/2006/relationships/hyperlink" Target="https://campus.recit.qc.ca/lilypad" TargetMode="External"/><Relationship Id="rId7" Type="http://schemas.openxmlformats.org/officeDocument/2006/relationships/hyperlink" Target="https://campus.recit.qc.ca/Squishy" TargetMode="External"/><Relationship Id="rId8" Type="http://schemas.openxmlformats.org/officeDocument/2006/relationships/hyperlink" Target="https://campus.recit.qc.ca/course/view.php?id=8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campus.recit.qc.ca/course/view.php?id=58" TargetMode="External"/><Relationship Id="rId4" Type="http://schemas.openxmlformats.org/officeDocument/2006/relationships/hyperlink" Target="https://campus.recit.qc.ca/course/view.php?id=101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campus.recit.qc.ca/course/view.php?id=58" TargetMode="External"/><Relationship Id="rId4" Type="http://schemas.openxmlformats.org/officeDocument/2006/relationships/hyperlink" Target="https://campus.recit.qc.ca/course/view.php?id=58" TargetMode="External"/><Relationship Id="rId5" Type="http://schemas.openxmlformats.org/officeDocument/2006/relationships/hyperlink" Target="https://campus.recit.qc.ca/course/view.php?id=101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cadre21.org/les-badges-evenementiels/" TargetMode="External"/><Relationship Id="rId4" Type="http://schemas.openxmlformats.org/officeDocument/2006/relationships/hyperlink" Target="https://campus.recit.qc.ca/math%c3%a9matique-science-et-technologie/scratchpremierspas" TargetMode="External"/><Relationship Id="rId5" Type="http://schemas.openxmlformats.org/officeDocument/2006/relationships/hyperlink" Target="https://campus.recit.qc.ca/course/view.php?id=145" TargetMode="External"/><Relationship Id="rId6" Type="http://schemas.openxmlformats.org/officeDocument/2006/relationships/image" Target="../media/image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hyperlink" Target="mailto:equipe@recitmst.qc.ca" TargetMode="External"/><Relationship Id="rId4" Type="http://schemas.openxmlformats.org/officeDocument/2006/relationships/hyperlink" Target="mailto:sonya.fiset@recitmst.qc.ca" TargetMode="External"/><Relationship Id="rId5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education.gouv.qc.ca/dossiers-thematiques/plan-daction-numerique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" TargetMode="External"/><Relationship Id="rId5" Type="http://schemas.openxmlformats.org/officeDocument/2006/relationships/hyperlink" Target="http://www.education.gouv.qc.ca/fileadmin/site_web/documents/ministere/continuum-cadre-reference-num.pdf" TargetMode="External"/><Relationship Id="rId6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ctrTitle"/>
          </p:nvPr>
        </p:nvSpPr>
        <p:spPr>
          <a:xfrm>
            <a:off x="1949475" y="1012575"/>
            <a:ext cx="5466000" cy="287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Programmation et robotique créative et collaborative</a:t>
            </a:r>
            <a:endParaRPr sz="3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Créa</a:t>
            </a:r>
            <a:r>
              <a:rPr lang="en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camp</a:t>
            </a:r>
            <a:r>
              <a:rPr lang="en" sz="3000">
                <a:solidFill>
                  <a:schemeClr val="dk1"/>
                </a:solidFill>
              </a:rPr>
              <a:t>- Gaspésie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http://bit.ly/mst9mars2020</a:t>
            </a:r>
            <a:endParaRPr sz="3000"/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6700" y="1105338"/>
            <a:ext cx="1664075" cy="17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 txBox="1"/>
          <p:nvPr/>
        </p:nvSpPr>
        <p:spPr>
          <a:xfrm>
            <a:off x="173225" y="4548200"/>
            <a:ext cx="88956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Créé par Sonya Fiset, Service national </a:t>
            </a:r>
            <a:r>
              <a:rPr lang="en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du </a:t>
            </a:r>
            <a:r>
              <a:rPr lang="en" sz="1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RÉCIT MST</a:t>
            </a:r>
            <a:r>
              <a:rPr lang="en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2020 </a:t>
            </a:r>
            <a:r>
              <a:rPr lang="en" sz="1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CC BY-NC-SA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4" name="Google Shape;264;p3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0838" y="4507662"/>
            <a:ext cx="1387975" cy="4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3225" y="1252325"/>
            <a:ext cx="1859700" cy="18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/>
          <p:nvPr>
            <p:ph idx="1" type="body"/>
          </p:nvPr>
        </p:nvSpPr>
        <p:spPr>
          <a:xfrm>
            <a:off x="1880850" y="2430550"/>
            <a:ext cx="5382300" cy="15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Programmation</a:t>
            </a:r>
            <a:endParaRPr b="1" sz="3600"/>
          </a:p>
        </p:txBody>
      </p:sp>
      <p:sp>
        <p:nvSpPr>
          <p:cNvPr id="340" name="Google Shape;340;p41"/>
          <p:cNvSpPr/>
          <p:nvPr/>
        </p:nvSpPr>
        <p:spPr>
          <a:xfrm>
            <a:off x="3706650" y="822550"/>
            <a:ext cx="104100" cy="218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 txBox="1"/>
          <p:nvPr>
            <p:ph idx="4294967295" type="title"/>
          </p:nvPr>
        </p:nvSpPr>
        <p:spPr>
          <a:xfrm>
            <a:off x="677100" y="154800"/>
            <a:ext cx="7789800" cy="483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400" u="sng">
                <a:solidFill>
                  <a:srgbClr val="7F888F"/>
                </a:solidFill>
                <a:highlight>
                  <a:srgbClr val="FFFFFF"/>
                </a:highlight>
              </a:rPr>
              <a:t>Outils pour s’initier à la programmation</a:t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-342900" lvl="0" marL="6731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 u="sng">
                <a:solidFill>
                  <a:schemeClr val="hlink"/>
                </a:solidFill>
                <a:hlinkClick r:id="rId3"/>
              </a:rPr>
              <a:t>Jeux Blockly</a:t>
            </a:r>
            <a:endParaRPr u="sng">
              <a:solidFill>
                <a:srgbClr val="FAA22A"/>
              </a:solidFill>
              <a:hlinkClick r:id="rId4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</a:rPr>
              <a:t>Sans connexion, base de la programmation, pas à pas. </a:t>
            </a:r>
            <a:endParaRPr>
              <a:solidFill>
                <a:srgbClr val="7F888F"/>
              </a:solidFill>
            </a:endParaRPr>
          </a:p>
          <a:p>
            <a:pPr indent="-342900" lvl="0" marL="6731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 u="sng">
                <a:solidFill>
                  <a:schemeClr val="hlink"/>
                </a:solidFill>
                <a:hlinkClick r:id="rId5"/>
              </a:rPr>
              <a:t>Code.org</a:t>
            </a:r>
            <a:r>
              <a:rPr lang="en">
                <a:solidFill>
                  <a:srgbClr val="7F888F"/>
                </a:solidFill>
              </a:rPr>
              <a:t> </a:t>
            </a:r>
            <a:endParaRPr u="sng">
              <a:solidFill>
                <a:srgbClr val="FAA22A"/>
              </a:solidFill>
              <a:hlinkClick r:id="rId6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</a:rPr>
              <a:t>Compte d’enseignant, on suit les élèves dans leurs défis.</a:t>
            </a:r>
            <a:endParaRPr>
              <a:solidFill>
                <a:srgbClr val="7F888F"/>
              </a:solidFill>
            </a:endParaRPr>
          </a:p>
          <a:p>
            <a:pPr indent="-342900" lvl="0" marL="6731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>
                <a:solidFill>
                  <a:srgbClr val="7F888F"/>
                </a:solidFill>
              </a:rPr>
              <a:t>Liste d’</a:t>
            </a:r>
            <a:r>
              <a:rPr lang="en" u="sng">
                <a:solidFill>
                  <a:schemeClr val="hlink"/>
                </a:solidFill>
                <a:hlinkClick r:id="rId7"/>
              </a:rPr>
              <a:t>applications</a:t>
            </a:r>
            <a:r>
              <a:rPr lang="en">
                <a:solidFill>
                  <a:srgbClr val="7F888F"/>
                </a:solidFill>
              </a:rPr>
              <a:t> sur tablettes pour apprendre à coder</a:t>
            </a:r>
            <a:endParaRPr>
              <a:solidFill>
                <a:srgbClr val="7F888F"/>
              </a:solidFill>
            </a:endParaRPr>
          </a:p>
          <a:p>
            <a:pPr indent="-342900" lvl="0" marL="6731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 u="sng">
                <a:solidFill>
                  <a:schemeClr val="hlink"/>
                </a:solidFill>
                <a:hlinkClick r:id="rId8"/>
              </a:rPr>
              <a:t>ScratchJr</a:t>
            </a:r>
            <a:r>
              <a:rPr lang="en">
                <a:solidFill>
                  <a:srgbClr val="7F888F"/>
                </a:solidFill>
              </a:rPr>
              <a:t>, application sur tablette pour le préscolaire et le premier cycle </a:t>
            </a:r>
            <a:endParaRPr>
              <a:solidFill>
                <a:srgbClr val="7F888F"/>
              </a:solidFill>
            </a:endParaRPr>
          </a:p>
          <a:p>
            <a:pPr indent="-342900" lvl="0" marL="6731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 u="sng">
                <a:solidFill>
                  <a:schemeClr val="hlink"/>
                </a:solidFill>
                <a:hlinkClick r:id="rId9"/>
              </a:rPr>
              <a:t>Scratch</a:t>
            </a:r>
            <a:endParaRPr>
              <a:solidFill>
                <a:srgbClr val="7F888F"/>
              </a:solidFill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F888F"/>
                </a:solidFill>
              </a:rPr>
              <a:t>On est prêt pour programmer... on lance des défis</a:t>
            </a:r>
            <a:endParaRPr/>
          </a:p>
          <a:p>
            <a:pPr indent="-342900" lvl="0" marL="67310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7F888F"/>
              </a:buClr>
              <a:buSzPts val="1800"/>
              <a:buFont typeface="Nixie One"/>
              <a:buAutoNum type="arabicPeriod"/>
            </a:pPr>
            <a:r>
              <a:rPr lang="en" u="sng">
                <a:solidFill>
                  <a:schemeClr val="hlink"/>
                </a:solidFill>
                <a:hlinkClick r:id="rId10"/>
              </a:rPr>
              <a:t>Minecraft</a:t>
            </a:r>
            <a:r>
              <a:rPr lang="en"/>
              <a:t> à partir de Code.org</a:t>
            </a:r>
            <a:endParaRPr>
              <a:solidFill>
                <a:srgbClr val="7F888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>
            <p:ph idx="4294967295" type="title"/>
          </p:nvPr>
        </p:nvSpPr>
        <p:spPr>
          <a:xfrm>
            <a:off x="677100" y="154800"/>
            <a:ext cx="7789800" cy="45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Les j</a:t>
            </a:r>
            <a:r>
              <a:rPr b="1" lang="en" sz="2000">
                <a:solidFill>
                  <a:schemeClr val="dk1"/>
                </a:solidFill>
              </a:rPr>
              <a:t>eux Blockly : </a:t>
            </a:r>
            <a:r>
              <a:rPr b="1" lang="en" sz="2000" u="sng">
                <a:solidFill>
                  <a:schemeClr val="dk1"/>
                </a:solidFill>
                <a:hlinkClick r:id="rId3"/>
              </a:rPr>
              <a:t>http://recitmst.qc.ca/blockly/</a:t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</a:t>
            </a:r>
            <a:r>
              <a:rPr lang="en">
                <a:solidFill>
                  <a:schemeClr val="dk1"/>
                </a:solidFill>
              </a:rPr>
              <a:t>ns connexion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Sans installation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Base de programmation par blocs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Évolutif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Addictif ;-)</a:t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600"/>
              </a:spcAft>
              <a:buNone/>
            </a:pPr>
            <a:r>
              <a:t/>
            </a:r>
            <a:endParaRPr>
              <a:solidFill>
                <a:srgbClr val="7F888F"/>
              </a:solidFill>
            </a:endParaRPr>
          </a:p>
        </p:txBody>
      </p:sp>
      <p:pic>
        <p:nvPicPr>
          <p:cNvPr descr="blockly.gif" id="351" name="Google Shape;35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450" y="1686581"/>
            <a:ext cx="3861788" cy="2915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/>
          <p:nvPr>
            <p:ph idx="4294967295" type="title"/>
          </p:nvPr>
        </p:nvSpPr>
        <p:spPr>
          <a:xfrm>
            <a:off x="677100" y="154800"/>
            <a:ext cx="7789800" cy="420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Code.org : </a:t>
            </a:r>
            <a:r>
              <a:rPr b="1" lang="en" sz="2000" u="sng">
                <a:solidFill>
                  <a:schemeClr val="dk1"/>
                </a:solidFill>
                <a:hlinkClick r:id="rId3"/>
              </a:rPr>
              <a:t>http://code.org</a:t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Compte enseignant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Suivi des élèves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Du préscolaire aux adultes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Ludique (thèmes)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rgbClr val="0097A7"/>
                </a:solidFill>
                <a:hlinkClick r:id="rId4"/>
              </a:rPr>
              <a:t>Tutoriel</a:t>
            </a:r>
            <a:endParaRPr>
              <a:solidFill>
                <a:srgbClr val="7F888F"/>
              </a:solidFill>
            </a:endParaRPr>
          </a:p>
        </p:txBody>
      </p:sp>
      <p:pic>
        <p:nvPicPr>
          <p:cNvPr descr="code_org.gif" id="357" name="Google Shape;35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225" y="1947655"/>
            <a:ext cx="4143055" cy="2631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5"/>
          <p:cNvSpPr txBox="1"/>
          <p:nvPr>
            <p:ph idx="4294967295" type="title"/>
          </p:nvPr>
        </p:nvSpPr>
        <p:spPr>
          <a:xfrm>
            <a:off x="677100" y="154800"/>
            <a:ext cx="6394500" cy="468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Les blocs de </a:t>
            </a: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ScratchJr</a:t>
            </a:r>
            <a:r>
              <a:rPr b="1"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b="1" sz="24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Référentiel</a:t>
            </a:r>
            <a:r>
              <a:rPr b="1" lang="en" sz="24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 et les </a:t>
            </a: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blocs d’actions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</a:t>
            </a:r>
            <a:r>
              <a:rPr b="1" lang="en" sz="48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 sz="48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(vidéos et aide) sous la colonne 2e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http://bit.ly/progCSC</a:t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Autoformation du Campus RÉCIT</a:t>
            </a: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3" name="Google Shape;36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0767" y="406175"/>
            <a:ext cx="2135833" cy="17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6"/>
          <p:cNvSpPr txBox="1"/>
          <p:nvPr>
            <p:ph idx="4294967295" type="title"/>
          </p:nvPr>
        </p:nvSpPr>
        <p:spPr>
          <a:xfrm>
            <a:off x="677100" y="154800"/>
            <a:ext cx="7789800" cy="449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Les blocs de Scratch 3.0</a:t>
            </a:r>
            <a:endParaRPr b="1"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À imprimer ou à afficher sur les murs de votre classe</a:t>
            </a:r>
            <a:endParaRPr b="1"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Pour imprimer des étiquettes</a:t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7F888F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</a:t>
            </a:r>
            <a:endParaRPr b="1"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(vidéos et Aide)</a:t>
            </a:r>
            <a:endParaRPr b="1"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b="1"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http://bit.ly/progCSC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Autoformation du Campus RÉCIT</a:t>
            </a:r>
            <a:endParaRPr b="1"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9" name="Google Shape;36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800" y="1861850"/>
            <a:ext cx="2157050" cy="178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 txBox="1"/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Minecraft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-compte gratuit avec la suite Office 365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-créatif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-intégration des matières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-nombreux tutoriels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375" name="Google Shape;37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075" y="324375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7"/>
          <p:cNvSpPr txBox="1"/>
          <p:nvPr/>
        </p:nvSpPr>
        <p:spPr>
          <a:xfrm>
            <a:off x="5960075" y="1924575"/>
            <a:ext cx="9804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Source</a:t>
            </a:r>
            <a:endParaRPr sz="10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/>
          <p:nvPr>
            <p:ph idx="1" type="body"/>
          </p:nvPr>
        </p:nvSpPr>
        <p:spPr>
          <a:xfrm>
            <a:off x="4393400" y="535550"/>
            <a:ext cx="4417200" cy="3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u="sng">
                <a:latin typeface="Nixie One"/>
                <a:ea typeface="Nixie One"/>
                <a:cs typeface="Nixie One"/>
                <a:sym typeface="Nixie One"/>
              </a:rPr>
              <a:t>Ressources disponibles</a:t>
            </a:r>
            <a:endParaRPr sz="3000" u="sng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Nixie One"/>
                <a:ea typeface="Nixie One"/>
                <a:cs typeface="Nixie One"/>
                <a:sym typeface="Nixie One"/>
              </a:rPr>
              <a:t>Avantages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Nixie One"/>
                <a:ea typeface="Nixie One"/>
                <a:cs typeface="Nixie One"/>
                <a:sym typeface="Nixie One"/>
              </a:rPr>
              <a:t>Inconvénients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latin typeface="Nixie One"/>
                <a:ea typeface="Nixie One"/>
                <a:cs typeface="Nixie One"/>
                <a:sym typeface="Nixie One"/>
              </a:rPr>
              <a:t>Capteurs</a:t>
            </a:r>
            <a:endParaRPr sz="30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8"/>
          <p:cNvSpPr txBox="1"/>
          <p:nvPr/>
        </p:nvSpPr>
        <p:spPr>
          <a:xfrm>
            <a:off x="818800" y="1757975"/>
            <a:ext cx="3206100" cy="12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Robotique</a:t>
            </a:r>
            <a:endParaRPr b="1" sz="4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/>
          <p:nvPr>
            <p:ph idx="1" type="body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endParaRPr b="1" sz="24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Bee-Bot et Blue-Bot</a:t>
            </a:r>
            <a:endParaRPr b="1" sz="24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-sans ordinateur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-application sur tablette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-beaucoup de matériel en lien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-facile de produire des images sous un tapis transparent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-jeu en ligne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7975" y="1408838"/>
            <a:ext cx="2021025" cy="2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9"/>
          <p:cNvSpPr txBox="1"/>
          <p:nvPr/>
        </p:nvSpPr>
        <p:spPr>
          <a:xfrm>
            <a:off x="1372375" y="3563550"/>
            <a:ext cx="20211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</a:t>
            </a:r>
            <a:endParaRPr b="1"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r>
              <a:rPr b="1" lang="en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b="1" sz="1800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/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endParaRPr b="1" sz="24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/>
              <a:t>Botley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-ne nécessite pas d’ordinateur ou de tablette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-beaucoup d’accessoires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distance, suivre les lignes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395" name="Google Shape;39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900" y="886200"/>
            <a:ext cx="2317125" cy="174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>
            <p:ph type="title"/>
          </p:nvPr>
        </p:nvSpPr>
        <p:spPr>
          <a:xfrm>
            <a:off x="3356475" y="192750"/>
            <a:ext cx="4179300" cy="80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Lien de la présentation :</a:t>
            </a:r>
            <a:endParaRPr sz="2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http://recitmst.qc.ca</a:t>
            </a:r>
            <a:r>
              <a:rPr lang="en" sz="2400"/>
              <a:t> </a:t>
            </a:r>
            <a:endParaRPr sz="2400"/>
          </a:p>
        </p:txBody>
      </p:sp>
      <p:sp>
        <p:nvSpPr>
          <p:cNvPr id="271" name="Google Shape;271;p33"/>
          <p:cNvSpPr txBox="1"/>
          <p:nvPr>
            <p:ph idx="1" type="body"/>
          </p:nvPr>
        </p:nvSpPr>
        <p:spPr>
          <a:xfrm>
            <a:off x="4056975" y="3610100"/>
            <a:ext cx="4696500" cy="12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Nixie One"/>
                <a:ea typeface="Nixie One"/>
                <a:cs typeface="Nixie One"/>
                <a:sym typeface="Nixie One"/>
              </a:rPr>
              <a:t>Sonya Fiset</a:t>
            </a: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,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Service national Récit MST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850" y="3347225"/>
            <a:ext cx="1213850" cy="16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525" y="1220988"/>
            <a:ext cx="2152575" cy="21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/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WeDo2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-beaucoup de modèles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-créativité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-lien avec Scratch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u="sng"/>
              <a:t>Inconvénient :</a:t>
            </a:r>
            <a:endParaRPr sz="20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-Un seul moteur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distance et inclinaison</a:t>
            </a:r>
            <a:endParaRPr sz="2000"/>
          </a:p>
        </p:txBody>
      </p:sp>
      <p:pic>
        <p:nvPicPr>
          <p:cNvPr id="401" name="Google Shape;40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675" y="1661775"/>
            <a:ext cx="2317125" cy="206455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1"/>
          <p:cNvSpPr txBox="1"/>
          <p:nvPr/>
        </p:nvSpPr>
        <p:spPr>
          <a:xfrm>
            <a:off x="52050" y="1031150"/>
            <a:ext cx="13869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</a:t>
            </a:r>
            <a:r>
              <a:rPr b="1"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2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/>
          <p:nvPr>
            <p:ph idx="1" type="body"/>
          </p:nvPr>
        </p:nvSpPr>
        <p:spPr>
          <a:xfrm>
            <a:off x="4262450" y="241300"/>
            <a:ext cx="4429200" cy="44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endParaRPr b="1" sz="24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Dash and Dot, Cue</a:t>
            </a:r>
            <a:endParaRPr b="1" sz="36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accessoires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applications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-tablette seulement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525" y="1440650"/>
            <a:ext cx="2743800" cy="191931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2"/>
          <p:cNvSpPr txBox="1"/>
          <p:nvPr/>
        </p:nvSpPr>
        <p:spPr>
          <a:xfrm>
            <a:off x="1641300" y="3594675"/>
            <a:ext cx="1756800" cy="9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 B-10</a:t>
            </a:r>
            <a:endParaRPr b="1" sz="18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b="1"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 txBox="1"/>
          <p:nvPr>
            <p:ph idx="1" type="body"/>
          </p:nvPr>
        </p:nvSpPr>
        <p:spPr>
          <a:xfrm>
            <a:off x="4196300" y="-112350"/>
            <a:ext cx="4835100" cy="52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b="1" lang="en" sz="36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Ozobot</a:t>
            </a:r>
            <a:endParaRPr b="1" sz="36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2 modèles : Bit et EVO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-petit et précis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-ne nécessite pas d’ordinateur ou de tablette pour le dessin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-progressif, du préscolaire au secondaire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 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autonomie de batterie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couleurs, suivre une ligne, objets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3"/>
          <p:cNvSpPr txBox="1"/>
          <p:nvPr/>
        </p:nvSpPr>
        <p:spPr>
          <a:xfrm>
            <a:off x="1545350" y="3330600"/>
            <a:ext cx="1877400" cy="8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Ateliers D4</a:t>
            </a:r>
            <a:endParaRPr b="1" sz="18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b="1"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416" name="Google Shape;416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5525" y="1017950"/>
            <a:ext cx="2417050" cy="24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4"/>
          <p:cNvSpPr txBox="1"/>
          <p:nvPr>
            <p:ph idx="1" type="body"/>
          </p:nvPr>
        </p:nvSpPr>
        <p:spPr>
          <a:xfrm>
            <a:off x="4251375" y="75"/>
            <a:ext cx="48018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b="1" lang="en" sz="36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Sphero</a:t>
            </a:r>
            <a:endParaRPr b="1" sz="36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3 modèles : mini, Edu et Ollie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-solide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-progressif, du préscolaire au secondaire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peu d’autonomie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accéléromètre et gyroscope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100" y="1779875"/>
            <a:ext cx="2782175" cy="1399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4"/>
          <p:cNvSpPr txBox="1"/>
          <p:nvPr/>
        </p:nvSpPr>
        <p:spPr>
          <a:xfrm>
            <a:off x="1580625" y="3485150"/>
            <a:ext cx="15501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5"/>
          <p:cNvSpPr txBox="1"/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SPIKE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-beaucoup de modèles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-créativité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-progression du primaire au secondaire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Inconvénients :</a:t>
            </a:r>
            <a:endParaRPr sz="20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429" name="Google Shape;42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800" y="1562100"/>
            <a:ext cx="2317125" cy="1541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6"/>
          <p:cNvSpPr txBox="1"/>
          <p:nvPr>
            <p:ph idx="1" type="body"/>
          </p:nvPr>
        </p:nvSpPr>
        <p:spPr>
          <a:xfrm>
            <a:off x="4311675" y="116500"/>
            <a:ext cx="4832400" cy="49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b="1" lang="en" sz="36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Ev3</a:t>
            </a:r>
            <a:endParaRPr b="1" sz="36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-3 moteurs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montages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-plusieurs applications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-concours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-en lien avec Scratch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Inconvénients :</a:t>
            </a:r>
            <a:endParaRPr u="sng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-Dispendieux et gestion du matériel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ultrasons, tactile, couleurs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5" name="Google Shape;43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875" y="1771650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6"/>
          <p:cNvSpPr txBox="1"/>
          <p:nvPr/>
        </p:nvSpPr>
        <p:spPr>
          <a:xfrm>
            <a:off x="1672225" y="3598150"/>
            <a:ext cx="16146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b="1"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7"/>
          <p:cNvSpPr txBox="1"/>
          <p:nvPr>
            <p:ph type="title"/>
          </p:nvPr>
        </p:nvSpPr>
        <p:spPr>
          <a:xfrm>
            <a:off x="2583650" y="163000"/>
            <a:ext cx="6084000" cy="471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mBot et Ranger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-moins coûteux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-difficulté Bluetooth et filaire, mais fonctionne bien avec l’application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-nécessite beaucoup de piles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ultrasons, son et luminosité</a:t>
            </a:r>
            <a:endParaRPr sz="2000"/>
          </a:p>
        </p:txBody>
      </p:sp>
      <p:pic>
        <p:nvPicPr>
          <p:cNvPr id="442" name="Google Shape;44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175" y="1056125"/>
            <a:ext cx="1549600" cy="14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9400" y="1409100"/>
            <a:ext cx="1619550" cy="161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57"/>
          <p:cNvCxnSpPr/>
          <p:nvPr/>
        </p:nvCxnSpPr>
        <p:spPr>
          <a:xfrm flipH="1">
            <a:off x="720675" y="380575"/>
            <a:ext cx="17400" cy="708000"/>
          </a:xfrm>
          <a:prstGeom prst="straightConnector1">
            <a:avLst/>
          </a:prstGeom>
          <a:noFill/>
          <a:ln cap="flat" cmpd="sng" w="114300">
            <a:solidFill>
              <a:srgbClr val="00D1C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5" name="Google Shape;445;p57"/>
          <p:cNvSpPr txBox="1"/>
          <p:nvPr/>
        </p:nvSpPr>
        <p:spPr>
          <a:xfrm>
            <a:off x="0" y="1088575"/>
            <a:ext cx="14679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endParaRPr sz="12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b="1" sz="1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8"/>
          <p:cNvSpPr txBox="1"/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Thymio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-peut s’utiliser sans ordinateur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-progressif, du préscolaire au secondaire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 :</a:t>
            </a:r>
            <a:r>
              <a:rPr lang="en" sz="2000"/>
              <a:t> programme à télécharger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distance, accéléromètre, température et son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451" name="Google Shape;45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225" y="450425"/>
            <a:ext cx="1740700" cy="17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8"/>
          <p:cNvSpPr txBox="1"/>
          <p:nvPr/>
        </p:nvSpPr>
        <p:spPr>
          <a:xfrm>
            <a:off x="4278550" y="1441575"/>
            <a:ext cx="33213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3" name="Google Shape;453;p58"/>
          <p:cNvSpPr txBox="1"/>
          <p:nvPr/>
        </p:nvSpPr>
        <p:spPr>
          <a:xfrm>
            <a:off x="0" y="1061075"/>
            <a:ext cx="16491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à venir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b="1"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cxnSp>
        <p:nvCxnSpPr>
          <p:cNvPr id="454" name="Google Shape;454;p58"/>
          <p:cNvCxnSpPr/>
          <p:nvPr/>
        </p:nvCxnSpPr>
        <p:spPr>
          <a:xfrm flipH="1">
            <a:off x="720675" y="380575"/>
            <a:ext cx="17400" cy="708000"/>
          </a:xfrm>
          <a:prstGeom prst="straightConnector1">
            <a:avLst/>
          </a:prstGeom>
          <a:noFill/>
          <a:ln cap="flat" cmpd="sng" w="114300">
            <a:solidFill>
              <a:srgbClr val="00D1C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9"/>
          <p:cNvSpPr txBox="1"/>
          <p:nvPr>
            <p:ph type="title"/>
          </p:nvPr>
        </p:nvSpPr>
        <p:spPr>
          <a:xfrm>
            <a:off x="2583650" y="909050"/>
            <a:ext cx="6084000" cy="423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Makey Makey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-peu coûteux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-créatif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-s’utilise avec Scratch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460" name="Google Shape;46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400" y="2082099"/>
            <a:ext cx="3447350" cy="25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0"/>
          <p:cNvSpPr txBox="1"/>
          <p:nvPr>
            <p:ph idx="1" type="body"/>
          </p:nvPr>
        </p:nvSpPr>
        <p:spPr>
          <a:xfrm>
            <a:off x="4262450" y="-293275"/>
            <a:ext cx="4830000" cy="53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4. Des robots : </a:t>
            </a:r>
            <a:r>
              <a:rPr b="1" lang="en" sz="3600" u="sng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Edison</a:t>
            </a:r>
            <a:endParaRPr b="1" sz="3600" u="sng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Ressources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Avantages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-moins coûteux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-créativité Légo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-branchement prise jack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Nixie One"/>
                <a:ea typeface="Nixie One"/>
                <a:cs typeface="Nixie One"/>
                <a:sym typeface="Nixie One"/>
              </a:rPr>
              <a:t>Inconvénients :</a:t>
            </a:r>
            <a:r>
              <a:rPr lang="en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-demande des ajustements avec certains PC dont les DELL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-application actuellement en anglais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Nixie One"/>
                <a:ea typeface="Nixie One"/>
                <a:cs typeface="Nixie One"/>
                <a:sym typeface="Nixie One"/>
              </a:rPr>
              <a:t>Capteurs : son, lumière, obstacles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6" name="Google Shape;46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050" y="173010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0"/>
          <p:cNvSpPr txBox="1"/>
          <p:nvPr/>
        </p:nvSpPr>
        <p:spPr>
          <a:xfrm>
            <a:off x="1731375" y="3829075"/>
            <a:ext cx="1593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b="1" sz="1800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idx="4294967295" type="title"/>
          </p:nvPr>
        </p:nvSpPr>
        <p:spPr>
          <a:xfrm>
            <a:off x="1045075" y="516825"/>
            <a:ext cx="7130100" cy="381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Plan de la formation :</a:t>
            </a:r>
            <a:endParaRPr sz="36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Bienvenue et introduction</a:t>
            </a:r>
            <a:endParaRPr sz="2400">
              <a:solidFill>
                <a:srgbClr val="7F888F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Outils pour s’initier à la programmation</a:t>
            </a:r>
            <a:endParaRPr sz="2400" u="sng">
              <a:solidFill>
                <a:srgbClr val="FAA22A"/>
              </a:solidFill>
              <a:hlinkClick r:id="rId3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La robotique</a:t>
            </a:r>
            <a:endParaRPr sz="2400">
              <a:solidFill>
                <a:srgbClr val="7F888F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Temps d’expérimentation</a:t>
            </a:r>
            <a:endParaRPr sz="2400">
              <a:solidFill>
                <a:srgbClr val="7F888F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Documentation et ressources </a:t>
            </a:r>
            <a:endParaRPr sz="2400">
              <a:solidFill>
                <a:srgbClr val="7F888F"/>
              </a:solidFill>
              <a:uFill>
                <a:noFill/>
              </a:uFill>
              <a:hlinkClick r:id="rId4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Retour pour la mise en commun</a:t>
            </a:r>
            <a:endParaRPr sz="2400"/>
          </a:p>
        </p:txBody>
      </p:sp>
      <p:pic>
        <p:nvPicPr>
          <p:cNvPr id="279" name="Google Shape;27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6275" y="752075"/>
            <a:ext cx="2926250" cy="117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1"/>
          <p:cNvSpPr txBox="1"/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Micro:bit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-moins coûteux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Inconvénient :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-ressources en anglais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lumière, température, accéléromètre et boussole</a:t>
            </a:r>
            <a:endParaRPr sz="2000"/>
          </a:p>
        </p:txBody>
      </p:sp>
      <p:pic>
        <p:nvPicPr>
          <p:cNvPr id="473" name="Google Shape;47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875" y="1691600"/>
            <a:ext cx="2278850" cy="1899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2"/>
          <p:cNvSpPr txBox="1"/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Des robots : </a:t>
            </a:r>
            <a:r>
              <a:rPr b="1" lang="en" sz="3600" u="sng"/>
              <a:t>Lilypad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-moins coûteux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-créatif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Inconvénients :</a:t>
            </a:r>
            <a:endParaRPr sz="20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-pièces à usage unique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-objets fabriqués pour les enfants </a:t>
            </a:r>
            <a:endParaRPr sz="2000"/>
          </a:p>
        </p:txBody>
      </p:sp>
      <p:pic>
        <p:nvPicPr>
          <p:cNvPr id="479" name="Google Shape;47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550" y="1285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950" y="1972200"/>
            <a:ext cx="2278849" cy="22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3"/>
          <p:cNvSpPr txBox="1"/>
          <p:nvPr>
            <p:ph type="title"/>
          </p:nvPr>
        </p:nvSpPr>
        <p:spPr>
          <a:xfrm>
            <a:off x="2583650" y="909050"/>
            <a:ext cx="6084000" cy="394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Arduino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-peu coûteux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-créatif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</a:t>
            </a:r>
            <a:r>
              <a:rPr lang="en" sz="2000" u="sng">
                <a:solidFill>
                  <a:schemeClr val="hlink"/>
                </a:solidFill>
                <a:hlinkClick r:id="rId4"/>
              </a:rPr>
              <a:t>https://www.robotshop.com/ca/fr/kit-37-capteurs-arduino.html</a:t>
            </a:r>
            <a:endParaRPr sz="2000"/>
          </a:p>
        </p:txBody>
      </p:sp>
      <p:pic>
        <p:nvPicPr>
          <p:cNvPr id="486" name="Google Shape;48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1898" y="2036775"/>
            <a:ext cx="2401999" cy="16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4"/>
          <p:cNvSpPr txBox="1"/>
          <p:nvPr>
            <p:ph type="title"/>
          </p:nvPr>
        </p:nvSpPr>
        <p:spPr>
          <a:xfrm>
            <a:off x="2583650" y="909050"/>
            <a:ext cx="6084000" cy="394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/>
              <a:t>4. Des robots : </a:t>
            </a:r>
            <a:r>
              <a:rPr b="1" lang="en" sz="3600" u="sng"/>
              <a:t>VEX</a:t>
            </a:r>
            <a:endParaRPr b="1"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Ressources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-créatif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-piles à recharger sur une base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Inconvénients :</a:t>
            </a:r>
            <a:endParaRPr sz="20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-nouveaux au Qc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-peu de documentation actuellement</a:t>
            </a:r>
            <a:endParaRPr sz="20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492" name="Google Shape;49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5900" y="988848"/>
            <a:ext cx="3084550" cy="162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5"/>
          <p:cNvSpPr txBox="1"/>
          <p:nvPr>
            <p:ph idx="1" type="body"/>
          </p:nvPr>
        </p:nvSpPr>
        <p:spPr>
          <a:xfrm>
            <a:off x="623050" y="436100"/>
            <a:ext cx="8336400" cy="35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u="sng"/>
              <a:t>6. Documentation et ressources</a:t>
            </a:r>
            <a:endParaRPr sz="18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6731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http://robot-tic.qc.ca/</a:t>
            </a: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 (site RÉCIT pour la programmation et la robotique)</a:t>
            </a:r>
            <a:endParaRPr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Padlet de Sonya Fiset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http:bit.ly/progCSC</a:t>
            </a:r>
            <a:endParaRPr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Leçons de programmation (math)</a:t>
            </a:r>
            <a:endParaRPr sz="2600">
              <a:solidFill>
                <a:srgbClr val="2C3E5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Exemples de la PDA programmation et mathématique</a:t>
            </a:r>
            <a:endParaRPr/>
          </a:p>
          <a:p>
            <a:pPr indent="-3810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 u="sng">
                <a:solidFill>
                  <a:schemeClr val="hlink"/>
                </a:solidFill>
                <a:hlinkClick r:id="rId7"/>
              </a:rPr>
              <a:t>Exemples de la PDA robotique et mathématique</a:t>
            </a:r>
            <a:endParaRPr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8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9"/>
            </a:endParaRPr>
          </a:p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6"/>
          <p:cNvSpPr txBox="1"/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66"/>
          <p:cNvSpPr txBox="1"/>
          <p:nvPr>
            <p:ph idx="1" type="subTitle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25" y="221600"/>
            <a:ext cx="8093676" cy="4714324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6"/>
          <p:cNvSpPr txBox="1"/>
          <p:nvPr/>
        </p:nvSpPr>
        <p:spPr>
          <a:xfrm>
            <a:off x="4601475" y="288325"/>
            <a:ext cx="32982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Ressource complète sous le pico :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Aide-mémoire technologique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7"/>
          <p:cNvSpPr txBox="1"/>
          <p:nvPr>
            <p:ph idx="1" type="body"/>
          </p:nvPr>
        </p:nvSpPr>
        <p:spPr>
          <a:xfrm>
            <a:off x="752650" y="744800"/>
            <a:ext cx="8094600" cy="29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Autoformation Campus Récit</a:t>
            </a:r>
            <a:endParaRPr b="1" sz="3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programmation </a:t>
            </a:r>
            <a:endParaRPr b="1" sz="3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ScratchJr</a:t>
            </a:r>
            <a:endParaRPr sz="18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Scratch</a:t>
            </a:r>
            <a:endParaRPr sz="18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Scratch en mathématique</a:t>
            </a:r>
            <a:endParaRPr sz="18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TinkerCad</a:t>
            </a:r>
            <a:endParaRPr sz="18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-D’autres à venir</a:t>
            </a:r>
            <a:endParaRPr sz="18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7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8"/>
            </a:endParaRPr>
          </a:p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8"/>
          <p:cNvSpPr txBox="1"/>
          <p:nvPr>
            <p:ph idx="1" type="body"/>
          </p:nvPr>
        </p:nvSpPr>
        <p:spPr>
          <a:xfrm>
            <a:off x="752650" y="744800"/>
            <a:ext cx="8094600" cy="29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Autoformation Campus Récit</a:t>
            </a:r>
            <a:endParaRPr b="1" sz="3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section robotique </a:t>
            </a:r>
            <a:endParaRPr b="1" sz="3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Bee-Bot ou Blue-Bot</a:t>
            </a: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  </a:t>
            </a:r>
            <a:r>
              <a:rPr lang="en" sz="1400">
                <a:solidFill>
                  <a:srgbClr val="FAA22A"/>
                </a:solidFill>
                <a:latin typeface="Nixie One"/>
                <a:ea typeface="Nixie One"/>
                <a:cs typeface="Nixie One"/>
                <a:sym typeface="Nixie One"/>
              </a:rPr>
              <a:t>			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WeDo2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1800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Dash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							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mBot et Ranger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16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Sphero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 						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8"/>
              </a:rPr>
              <a:t>Thymio</a:t>
            </a:r>
            <a:endParaRPr sz="1800"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9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0"/>
              </a:rPr>
              <a:t>Ozobot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 						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1"/>
              </a:rPr>
              <a:t>Ozobot, aller plus loin</a:t>
            </a:r>
            <a:endParaRPr sz="1800"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12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3"/>
              </a:rPr>
              <a:t>Ev3</a:t>
            </a:r>
            <a:r>
              <a:rPr lang="en" sz="1800">
                <a:solidFill>
                  <a:srgbClr val="FAA22A"/>
                </a:solidFill>
                <a:latin typeface="Nixie One"/>
                <a:ea typeface="Nixie One"/>
                <a:cs typeface="Nixie One"/>
                <a:sym typeface="Nixie One"/>
              </a:rPr>
              <a:t>							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4"/>
              </a:rPr>
              <a:t>Édison</a:t>
            </a:r>
            <a:endParaRPr sz="1800">
              <a:solidFill>
                <a:srgbClr val="0069B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-D’autres à venir</a:t>
            </a:r>
            <a:endParaRPr sz="18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15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6"/>
            </a:endParaRPr>
          </a:p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9"/>
          <p:cNvSpPr txBox="1"/>
          <p:nvPr>
            <p:ph idx="1" type="body"/>
          </p:nvPr>
        </p:nvSpPr>
        <p:spPr>
          <a:xfrm>
            <a:off x="752650" y="1019900"/>
            <a:ext cx="8094600" cy="26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Autoformation Campus Récit</a:t>
            </a:r>
            <a:endParaRPr b="1" sz="3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section laboratoire créatif</a:t>
            </a:r>
            <a:r>
              <a:rPr b="1" lang="en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b="1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Micro:bit</a:t>
            </a:r>
            <a:endParaRPr sz="18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Makey Makey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LilyPad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 </a:t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Squishy Circuits</a:t>
            </a:r>
            <a:endParaRPr sz="1800">
              <a:solidFill>
                <a:srgbClr val="7F888F"/>
              </a:solidFill>
              <a:uFill>
                <a:noFill/>
              </a:uFill>
              <a:latin typeface="Nixie One"/>
              <a:ea typeface="Nixie One"/>
              <a:cs typeface="Nixie One"/>
              <a:sym typeface="Nixie One"/>
              <a:hlinkClick r:id="rId8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-</a:t>
            </a:r>
            <a:r>
              <a:rPr lang="en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9"/>
              </a:rPr>
              <a:t>Arduino</a:t>
            </a:r>
            <a:r>
              <a:rPr lang="en" sz="18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 : </a:t>
            </a:r>
            <a:endParaRPr sz="1800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-D’autres à venir</a:t>
            </a:r>
            <a:endParaRPr sz="18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10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11"/>
            </a:endParaRPr>
          </a:p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0"/>
          <p:cNvSpPr txBox="1"/>
          <p:nvPr>
            <p:ph idx="1" type="body"/>
          </p:nvPr>
        </p:nvSpPr>
        <p:spPr>
          <a:xfrm>
            <a:off x="731125" y="436100"/>
            <a:ext cx="7532400" cy="35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u="sng"/>
              <a:t>7. Retour </a:t>
            </a:r>
            <a:endParaRPr sz="3600" u="sng"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Buts aujourd’hui : Découvrir, lire, coopérer, résolution de problème, mathématique, science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Déboguer (résoudre des problèmes) : comment ?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roman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Pairs, documents de l’enseignant, Internet, enseignant.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idx="4294967295" type="title"/>
          </p:nvPr>
        </p:nvSpPr>
        <p:spPr>
          <a:xfrm>
            <a:off x="450550" y="516825"/>
            <a:ext cx="5665800" cy="381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</a:rPr>
              <a:t>Bienvenue dans la classe flexible de Mme Esther,</a:t>
            </a:r>
            <a:endParaRPr sz="3600">
              <a:solidFill>
                <a:srgbClr val="E8004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3600">
                <a:solidFill>
                  <a:srgbClr val="E8004C"/>
                </a:solidFill>
              </a:rPr>
              <a:t>pour le coin de lecture, enlever vos chaussures...</a:t>
            </a:r>
            <a:endParaRPr sz="3600">
              <a:solidFill>
                <a:srgbClr val="E8004C"/>
              </a:solidFill>
            </a:endParaRPr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4476" y="428625"/>
            <a:ext cx="2982050" cy="39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1"/>
          <p:cNvSpPr txBox="1"/>
          <p:nvPr>
            <p:ph idx="1" type="body"/>
          </p:nvPr>
        </p:nvSpPr>
        <p:spPr>
          <a:xfrm>
            <a:off x="731125" y="282175"/>
            <a:ext cx="7785900" cy="44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u="sng"/>
              <a:t>7. Retour (suite) </a:t>
            </a:r>
            <a:endParaRPr sz="3600" u="sng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Le robot et le sol ! Attention à la gravité, la poussière, la tête de Dash.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Tâche : introduction, ouvert, création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Pédagogie de la NON réponse... pendant un certain temps.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Prendre votre temps, un pas à la fois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 </a:t>
            </a:r>
            <a:r>
              <a:rPr lang="en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5"/>
            </a:endParaRPr>
          </a:p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600" u="sng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2"/>
          <p:cNvSpPr txBox="1"/>
          <p:nvPr>
            <p:ph type="title"/>
          </p:nvPr>
        </p:nvSpPr>
        <p:spPr>
          <a:xfrm>
            <a:off x="836975" y="1731900"/>
            <a:ext cx="3304800" cy="21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Demande de badges en programmation et en robotique 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et 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de participation du </a:t>
            </a:r>
            <a:r>
              <a:rPr b="1" lang="en" sz="2400" u="sng">
                <a:solidFill>
                  <a:schemeClr val="hlink"/>
                </a:solidFill>
                <a:hlinkClick r:id="rId3"/>
              </a:rPr>
              <a:t>Cadre21.org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536" name="Google Shape;536;p72"/>
          <p:cNvSpPr txBox="1"/>
          <p:nvPr>
            <p:ph idx="1" type="body"/>
          </p:nvPr>
        </p:nvSpPr>
        <p:spPr>
          <a:xfrm>
            <a:off x="4583525" y="2269425"/>
            <a:ext cx="4354200" cy="23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Lien sur Campus Récit</a:t>
            </a:r>
            <a:endParaRPr/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Se créer un compte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S’inscrire au cours </a:t>
            </a:r>
            <a:r>
              <a:rPr lang="en" u="sng">
                <a:solidFill>
                  <a:schemeClr val="hlink"/>
                </a:solidFill>
                <a:hlinkClick r:id="rId4"/>
              </a:rPr>
              <a:t>programmation</a:t>
            </a:r>
            <a:r>
              <a:rPr lang="en"/>
              <a:t> et/ou </a:t>
            </a:r>
            <a:r>
              <a:rPr lang="en" u="sng">
                <a:solidFill>
                  <a:schemeClr val="hlink"/>
                </a:solidFill>
                <a:hlinkClick r:id="rId5"/>
              </a:rPr>
              <a:t>robotique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Remplir la demande au bas de la page avec le nom de la CS et la date 9 mars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t/>
            </a:r>
            <a:endParaRPr/>
          </a:p>
        </p:txBody>
      </p:sp>
      <p:pic>
        <p:nvPicPr>
          <p:cNvPr id="537" name="Google Shape;537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8725" y="859725"/>
            <a:ext cx="4657725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3"/>
          <p:cNvSpPr txBox="1"/>
          <p:nvPr>
            <p:ph idx="4294967295" type="subTitle"/>
          </p:nvPr>
        </p:nvSpPr>
        <p:spPr>
          <a:xfrm>
            <a:off x="954100" y="386900"/>
            <a:ext cx="65937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ACC3"/>
                </a:solidFill>
              </a:rPr>
              <a:t>Merci!</a:t>
            </a:r>
            <a:endParaRPr b="1" sz="3600">
              <a:solidFill>
                <a:srgbClr val="00ACC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800">
                <a:solidFill>
                  <a:srgbClr val="E69138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Un brin de folie est nécessaire pour faire un pas de plus! </a:t>
            </a:r>
            <a:br>
              <a:rPr i="1" lang="en" sz="1800">
                <a:solidFill>
                  <a:srgbClr val="E69138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</a:br>
            <a:r>
              <a:rPr i="1" lang="en" sz="1800">
                <a:solidFill>
                  <a:srgbClr val="E69138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- Paulo Coelho</a:t>
            </a:r>
            <a:endParaRPr b="1" sz="3600">
              <a:solidFill>
                <a:srgbClr val="00ACC3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00ACC3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ACC3"/>
                </a:solidFill>
              </a:rPr>
              <a:t>Des questions</a:t>
            </a:r>
            <a:r>
              <a:rPr b="1" lang="en" sz="3600">
                <a:solidFill>
                  <a:srgbClr val="00ACC3"/>
                </a:solidFill>
              </a:rPr>
              <a:t>?</a:t>
            </a:r>
            <a:endParaRPr b="1" sz="3600">
              <a:solidFill>
                <a:srgbClr val="00ACC3"/>
              </a:solidFill>
            </a:endParaRPr>
          </a:p>
        </p:txBody>
      </p:sp>
      <p:sp>
        <p:nvSpPr>
          <p:cNvPr id="543" name="Google Shape;543;p73"/>
          <p:cNvSpPr txBox="1"/>
          <p:nvPr>
            <p:ph idx="4294967295" type="body"/>
          </p:nvPr>
        </p:nvSpPr>
        <p:spPr>
          <a:xfrm>
            <a:off x="954100" y="3241752"/>
            <a:ext cx="6593700" cy="7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Vous pouvez nous rejoindre 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equipe@recitmst.qc.ca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Ou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sonya.fiset@recitmst.qc.ca</a:t>
            </a:r>
            <a:endParaRPr sz="18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544" name="Google Shape;54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7665" y="2930463"/>
            <a:ext cx="1644025" cy="16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idx="4294967295" type="title"/>
          </p:nvPr>
        </p:nvSpPr>
        <p:spPr>
          <a:xfrm>
            <a:off x="1045075" y="516825"/>
            <a:ext cx="7130100" cy="28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3 piliers du Créacamp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Prendre le temps</a:t>
            </a:r>
            <a:endParaRPr sz="2400">
              <a:solidFill>
                <a:srgbClr val="7F888F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Avoir le droit à l’erreur</a:t>
            </a:r>
            <a:endParaRPr sz="2400">
              <a:solidFill>
                <a:srgbClr val="7F888F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AutoNum type="arabicPeriod"/>
            </a:pPr>
            <a:r>
              <a:rPr lang="en" sz="2400">
                <a:solidFill>
                  <a:srgbClr val="7F888F"/>
                </a:solidFill>
              </a:rPr>
              <a:t>Tolérer l’ambiguïté</a:t>
            </a:r>
            <a:endParaRPr sz="2400">
              <a:solidFill>
                <a:srgbClr val="7F888F"/>
              </a:solidFill>
            </a:endParaRPr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1925" y="1587225"/>
            <a:ext cx="1859700" cy="18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1509175" y="3555375"/>
            <a:ext cx="6201900" cy="12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69138"/>
                </a:solidFill>
                <a:latin typeface="Caveat"/>
                <a:ea typeface="Caveat"/>
                <a:cs typeface="Caveat"/>
                <a:sym typeface="Caveat"/>
              </a:rPr>
              <a:t>« Créer un contexte qui favorise la </a:t>
            </a:r>
            <a:r>
              <a:rPr b="1" lang="en" sz="1800">
                <a:solidFill>
                  <a:srgbClr val="E69138"/>
                </a:solidFill>
                <a:latin typeface="Caveat"/>
                <a:ea typeface="Caveat"/>
                <a:cs typeface="Caveat"/>
                <a:sym typeface="Caveat"/>
              </a:rPr>
              <a:t>tolérance à l’ambiguïté et à l’erreur</a:t>
            </a:r>
            <a:r>
              <a:rPr lang="en" sz="1800">
                <a:solidFill>
                  <a:srgbClr val="E69138"/>
                </a:solidFill>
                <a:latin typeface="Caveat"/>
                <a:ea typeface="Caveat"/>
                <a:cs typeface="Caveat"/>
                <a:sym typeface="Caveat"/>
              </a:rPr>
              <a:t> permet de libérer le potentiel créatif de chacun. » </a:t>
            </a:r>
            <a:br>
              <a:rPr lang="en" sz="1800">
                <a:solidFill>
                  <a:srgbClr val="E69138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" sz="1800">
                <a:solidFill>
                  <a:srgbClr val="E69138"/>
                </a:solidFill>
                <a:latin typeface="Caveat"/>
                <a:ea typeface="Caveat"/>
                <a:cs typeface="Caveat"/>
                <a:sym typeface="Caveat"/>
              </a:rPr>
              <a:t>- Margarida Romero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/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8" name="Google Shape;298;p37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7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00" name="Google Shape;30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/>
          <p:nvPr/>
        </p:nvSpPr>
        <p:spPr>
          <a:xfrm>
            <a:off x="2657475" y="3203981"/>
            <a:ext cx="314400" cy="550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7"/>
          <p:cNvSpPr/>
          <p:nvPr/>
        </p:nvSpPr>
        <p:spPr>
          <a:xfrm>
            <a:off x="6566475" y="3203981"/>
            <a:ext cx="314400" cy="550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7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/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1" name="Google Shape;311;p38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5F4F0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"/>
          <p:cNvSpPr txBox="1"/>
          <p:nvPr/>
        </p:nvSpPr>
        <p:spPr>
          <a:xfrm>
            <a:off x="177275" y="504200"/>
            <a:ext cx="2665200" cy="40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4. Pourquoi ?</a:t>
            </a:r>
            <a:endParaRPr b="1"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b="1" sz="28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12 dimensions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MEES - Janvier 2020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19" name="Google Shape;31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1349" y="76200"/>
            <a:ext cx="5250820" cy="49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9"/>
          <p:cNvSpPr/>
          <p:nvPr/>
        </p:nvSpPr>
        <p:spPr>
          <a:xfrm>
            <a:off x="4623725" y="599550"/>
            <a:ext cx="1220400" cy="4350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9"/>
          <p:cNvSpPr/>
          <p:nvPr/>
        </p:nvSpPr>
        <p:spPr>
          <a:xfrm>
            <a:off x="6068600" y="164550"/>
            <a:ext cx="1220400" cy="4350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9"/>
          <p:cNvSpPr/>
          <p:nvPr/>
        </p:nvSpPr>
        <p:spPr>
          <a:xfrm>
            <a:off x="6155025" y="660350"/>
            <a:ext cx="1220400" cy="4350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9"/>
          <p:cNvSpPr/>
          <p:nvPr/>
        </p:nvSpPr>
        <p:spPr>
          <a:xfrm>
            <a:off x="7520775" y="2652550"/>
            <a:ext cx="1220400" cy="4350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9"/>
          <p:cNvSpPr/>
          <p:nvPr/>
        </p:nvSpPr>
        <p:spPr>
          <a:xfrm>
            <a:off x="5998250" y="4493075"/>
            <a:ext cx="1220400" cy="4350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9"/>
          <p:cNvSpPr/>
          <p:nvPr/>
        </p:nvSpPr>
        <p:spPr>
          <a:xfrm>
            <a:off x="3070400" y="2501625"/>
            <a:ext cx="1220400" cy="4350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9"/>
          <p:cNvSpPr/>
          <p:nvPr/>
        </p:nvSpPr>
        <p:spPr>
          <a:xfrm>
            <a:off x="3354675" y="3775025"/>
            <a:ext cx="1220400" cy="4350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/>
          <p:nvPr>
            <p:ph idx="1" type="body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00" y="266300"/>
            <a:ext cx="8373376" cy="47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0"/>
          <p:cNvSpPr txBox="1"/>
          <p:nvPr/>
        </p:nvSpPr>
        <p:spPr>
          <a:xfrm>
            <a:off x="2024100" y="1752475"/>
            <a:ext cx="50472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0"/>
          <p:cNvSpPr/>
          <p:nvPr/>
        </p:nvSpPr>
        <p:spPr>
          <a:xfrm>
            <a:off x="3706650" y="822550"/>
            <a:ext cx="104100" cy="218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