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6858000" cx="12192000"/>
  <p:notesSz cx="6858000" cy="9144000"/>
  <p:embeddedFontLst>
    <p:embeddedFont>
      <p:font typeface="Ubuntu"/>
      <p:regular r:id="rId71"/>
      <p:bold r:id="rId72"/>
      <p:italic r:id="rId73"/>
      <p:boldItalic r:id="rId74"/>
    </p:embeddedFont>
    <p:embeddedFont>
      <p:font typeface="Roboto"/>
      <p:regular r:id="rId75"/>
      <p:bold r:id="rId76"/>
      <p:italic r:id="rId77"/>
      <p:boldItalic r:id="rId78"/>
    </p:embeddedFont>
    <p:embeddedFont>
      <p:font typeface="Nunito"/>
      <p:regular r:id="rId79"/>
      <p:bold r:id="rId80"/>
      <p:italic r:id="rId81"/>
      <p:boldItalic r:id="rId82"/>
    </p:embeddedFont>
    <p:embeddedFont>
      <p:font typeface="Poppins"/>
      <p:regular r:id="rId83"/>
      <p:bold r:id="rId84"/>
      <p:italic r:id="rId85"/>
      <p:boldItalic r:id="rId86"/>
    </p:embeddedFont>
    <p:embeddedFont>
      <p:font typeface="Barlow Condensed"/>
      <p:regular r:id="rId87"/>
      <p:bold r:id="rId88"/>
      <p:italic r:id="rId89"/>
      <p:boldItalic r:id="rId90"/>
    </p:embeddedFont>
    <p:embeddedFont>
      <p:font typeface="Press Start 2P"/>
      <p:regular r:id="rId91"/>
    </p:embeddedFont>
    <p:embeddedFont>
      <p:font typeface="Viga"/>
      <p:regular r:id="rId92"/>
    </p:embeddedFont>
    <p:embeddedFont>
      <p:font typeface="Rubik"/>
      <p:regular r:id="rId93"/>
      <p:bold r:id="rId94"/>
      <p:italic r:id="rId95"/>
      <p:boldItalic r:id="rId96"/>
    </p:embeddedFont>
    <p:embeddedFont>
      <p:font typeface="Oswald"/>
      <p:regular r:id="rId97"/>
      <p:bold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8928A0-A3AC-4759-A5AE-33C2662FEDD4}">
  <a:tblStyle styleId="{328928A0-A3AC-4759-A5AE-33C2662FEDD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ubik-italic.fntdata"/><Relationship Id="rId94" Type="http://schemas.openxmlformats.org/officeDocument/2006/relationships/font" Target="fonts/Rubik-bold.fntdata"/><Relationship Id="rId97" Type="http://schemas.openxmlformats.org/officeDocument/2006/relationships/font" Target="fonts/Oswald-regular.fntdata"/><Relationship Id="rId96" Type="http://schemas.openxmlformats.org/officeDocument/2006/relationships/font" Target="fonts/Rubik-boldItalic.fntdata"/><Relationship Id="rId11" Type="http://schemas.openxmlformats.org/officeDocument/2006/relationships/slide" Target="slides/slide4.xml"/><Relationship Id="rId10" Type="http://schemas.openxmlformats.org/officeDocument/2006/relationships/slide" Target="slides/slide3.xml"/><Relationship Id="rId98" Type="http://schemas.openxmlformats.org/officeDocument/2006/relationships/font" Target="fonts/Oswald-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PressStart2P-regular.fntdata"/><Relationship Id="rId90" Type="http://schemas.openxmlformats.org/officeDocument/2006/relationships/font" Target="fonts/BarlowCondensed-boldItalic.fntdata"/><Relationship Id="rId93" Type="http://schemas.openxmlformats.org/officeDocument/2006/relationships/font" Target="fonts/Rubik-regular.fntdata"/><Relationship Id="rId92" Type="http://schemas.openxmlformats.org/officeDocument/2006/relationships/font" Target="fonts/Viga-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Poppins-bold.fntdata"/><Relationship Id="rId83" Type="http://schemas.openxmlformats.org/officeDocument/2006/relationships/font" Target="fonts/Poppins-regular.fntdata"/><Relationship Id="rId86" Type="http://schemas.openxmlformats.org/officeDocument/2006/relationships/font" Target="fonts/Poppins-boldItalic.fntdata"/><Relationship Id="rId85" Type="http://schemas.openxmlformats.org/officeDocument/2006/relationships/font" Target="fonts/Poppins-italic.fntdata"/><Relationship Id="rId88" Type="http://schemas.openxmlformats.org/officeDocument/2006/relationships/font" Target="fonts/BarlowCondensed-bold.fntdata"/><Relationship Id="rId87" Type="http://schemas.openxmlformats.org/officeDocument/2006/relationships/font" Target="fonts/BarlowCondensed-regular.fntdata"/><Relationship Id="rId89" Type="http://schemas.openxmlformats.org/officeDocument/2006/relationships/font" Target="fonts/BarlowCondensed-italic.fntdata"/><Relationship Id="rId80" Type="http://schemas.openxmlformats.org/officeDocument/2006/relationships/font" Target="fonts/Nunito-bold.fntdata"/><Relationship Id="rId82" Type="http://schemas.openxmlformats.org/officeDocument/2006/relationships/font" Target="fonts/Nunito-boldItalic.fntdata"/><Relationship Id="rId81"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Ubuntu-italic.fntdata"/><Relationship Id="rId72" Type="http://schemas.openxmlformats.org/officeDocument/2006/relationships/font" Target="fonts/Ubuntu-bold.fntdata"/><Relationship Id="rId75" Type="http://schemas.openxmlformats.org/officeDocument/2006/relationships/font" Target="fonts/Roboto-regular.fntdata"/><Relationship Id="rId74" Type="http://schemas.openxmlformats.org/officeDocument/2006/relationships/font" Target="fonts/Ubuntu-boldItalic.fntdata"/><Relationship Id="rId77" Type="http://schemas.openxmlformats.org/officeDocument/2006/relationships/font" Target="fonts/Roboto-italic.fntdata"/><Relationship Id="rId76" Type="http://schemas.openxmlformats.org/officeDocument/2006/relationships/font" Target="fonts/Roboto-bold.fntdata"/><Relationship Id="rId79" Type="http://schemas.openxmlformats.org/officeDocument/2006/relationships/font" Target="fonts/Nunito-regular.fntdata"/><Relationship Id="rId78" Type="http://schemas.openxmlformats.org/officeDocument/2006/relationships/font" Target="fonts/Roboto-boldItalic.fntdata"/><Relationship Id="rId71" Type="http://schemas.openxmlformats.org/officeDocument/2006/relationships/font" Target="fonts/Ubuntu-regular.fntdata"/><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4856af62c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4856af62c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237" name="Google Shape;237;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05" name="Google Shape;305;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336" name="Google Shape;336;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4856af62c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4856af62c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366" name="Google Shape;366;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96" name="Google Shape;396;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432" name="Google Shape;432;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63" name="Google Shape;463;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93" name="Google Shape;493;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526" name="Google Shape;526;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1aec9fa7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Roxane</a:t>
            </a:r>
            <a:endParaRPr>
              <a:solidFill>
                <a:schemeClr val="dk1"/>
              </a:solidFill>
            </a:endParaRPr>
          </a:p>
        </p:txBody>
      </p:sp>
      <p:sp>
        <p:nvSpPr>
          <p:cNvPr id="557" name="Google Shape;557;g31aec9fa7a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aec9fa7a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Roxane</a:t>
            </a:r>
            <a:endParaRPr>
              <a:solidFill>
                <a:schemeClr val="dk1"/>
              </a:solidFill>
            </a:endParaRPr>
          </a:p>
        </p:txBody>
      </p:sp>
      <p:sp>
        <p:nvSpPr>
          <p:cNvPr id="586" name="Google Shape;586;g31aec9fa7a4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1aec9fa7a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Roxane</a:t>
            </a:r>
            <a:endParaRPr>
              <a:solidFill>
                <a:schemeClr val="dk1"/>
              </a:solidFill>
            </a:endParaRPr>
          </a:p>
        </p:txBody>
      </p:sp>
      <p:sp>
        <p:nvSpPr>
          <p:cNvPr id="614" name="Google Shape;614;g31aec9fa7a4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4856af62c8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4856af62c8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40a833958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Guillaume et Louis-Philippe</a:t>
            </a:r>
            <a:endParaRPr/>
          </a:p>
          <a:p>
            <a:pPr indent="0" lvl="0" marL="0" rtl="0" algn="l">
              <a:spcBef>
                <a:spcPts val="0"/>
              </a:spcBef>
              <a:spcAft>
                <a:spcPts val="0"/>
              </a:spcAft>
              <a:buNone/>
            </a:pPr>
            <a:r>
              <a:rPr lang="en-US"/>
              <a:t>Sandrine</a:t>
            </a:r>
            <a:endParaRPr/>
          </a:p>
          <a:p>
            <a:pPr indent="0" lvl="0" marL="0" rtl="0" algn="l">
              <a:spcBef>
                <a:spcPts val="0"/>
              </a:spcBef>
              <a:spcAft>
                <a:spcPts val="0"/>
              </a:spcAft>
              <a:buNone/>
            </a:pPr>
            <a:r>
              <a:rPr lang="en-US"/>
              <a:t>Charles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5-10 minutes pour présenter brièvement vos tâches ainsi que vos constats suite à votre expérimentation en classe à tour de rôle. Ensuite, les participants auront du temps pour explorer les 3 tâches (selon le bloc). Vous serez sollicités pour les accompagner et répondre à leurs questions durant cette période d'exploration. Nous ferons un retour aussi ensuite.</a:t>
            </a:r>
            <a:endParaRPr/>
          </a:p>
        </p:txBody>
      </p:sp>
      <p:sp>
        <p:nvSpPr>
          <p:cNvPr id="642" name="Google Shape;642;g340a833958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d42c7d040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Guillaume et Louis-Phiilippe</a:t>
            </a:r>
            <a:endParaRPr/>
          </a:p>
        </p:txBody>
      </p:sp>
      <p:sp>
        <p:nvSpPr>
          <p:cNvPr id="656" name="Google Shape;656;g2d42c7d0400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d42c7d04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Sandrine (rapporter le travail de Nancy et Maryse) Tâche principalement d’exploration, ouverture pour intention de création. Défis: on ne peut pas travailler les pyramides, conserver des traces écrites (symbolisme)  </a:t>
            </a:r>
            <a:endParaRPr/>
          </a:p>
        </p:txBody>
      </p:sp>
      <p:sp>
        <p:nvSpPr>
          <p:cNvPr id="671" name="Google Shape;671;g2d42c7d0400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d42c7d040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Charles</a:t>
            </a:r>
            <a:endParaRPr/>
          </a:p>
        </p:txBody>
      </p:sp>
      <p:sp>
        <p:nvSpPr>
          <p:cNvPr id="686" name="Google Shape;686;g2d42c7d0400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3f8df6a1c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a:p>
            <a:pPr indent="0" lvl="0" marL="0" rtl="0" algn="l">
              <a:spcBef>
                <a:spcPts val="0"/>
              </a:spcBef>
              <a:spcAft>
                <a:spcPts val="0"/>
              </a:spcAft>
              <a:buNone/>
            </a:pPr>
            <a:r>
              <a:rPr lang="en-US"/>
              <a:t>après 30 min d’exploration des tâches</a:t>
            </a:r>
            <a:endParaRPr/>
          </a:p>
          <a:p>
            <a:pPr indent="0" lvl="0" marL="0" rtl="0" algn="l">
              <a:spcBef>
                <a:spcPts val="0"/>
              </a:spcBef>
              <a:spcAft>
                <a:spcPts val="0"/>
              </a:spcAft>
              <a:buNone/>
            </a:pPr>
            <a:r>
              <a:rPr lang="en-US"/>
              <a:t>dîner</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01" name="Google Shape;701;g33f8df6a1c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4856af62c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34856af62c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06cb65fc8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726" name="Google Shape;726;g306cb65fc85_0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0deaba0c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(bilan)</a:t>
            </a:r>
            <a:endParaRPr/>
          </a:p>
        </p:txBody>
      </p:sp>
      <p:sp>
        <p:nvSpPr>
          <p:cNvPr id="737" name="Google Shape;737;g20deaba0ce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d2f926ac8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746" name="Google Shape;746;g2d2f926ac80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dff1a659c2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756" name="Google Shape;756;g2dff1a659c2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4856af62c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4856af62c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11d9a7ec0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766" name="Google Shape;766;g211d9a7ec02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e386746cf9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778" name="Google Shape;778;g2e386746cf9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11d9a7ec0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788" name="Google Shape;788;g211d9a7ec02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11d9a7ec0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798" name="Google Shape;798;g211d9a7ec02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11d9a7ec0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807" name="Google Shape;807;g211d9a7ec02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d38ac5b39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816" name="Google Shape;816;g2d38ac5b39e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11d9a7ec0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825" name="Google Shape;825;g211d9a7ec02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11d9a7ec0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836" name="Google Shape;836;g211d9a7ec02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11d9a7ec0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846" name="Google Shape;846;g211d9a7ec02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40a833958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Jenny</a:t>
            </a:r>
            <a:endParaRPr/>
          </a:p>
          <a:p>
            <a:pPr indent="0" lvl="0" marL="0" rtl="0" algn="l">
              <a:spcBef>
                <a:spcPts val="0"/>
              </a:spcBef>
              <a:spcAft>
                <a:spcPts val="0"/>
              </a:spcAft>
              <a:buNone/>
            </a:pPr>
            <a:r>
              <a:rPr lang="en-US"/>
              <a:t>Mélanie (et Sarah)</a:t>
            </a:r>
            <a:endParaRPr/>
          </a:p>
          <a:p>
            <a:pPr indent="0" lvl="0" marL="0" rtl="0" algn="l">
              <a:spcBef>
                <a:spcPts val="0"/>
              </a:spcBef>
              <a:spcAft>
                <a:spcPts val="0"/>
              </a:spcAft>
              <a:buNone/>
            </a:pPr>
            <a:r>
              <a:rPr lang="en-US"/>
              <a:t>Charles</a:t>
            </a:r>
            <a:endParaRPr/>
          </a:p>
        </p:txBody>
      </p:sp>
      <p:sp>
        <p:nvSpPr>
          <p:cNvPr id="857" name="Google Shape;857;g340a833958c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856af62c8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4856af62c8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dd045d13a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Jenny</a:t>
            </a:r>
            <a:endParaRPr/>
          </a:p>
        </p:txBody>
      </p:sp>
      <p:sp>
        <p:nvSpPr>
          <p:cNvPr id="871" name="Google Shape;871;g2dd045d13a2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dd045d13a2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Mélanie</a:t>
            </a:r>
            <a:endParaRPr/>
          </a:p>
        </p:txBody>
      </p:sp>
      <p:sp>
        <p:nvSpPr>
          <p:cNvPr id="886" name="Google Shape;886;g2dd045d13a2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dd045d13a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Charles</a:t>
            </a:r>
            <a:endParaRPr/>
          </a:p>
        </p:txBody>
      </p:sp>
      <p:sp>
        <p:nvSpPr>
          <p:cNvPr id="901" name="Google Shape;901;g2dd045d13a2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et Mathieu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(30 min pour explorer les tâches)</a:t>
            </a:r>
            <a:endParaRPr/>
          </a:p>
        </p:txBody>
      </p:sp>
      <p:sp>
        <p:nvSpPr>
          <p:cNvPr id="916" name="Google Shape;916;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929" name="Google Shape;929;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306cb65fc85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946" name="Google Shape;946;g306cb65fc85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40a833958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955" name="Google Shape;955;g340a833958c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4856af62c8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4856af62c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4856af62c8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34856af62c8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976" name="Google Shape;976;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Mathieu et Sandrine</a:t>
            </a:r>
            <a:endParaRPr/>
          </a:p>
        </p:txBody>
      </p:sp>
      <p:sp>
        <p:nvSpPr>
          <p:cNvPr id="185" name="Google Shape;185;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996" name="Google Shape;996;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34856af62c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34856af62c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9:00 - 9:10 : Accueil et plan (et demander l’expérience)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9:10 - 10:00 : Débuter avec Minecraft (penser à une alternative pour les initiés)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10:00 - 10:15 : 3 intentions didactiques et liens avec le RIM</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10:15 - 10:30 : début Présentation et exploration de tâches (CSSDN, CSSC et CSSPS)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10:30 - 11:00 : Pause</a:t>
            </a:r>
            <a:endParaRPr b="1">
              <a:solidFill>
                <a:srgbClr val="0000FF"/>
              </a:solidFill>
            </a:endParaRPr>
          </a:p>
          <a:p>
            <a:pPr indent="0" lvl="0" marL="0" rtl="0" algn="l">
              <a:spcBef>
                <a:spcPts val="0"/>
              </a:spcBef>
              <a:spcAft>
                <a:spcPts val="0"/>
              </a:spcAft>
              <a:buClr>
                <a:schemeClr val="dk1"/>
              </a:buClr>
              <a:buSzPts val="1100"/>
              <a:buFont typeface="Arial"/>
              <a:buNone/>
            </a:pPr>
            <a:r>
              <a:rPr lang="en-US">
                <a:solidFill>
                  <a:schemeClr val="dk1"/>
                </a:solidFill>
              </a:rPr>
              <a:t>11:00 - 12:00 : suite Présentation et exploration de tâches (CSSDN, CSSC et CSSPS)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12:00 - 13:30 : Dîner</a:t>
            </a:r>
            <a:endParaRPr>
              <a:solidFill>
                <a:schemeClr val="dk1"/>
              </a:solidFill>
            </a:endParaRPr>
          </a:p>
          <a:p>
            <a:pPr indent="0" lvl="0" marL="0" rtl="0" algn="l">
              <a:spcBef>
                <a:spcPts val="0"/>
              </a:spcBef>
              <a:spcAft>
                <a:spcPts val="0"/>
              </a:spcAft>
              <a:buNone/>
            </a:pPr>
            <a:r>
              <a:rPr lang="en-US">
                <a:solidFill>
                  <a:schemeClr val="dk1"/>
                </a:solidFill>
              </a:rPr>
              <a:t>13:30 - 14:10 : Projet de recherche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14:10 - 14:30 : Début présentation et exploration de tâches (CSSPS)</a:t>
            </a:r>
            <a:endParaRPr>
              <a:solidFill>
                <a:schemeClr val="dk1"/>
              </a:solidFill>
            </a:endParaRPr>
          </a:p>
          <a:p>
            <a:pPr indent="0" lvl="0" marL="0" rtl="0" algn="l">
              <a:spcBef>
                <a:spcPts val="0"/>
              </a:spcBef>
              <a:spcAft>
                <a:spcPts val="0"/>
              </a:spcAft>
              <a:buNone/>
            </a:pPr>
            <a:r>
              <a:rPr lang="en-US">
                <a:solidFill>
                  <a:schemeClr val="dk1"/>
                </a:solidFill>
              </a:rPr>
              <a:t>14:30 - 15:00 : Pause</a:t>
            </a:r>
            <a:endParaRPr b="1">
              <a:solidFill>
                <a:srgbClr val="0000FF"/>
              </a:solidFill>
            </a:endParaRPr>
          </a:p>
          <a:p>
            <a:pPr indent="0" lvl="0" marL="0" rtl="0" algn="l">
              <a:spcBef>
                <a:spcPts val="0"/>
              </a:spcBef>
              <a:spcAft>
                <a:spcPts val="0"/>
              </a:spcAft>
              <a:buClr>
                <a:schemeClr val="dk1"/>
              </a:buClr>
              <a:buSzPts val="1100"/>
              <a:buFont typeface="Arial"/>
              <a:buNone/>
            </a:pPr>
            <a:r>
              <a:rPr lang="en-US">
                <a:solidFill>
                  <a:schemeClr val="dk1"/>
                </a:solidFill>
              </a:rPr>
              <a:t>15:00 - 16:00 : Fin présentation et exploration de tâches (CSSPS)</a:t>
            </a:r>
            <a:endParaRPr>
              <a:solidFill>
                <a:schemeClr val="dk1"/>
              </a:solidFill>
            </a:endParaRPr>
          </a:p>
          <a:p>
            <a:pPr indent="0" lvl="0" marL="0" rtl="0" algn="l">
              <a:spcBef>
                <a:spcPts val="0"/>
              </a:spcBef>
              <a:spcAft>
                <a:spcPts val="0"/>
              </a:spcAft>
              <a:buNone/>
            </a:pPr>
            <a:r>
              <a:rPr lang="en-US">
                <a:solidFill>
                  <a:schemeClr val="dk1"/>
                </a:solidFill>
              </a:rPr>
              <a:t>16:00 - 16:30 : Ressources, autoformation et suite</a:t>
            </a:r>
            <a:endParaRPr>
              <a:solidFill>
                <a:schemeClr val="dk1"/>
              </a:solidFill>
            </a:endParaRPr>
          </a:p>
        </p:txBody>
      </p:sp>
      <p:sp>
        <p:nvSpPr>
          <p:cNvPr id="218" name="Google Shape;218;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230" name="Google Shape;230;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1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6" name="Google Shape;116;p1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17" name="Google Shape;117;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0"/>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20" name="Google Shape;120;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23" name="Google Shape;123;p2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24" name="Google Shape;124;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2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27" name="Google Shape;127;p22"/>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28" name="Google Shape;128;p22"/>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29" name="Google Shape;12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32" name="Google Shape;132;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24"/>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35" name="Google Shape;135;p24"/>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36" name="Google Shape;136;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7" name="Shape 137"/>
        <p:cNvGrpSpPr/>
        <p:nvPr/>
      </p:nvGrpSpPr>
      <p:grpSpPr>
        <a:xfrm>
          <a:off x="0" y="0"/>
          <a:ext cx="0" cy="0"/>
          <a:chOff x="0" y="0"/>
          <a:chExt cx="0" cy="0"/>
        </a:xfrm>
      </p:grpSpPr>
      <p:sp>
        <p:nvSpPr>
          <p:cNvPr id="138" name="Google Shape;138;p25"/>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39" name="Google Shape;139;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p26"/>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143" name="Google Shape;143;p26"/>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4" name="Google Shape;144;p26"/>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45" name="Google Shape;145;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6" name="Shape 146"/>
        <p:cNvGrpSpPr/>
        <p:nvPr/>
      </p:nvGrpSpPr>
      <p:grpSpPr>
        <a:xfrm>
          <a:off x="0" y="0"/>
          <a:ext cx="0" cy="0"/>
          <a:chOff x="0" y="0"/>
          <a:chExt cx="0" cy="0"/>
        </a:xfrm>
      </p:grpSpPr>
      <p:sp>
        <p:nvSpPr>
          <p:cNvPr id="147" name="Google Shape;147;p27"/>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148" name="Google Shape;148;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9" name="Shape 149"/>
        <p:cNvGrpSpPr/>
        <p:nvPr/>
      </p:nvGrpSpPr>
      <p:grpSpPr>
        <a:xfrm>
          <a:off x="0" y="0"/>
          <a:ext cx="0" cy="0"/>
          <a:chOff x="0" y="0"/>
          <a:chExt cx="0" cy="0"/>
        </a:xfrm>
      </p:grpSpPr>
      <p:sp>
        <p:nvSpPr>
          <p:cNvPr id="150" name="Google Shape;150;p28"/>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51" name="Google Shape;151;p28"/>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152" name="Google Shape;152;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0" name="Shape 110"/>
        <p:cNvGrpSpPr/>
        <p:nvPr/>
      </p:nvGrpSpPr>
      <p:grpSpPr>
        <a:xfrm>
          <a:off x="0" y="0"/>
          <a:ext cx="0" cy="0"/>
          <a:chOff x="0" y="0"/>
          <a:chExt cx="0" cy="0"/>
        </a:xfrm>
      </p:grpSpPr>
      <p:sp>
        <p:nvSpPr>
          <p:cNvPr id="111" name="Google Shape;111;p1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2" name="Google Shape;112;p1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13" name="Google Shape;113;p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76.png"/><Relationship Id="rId12"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32.png"/><Relationship Id="rId5" Type="http://schemas.openxmlformats.org/officeDocument/2006/relationships/slide" Target="/ppt/slides/slide20.xml"/><Relationship Id="rId6" Type="http://schemas.openxmlformats.org/officeDocument/2006/relationships/image" Target="../media/image31.png"/><Relationship Id="rId7" Type="http://schemas.openxmlformats.org/officeDocument/2006/relationships/image" Target="../media/image15.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8.xml"/><Relationship Id="rId4" Type="http://schemas.openxmlformats.org/officeDocument/2006/relationships/slide" Target="/ppt/slides/slide21.xml"/><Relationship Id="rId9" Type="http://schemas.openxmlformats.org/officeDocument/2006/relationships/image" Target="../media/image37.png"/><Relationship Id="rId5" Type="http://schemas.openxmlformats.org/officeDocument/2006/relationships/slide" Target="/ppt/slides/slide20.xml"/><Relationship Id="rId6" Type="http://schemas.openxmlformats.org/officeDocument/2006/relationships/image" Target="../media/image46.png"/><Relationship Id="rId7" Type="http://schemas.openxmlformats.org/officeDocument/2006/relationships/image" Target="../media/image15.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18.xml"/><Relationship Id="rId9" Type="http://schemas.openxmlformats.org/officeDocument/2006/relationships/image" Target="../media/image52.png"/><Relationship Id="rId5" Type="http://schemas.openxmlformats.org/officeDocument/2006/relationships/slide" Target="/ppt/slides/slide21.xml"/><Relationship Id="rId6" Type="http://schemas.openxmlformats.org/officeDocument/2006/relationships/image" Target="../media/image35.png"/><Relationship Id="rId7" Type="http://schemas.openxmlformats.org/officeDocument/2006/relationships/image" Target="../media/image15.png"/><Relationship Id="rId8" Type="http://schemas.openxmlformats.org/officeDocument/2006/relationships/image" Target="../media/image37.png"/></Relationships>
</file>

<file path=ppt/slides/_rels/slide21.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19.xml"/><Relationship Id="rId9" Type="http://schemas.openxmlformats.org/officeDocument/2006/relationships/image" Target="../media/image36.png"/><Relationship Id="rId5" Type="http://schemas.openxmlformats.org/officeDocument/2006/relationships/slide" Target="/ppt/slides/slide18.xml"/><Relationship Id="rId6" Type="http://schemas.openxmlformats.org/officeDocument/2006/relationships/image" Target="../media/image37.png"/><Relationship Id="rId7" Type="http://schemas.openxmlformats.org/officeDocument/2006/relationships/image" Target="../media/image42.png"/><Relationship Id="rId8"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45.png"/></Relationships>
</file>

<file path=ppt/slides/_rels/slide23.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9.png"/><Relationship Id="rId13" Type="http://schemas.openxmlformats.org/officeDocument/2006/relationships/image" Target="../media/image67.png"/><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4.xml"/><Relationship Id="rId4" Type="http://schemas.openxmlformats.org/officeDocument/2006/relationships/slide" Target="/ppt/slides/slide26.xml"/><Relationship Id="rId9" Type="http://schemas.openxmlformats.org/officeDocument/2006/relationships/image" Target="../media/image43.png"/><Relationship Id="rId14" Type="http://schemas.openxmlformats.org/officeDocument/2006/relationships/image" Target="../media/image57.png"/><Relationship Id="rId5" Type="http://schemas.openxmlformats.org/officeDocument/2006/relationships/slide" Target="/ppt/slides/slide25.xml"/><Relationship Id="rId6" Type="http://schemas.openxmlformats.org/officeDocument/2006/relationships/image" Target="../media/image15.png"/><Relationship Id="rId7" Type="http://schemas.openxmlformats.org/officeDocument/2006/relationships/slide" Target="/ppt/slides/slide23.xml"/><Relationship Id="rId8" Type="http://schemas.openxmlformats.org/officeDocument/2006/relationships/slide" Target="/ppt/slid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6.xml"/><Relationship Id="rId4" Type="http://schemas.openxmlformats.org/officeDocument/2006/relationships/slide" Target="/ppt/slides/slide25.xml"/><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48.png"/></Relationships>
</file>

<file path=ppt/slides/_rels/slide25.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61.png"/><Relationship Id="rId13" Type="http://schemas.openxmlformats.org/officeDocument/2006/relationships/image" Target="../media/image81.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4.xml"/><Relationship Id="rId4" Type="http://schemas.openxmlformats.org/officeDocument/2006/relationships/slide" Target="/ppt/slides/slide26.xml"/><Relationship Id="rId9" Type="http://schemas.openxmlformats.org/officeDocument/2006/relationships/image" Target="../media/image58.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75.png"/><Relationship Id="rId6" Type="http://schemas.openxmlformats.org/officeDocument/2006/relationships/image" Target="../media/image15.png"/><Relationship Id="rId7" Type="http://schemas.openxmlformats.org/officeDocument/2006/relationships/image" Target="../media/image64.png"/><Relationship Id="rId8"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5.xml"/><Relationship Id="rId4" Type="http://schemas.openxmlformats.org/officeDocument/2006/relationships/slide" Target="/ppt/slides/slide24.xml"/><Relationship Id="rId5" Type="http://schemas.openxmlformats.org/officeDocument/2006/relationships/image" Target="../media/image15.png"/><Relationship Id="rId6" Type="http://schemas.openxmlformats.org/officeDocument/2006/relationships/image" Target="../media/image37.png"/><Relationship Id="rId7" Type="http://schemas.openxmlformats.org/officeDocument/2006/relationships/image" Target="../media/image93.png"/><Relationship Id="rId8" Type="http://schemas.openxmlformats.org/officeDocument/2006/relationships/image" Target="../media/image81.png"/></Relationships>
</file>

<file path=ppt/slides/_rels/slide27.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ppt/slides/slide28.xml"/><Relationship Id="rId4" Type="http://schemas.openxmlformats.org/officeDocument/2006/relationships/slide" Target="/ppt/slides/slide29.xml"/><Relationship Id="rId9" Type="http://schemas.openxmlformats.org/officeDocument/2006/relationships/image" Target="../media/image67.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47.png"/><Relationship Id="rId8" Type="http://schemas.openxmlformats.org/officeDocument/2006/relationships/image" Target="../media/image51.png"/></Relationships>
</file>

<file path=ppt/slides/_rels/slide28.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5.png"/><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27.xml"/><Relationship Id="rId4" Type="http://schemas.openxmlformats.org/officeDocument/2006/relationships/slide" Target="/ppt/slides/slide29.xml"/><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48.png"/></Relationships>
</file>

<file path=ppt/slides/_rels/slide29.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5.png"/><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28.xml"/><Relationship Id="rId4" Type="http://schemas.openxmlformats.org/officeDocument/2006/relationships/slide" Target="/ppt/slides/slide27.xml"/><Relationship Id="rId9" Type="http://schemas.openxmlformats.org/officeDocument/2006/relationships/image" Target="../media/image36.png"/><Relationship Id="rId5" Type="http://schemas.openxmlformats.org/officeDocument/2006/relationships/image" Target="../media/image75.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7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hyperlink" Target="https://docs.google.com/presentation/d/e/2PACX-1vTyeozWhzZhW1nGpras0MTpG8cV4D0u4Vh9o3KGIznuaaVdfRAFqobJSeOKvctlNEApX0s33WZ6EuTl/pub?start=false&amp;loop=false&amp;delayms=300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hyperlink" Target="https://docs.google.com/presentation/d/e/2PACX-1vQGmD1kdIWEaDsG_hZRftzArUsTx0qy_DRR2j4DSUoUjye4zDz9nBcTlt-U5ElffFnaN1JLWGkDKftj/pub?start=false&amp;loop=false&amp;delayms=300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hyperlink" Target="https://campus.recit.qc.ca/mod/page/view.php?id=24605"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7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0.png"/><Relationship Id="rId4" Type="http://schemas.openxmlformats.org/officeDocument/2006/relationships/image" Target="../media/image15.png"/><Relationship Id="rId5" Type="http://schemas.openxmlformats.org/officeDocument/2006/relationships/image" Target="../media/image113.png"/><Relationship Id="rId6" Type="http://schemas.openxmlformats.org/officeDocument/2006/relationships/image" Target="../media/image1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png"/><Relationship Id="rId4" Type="http://schemas.openxmlformats.org/officeDocument/2006/relationships/image" Target="../media/image103.png"/><Relationship Id="rId5" Type="http://schemas.openxmlformats.org/officeDocument/2006/relationships/image" Target="../media/image1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image" Target="../media/image91.png"/><Relationship Id="rId5"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6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5.png"/><Relationship Id="rId4" Type="http://schemas.openxmlformats.org/officeDocument/2006/relationships/hyperlink" Target="https://docs.google.com/presentation/d/e/2PACX-1vSHVutgSRNiAPKNrwWEcvh8iuqpmXoid5qHGYd-aSxyZbYj6nQOB7Z-dAa8Mo4RaD-0F7ZguJenBtCE/pub?start=false&amp;loop=false&amp;delayms=300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png"/><Relationship Id="rId4" Type="http://schemas.openxmlformats.org/officeDocument/2006/relationships/hyperlink" Target="https://docs.google.com/presentation/d/e/2PACX-1vRP5qFR5sIuxmvWbULRRp8cZaE7wIqZ-IycGYDPeWzaQ7kDOIg-SQyvTrJ6WWkkenVroO3TUAeHBb2i/pub?start=false&amp;loop=false&amp;delayms=300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5.png"/><Relationship Id="rId4" Type="http://schemas.openxmlformats.org/officeDocument/2006/relationships/hyperlink" Target="https://docs.google.com/presentation/d/e/2PACX-1vRr16Mt0NRJ4AL_vg-gTVXyBwj3Ricyp0ztkOClWILa-UM4YA74GXGkixeVZfcSEER8uKCh3RxIbTDl/pub?start=false&amp;loop=false&amp;delayms=3000"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5.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5.png"/><Relationship Id="rId4" Type="http://schemas.openxmlformats.org/officeDocument/2006/relationships/hyperlink" Target="https://campus.recit.qc.ca/course/view.php?id=329"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5.png"/><Relationship Id="rId4" Type="http://schemas.openxmlformats.org/officeDocument/2006/relationships/hyperlink" Target="https://campus.recit.qc.ca/mod/page/view.php?id=24605"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 Id="rId3" Type="http://schemas.openxmlformats.org/officeDocument/2006/relationships/image" Target="../media/image111.png"/><Relationship Id="rId4" Type="http://schemas.openxmlformats.org/officeDocument/2006/relationships/hyperlink" Target="https://docs.google.com/forms/d/1Ceiv8zeECbwn07lVDbZ05NkGG-NSzjkElVlJ6uh__54/edi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 Id="rId3" Type="http://schemas.openxmlformats.org/officeDocument/2006/relationships/image" Target="../media/image99.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59.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mailto:mathieu.thibault@uqo.ca" TargetMode="External"/><Relationship Id="rId13" Type="http://schemas.openxmlformats.org/officeDocument/2006/relationships/hyperlink" Target="http://recitmst.qc.ca/minecraft15042025" TargetMode="External"/><Relationship Id="rId12" Type="http://schemas.openxmlformats.org/officeDocument/2006/relationships/hyperlink" Target="http://recitmst.qc.ca/minecraft15042025" TargetMode="External"/><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hyperlink" Target="mailto:stephanie.rioux@recit.gouv.qc.ca" TargetMode="External"/><Relationship Id="rId14" Type="http://schemas.openxmlformats.org/officeDocument/2006/relationships/hyperlink" Target="mailto:michot.sandrine@courrier.uqam.ca" TargetMode="External"/><Relationship Id="rId5" Type="http://schemas.openxmlformats.org/officeDocument/2006/relationships/image" Target="../media/image81.png"/><Relationship Id="rId6" Type="http://schemas.openxmlformats.org/officeDocument/2006/relationships/image" Target="../media/image4.png"/><Relationship Id="rId7" Type="http://schemas.openxmlformats.org/officeDocument/2006/relationships/image" Target="../media/image72.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1" Type="http://schemas.openxmlformats.org/officeDocument/2006/relationships/hyperlink" Target="http://recitmst.qc.ca/minecraft15042025" TargetMode="External"/><Relationship Id="rId10" Type="http://schemas.openxmlformats.org/officeDocument/2006/relationships/hyperlink" Target="http://recitmst.qc.ca/minecraft15042025" TargetMode="External"/><Relationship Id="rId13" Type="http://schemas.openxmlformats.org/officeDocument/2006/relationships/hyperlink" Target="https://education.minecraft.net/get-started/download" TargetMode="External"/><Relationship Id="rId12" Type="http://schemas.openxmlformats.org/officeDocument/2006/relationships/hyperlink" Target="https://docs.google.com/document/d/1bvg95UteS_AyjHoI1b57eX0H0nELdmOWHRvXniJsLzM/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9.png"/><Relationship Id="rId1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72.png"/><Relationship Id="rId7" Type="http://schemas.openxmlformats.org/officeDocument/2006/relationships/image" Target="../media/image5.png"/><Relationship Id="rId8"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1.xml"/><Relationship Id="rId3"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4.png"/></Relationships>
</file>

<file path=ppt/slides/_rels/slide7.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2.png"/><Relationship Id="rId4" Type="http://schemas.openxmlformats.org/officeDocument/2006/relationships/hyperlink" Target="http://recitmst.qc.ca/minecraft15042025"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15042025" TargetMode="External"/><Relationship Id="rId6" Type="http://schemas.openxmlformats.org/officeDocument/2006/relationships/hyperlink" Target="mailto:equipe@recitmst.qc.ca" TargetMode="External"/><Relationship Id="rId7" Type="http://schemas.openxmlformats.org/officeDocument/2006/relationships/hyperlink" Target="mailto:mathieu.thibault@uqo.ca" TargetMode="External"/><Relationship Id="rId8" Type="http://schemas.openxmlformats.org/officeDocument/2006/relationships/hyperlink" Target="https://creativecommons.org/licenses/by-nc-sa/4.0/deed.f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hyperlink" Target="http://www.youtube.com/watch?v=OTEUQcRRQhw" TargetMode="External"/><Relationship Id="rId5"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nvSpPr>
        <p:spPr>
          <a:xfrm>
            <a:off x="769833" y="1781317"/>
            <a:ext cx="7506300" cy="920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500">
                <a:solidFill>
                  <a:schemeClr val="dk2"/>
                </a:solidFill>
              </a:rPr>
              <a:t>Construisez des connaissances mathématiques avec Minecraft Education</a:t>
            </a:r>
            <a:endParaRPr sz="3500">
              <a:solidFill>
                <a:schemeClr val="dk2"/>
              </a:solidFill>
            </a:endParaRPr>
          </a:p>
        </p:txBody>
      </p:sp>
      <p:sp>
        <p:nvSpPr>
          <p:cNvPr id="160" name="Google Shape;160;p30"/>
          <p:cNvSpPr txBox="1"/>
          <p:nvPr/>
        </p:nvSpPr>
        <p:spPr>
          <a:xfrm>
            <a:off x="769833" y="1090867"/>
            <a:ext cx="4760700" cy="684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000">
                <a:solidFill>
                  <a:schemeClr val="dk2"/>
                </a:solidFill>
              </a:rPr>
              <a:t>Atelier #0502</a:t>
            </a:r>
            <a:endParaRPr sz="2000">
              <a:solidFill>
                <a:schemeClr val="dk2"/>
              </a:solidFill>
            </a:endParaRPr>
          </a:p>
        </p:txBody>
      </p:sp>
      <p:sp>
        <p:nvSpPr>
          <p:cNvPr id="161" name="Google Shape;161;p30"/>
          <p:cNvSpPr txBox="1"/>
          <p:nvPr/>
        </p:nvSpPr>
        <p:spPr>
          <a:xfrm>
            <a:off x="769825" y="4030529"/>
            <a:ext cx="7506300" cy="2379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Mathieu Thibault</a:t>
            </a:r>
            <a:endParaRPr sz="2400">
              <a:solidFill>
                <a:schemeClr val="dk2"/>
              </a:solidFill>
            </a:endParaRPr>
          </a:p>
          <a:p>
            <a:pPr indent="0" lvl="0" marL="0" rtl="0" algn="l">
              <a:spcBef>
                <a:spcPts val="0"/>
              </a:spcBef>
              <a:spcAft>
                <a:spcPts val="0"/>
              </a:spcAft>
              <a:buNone/>
            </a:pPr>
            <a:r>
              <a:rPr lang="en-US" sz="2400">
                <a:solidFill>
                  <a:schemeClr val="dk2"/>
                </a:solidFill>
              </a:rPr>
              <a:t>Stéphanie Rioux</a:t>
            </a:r>
            <a:endParaRPr sz="2400">
              <a:solidFill>
                <a:schemeClr val="dk2"/>
              </a:solidFill>
            </a:endParaRPr>
          </a:p>
          <a:p>
            <a:pPr indent="0" lvl="0" marL="0" rtl="0" algn="l">
              <a:spcBef>
                <a:spcPts val="0"/>
              </a:spcBef>
              <a:spcAft>
                <a:spcPts val="0"/>
              </a:spcAft>
              <a:buNone/>
            </a:pPr>
            <a:r>
              <a:rPr lang="en-US" sz="2400">
                <a:solidFill>
                  <a:schemeClr val="dk2"/>
                </a:solidFill>
              </a:rPr>
              <a:t>Sandrine Michot</a:t>
            </a:r>
            <a:endParaRPr sz="2400">
              <a:solidFill>
                <a:schemeClr val="dk2"/>
              </a:solidFill>
            </a:endParaRPr>
          </a:p>
          <a:p>
            <a:pPr indent="0" lvl="0" marL="0" rtl="0" algn="l">
              <a:spcBef>
                <a:spcPts val="0"/>
              </a:spcBef>
              <a:spcAft>
                <a:spcPts val="0"/>
              </a:spcAft>
              <a:buNone/>
            </a:pPr>
            <a:r>
              <a:rPr lang="en-US" sz="2400">
                <a:solidFill>
                  <a:schemeClr val="dk2"/>
                </a:solidFill>
              </a:rPr>
              <a:t>et autres personnes collaboratrices</a:t>
            </a:r>
            <a:endParaRPr sz="2400">
              <a:solidFill>
                <a:schemeClr val="dk2"/>
              </a:solidFill>
            </a:endParaRPr>
          </a:p>
        </p:txBody>
      </p:sp>
      <p:pic>
        <p:nvPicPr>
          <p:cNvPr id="162" name="Google Shape;162;p30" title="Moteur-visuel.png"/>
          <p:cNvPicPr preferRelativeResize="0"/>
          <p:nvPr/>
        </p:nvPicPr>
        <p:blipFill>
          <a:blip r:embed="rId3">
            <a:alphaModFix/>
          </a:blip>
          <a:stretch>
            <a:fillRect/>
          </a:stretch>
        </p:blipFill>
        <p:spPr>
          <a:xfrm>
            <a:off x="8334388" y="0"/>
            <a:ext cx="3857628" cy="6858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8" name="Shape 238"/>
        <p:cNvGrpSpPr/>
        <p:nvPr/>
      </p:nvGrpSpPr>
      <p:grpSpPr>
        <a:xfrm>
          <a:off x="0" y="0"/>
          <a:ext cx="0" cy="0"/>
          <a:chOff x="0" y="0"/>
          <a:chExt cx="0" cy="0"/>
        </a:xfrm>
      </p:grpSpPr>
      <p:pic>
        <p:nvPicPr>
          <p:cNvPr descr="A picture containing container, square&#10;&#10;Description automatically generated" id="239" name="Google Shape;239;p39"/>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240" name="Google Shape;240;p39"/>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241" name="Google Shape;241;p39"/>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242" name="Google Shape;242;p39"/>
          <p:cNvPicPr preferRelativeResize="0"/>
          <p:nvPr/>
        </p:nvPicPr>
        <p:blipFill rotWithShape="1">
          <a:blip r:embed="rId3">
            <a:alphaModFix/>
          </a:blip>
          <a:srcRect b="0" l="0" r="0" t="0"/>
          <a:stretch/>
        </p:blipFill>
        <p:spPr>
          <a:xfrm>
            <a:off x="8432682" y="2276830"/>
            <a:ext cx="1814053" cy="1814053"/>
          </a:xfrm>
          <a:prstGeom prst="rect">
            <a:avLst/>
          </a:prstGeom>
          <a:noFill/>
          <a:ln>
            <a:noFill/>
          </a:ln>
        </p:spPr>
      </p:pic>
      <p:pic>
        <p:nvPicPr>
          <p:cNvPr descr="A picture containing container, square&#10;&#10;Description automatically generated" id="243" name="Google Shape;243;p39"/>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244" name="Google Shape;244;p39"/>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245" name="Google Shape;245;p39"/>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9"/>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247" name="Google Shape;247;p39"/>
          <p:cNvSpPr txBox="1"/>
          <p:nvPr/>
        </p:nvSpPr>
        <p:spPr>
          <a:xfrm>
            <a:off x="3897690" y="3020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
        <p:nvSpPr>
          <p:cNvPr id="248" name="Google Shape;248;p39"/>
          <p:cNvSpPr/>
          <p:nvPr/>
        </p:nvSpPr>
        <p:spPr>
          <a:xfrm>
            <a:off x="3697000" y="5408675"/>
            <a:ext cx="4892700" cy="1223400"/>
          </a:xfrm>
          <a:prstGeom prst="wedgeRoundRectCallout">
            <a:avLst>
              <a:gd fmla="val -54927" name="adj1"/>
              <a:gd fmla="val 51499" name="adj2"/>
              <a:gd fmla="val 0" name="adj3"/>
            </a:avLst>
          </a:prstGeom>
          <a:solidFill>
            <a:srgbClr val="595959"/>
          </a:solid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Font typeface="Arial"/>
              <a:buNone/>
            </a:pPr>
            <a:r>
              <a:rPr lang="en-US" sz="1200">
                <a:solidFill>
                  <a:schemeClr val="lt1"/>
                </a:solidFill>
                <a:latin typeface="Press Start 2P"/>
                <a:ea typeface="Press Start 2P"/>
                <a:cs typeface="Press Start 2P"/>
                <a:sym typeface="Press Start 2P"/>
              </a:rPr>
              <a:t>Pour les personnes déjà initiées… exploration personnalisée de fonctionnalités plus avancées?</a:t>
            </a:r>
            <a:endParaRPr sz="12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1000"/>
                                        <p:tgtEl>
                                          <p:spTgt spid="2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000"/>
                                        <p:tgtEl>
                                          <p:spTgt spid="2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1000"/>
                                        <p:tgtEl>
                                          <p:spTgt spid="2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000"/>
                                        <p:tgtEl>
                                          <p:spTgt spid="2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2" name="Shape 252"/>
        <p:cNvGrpSpPr/>
        <p:nvPr/>
      </p:nvGrpSpPr>
      <p:grpSpPr>
        <a:xfrm>
          <a:off x="0" y="0"/>
          <a:ext cx="0" cy="0"/>
          <a:chOff x="0" y="0"/>
          <a:chExt cx="0" cy="0"/>
        </a:xfrm>
      </p:grpSpPr>
      <p:sp>
        <p:nvSpPr>
          <p:cNvPr id="253" name="Google Shape;253;p40"/>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254" name="Google Shape;254;p40"/>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8" name="Shape 258"/>
        <p:cNvGrpSpPr/>
        <p:nvPr/>
      </p:nvGrpSpPr>
      <p:grpSpPr>
        <a:xfrm>
          <a:off x="0" y="0"/>
          <a:ext cx="0" cy="0"/>
          <a:chOff x="0" y="0"/>
          <a:chExt cx="0" cy="0"/>
        </a:xfrm>
      </p:grpSpPr>
      <p:pic>
        <p:nvPicPr>
          <p:cNvPr id="259" name="Google Shape;259;p41"/>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260" name="Google Shape;260;p41"/>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261" name="Google Shape;261;p41"/>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5" name="Shape 265"/>
        <p:cNvGrpSpPr/>
        <p:nvPr/>
      </p:nvGrpSpPr>
      <p:grpSpPr>
        <a:xfrm>
          <a:off x="0" y="0"/>
          <a:ext cx="0" cy="0"/>
          <a:chOff x="0" y="0"/>
          <a:chExt cx="0" cy="0"/>
        </a:xfrm>
      </p:grpSpPr>
      <p:pic>
        <p:nvPicPr>
          <p:cNvPr id="266" name="Google Shape;266;p42"/>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267" name="Google Shape;267;p42"/>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42"/>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42"/>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70" name="Google Shape;270;p42"/>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74" name="Shape 274"/>
        <p:cNvGrpSpPr/>
        <p:nvPr/>
      </p:nvGrpSpPr>
      <p:grpSpPr>
        <a:xfrm>
          <a:off x="0" y="0"/>
          <a:ext cx="0" cy="0"/>
          <a:chOff x="0" y="0"/>
          <a:chExt cx="0" cy="0"/>
        </a:xfrm>
      </p:grpSpPr>
      <p:pic>
        <p:nvPicPr>
          <p:cNvPr id="275" name="Google Shape;275;p43"/>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276" name="Google Shape;276;p43"/>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77" name="Google Shape;277;p43"/>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p43"/>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 name="Google Shape;279;p43"/>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80" name="Google Shape;280;p43"/>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81" name="Google Shape;281;p43"/>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5" name="Shape 285"/>
        <p:cNvGrpSpPr/>
        <p:nvPr/>
      </p:nvGrpSpPr>
      <p:grpSpPr>
        <a:xfrm>
          <a:off x="0" y="0"/>
          <a:ext cx="0" cy="0"/>
          <a:chOff x="0" y="0"/>
          <a:chExt cx="0" cy="0"/>
        </a:xfrm>
      </p:grpSpPr>
      <p:pic>
        <p:nvPicPr>
          <p:cNvPr id="286" name="Google Shape;286;p44"/>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87" name="Google Shape;287;p44"/>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88" name="Google Shape;288;p44"/>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2" name="Shape 292"/>
        <p:cNvGrpSpPr/>
        <p:nvPr/>
      </p:nvGrpSpPr>
      <p:grpSpPr>
        <a:xfrm>
          <a:off x="0" y="0"/>
          <a:ext cx="0" cy="0"/>
          <a:chOff x="0" y="0"/>
          <a:chExt cx="0" cy="0"/>
        </a:xfrm>
      </p:grpSpPr>
      <p:pic>
        <p:nvPicPr>
          <p:cNvPr id="293" name="Google Shape;293;p45"/>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94" name="Google Shape;294;p45"/>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8" name="Shape 298"/>
        <p:cNvGrpSpPr/>
        <p:nvPr/>
      </p:nvGrpSpPr>
      <p:grpSpPr>
        <a:xfrm>
          <a:off x="0" y="0"/>
          <a:ext cx="0" cy="0"/>
          <a:chOff x="0" y="0"/>
          <a:chExt cx="0" cy="0"/>
        </a:xfrm>
      </p:grpSpPr>
      <p:pic>
        <p:nvPicPr>
          <p:cNvPr id="299" name="Google Shape;299;p46"/>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300" name="Google Shape;300;p46"/>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 name="Google Shape;301;p46"/>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02" name="Google Shape;302;p46"/>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06" name="Shape 306"/>
        <p:cNvGrpSpPr/>
        <p:nvPr/>
      </p:nvGrpSpPr>
      <p:grpSpPr>
        <a:xfrm>
          <a:off x="0" y="0"/>
          <a:ext cx="0" cy="0"/>
          <a:chOff x="0" y="0"/>
          <a:chExt cx="0" cy="0"/>
        </a:xfrm>
      </p:grpSpPr>
      <p:grpSp>
        <p:nvGrpSpPr>
          <p:cNvPr id="307" name="Google Shape;307;p47"/>
          <p:cNvGrpSpPr/>
          <p:nvPr/>
        </p:nvGrpSpPr>
        <p:grpSpPr>
          <a:xfrm>
            <a:off x="3951968" y="2079356"/>
            <a:ext cx="2084100" cy="733500"/>
            <a:chOff x="3951968" y="2079356"/>
            <a:chExt cx="2084100" cy="733500"/>
          </a:xfrm>
        </p:grpSpPr>
        <p:sp>
          <p:nvSpPr>
            <p:cNvPr id="308" name="Google Shape;308;p47">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4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310" name="Google Shape;310;p4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4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4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47"/>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4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315" name="Google Shape;315;p4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316" name="Google Shape;316;p4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317" name="Google Shape;317;p47"/>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318" name="Google Shape;318;p4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4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4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4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4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4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47"/>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325" name="Google Shape;325;p47"/>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26" name="Google Shape;326;p47"/>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27" name="Google Shape;327;p47"/>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8" name="Google Shape;328;p47"/>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329" name="Google Shape;329;p47"/>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330" name="Google Shape;330;p47"/>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331" name="Google Shape;331;p47"/>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332" name="Google Shape;332;p47"/>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333" name="Google Shape;333;p47"/>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250"/>
                                        <p:tgtEl>
                                          <p:spTgt spid="317"/>
                                        </p:tgtEl>
                                      </p:cBhvr>
                                    </p:animEffect>
                                  </p:childTnLst>
                                </p:cTn>
                              </p:par>
                              <p:par>
                                <p:cTn fill="hold" nodeType="withEffect" presetClass="entr" presetID="2" presetSubtype="4">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1000"/>
                                        <p:tgtEl>
                                          <p:spTgt spid="3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000"/>
                                        <p:tgtEl>
                                          <p:spTgt spid="3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7" name="Shape 337"/>
        <p:cNvGrpSpPr/>
        <p:nvPr/>
      </p:nvGrpSpPr>
      <p:grpSpPr>
        <a:xfrm>
          <a:off x="0" y="0"/>
          <a:ext cx="0" cy="0"/>
          <a:chOff x="0" y="0"/>
          <a:chExt cx="0" cy="0"/>
        </a:xfrm>
      </p:grpSpPr>
      <p:sp>
        <p:nvSpPr>
          <p:cNvPr id="338" name="Google Shape;338;p48">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4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4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4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48"/>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343" name="Google Shape;343;p4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4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4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4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4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48"/>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4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4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51" name="Google Shape;351;p4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352" name="Google Shape;352;p4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53" name="Google Shape;353;p48"/>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54" name="Google Shape;354;p4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55" name="Google Shape;355;p48"/>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56" name="Google Shape;356;p48"/>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57" name="Google Shape;357;p48"/>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8" name="Google Shape;358;p48"/>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359" name="Google Shape;359;p48"/>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360" name="Google Shape;360;p48"/>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361" name="Google Shape;361;p48"/>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362" name="Google Shape;362;p48"/>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363" name="Google Shape;363;p48"/>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250"/>
                                        <p:tgtEl>
                                          <p:spTgt spid="342"/>
                                        </p:tgtEl>
                                      </p:cBhvr>
                                    </p:animEffect>
                                  </p:childTnLst>
                                </p:cTn>
                              </p:par>
                              <p:par>
                                <p:cTn fill="hold" nodeType="withEffect" presetClass="entr" presetID="2" presetSubtype="4">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1000"/>
                                        <p:tgtEl>
                                          <p:spTgt spid="3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1000"/>
                                        <p:tgtEl>
                                          <p:spTgt spid="3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1" title="Copie de Présentation - MARDI 15 avril 2025.png"/>
          <p:cNvPicPr preferRelativeResize="0"/>
          <p:nvPr/>
        </p:nvPicPr>
        <p:blipFill>
          <a:blip r:embed="rId3">
            <a:alphaModFix/>
          </a:blip>
          <a:stretch>
            <a:fillRect/>
          </a:stretch>
        </p:blipFill>
        <p:spPr>
          <a:xfrm>
            <a:off x="0" y="0"/>
            <a:ext cx="12191986"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7" name="Shape 367"/>
        <p:cNvGrpSpPr/>
        <p:nvPr/>
      </p:nvGrpSpPr>
      <p:grpSpPr>
        <a:xfrm>
          <a:off x="0" y="0"/>
          <a:ext cx="0" cy="0"/>
          <a:chOff x="0" y="0"/>
          <a:chExt cx="0" cy="0"/>
        </a:xfrm>
      </p:grpSpPr>
      <p:sp>
        <p:nvSpPr>
          <p:cNvPr id="368" name="Google Shape;368;p49">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49">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49">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4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49"/>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373" name="Google Shape;373;p4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4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4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4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4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49"/>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4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4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81" name="Google Shape;381;p4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82" name="Google Shape;382;p4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83" name="Google Shape;383;p4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84" name="Google Shape;384;p4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85" name="Google Shape;385;p49"/>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86" name="Google Shape;386;p49"/>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87" name="Google Shape;387;p49"/>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88" name="Google Shape;388;p49"/>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89" name="Google Shape;389;p49"/>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90" name="Google Shape;390;p49"/>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91" name="Google Shape;391;p49"/>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92" name="Google Shape;392;p49"/>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93" name="Google Shape;393;p49"/>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250"/>
                                        <p:tgtEl>
                                          <p:spTgt spid="372"/>
                                        </p:tgtEl>
                                      </p:cBhvr>
                                    </p:animEffect>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7" name="Shape 397"/>
        <p:cNvGrpSpPr/>
        <p:nvPr/>
      </p:nvGrpSpPr>
      <p:grpSpPr>
        <a:xfrm>
          <a:off x="0" y="0"/>
          <a:ext cx="0" cy="0"/>
          <a:chOff x="0" y="0"/>
          <a:chExt cx="0" cy="0"/>
        </a:xfrm>
      </p:grpSpPr>
      <p:sp>
        <p:nvSpPr>
          <p:cNvPr id="398" name="Google Shape;398;p50">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50">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0">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5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50"/>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403" name="Google Shape;403;p5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5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5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5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5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50"/>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09" name="Google Shape;409;p50"/>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10" name="Google Shape;410;p50"/>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11" name="Google Shape;411;p50"/>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12" name="Google Shape;412;p5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5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414" name="Google Shape;414;p5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15" name="Google Shape;415;p5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16" name="Google Shape;416;p5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417" name="Google Shape;417;p5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418" name="Google Shape;418;p50"/>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419" name="Google Shape;419;p50"/>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20" name="Google Shape;420;p50"/>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21" name="Google Shape;421;p50"/>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422" name="Google Shape;422;p50"/>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423" name="Google Shape;423;p50"/>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250"/>
                                        <p:tgtEl>
                                          <p:spTgt spid="40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1000"/>
                                        <p:tgtEl>
                                          <p:spTgt spid="4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1000"/>
                                        <p:tgtEl>
                                          <p:spTgt spid="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1000"/>
                                        <p:tgtEl>
                                          <p:spTgt spid="4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7" name="Shape 427"/>
        <p:cNvGrpSpPr/>
        <p:nvPr/>
      </p:nvGrpSpPr>
      <p:grpSpPr>
        <a:xfrm>
          <a:off x="0" y="0"/>
          <a:ext cx="0" cy="0"/>
          <a:chOff x="0" y="0"/>
          <a:chExt cx="0" cy="0"/>
        </a:xfrm>
      </p:grpSpPr>
      <p:sp>
        <p:nvSpPr>
          <p:cNvPr id="428" name="Google Shape;428;p51"/>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429" name="Google Shape;429;p51"/>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3" name="Shape 433"/>
        <p:cNvGrpSpPr/>
        <p:nvPr/>
      </p:nvGrpSpPr>
      <p:grpSpPr>
        <a:xfrm>
          <a:off x="0" y="0"/>
          <a:ext cx="0" cy="0"/>
          <a:chOff x="0" y="0"/>
          <a:chExt cx="0" cy="0"/>
        </a:xfrm>
      </p:grpSpPr>
      <p:grpSp>
        <p:nvGrpSpPr>
          <p:cNvPr id="434" name="Google Shape;434;p52"/>
          <p:cNvGrpSpPr/>
          <p:nvPr/>
        </p:nvGrpSpPr>
        <p:grpSpPr>
          <a:xfrm>
            <a:off x="3951968" y="2079356"/>
            <a:ext cx="2084100" cy="733500"/>
            <a:chOff x="3951968" y="2079356"/>
            <a:chExt cx="2084100" cy="733500"/>
          </a:xfrm>
        </p:grpSpPr>
        <p:sp>
          <p:nvSpPr>
            <p:cNvPr id="435" name="Google Shape;435;p5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5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437" name="Google Shape;437;p5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5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5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40" name="Google Shape;440;p5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441" name="Google Shape;441;p5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5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443" name="Google Shape;443;p5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5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445" name="Google Shape;445;p5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46" name="Google Shape;446;p5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447" name="Google Shape;447;p52"/>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448" name="Google Shape;448;p5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5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5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5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5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53" name="Google Shape;453;p5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454" name="Google Shape;454;p5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455" name="Google Shape;455;p5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456" name="Google Shape;456;p5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457" name="Google Shape;457;p5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458" name="Google Shape;458;p5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459" name="Google Shape;459;p5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460" name="Google Shape;460;p5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250"/>
                                        <p:tgtEl>
                                          <p:spTgt spid="447"/>
                                        </p:tgtEl>
                                      </p:cBhvr>
                                    </p:animEffect>
                                  </p:childTnLst>
                                </p:cTn>
                              </p:par>
                              <p:par>
                                <p:cTn fill="hold" nodeType="withEffect" presetClass="entr" presetID="2" presetSubtype="4">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1000"/>
                                        <p:tgtEl>
                                          <p:spTgt spid="4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1000"/>
                                        <p:tgtEl>
                                          <p:spTgt spid="4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000"/>
                                        <p:tgtEl>
                                          <p:spTgt spid="4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4" name="Shape 464"/>
        <p:cNvGrpSpPr/>
        <p:nvPr/>
      </p:nvGrpSpPr>
      <p:grpSpPr>
        <a:xfrm>
          <a:off x="0" y="0"/>
          <a:ext cx="0" cy="0"/>
          <a:chOff x="0" y="0"/>
          <a:chExt cx="0" cy="0"/>
        </a:xfrm>
      </p:grpSpPr>
      <p:sp>
        <p:nvSpPr>
          <p:cNvPr id="465" name="Google Shape;465;p53">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5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67" name="Google Shape;467;p53">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53">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5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53"/>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471" name="Google Shape;471;p5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5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5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5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5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53"/>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7" name="Google Shape;477;p5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78" name="Google Shape;478;p53"/>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79" name="Google Shape;479;p53"/>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80" name="Google Shape;480;p5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81" name="Google Shape;481;p53"/>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82" name="Google Shape;482;p5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5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84" name="Google Shape;484;p53"/>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85" name="Google Shape;485;p5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86" name="Google Shape;486;p5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87" name="Google Shape;487;p5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88" name="Google Shape;488;p5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89" name="Google Shape;489;p5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90" name="Google Shape;490;p5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250"/>
                                        <p:tgtEl>
                                          <p:spTgt spid="470"/>
                                        </p:tgtEl>
                                      </p:cBhvr>
                                    </p:animEffect>
                                  </p:childTnLst>
                                </p:cTn>
                              </p:par>
                              <p:par>
                                <p:cTn fill="hold" nodeType="withEffect" presetClass="entr" presetID="2" presetSubtype="4">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1000"/>
                                        <p:tgtEl>
                                          <p:spTgt spid="4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1000"/>
                                        <p:tgtEl>
                                          <p:spTgt spid="4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000"/>
                                        <p:tgtEl>
                                          <p:spTgt spid="48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94" name="Shape 494"/>
        <p:cNvGrpSpPr/>
        <p:nvPr/>
      </p:nvGrpSpPr>
      <p:grpSpPr>
        <a:xfrm>
          <a:off x="0" y="0"/>
          <a:ext cx="0" cy="0"/>
          <a:chOff x="0" y="0"/>
          <a:chExt cx="0" cy="0"/>
        </a:xfrm>
      </p:grpSpPr>
      <p:sp>
        <p:nvSpPr>
          <p:cNvPr id="495" name="Google Shape;495;p54">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54">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54">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5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54"/>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500" name="Google Shape;500;p5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5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5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5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5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54"/>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06" name="Google Shape;506;p54"/>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507" name="Google Shape;507;p5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508" name="Google Shape;508;p5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509" name="Google Shape;509;p5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510" name="Google Shape;510;p5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511" name="Google Shape;511;p5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512" name="Google Shape;512;p5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13" name="Google Shape;513;p5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14" name="Google Shape;514;p5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15" name="Google Shape;515;p5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516" name="Google Shape;516;p5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5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518" name="Google Shape;518;p5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519" name="Google Shape;519;p54"/>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520" name="Google Shape;520;p5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521" name="Google Shape;521;p5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522" name="Google Shape;522;p54"/>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523" name="Google Shape;523;p54"/>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250"/>
                                        <p:tgtEl>
                                          <p:spTgt spid="499"/>
                                        </p:tgtEl>
                                      </p:cBhvr>
                                    </p:animEffect>
                                  </p:childTnLst>
                                </p:cTn>
                              </p:par>
                              <p:par>
                                <p:cTn fill="hold" nodeType="withEffect" presetClass="entr" presetID="2" presetSubtype="4">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1000"/>
                                        <p:tgtEl>
                                          <p:spTgt spid="5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1000"/>
                                        <p:tgtEl>
                                          <p:spTgt spid="5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1000"/>
                                        <p:tgtEl>
                                          <p:spTgt spid="5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2"/>
                                        </p:tgtEl>
                                        <p:attrNameLst>
                                          <p:attrName>style.visibility</p:attrName>
                                        </p:attrNameLst>
                                      </p:cBhvr>
                                      <p:to>
                                        <p:strVal val="visible"/>
                                      </p:to>
                                    </p:set>
                                    <p:anim calcmode="lin" valueType="num">
                                      <p:cBhvr additive="base">
                                        <p:cTn dur="1000"/>
                                        <p:tgtEl>
                                          <p:spTgt spid="5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1000"/>
                                        <p:tgtEl>
                                          <p:spTgt spid="5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1000"/>
                                        <p:tgtEl>
                                          <p:spTgt spid="50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7" name="Shape 527"/>
        <p:cNvGrpSpPr/>
        <p:nvPr/>
      </p:nvGrpSpPr>
      <p:grpSpPr>
        <a:xfrm>
          <a:off x="0" y="0"/>
          <a:ext cx="0" cy="0"/>
          <a:chOff x="0" y="0"/>
          <a:chExt cx="0" cy="0"/>
        </a:xfrm>
      </p:grpSpPr>
      <p:sp>
        <p:nvSpPr>
          <p:cNvPr id="528" name="Google Shape;528;p55">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55">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55">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5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5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533" name="Google Shape;533;p5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5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5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5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5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538" name="Google Shape;538;p5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539" name="Google Shape;539;p5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540" name="Google Shape;540;p5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541" name="Google Shape;541;p55"/>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42" name="Google Shape;542;p5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43" name="Google Shape;543;p5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44" name="Google Shape;544;p5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545" name="Google Shape;545;p5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546" name="Google Shape;546;p5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47" name="Google Shape;547;p5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5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549" name="Google Shape;549;p5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550" name="Google Shape;550;p5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551" name="Google Shape;551;p55"/>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552" name="Google Shape;552;p55"/>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553" name="Google Shape;553;p5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554" name="Google Shape;554;p5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250"/>
                                        <p:tgtEl>
                                          <p:spTgt spid="532"/>
                                        </p:tgtEl>
                                      </p:cBhvr>
                                    </p:animEffect>
                                  </p:childTnLst>
                                </p:cTn>
                              </p:par>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1000"/>
                                        <p:tgtEl>
                                          <p:spTgt spid="5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000"/>
                                        <p:tgtEl>
                                          <p:spTgt spid="5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1000"/>
                                        <p:tgtEl>
                                          <p:spTgt spid="55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8" name="Shape 558"/>
        <p:cNvGrpSpPr/>
        <p:nvPr/>
      </p:nvGrpSpPr>
      <p:grpSpPr>
        <a:xfrm>
          <a:off x="0" y="0"/>
          <a:ext cx="0" cy="0"/>
          <a:chOff x="0" y="0"/>
          <a:chExt cx="0" cy="0"/>
        </a:xfrm>
      </p:grpSpPr>
      <p:grpSp>
        <p:nvGrpSpPr>
          <p:cNvPr id="559" name="Google Shape;559;p56"/>
          <p:cNvGrpSpPr/>
          <p:nvPr/>
        </p:nvGrpSpPr>
        <p:grpSpPr>
          <a:xfrm>
            <a:off x="3951968" y="2079356"/>
            <a:ext cx="2084100" cy="733500"/>
            <a:chOff x="3951968" y="2079356"/>
            <a:chExt cx="2084100" cy="733500"/>
          </a:xfrm>
        </p:grpSpPr>
        <p:sp>
          <p:nvSpPr>
            <p:cNvPr id="560" name="Google Shape;560;p5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5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562" name="Google Shape;562;p56">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5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56"/>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5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1.PAR</a:t>
            </a:r>
            <a:endParaRPr sz="1100"/>
          </a:p>
        </p:txBody>
      </p:sp>
      <p:sp>
        <p:nvSpPr>
          <p:cNvPr id="566" name="Google Shape;566;p5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567" name="Google Shape;567;p56"/>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 et tâches créatives</a:t>
            </a:r>
            <a:endParaRPr sz="1300">
              <a:solidFill>
                <a:schemeClr val="dk1"/>
              </a:solidFill>
              <a:latin typeface="Press Start 2P"/>
              <a:ea typeface="Press Start 2P"/>
              <a:cs typeface="Press Start 2P"/>
              <a:sym typeface="Press Start 2P"/>
            </a:endParaRPr>
          </a:p>
        </p:txBody>
      </p:sp>
      <p:sp>
        <p:nvSpPr>
          <p:cNvPr id="568" name="Google Shape;568;p5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5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5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5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5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73" name="Google Shape;573;p56"/>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574" name="Google Shape;574;p56"/>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575" name="Google Shape;575;p56"/>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576" name="Google Shape;576;p56"/>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577" name="Google Shape;577;p56"/>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578" name="Google Shape;578;p5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56"/>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580" name="Google Shape;580;p56"/>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81" name="Google Shape;581;p56"/>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82" name="Google Shape;582;p56"/>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583" name="Google Shape;583;p56"/>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250"/>
                                        <p:tgtEl>
                                          <p:spTgt spid="567"/>
                                        </p:tgtEl>
                                      </p:cBhvr>
                                    </p:animEffect>
                                  </p:childTnLst>
                                </p:cTn>
                              </p:par>
                              <p:par>
                                <p:cTn fill="hold" nodeType="with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1000"/>
                                        <p:tgtEl>
                                          <p:spTgt spid="5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1000"/>
                                        <p:tgtEl>
                                          <p:spTgt spid="5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1000"/>
                                        <p:tgtEl>
                                          <p:spTgt spid="58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7" name="Shape 587"/>
        <p:cNvGrpSpPr/>
        <p:nvPr/>
      </p:nvGrpSpPr>
      <p:grpSpPr>
        <a:xfrm>
          <a:off x="0" y="0"/>
          <a:ext cx="0" cy="0"/>
          <a:chOff x="0" y="0"/>
          <a:chExt cx="0" cy="0"/>
        </a:xfrm>
      </p:grpSpPr>
      <p:sp>
        <p:nvSpPr>
          <p:cNvPr id="588" name="Google Shape;588;p57">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57">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5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57"/>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et la consolidation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a:t>
            </a:r>
            <a:endParaRPr sz="1200">
              <a:solidFill>
                <a:schemeClr val="dk1"/>
              </a:solidFill>
              <a:latin typeface="Press Start 2P"/>
              <a:ea typeface="Press Start 2P"/>
              <a:cs typeface="Press Start 2P"/>
              <a:sym typeface="Press Start 2P"/>
            </a:endParaRPr>
          </a:p>
        </p:txBody>
      </p:sp>
      <p:sp>
        <p:nvSpPr>
          <p:cNvPr id="592" name="Google Shape;592;p5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5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5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5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5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5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8" name="Google Shape;598;p57"/>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599" name="Google Shape;599;p57"/>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600" name="Google Shape;600;p57"/>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601" name="Google Shape;601;p57"/>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602" name="Google Shape;602;p57"/>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603" name="Google Shape;603;p5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5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605" name="Google Shape;605;p5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606" name="Google Shape;606;p5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607" name="Google Shape;607;p57"/>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08" name="Google Shape;608;p57"/>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09" name="Google Shape;609;p57"/>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610" name="Google Shape;610;p57"/>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611" name="Google Shape;611;p57"/>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250"/>
                                        <p:tgtEl>
                                          <p:spTgt spid="591"/>
                                        </p:tgtEl>
                                      </p:cBhvr>
                                    </p:animEffect>
                                  </p:childTnLst>
                                </p:cTn>
                              </p:par>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1000"/>
                                        <p:tgtEl>
                                          <p:spTgt spid="6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1000"/>
                                        <p:tgtEl>
                                          <p:spTgt spid="60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5" name="Shape 615"/>
        <p:cNvGrpSpPr/>
        <p:nvPr/>
      </p:nvGrpSpPr>
      <p:grpSpPr>
        <a:xfrm>
          <a:off x="0" y="0"/>
          <a:ext cx="0" cy="0"/>
          <a:chOff x="0" y="0"/>
          <a:chExt cx="0" cy="0"/>
        </a:xfrm>
      </p:grpSpPr>
      <p:sp>
        <p:nvSpPr>
          <p:cNvPr id="616" name="Google Shape;616;p5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58">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5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58"/>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620" name="Google Shape;620;p5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5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5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5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5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5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626" name="Google Shape;626;p58"/>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627" name="Google Shape;627;p58"/>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628" name="Google Shape;628;p58"/>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629" name="Google Shape;629;p58"/>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630" name="Google Shape;630;p58"/>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631" name="Google Shape;631;p5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5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633" name="Google Shape;633;p5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634" name="Google Shape;634;p5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635" name="Google Shape;635;p58"/>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636" name="Google Shape;636;p58"/>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637" name="Google Shape;637;p58"/>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638" name="Google Shape;638;p58"/>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639" name="Google Shape;639;p58"/>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250"/>
                                        <p:tgtEl>
                                          <p:spTgt spid="619"/>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par>
                                <p:cTn fill="hold" nodeType="with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1000"/>
                                        <p:tgtEl>
                                          <p:spTgt spid="6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1000"/>
                                        <p:tgtEl>
                                          <p:spTgt spid="6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1000"/>
                                        <p:tgtEl>
                                          <p:spTgt spid="6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2" title="Copie de Présentation - MARDI 15 avril 2025 (1).png"/>
          <p:cNvPicPr preferRelativeResize="0"/>
          <p:nvPr/>
        </p:nvPicPr>
        <p:blipFill>
          <a:blip r:embed="rId3">
            <a:alphaModFix/>
          </a:blip>
          <a:stretch>
            <a:fillRect/>
          </a:stretch>
        </p:blipFill>
        <p:spPr>
          <a:xfrm>
            <a:off x="0" y="0"/>
            <a:ext cx="12191986"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3" name="Shape 643"/>
        <p:cNvGrpSpPr/>
        <p:nvPr/>
      </p:nvGrpSpPr>
      <p:grpSpPr>
        <a:xfrm>
          <a:off x="0" y="0"/>
          <a:ext cx="0" cy="0"/>
          <a:chOff x="0" y="0"/>
          <a:chExt cx="0" cy="0"/>
        </a:xfrm>
      </p:grpSpPr>
      <p:pic>
        <p:nvPicPr>
          <p:cNvPr descr="A picture containing container, square&#10;&#10;Description automatically generated" id="644" name="Google Shape;644;p59"/>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45" name="Google Shape;645;p59"/>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46" name="Google Shape;646;p59"/>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47" name="Google Shape;647;p59"/>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48" name="Google Shape;648;p59"/>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49" name="Google Shape;649;p59"/>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50" name="Google Shape;650;p59"/>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59"/>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Présentation de 3 tâches</a:t>
            </a:r>
            <a:endParaRPr/>
          </a:p>
        </p:txBody>
      </p:sp>
      <p:sp>
        <p:nvSpPr>
          <p:cNvPr id="652" name="Google Shape;652;p59"/>
          <p:cNvSpPr txBox="1"/>
          <p:nvPr/>
        </p:nvSpPr>
        <p:spPr>
          <a:xfrm>
            <a:off x="3836600" y="3026000"/>
            <a:ext cx="4519500" cy="1446900"/>
          </a:xfrm>
          <a:prstGeom prst="rect">
            <a:avLst/>
          </a:prstGeom>
          <a:noFill/>
          <a:ln>
            <a:noFill/>
          </a:ln>
        </p:spPr>
        <p:txBody>
          <a:bodyPr anchorCtr="0" anchor="t" bIns="45700" lIns="91425" spcFirstLastPara="1" rIns="91425" wrap="square" tIns="45700">
            <a:spAutoFit/>
          </a:bodyPr>
          <a:lstStyle/>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Le dallage frisé</a:t>
            </a:r>
            <a:endParaRPr sz="1600">
              <a:solidFill>
                <a:schemeClr val="lt1"/>
              </a:solidFill>
              <a:latin typeface="Press Start 2P"/>
              <a:ea typeface="Press Start 2P"/>
              <a:cs typeface="Press Start 2P"/>
              <a:sym typeface="Press Start 2P"/>
            </a:endParaRPr>
          </a:p>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L’aire des solides</a:t>
            </a:r>
            <a:endParaRPr sz="1600">
              <a:solidFill>
                <a:schemeClr val="lt1"/>
              </a:solidFill>
              <a:latin typeface="Press Start 2P"/>
              <a:ea typeface="Press Start 2P"/>
              <a:cs typeface="Press Start 2P"/>
              <a:sym typeface="Press Start 2P"/>
            </a:endParaRPr>
          </a:p>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Oeuvre d’art à la manière de Mondrian</a:t>
            </a:r>
            <a:endParaRPr sz="1600">
              <a:solidFill>
                <a:schemeClr val="lt1"/>
              </a:solidFill>
              <a:latin typeface="Press Start 2P"/>
              <a:ea typeface="Press Start 2P"/>
              <a:cs typeface="Press Start 2P"/>
              <a:sym typeface="Press Start 2P"/>
            </a:endParaRPr>
          </a:p>
        </p:txBody>
      </p:sp>
      <p:sp>
        <p:nvSpPr>
          <p:cNvPr id="653" name="Google Shape;653;p59"/>
          <p:cNvSpPr/>
          <p:nvPr/>
        </p:nvSpPr>
        <p:spPr>
          <a:xfrm>
            <a:off x="4041850" y="5665100"/>
            <a:ext cx="5565000" cy="1051500"/>
          </a:xfrm>
          <a:prstGeom prst="cloudCallout">
            <a:avLst>
              <a:gd fmla="val -48236" name="adj1"/>
              <a:gd fmla="val 4938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Press Start 2P"/>
                <a:ea typeface="Press Start 2P"/>
                <a:cs typeface="Press Start 2P"/>
                <a:sym typeface="Press Start 2P"/>
              </a:rPr>
              <a:t>Quelles intentions?</a:t>
            </a:r>
            <a:endParaRPr>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1000"/>
                                        <p:tgtEl>
                                          <p:spTgt spid="6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5"/>
                                        </p:tgtEl>
                                        <p:attrNameLst>
                                          <p:attrName>style.visibility</p:attrName>
                                        </p:attrNameLst>
                                      </p:cBhvr>
                                      <p:to>
                                        <p:strVal val="visible"/>
                                      </p:to>
                                    </p:set>
                                    <p:anim calcmode="lin" valueType="num">
                                      <p:cBhvr additive="base">
                                        <p:cTn dur="1000"/>
                                        <p:tgtEl>
                                          <p:spTgt spid="6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1000"/>
                                        <p:tgtEl>
                                          <p:spTgt spid="6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7"/>
                                        </p:tgtEl>
                                        <p:attrNameLst>
                                          <p:attrName>style.visibility</p:attrName>
                                        </p:attrNameLst>
                                      </p:cBhvr>
                                      <p:to>
                                        <p:strVal val="visible"/>
                                      </p:to>
                                    </p:set>
                                    <p:anim calcmode="lin" valueType="num">
                                      <p:cBhvr additive="base">
                                        <p:cTn dur="1000"/>
                                        <p:tgtEl>
                                          <p:spTgt spid="6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8"/>
                                        </p:tgtEl>
                                        <p:attrNameLst>
                                          <p:attrName>style.visibility</p:attrName>
                                        </p:attrNameLst>
                                      </p:cBhvr>
                                      <p:to>
                                        <p:strVal val="visible"/>
                                      </p:to>
                                    </p:set>
                                    <p:anim calcmode="lin" valueType="num">
                                      <p:cBhvr additive="base">
                                        <p:cTn dur="1000"/>
                                        <p:tgtEl>
                                          <p:spTgt spid="6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1000"/>
                                        <p:tgtEl>
                                          <p:spTgt spid="6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57" name="Shape 657"/>
        <p:cNvGrpSpPr/>
        <p:nvPr/>
      </p:nvGrpSpPr>
      <p:grpSpPr>
        <a:xfrm>
          <a:off x="0" y="0"/>
          <a:ext cx="0" cy="0"/>
          <a:chOff x="0" y="0"/>
          <a:chExt cx="0" cy="0"/>
        </a:xfrm>
      </p:grpSpPr>
      <p:sp>
        <p:nvSpPr>
          <p:cNvPr id="658" name="Google Shape;658;p60"/>
          <p:cNvSpPr/>
          <p:nvPr/>
        </p:nvSpPr>
        <p:spPr>
          <a:xfrm>
            <a:off x="3979100" y="3842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59" name="Google Shape;659;p6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60" name="Google Shape;660;p6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61" name="Google Shape;661;p60"/>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62" name="Google Shape;662;p60"/>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63" name="Google Shape;663;p6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64" name="Google Shape;664;p6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65" name="Google Shape;665;p60"/>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60"/>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667" name="Google Shape;667;p60"/>
          <p:cNvSpPr txBox="1"/>
          <p:nvPr/>
        </p:nvSpPr>
        <p:spPr>
          <a:xfrm>
            <a:off x="3760400" y="24676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dallage frisé</a:t>
            </a:r>
            <a:endParaRPr sz="2500">
              <a:solidFill>
                <a:srgbClr val="69BC49"/>
              </a:solidFill>
              <a:highlight>
                <a:schemeClr val="dk1"/>
              </a:highlight>
            </a:endParaRPr>
          </a:p>
        </p:txBody>
      </p:sp>
      <p:sp>
        <p:nvSpPr>
          <p:cNvPr id="668" name="Google Shape;668;p60"/>
          <p:cNvSpPr txBox="1"/>
          <p:nvPr/>
        </p:nvSpPr>
        <p:spPr>
          <a:xfrm>
            <a:off x="4344650" y="3975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59"/>
                                        </p:tgtEl>
                                        <p:attrNameLst>
                                          <p:attrName>style.visibility</p:attrName>
                                        </p:attrNameLst>
                                      </p:cBhvr>
                                      <p:to>
                                        <p:strVal val="visible"/>
                                      </p:to>
                                    </p:set>
                                    <p:anim calcmode="lin" valueType="num">
                                      <p:cBhvr additive="base">
                                        <p:cTn dur="1000"/>
                                        <p:tgtEl>
                                          <p:spTgt spid="6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0"/>
                                        </p:tgtEl>
                                        <p:attrNameLst>
                                          <p:attrName>style.visibility</p:attrName>
                                        </p:attrNameLst>
                                      </p:cBhvr>
                                      <p:to>
                                        <p:strVal val="visible"/>
                                      </p:to>
                                    </p:set>
                                    <p:anim calcmode="lin" valueType="num">
                                      <p:cBhvr additive="base">
                                        <p:cTn dur="1000"/>
                                        <p:tgtEl>
                                          <p:spTgt spid="6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1"/>
                                        </p:tgtEl>
                                        <p:attrNameLst>
                                          <p:attrName>style.visibility</p:attrName>
                                        </p:attrNameLst>
                                      </p:cBhvr>
                                      <p:to>
                                        <p:strVal val="visible"/>
                                      </p:to>
                                    </p:set>
                                    <p:anim calcmode="lin" valueType="num">
                                      <p:cBhvr additive="base">
                                        <p:cTn dur="1000"/>
                                        <p:tgtEl>
                                          <p:spTgt spid="6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1000"/>
                                        <p:tgtEl>
                                          <p:spTgt spid="6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1000"/>
                                        <p:tgtEl>
                                          <p:spTgt spid="6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4"/>
                                        </p:tgtEl>
                                        <p:attrNameLst>
                                          <p:attrName>style.visibility</p:attrName>
                                        </p:attrNameLst>
                                      </p:cBhvr>
                                      <p:to>
                                        <p:strVal val="visible"/>
                                      </p:to>
                                    </p:set>
                                    <p:anim calcmode="lin" valueType="num">
                                      <p:cBhvr additive="base">
                                        <p:cTn dur="1000"/>
                                        <p:tgtEl>
                                          <p:spTgt spid="6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2" name="Shape 672"/>
        <p:cNvGrpSpPr/>
        <p:nvPr/>
      </p:nvGrpSpPr>
      <p:grpSpPr>
        <a:xfrm>
          <a:off x="0" y="0"/>
          <a:ext cx="0" cy="0"/>
          <a:chOff x="0" y="0"/>
          <a:chExt cx="0" cy="0"/>
        </a:xfrm>
      </p:grpSpPr>
      <p:sp>
        <p:nvSpPr>
          <p:cNvPr id="673" name="Google Shape;673;p61"/>
          <p:cNvSpPr/>
          <p:nvPr/>
        </p:nvSpPr>
        <p:spPr>
          <a:xfrm>
            <a:off x="40015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74" name="Google Shape;674;p6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75" name="Google Shape;675;p6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76" name="Google Shape;676;p61"/>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77" name="Google Shape;677;p61"/>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78" name="Google Shape;678;p6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79" name="Google Shape;679;p6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80" name="Google Shape;680;p61"/>
          <p:cNvSpPr/>
          <p:nvPr/>
        </p:nvSpPr>
        <p:spPr>
          <a:xfrm>
            <a:off x="44209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61"/>
          <p:cNvSpPr txBox="1"/>
          <p:nvPr/>
        </p:nvSpPr>
        <p:spPr>
          <a:xfrm>
            <a:off x="43348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682" name="Google Shape;682;p61"/>
          <p:cNvSpPr txBox="1"/>
          <p:nvPr/>
        </p:nvSpPr>
        <p:spPr>
          <a:xfrm>
            <a:off x="37828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683" name="Google Shape;683;p61"/>
          <p:cNvSpPr txBox="1"/>
          <p:nvPr/>
        </p:nvSpPr>
        <p:spPr>
          <a:xfrm>
            <a:off x="450235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74"/>
                                        </p:tgtEl>
                                        <p:attrNameLst>
                                          <p:attrName>style.visibility</p:attrName>
                                        </p:attrNameLst>
                                      </p:cBhvr>
                                      <p:to>
                                        <p:strVal val="visible"/>
                                      </p:to>
                                    </p:set>
                                    <p:anim calcmode="lin" valueType="num">
                                      <p:cBhvr additive="base">
                                        <p:cTn dur="1000"/>
                                        <p:tgtEl>
                                          <p:spTgt spid="6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5"/>
                                        </p:tgtEl>
                                        <p:attrNameLst>
                                          <p:attrName>style.visibility</p:attrName>
                                        </p:attrNameLst>
                                      </p:cBhvr>
                                      <p:to>
                                        <p:strVal val="visible"/>
                                      </p:to>
                                    </p:set>
                                    <p:anim calcmode="lin" valueType="num">
                                      <p:cBhvr additive="base">
                                        <p:cTn dur="1000"/>
                                        <p:tgtEl>
                                          <p:spTgt spid="6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6"/>
                                        </p:tgtEl>
                                        <p:attrNameLst>
                                          <p:attrName>style.visibility</p:attrName>
                                        </p:attrNameLst>
                                      </p:cBhvr>
                                      <p:to>
                                        <p:strVal val="visible"/>
                                      </p:to>
                                    </p:set>
                                    <p:anim calcmode="lin" valueType="num">
                                      <p:cBhvr additive="base">
                                        <p:cTn dur="1000"/>
                                        <p:tgtEl>
                                          <p:spTgt spid="6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7"/>
                                        </p:tgtEl>
                                        <p:attrNameLst>
                                          <p:attrName>style.visibility</p:attrName>
                                        </p:attrNameLst>
                                      </p:cBhvr>
                                      <p:to>
                                        <p:strVal val="visible"/>
                                      </p:to>
                                    </p:set>
                                    <p:anim calcmode="lin" valueType="num">
                                      <p:cBhvr additive="base">
                                        <p:cTn dur="1000"/>
                                        <p:tgtEl>
                                          <p:spTgt spid="6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8"/>
                                        </p:tgtEl>
                                        <p:attrNameLst>
                                          <p:attrName>style.visibility</p:attrName>
                                        </p:attrNameLst>
                                      </p:cBhvr>
                                      <p:to>
                                        <p:strVal val="visible"/>
                                      </p:to>
                                    </p:set>
                                    <p:anim calcmode="lin" valueType="num">
                                      <p:cBhvr additive="base">
                                        <p:cTn dur="1000"/>
                                        <p:tgtEl>
                                          <p:spTgt spid="6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1000"/>
                                        <p:tgtEl>
                                          <p:spTgt spid="6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87" name="Shape 687"/>
        <p:cNvGrpSpPr/>
        <p:nvPr/>
      </p:nvGrpSpPr>
      <p:grpSpPr>
        <a:xfrm>
          <a:off x="0" y="0"/>
          <a:ext cx="0" cy="0"/>
          <a:chOff x="0" y="0"/>
          <a:chExt cx="0" cy="0"/>
        </a:xfrm>
      </p:grpSpPr>
      <p:sp>
        <p:nvSpPr>
          <p:cNvPr id="688" name="Google Shape;688;p62"/>
          <p:cNvSpPr/>
          <p:nvPr/>
        </p:nvSpPr>
        <p:spPr>
          <a:xfrm>
            <a:off x="3686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89" name="Google Shape;689;p6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90" name="Google Shape;690;p6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91" name="Google Shape;691;p6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92" name="Google Shape;692;p6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93" name="Google Shape;693;p6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94" name="Google Shape;694;p6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95" name="Google Shape;695;p62"/>
          <p:cNvSpPr/>
          <p:nvPr/>
        </p:nvSpPr>
        <p:spPr>
          <a:xfrm>
            <a:off x="41062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62"/>
          <p:cNvSpPr txBox="1"/>
          <p:nvPr/>
        </p:nvSpPr>
        <p:spPr>
          <a:xfrm>
            <a:off x="40201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697" name="Google Shape;697;p62"/>
          <p:cNvSpPr txBox="1"/>
          <p:nvPr/>
        </p:nvSpPr>
        <p:spPr>
          <a:xfrm>
            <a:off x="34681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à la manière de Mondrian</a:t>
            </a:r>
            <a:endParaRPr sz="2500">
              <a:solidFill>
                <a:srgbClr val="69BC49"/>
              </a:solidFill>
              <a:highlight>
                <a:schemeClr val="dk1"/>
              </a:highlight>
            </a:endParaRPr>
          </a:p>
        </p:txBody>
      </p:sp>
      <p:sp>
        <p:nvSpPr>
          <p:cNvPr id="698" name="Google Shape;698;p62"/>
          <p:cNvSpPr txBox="1"/>
          <p:nvPr/>
        </p:nvSpPr>
        <p:spPr>
          <a:xfrm>
            <a:off x="418765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1000"/>
                                        <p:tgtEl>
                                          <p:spTgt spid="6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1000"/>
                                        <p:tgtEl>
                                          <p:spTgt spid="6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1000"/>
                                        <p:tgtEl>
                                          <p:spTgt spid="6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2"/>
                                        </p:tgtEl>
                                        <p:attrNameLst>
                                          <p:attrName>style.visibility</p:attrName>
                                        </p:attrNameLst>
                                      </p:cBhvr>
                                      <p:to>
                                        <p:strVal val="visible"/>
                                      </p:to>
                                    </p:set>
                                    <p:anim calcmode="lin" valueType="num">
                                      <p:cBhvr additive="base">
                                        <p:cTn dur="1000"/>
                                        <p:tgtEl>
                                          <p:spTgt spid="6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1000"/>
                                        <p:tgtEl>
                                          <p:spTgt spid="6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1000"/>
                                        <p:tgtEl>
                                          <p:spTgt spid="6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2" name="Shape 702"/>
        <p:cNvGrpSpPr/>
        <p:nvPr/>
      </p:nvGrpSpPr>
      <p:grpSpPr>
        <a:xfrm>
          <a:off x="0" y="0"/>
          <a:ext cx="0" cy="0"/>
          <a:chOff x="0" y="0"/>
          <a:chExt cx="0" cy="0"/>
        </a:xfrm>
      </p:grpSpPr>
      <p:pic>
        <p:nvPicPr>
          <p:cNvPr descr="A picture containing container, square&#10;&#10;Description automatically generated" id="703" name="Google Shape;703;p63"/>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704" name="Google Shape;704;p63"/>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705" name="Google Shape;705;p63"/>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706" name="Google Shape;706;p63"/>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707" name="Google Shape;707;p63"/>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708" name="Google Shape;708;p63"/>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709" name="Google Shape;709;p63"/>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63"/>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711" name="Google Shape;711;p63"/>
          <p:cNvSpPr/>
          <p:nvPr/>
        </p:nvSpPr>
        <p:spPr>
          <a:xfrm>
            <a:off x="3680850" y="3766375"/>
            <a:ext cx="4830300" cy="1378800"/>
          </a:xfrm>
          <a:prstGeom prst="wedgeRoundRectCallout">
            <a:avLst>
              <a:gd fmla="val 47927" name="adj1"/>
              <a:gd fmla="val 79533"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Questions?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Commentaires?</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03"/>
                                        </p:tgtEl>
                                        <p:attrNameLst>
                                          <p:attrName>style.visibility</p:attrName>
                                        </p:attrNameLst>
                                      </p:cBhvr>
                                      <p:to>
                                        <p:strVal val="visible"/>
                                      </p:to>
                                    </p:set>
                                    <p:anim calcmode="lin" valueType="num">
                                      <p:cBhvr additive="base">
                                        <p:cTn dur="1000"/>
                                        <p:tgtEl>
                                          <p:spTgt spid="7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1000"/>
                                        <p:tgtEl>
                                          <p:spTgt spid="7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1000"/>
                                        <p:tgtEl>
                                          <p:spTgt spid="7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6"/>
                                        </p:tgtEl>
                                        <p:attrNameLst>
                                          <p:attrName>style.visibility</p:attrName>
                                        </p:attrNameLst>
                                      </p:cBhvr>
                                      <p:to>
                                        <p:strVal val="visible"/>
                                      </p:to>
                                    </p:set>
                                    <p:anim calcmode="lin" valueType="num">
                                      <p:cBhvr additive="base">
                                        <p:cTn dur="1000"/>
                                        <p:tgtEl>
                                          <p:spTgt spid="7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7"/>
                                        </p:tgtEl>
                                        <p:attrNameLst>
                                          <p:attrName>style.visibility</p:attrName>
                                        </p:attrNameLst>
                                      </p:cBhvr>
                                      <p:to>
                                        <p:strVal val="visible"/>
                                      </p:to>
                                    </p:set>
                                    <p:anim calcmode="lin" valueType="num">
                                      <p:cBhvr additive="base">
                                        <p:cTn dur="1000"/>
                                        <p:tgtEl>
                                          <p:spTgt spid="7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1000"/>
                                        <p:tgtEl>
                                          <p:spTgt spid="7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15" name="Shape 715"/>
        <p:cNvGrpSpPr/>
        <p:nvPr/>
      </p:nvGrpSpPr>
      <p:grpSpPr>
        <a:xfrm>
          <a:off x="0" y="0"/>
          <a:ext cx="0" cy="0"/>
          <a:chOff x="0" y="0"/>
          <a:chExt cx="0" cy="0"/>
        </a:xfrm>
      </p:grpSpPr>
      <p:pic>
        <p:nvPicPr>
          <p:cNvPr descr="A picture containing container, square&#10;&#10;Description automatically generated" id="716" name="Google Shape;716;p64"/>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717" name="Google Shape;717;p64"/>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718" name="Google Shape;718;p64"/>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719" name="Google Shape;719;p64"/>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720" name="Google Shape;720;p64"/>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721" name="Google Shape;721;p64"/>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722" name="Google Shape;722;p64"/>
          <p:cNvSpPr/>
          <p:nvPr/>
        </p:nvSpPr>
        <p:spPr>
          <a:xfrm>
            <a:off x="4437539" y="237749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64"/>
          <p:cNvSpPr txBox="1"/>
          <p:nvPr/>
        </p:nvSpPr>
        <p:spPr>
          <a:xfrm>
            <a:off x="4437551" y="2497368"/>
            <a:ext cx="37188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Diner</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Bon appétit!</a:t>
            </a:r>
            <a:endParaRPr sz="1800">
              <a:solidFill>
                <a:srgbClr val="D8D8D8"/>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16"/>
                                        </p:tgtEl>
                                        <p:attrNameLst>
                                          <p:attrName>style.visibility</p:attrName>
                                        </p:attrNameLst>
                                      </p:cBhvr>
                                      <p:to>
                                        <p:strVal val="visible"/>
                                      </p:to>
                                    </p:set>
                                    <p:anim calcmode="lin" valueType="num">
                                      <p:cBhvr additive="base">
                                        <p:cTn dur="1000"/>
                                        <p:tgtEl>
                                          <p:spTgt spid="7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1000"/>
                                        <p:tgtEl>
                                          <p:spTgt spid="7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1000"/>
                                        <p:tgtEl>
                                          <p:spTgt spid="7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1000"/>
                                        <p:tgtEl>
                                          <p:spTgt spid="7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1000"/>
                                        <p:tgtEl>
                                          <p:spTgt spid="7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27" name="Shape 727"/>
        <p:cNvGrpSpPr/>
        <p:nvPr/>
      </p:nvGrpSpPr>
      <p:grpSpPr>
        <a:xfrm>
          <a:off x="0" y="0"/>
          <a:ext cx="0" cy="0"/>
          <a:chOff x="0" y="0"/>
          <a:chExt cx="0" cy="0"/>
        </a:xfrm>
      </p:grpSpPr>
      <p:pic>
        <p:nvPicPr>
          <p:cNvPr descr="A picture containing container, square&#10;&#10;Description automatically generated" id="728" name="Google Shape;728;p6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29" name="Google Shape;729;p6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30" name="Google Shape;730;p6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31" name="Google Shape;731;p6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Recherche collaborative</a:t>
            </a:r>
            <a:endParaRPr sz="3000">
              <a:solidFill>
                <a:srgbClr val="D8D8D8"/>
              </a:solidFill>
              <a:latin typeface="Roboto"/>
              <a:ea typeface="Roboto"/>
              <a:cs typeface="Roboto"/>
              <a:sym typeface="Roboto"/>
            </a:endParaRPr>
          </a:p>
        </p:txBody>
      </p:sp>
      <p:sp>
        <p:nvSpPr>
          <p:cNvPr id="732" name="Google Shape;732;p65"/>
          <p:cNvSpPr txBox="1"/>
          <p:nvPr/>
        </p:nvSpPr>
        <p:spPr>
          <a:xfrm>
            <a:off x="819150" y="3303025"/>
            <a:ext cx="10627500" cy="3140100"/>
          </a:xfrm>
          <a:prstGeom prst="rect">
            <a:avLst/>
          </a:prstGeom>
          <a:noFill/>
          <a:ln>
            <a:noFill/>
          </a:ln>
        </p:spPr>
        <p:txBody>
          <a:bodyPr anchorCtr="0" anchor="t" bIns="45700" lIns="91425" spcFirstLastPara="1" rIns="91425" wrap="square" tIns="45700">
            <a:spAutoFit/>
          </a:bodyPr>
          <a:lstStyle/>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Duo de chercheurs (dont une citoyenne), 3 auxiliaires de recherche</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8 enseignant·es et 6 CP… les 3 «co» : cosituation, coopération et coproduction</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Co-construction de tâches en 2023-2024</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Collecte</a:t>
            </a:r>
            <a:r>
              <a:rPr lang="en-US" sz="2200">
                <a:solidFill>
                  <a:schemeClr val="lt1"/>
                </a:solidFill>
                <a:latin typeface="Roboto"/>
                <a:ea typeface="Roboto"/>
                <a:cs typeface="Roboto"/>
                <a:sym typeface="Roboto"/>
              </a:rPr>
              <a:t> de données au printemps 2024</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Analyse entamée (résultats préliminaires)</a:t>
            </a:r>
            <a:endParaRPr sz="2200">
              <a:solidFill>
                <a:schemeClr val="lt1"/>
              </a:solidFill>
              <a:latin typeface="Roboto"/>
              <a:ea typeface="Roboto"/>
              <a:cs typeface="Roboto"/>
              <a:sym typeface="Roboto"/>
            </a:endParaRPr>
          </a:p>
        </p:txBody>
      </p:sp>
      <p:pic>
        <p:nvPicPr>
          <p:cNvPr id="733" name="Google Shape;733;p65"/>
          <p:cNvPicPr preferRelativeResize="0"/>
          <p:nvPr/>
        </p:nvPicPr>
        <p:blipFill>
          <a:blip r:embed="rId4">
            <a:alphaModFix/>
          </a:blip>
          <a:stretch>
            <a:fillRect/>
          </a:stretch>
        </p:blipFill>
        <p:spPr>
          <a:xfrm>
            <a:off x="9410475" y="1045787"/>
            <a:ext cx="1496875" cy="1978888"/>
          </a:xfrm>
          <a:prstGeom prst="rect">
            <a:avLst/>
          </a:prstGeom>
          <a:noFill/>
          <a:ln>
            <a:noFill/>
          </a:ln>
        </p:spPr>
      </p:pic>
      <p:sp>
        <p:nvSpPr>
          <p:cNvPr id="734" name="Google Shape;734;p65"/>
          <p:cNvSpPr/>
          <p:nvPr/>
        </p:nvSpPr>
        <p:spPr>
          <a:xfrm>
            <a:off x="1494450" y="1457050"/>
            <a:ext cx="7502100" cy="1300200"/>
          </a:xfrm>
          <a:prstGeom prst="wedgeRoundRectCallout">
            <a:avLst>
              <a:gd fmla="val 54950" name="adj1"/>
              <a:gd fmla="val -36479" name="adj2"/>
              <a:gd fmla="val 0" name="adj3"/>
            </a:avLst>
          </a:prstGeom>
          <a:solidFill>
            <a:srgbClr val="E7E6E6"/>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2000">
                <a:solidFill>
                  <a:srgbClr val="000000"/>
                </a:solidFill>
                <a:latin typeface="Roboto"/>
                <a:ea typeface="Roboto"/>
                <a:cs typeface="Roboto"/>
                <a:sym typeface="Roboto"/>
              </a:rPr>
              <a:t>Quels sont les avantages et défis didactiques </a:t>
            </a:r>
            <a:br>
              <a:rPr lang="en-US" sz="2000">
                <a:solidFill>
                  <a:srgbClr val="000000"/>
                </a:solidFill>
                <a:latin typeface="Roboto"/>
                <a:ea typeface="Roboto"/>
                <a:cs typeface="Roboto"/>
                <a:sym typeface="Roboto"/>
              </a:rPr>
            </a:br>
            <a:r>
              <a:rPr lang="en-US" sz="2000">
                <a:solidFill>
                  <a:srgbClr val="000000"/>
                </a:solidFill>
                <a:latin typeface="Roboto"/>
                <a:ea typeface="Roboto"/>
                <a:cs typeface="Roboto"/>
                <a:sym typeface="Roboto"/>
              </a:rPr>
              <a:t>de l’usage de Minecraft Education </a:t>
            </a:r>
            <a:br>
              <a:rPr lang="en-US" sz="2000">
                <a:solidFill>
                  <a:srgbClr val="000000"/>
                </a:solidFill>
                <a:latin typeface="Roboto"/>
                <a:ea typeface="Roboto"/>
                <a:cs typeface="Roboto"/>
                <a:sym typeface="Roboto"/>
              </a:rPr>
            </a:br>
            <a:r>
              <a:rPr lang="en-US" sz="2000">
                <a:solidFill>
                  <a:srgbClr val="000000"/>
                </a:solidFill>
                <a:latin typeface="Roboto"/>
                <a:ea typeface="Roboto"/>
                <a:cs typeface="Roboto"/>
                <a:sym typeface="Roboto"/>
              </a:rPr>
              <a:t>dans l’enseignement-apprentissage des mathématiques?</a:t>
            </a:r>
            <a:endParaRPr sz="2000">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28"/>
                                        </p:tgtEl>
                                        <p:attrNameLst>
                                          <p:attrName>style.visibility</p:attrName>
                                        </p:attrNameLst>
                                      </p:cBhvr>
                                      <p:to>
                                        <p:strVal val="visible"/>
                                      </p:to>
                                    </p:set>
                                    <p:anim calcmode="lin" valueType="num">
                                      <p:cBhvr additive="base">
                                        <p:cTn dur="1000"/>
                                        <p:tgtEl>
                                          <p:spTgt spid="7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1000"/>
                                        <p:tgtEl>
                                          <p:spTgt spid="7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38" name="Shape 738"/>
        <p:cNvGrpSpPr/>
        <p:nvPr/>
      </p:nvGrpSpPr>
      <p:grpSpPr>
        <a:xfrm>
          <a:off x="0" y="0"/>
          <a:ext cx="0" cy="0"/>
          <a:chOff x="0" y="0"/>
          <a:chExt cx="0" cy="0"/>
        </a:xfrm>
      </p:grpSpPr>
      <p:pic>
        <p:nvPicPr>
          <p:cNvPr descr="A picture containing container, square&#10;&#10;Description automatically generated" id="739" name="Google Shape;739;p6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40" name="Google Shape;740;p6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41" name="Google Shape;741;p6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42" name="Google Shape;742;p6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Tâches co-construites </a:t>
            </a:r>
            <a:r>
              <a:rPr lang="en-US" sz="3000">
                <a:solidFill>
                  <a:srgbClr val="D8D8D8"/>
                </a:solidFill>
                <a:latin typeface="Roboto"/>
                <a:ea typeface="Roboto"/>
                <a:cs typeface="Roboto"/>
                <a:sym typeface="Roboto"/>
              </a:rPr>
              <a:t>(</a:t>
            </a:r>
            <a:r>
              <a:rPr lang="en-US" sz="3000" u="sng">
                <a:solidFill>
                  <a:srgbClr val="00FF00"/>
                </a:solidFill>
                <a:latin typeface="Roboto"/>
                <a:ea typeface="Roboto"/>
                <a:cs typeface="Roboto"/>
                <a:sym typeface="Roboto"/>
                <a:hlinkClick r:id="rId4">
                  <a:extLst>
                    <a:ext uri="{A12FA001-AC4F-418D-AE19-62706E023703}">
                      <ahyp:hlinkClr val="tx"/>
                    </a:ext>
                  </a:extLst>
                </a:hlinkClick>
              </a:rPr>
              <a:t>fiches</a:t>
            </a:r>
            <a:r>
              <a:rPr lang="en-US" sz="3000">
                <a:solidFill>
                  <a:srgbClr val="D8D8D8"/>
                </a:solidFill>
                <a:latin typeface="Roboto"/>
                <a:ea typeface="Roboto"/>
                <a:cs typeface="Roboto"/>
                <a:sym typeface="Roboto"/>
              </a:rPr>
              <a:t>)</a:t>
            </a:r>
            <a:endParaRPr sz="3000">
              <a:solidFill>
                <a:srgbClr val="D8D8D8"/>
              </a:solidFill>
              <a:latin typeface="Roboto"/>
              <a:ea typeface="Roboto"/>
              <a:cs typeface="Roboto"/>
              <a:sym typeface="Roboto"/>
            </a:endParaRPr>
          </a:p>
        </p:txBody>
      </p:sp>
      <p:graphicFrame>
        <p:nvGraphicFramePr>
          <p:cNvPr id="743" name="Google Shape;743;p66"/>
          <p:cNvGraphicFramePr/>
          <p:nvPr/>
        </p:nvGraphicFramePr>
        <p:xfrm>
          <a:off x="199000" y="1409700"/>
          <a:ext cx="3000000" cy="3000000"/>
        </p:xfrm>
        <a:graphic>
          <a:graphicData uri="http://schemas.openxmlformats.org/drawingml/2006/table">
            <a:tbl>
              <a:tblPr>
                <a:noFill/>
                <a:tableStyleId>{328928A0-A3AC-4759-A5AE-33C2662FEDD4}</a:tableStyleId>
              </a:tblPr>
              <a:tblGrid>
                <a:gridCol w="985025"/>
                <a:gridCol w="1371875"/>
                <a:gridCol w="1298575"/>
                <a:gridCol w="8212375"/>
              </a:tblGrid>
              <a:tr h="38100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Niveau</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Nom</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Intention(s)</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Description (et concepts ciblés)</a:t>
                      </a:r>
                      <a:endParaRPr b="1"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Connais-tu les prismes?</a:t>
                      </a:r>
                      <a:endParaRPr sz="1600">
                        <a:solidFill>
                          <a:srgbClr val="00FF00"/>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construire un prisme et le décrire sur une affiche avec le bon vocabulaire (caractéristiques des solides, figures planes, périmètre et aire)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À la manière de Mondrian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une œuvre en utilisant les données d’un sondage et en respectant plusieurs contraintes (interprétation d’un diagramme à bandes, quadrilatères, aire et fractions)</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dallage frisé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 et 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observer et produire des frises et des dallages à l’aide de transformations géométriques (frises, dallages, réflexion et translation)</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et 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parc d’attraction des maths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la section de restauration du nouveau parc d’attractions en respectant l’espace disponible et d’autres contraintes (espace, surface, périmètre, aire, volume et diagrammes circulaire ou à ligne brisée)</a:t>
                      </a:r>
                      <a:endParaRPr sz="1600">
                        <a:solidFill>
                          <a:schemeClr val="lt1"/>
                        </a:solidFill>
                        <a:latin typeface="Roboto"/>
                        <a:ea typeface="Roboto"/>
                        <a:cs typeface="Roboto"/>
                        <a:sym typeface="Roboto"/>
                      </a:endParaRPr>
                    </a:p>
                  </a:txBody>
                  <a:tcPr marT="91425" marB="91425" marR="91425" marL="91425"/>
                </a:tc>
              </a:tr>
              <a:tr h="8708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Jeux Olympiques d’été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élaborer le plan des épreuves de natation et de football américain ainsi que planifier les matériaux nécessaires et leur coût, en respectant plusieurs contraintes (échelle, périmètre, aire, volume, nombres décimaux, fraction et pourcentage)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2</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sec.</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Aire des solides</a:t>
                      </a:r>
                      <a:endParaRPr sz="1600">
                        <a:solidFill>
                          <a:schemeClr val="lt1"/>
                        </a:solidFill>
                        <a:latin typeface="Roboto"/>
                        <a:ea typeface="Roboto"/>
                        <a:cs typeface="Roboto"/>
                        <a:sym typeface="Roboto"/>
                      </a:endParaRPr>
                    </a:p>
                    <a:p>
                      <a:pPr indent="0" lvl="0" marL="0" rtl="0" algn="l">
                        <a:spcBef>
                          <a:spcPts val="0"/>
                        </a:spcBef>
                        <a:spcAft>
                          <a:spcPts val="0"/>
                        </a:spcAft>
                        <a:buNone/>
                      </a:pPr>
                      <a:r>
                        <a:rPr lang="en-US" sz="1600">
                          <a:solidFill>
                            <a:schemeClr val="lt1"/>
                          </a:solidFill>
                          <a:latin typeface="Roboto"/>
                          <a:ea typeface="Roboto"/>
                          <a:cs typeface="Roboto"/>
                          <a:sym typeface="Roboto"/>
                        </a:rPr>
                        <a:t> </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L’élève doit observer et découvrir les composantes des prismes </a:t>
                      </a:r>
                      <a:r>
                        <a:rPr lang="en-US" sz="1600">
                          <a:solidFill>
                            <a:schemeClr val="lt1"/>
                          </a:solidFill>
                          <a:latin typeface="Roboto"/>
                          <a:ea typeface="Roboto"/>
                          <a:cs typeface="Roboto"/>
                          <a:sym typeface="Roboto"/>
                        </a:rPr>
                        <a:t>afin de</a:t>
                      </a:r>
                      <a:r>
                        <a:rPr lang="en-US" sz="1600">
                          <a:solidFill>
                            <a:schemeClr val="lt1"/>
                          </a:solidFill>
                          <a:latin typeface="Roboto"/>
                          <a:ea typeface="Roboto"/>
                          <a:cs typeface="Roboto"/>
                          <a:sym typeface="Roboto"/>
                        </a:rPr>
                        <a:t> construire des relations permettant de calculer l’aire latérale et l’aire totale des solides (aire de cubes, de prismes </a:t>
                      </a:r>
                      <a:r>
                        <a:rPr lang="en-US" sz="1600">
                          <a:solidFill>
                            <a:schemeClr val="lt1"/>
                          </a:solidFill>
                          <a:latin typeface="Roboto"/>
                          <a:ea typeface="Roboto"/>
                          <a:cs typeface="Roboto"/>
                          <a:sym typeface="Roboto"/>
                        </a:rPr>
                        <a:t>à base </a:t>
                      </a:r>
                      <a:r>
                        <a:rPr lang="en-US" sz="1600">
                          <a:solidFill>
                            <a:schemeClr val="lt1"/>
                          </a:solidFill>
                          <a:latin typeface="Roboto"/>
                          <a:ea typeface="Roboto"/>
                          <a:cs typeface="Roboto"/>
                          <a:sym typeface="Roboto"/>
                        </a:rPr>
                        <a:t>rectangulaires et de solides décomposables, puis mesures manquantes)</a:t>
                      </a:r>
                      <a:endParaRPr sz="1600">
                        <a:solidFill>
                          <a:schemeClr val="lt1"/>
                        </a:solidFill>
                        <a:latin typeface="Roboto"/>
                        <a:ea typeface="Roboto"/>
                        <a:cs typeface="Roboto"/>
                        <a:sym typeface="Roboto"/>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39"/>
                                        </p:tgtEl>
                                        <p:attrNameLst>
                                          <p:attrName>style.visibility</p:attrName>
                                        </p:attrNameLst>
                                      </p:cBhvr>
                                      <p:to>
                                        <p:strVal val="visible"/>
                                      </p:to>
                                    </p:set>
                                    <p:anim calcmode="lin" valueType="num">
                                      <p:cBhvr additive="base">
                                        <p:cTn dur="1000"/>
                                        <p:tgtEl>
                                          <p:spTgt spid="7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40"/>
                                        </p:tgtEl>
                                        <p:attrNameLst>
                                          <p:attrName>style.visibility</p:attrName>
                                        </p:attrNameLst>
                                      </p:cBhvr>
                                      <p:to>
                                        <p:strVal val="visible"/>
                                      </p:to>
                                    </p:set>
                                    <p:anim calcmode="lin" valueType="num">
                                      <p:cBhvr additive="base">
                                        <p:cTn dur="1000"/>
                                        <p:tgtEl>
                                          <p:spTgt spid="7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47" name="Shape 747"/>
        <p:cNvGrpSpPr/>
        <p:nvPr/>
      </p:nvGrpSpPr>
      <p:grpSpPr>
        <a:xfrm>
          <a:off x="0" y="0"/>
          <a:ext cx="0" cy="0"/>
          <a:chOff x="0" y="0"/>
          <a:chExt cx="0" cy="0"/>
        </a:xfrm>
      </p:grpSpPr>
      <p:pic>
        <p:nvPicPr>
          <p:cNvPr descr="A picture containing container, square&#10;&#10;Description automatically generated" id="748" name="Google Shape;748;p6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49" name="Google Shape;749;p6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50" name="Google Shape;750;p6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51" name="Google Shape;751;p67"/>
          <p:cNvSpPr txBox="1"/>
          <p:nvPr/>
        </p:nvSpPr>
        <p:spPr>
          <a:xfrm>
            <a:off x="738775" y="1887900"/>
            <a:ext cx="11165100" cy="4294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FAIT</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Des compte-rendus ont été rédigés pour les enregistrements des entretiens (12 ens. et CP), des observations en classe (10 classes, 220 élèves) et des groupes de discussion (94 élèves)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des 12 entretiens individuels (8 enseignant·es et 4 CP)</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thématique a permis de faire ressortir des thèmes, soit des avantages et défis didactiques… schématisation en construction</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Présentation scientifique au GDM, puis préparation pour EMF (avec textes dans les actes de colloque)</a:t>
            </a:r>
            <a:endParaRPr sz="20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t/>
            </a:r>
            <a:endParaRPr sz="20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À FAIRE</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a:t>
            </a:r>
            <a:r>
              <a:rPr lang="en-US" sz="2000">
                <a:solidFill>
                  <a:schemeClr val="lt1"/>
                </a:solidFill>
                <a:latin typeface="Roboto"/>
                <a:ea typeface="Roboto"/>
                <a:cs typeface="Roboto"/>
                <a:sym typeface="Roboto"/>
              </a:rPr>
              <a:t>nalyse en cours pour les autres données (incluant les productions des élèves)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Autres présentations et articles scientifiques</a:t>
            </a:r>
            <a:endParaRPr sz="2000">
              <a:solidFill>
                <a:schemeClr val="lt1"/>
              </a:solidFill>
              <a:latin typeface="Roboto"/>
              <a:ea typeface="Roboto"/>
              <a:cs typeface="Roboto"/>
              <a:sym typeface="Roboto"/>
            </a:endParaRPr>
          </a:p>
        </p:txBody>
      </p:sp>
      <p:pic>
        <p:nvPicPr>
          <p:cNvPr id="752" name="Google Shape;752;p67"/>
          <p:cNvPicPr preferRelativeResize="0"/>
          <p:nvPr/>
        </p:nvPicPr>
        <p:blipFill>
          <a:blip r:embed="rId4">
            <a:alphaModFix/>
          </a:blip>
          <a:stretch>
            <a:fillRect/>
          </a:stretch>
        </p:blipFill>
        <p:spPr>
          <a:xfrm>
            <a:off x="10629675" y="207587"/>
            <a:ext cx="1496875" cy="1978888"/>
          </a:xfrm>
          <a:prstGeom prst="rect">
            <a:avLst/>
          </a:prstGeom>
          <a:noFill/>
          <a:ln>
            <a:noFill/>
          </a:ln>
        </p:spPr>
      </p:pic>
      <p:sp>
        <p:nvSpPr>
          <p:cNvPr id="753" name="Google Shape;753;p67"/>
          <p:cNvSpPr/>
          <p:nvPr/>
        </p:nvSpPr>
        <p:spPr>
          <a:xfrm>
            <a:off x="6384075" y="1189025"/>
            <a:ext cx="3859500" cy="814500"/>
          </a:xfrm>
          <a:prstGeom prst="wedgeRoundRectCallout">
            <a:avLst>
              <a:gd fmla="val 60876" name="adj1"/>
              <a:gd fmla="val -52228" name="adj2"/>
              <a:gd fmla="val 0" name="adj3"/>
            </a:avLst>
          </a:prstGeom>
          <a:solidFill>
            <a:schemeClr val="lt2"/>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2000">
                <a:solidFill>
                  <a:schemeClr val="dk1"/>
                </a:solidFill>
                <a:latin typeface="Roboto"/>
                <a:ea typeface="Roboto"/>
                <a:cs typeface="Roboto"/>
                <a:sym typeface="Roboto"/>
              </a:rPr>
              <a:t>A</a:t>
            </a:r>
            <a:r>
              <a:rPr lang="en-US" sz="2000">
                <a:solidFill>
                  <a:schemeClr val="dk1"/>
                </a:solidFill>
                <a:latin typeface="Roboto"/>
                <a:ea typeface="Roboto"/>
                <a:cs typeface="Roboto"/>
                <a:sym typeface="Roboto"/>
              </a:rPr>
              <a:t>vantages et défis didactiques </a:t>
            </a:r>
            <a:br>
              <a:rPr lang="en-US" sz="2000">
                <a:solidFill>
                  <a:schemeClr val="dk1"/>
                </a:solidFill>
                <a:latin typeface="Roboto"/>
                <a:ea typeface="Roboto"/>
                <a:cs typeface="Roboto"/>
                <a:sym typeface="Roboto"/>
              </a:rPr>
            </a:br>
            <a:r>
              <a:rPr lang="en-US" sz="2000">
                <a:solidFill>
                  <a:schemeClr val="dk1"/>
                </a:solidFill>
                <a:latin typeface="Roboto"/>
                <a:ea typeface="Roboto"/>
                <a:cs typeface="Roboto"/>
                <a:sym typeface="Roboto"/>
              </a:rPr>
              <a:t>de Minecraft</a:t>
            </a:r>
            <a:endParaRPr sz="20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1000"/>
                                        <p:tgtEl>
                                          <p:spTgt spid="7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57" name="Shape 757"/>
        <p:cNvGrpSpPr/>
        <p:nvPr/>
      </p:nvGrpSpPr>
      <p:grpSpPr>
        <a:xfrm>
          <a:off x="0" y="0"/>
          <a:ext cx="0" cy="0"/>
          <a:chOff x="0" y="0"/>
          <a:chExt cx="0" cy="0"/>
        </a:xfrm>
      </p:grpSpPr>
      <p:pic>
        <p:nvPicPr>
          <p:cNvPr descr="A picture containing container, square&#10;&#10;Description automatically generated" id="758" name="Google Shape;758;p6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59" name="Google Shape;759;p6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60" name="Google Shape;760;p68"/>
          <p:cNvSpPr/>
          <p:nvPr/>
        </p:nvSpPr>
        <p:spPr>
          <a:xfrm>
            <a:off x="2344250" y="173950"/>
            <a:ext cx="7404600" cy="118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61" name="Google Shape;761;p68"/>
          <p:cNvSpPr txBox="1"/>
          <p:nvPr/>
        </p:nvSpPr>
        <p:spPr>
          <a:xfrm>
            <a:off x="1734650" y="267650"/>
            <a:ext cx="86898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Observations globales</a:t>
            </a:r>
            <a:endParaRPr sz="3000">
              <a:solidFill>
                <a:srgbClr val="D8D8D8"/>
              </a:solidFill>
              <a:latin typeface="Roboto"/>
              <a:ea typeface="Roboto"/>
              <a:cs typeface="Roboto"/>
              <a:sym typeface="Roboto"/>
            </a:endParaRPr>
          </a:p>
        </p:txBody>
      </p:sp>
      <p:sp>
        <p:nvSpPr>
          <p:cNvPr id="762" name="Google Shape;762;p68"/>
          <p:cNvSpPr txBox="1"/>
          <p:nvPr/>
        </p:nvSpPr>
        <p:spPr>
          <a:xfrm>
            <a:off x="662575" y="1443125"/>
            <a:ext cx="11311500" cy="5467200"/>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Activité mathématique des élèves influencée par l’intention de la tâche</a:t>
            </a:r>
            <a:endParaRPr sz="1800">
              <a:solidFill>
                <a:schemeClr val="lt1"/>
              </a:solidFill>
              <a:latin typeface="Roboto"/>
              <a:ea typeface="Roboto"/>
              <a:cs typeface="Roboto"/>
              <a:sym typeface="Roboto"/>
            </a:endParaRPr>
          </a:p>
          <a:p>
            <a:pPr indent="-342900" lvl="1" marL="9144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Potentiel plus grand pour une intention d’exploration</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Potentiel pour travailler divers concepts mathématiques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Difficile de préparer une tâche claire et réalisable du premier coup, d’anticiper les difficultés et les actions des élèves, puis de terminer dans les temps demandés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Choix didactiques différents de piloter une même tâche, qui ont influencé l’apprentissage des élèves, par exemple le choix de r</a:t>
            </a:r>
            <a:r>
              <a:rPr lang="en-US" sz="1800">
                <a:solidFill>
                  <a:schemeClr val="lt1"/>
                </a:solidFill>
                <a:latin typeface="Roboto"/>
                <a:ea typeface="Roboto"/>
                <a:cs typeface="Roboto"/>
                <a:sym typeface="Roboto"/>
              </a:rPr>
              <a:t>eprésentation de Marie par rapport au plan à l’échelle de Sophie</a:t>
            </a:r>
            <a:endParaRPr sz="1800">
              <a:solidFill>
                <a:schemeClr val="lt1"/>
              </a:solidFill>
              <a:latin typeface="Roboto"/>
              <a:ea typeface="Roboto"/>
              <a:cs typeface="Roboto"/>
              <a:sym typeface="Roboto"/>
            </a:endParaRPr>
          </a:p>
          <a:p>
            <a:pPr indent="-342900" lvl="2" marL="13716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a:t>
            </a:r>
            <a:r>
              <a:rPr lang="en-US" sz="1800">
                <a:solidFill>
                  <a:schemeClr val="lt1"/>
                </a:solidFill>
                <a:latin typeface="Roboto"/>
                <a:ea typeface="Roboto"/>
                <a:cs typeface="Roboto"/>
                <a:sym typeface="Roboto"/>
              </a:rPr>
              <a:t> (entretien) : </a:t>
            </a:r>
            <a:endParaRPr sz="1800">
              <a:solidFill>
                <a:schemeClr val="lt1"/>
              </a:solidFill>
              <a:latin typeface="Roboto"/>
              <a:ea typeface="Roboto"/>
              <a:cs typeface="Roboto"/>
              <a:sym typeface="Roboto"/>
            </a:endParaRPr>
          </a:p>
          <a:p>
            <a:pPr indent="-342900" lvl="3" marL="18288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J’ai fait faire une représentation de ce qu’ils comprenaient de la situation, mais je n’ai pas obligé un plan nécessairement. On l’avait prévu dans notre façon de faire. Je sais que [Sophie] leur a fait faire un plan vraiment à l’échelle. Moi, je suis du type improvisation. Je suis allée avec le « beat » de la classe et ils ne s’en allaient pas vers le fait de faire un plan. On a représenté notre situation. On s’est assuré que l’on comprenait nos concepts mathématiques, qu’on savait où on s’en allait, dans quelles étapes il fallait faire les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choses et ce qu’il ne fallait pas oublier. Après, </a:t>
            </a:r>
            <a:r>
              <a:rPr b="1" lang="en-US" sz="1800">
                <a:solidFill>
                  <a:schemeClr val="lt1"/>
                </a:solidFill>
                <a:latin typeface="Roboto"/>
                <a:ea typeface="Roboto"/>
                <a:cs typeface="Roboto"/>
                <a:sym typeface="Roboto"/>
              </a:rPr>
              <a:t>je les ai lancés direct dans </a:t>
            </a:r>
            <a:br>
              <a:rPr b="1" lang="en-US" sz="1800">
                <a:solidFill>
                  <a:schemeClr val="lt1"/>
                </a:solidFill>
                <a:latin typeface="Roboto"/>
                <a:ea typeface="Roboto"/>
                <a:cs typeface="Roboto"/>
                <a:sym typeface="Roboto"/>
              </a:rPr>
            </a:br>
            <a:r>
              <a:rPr b="1" lang="en-US" sz="1800">
                <a:solidFill>
                  <a:schemeClr val="lt1"/>
                </a:solidFill>
                <a:latin typeface="Roboto"/>
                <a:ea typeface="Roboto"/>
                <a:cs typeface="Roboto"/>
                <a:sym typeface="Roboto"/>
              </a:rPr>
              <a:t>Minecraft pour qu’ils aillent construire</a:t>
            </a:r>
            <a:r>
              <a:rPr lang="en-US" sz="1800">
                <a:solidFill>
                  <a:schemeClr val="lt1"/>
                </a:solidFill>
                <a:latin typeface="Roboto"/>
                <a:ea typeface="Roboto"/>
                <a:cs typeface="Roboto"/>
                <a:sym typeface="Roboto"/>
              </a:rPr>
              <a:t>. [...] Je trouve qu’au niveau créatif, cela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les aurait un peu plus contraints sur le plan. »</a:t>
            </a:r>
            <a:endParaRPr sz="1800">
              <a:solidFill>
                <a:schemeClr val="lt1"/>
              </a:solidFill>
              <a:latin typeface="Roboto"/>
              <a:ea typeface="Roboto"/>
              <a:cs typeface="Roboto"/>
              <a:sym typeface="Roboto"/>
            </a:endParaRPr>
          </a:p>
        </p:txBody>
      </p:sp>
      <p:pic>
        <p:nvPicPr>
          <p:cNvPr id="763" name="Google Shape;763;p68"/>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1000"/>
                                        <p:tgtEl>
                                          <p:spTgt spid="7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1000"/>
                                        <p:tgtEl>
                                          <p:spTgt spid="7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3" title="Copie de Présentation - MARDI 15 avril 2025 (2).png"/>
          <p:cNvPicPr preferRelativeResize="0"/>
          <p:nvPr/>
        </p:nvPicPr>
        <p:blipFill>
          <a:blip r:embed="rId3">
            <a:alphaModFix/>
          </a:blip>
          <a:stretch>
            <a:fillRect/>
          </a:stretch>
        </p:blipFill>
        <p:spPr>
          <a:xfrm>
            <a:off x="0" y="0"/>
            <a:ext cx="12192000" cy="68580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67" name="Shape 767"/>
        <p:cNvGrpSpPr/>
        <p:nvPr/>
      </p:nvGrpSpPr>
      <p:grpSpPr>
        <a:xfrm>
          <a:off x="0" y="0"/>
          <a:ext cx="0" cy="0"/>
          <a:chOff x="0" y="0"/>
          <a:chExt cx="0" cy="0"/>
        </a:xfrm>
      </p:grpSpPr>
      <p:sp>
        <p:nvSpPr>
          <p:cNvPr id="768" name="Google Shape;768;p6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pic>
        <p:nvPicPr>
          <p:cNvPr id="769" name="Google Shape;769;p69"/>
          <p:cNvPicPr preferRelativeResize="0"/>
          <p:nvPr/>
        </p:nvPicPr>
        <p:blipFill rotWithShape="1">
          <a:blip r:embed="rId3">
            <a:alphaModFix/>
          </a:blip>
          <a:srcRect b="8910" l="0" r="19270" t="3813"/>
          <a:stretch/>
        </p:blipFill>
        <p:spPr>
          <a:xfrm rot="-5400000">
            <a:off x="6597288" y="1669164"/>
            <a:ext cx="6093348" cy="4284325"/>
          </a:xfrm>
          <a:prstGeom prst="rect">
            <a:avLst/>
          </a:prstGeom>
          <a:noFill/>
          <a:ln>
            <a:noFill/>
          </a:ln>
        </p:spPr>
      </p:pic>
      <p:pic>
        <p:nvPicPr>
          <p:cNvPr descr="A picture containing container, square&#10;&#10;Description automatically generated" id="770" name="Google Shape;770;p69"/>
          <p:cNvPicPr preferRelativeResize="0"/>
          <p:nvPr/>
        </p:nvPicPr>
        <p:blipFill rotWithShape="1">
          <a:blip r:embed="rId4">
            <a:alphaModFix/>
          </a:blip>
          <a:srcRect b="0" l="0" r="0" t="0"/>
          <a:stretch/>
        </p:blipFill>
        <p:spPr>
          <a:xfrm>
            <a:off x="10674075" y="261722"/>
            <a:ext cx="1300063" cy="1300063"/>
          </a:xfrm>
          <a:prstGeom prst="rect">
            <a:avLst/>
          </a:prstGeom>
          <a:noFill/>
          <a:ln>
            <a:noFill/>
          </a:ln>
        </p:spPr>
      </p:pic>
      <p:pic>
        <p:nvPicPr>
          <p:cNvPr descr="A picture containing container, square&#10;&#10;Description automatically generated" id="771" name="Google Shape;771;p69"/>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sp>
        <p:nvSpPr>
          <p:cNvPr id="772" name="Google Shape;772;p6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73" name="Google Shape;773;p69"/>
          <p:cNvSpPr/>
          <p:nvPr/>
        </p:nvSpPr>
        <p:spPr>
          <a:xfrm>
            <a:off x="5127150" y="3830200"/>
            <a:ext cx="2309400" cy="15522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Roboto"/>
                <a:ea typeface="Roboto"/>
                <a:cs typeface="Roboto"/>
                <a:sym typeface="Roboto"/>
              </a:rPr>
              <a:t>Permet aux élèves d'explorer et de réaliser la tâche intuitivement, de manière autonome</a:t>
            </a:r>
            <a:endParaRPr sz="1800">
              <a:latin typeface="Roboto"/>
              <a:ea typeface="Roboto"/>
              <a:cs typeface="Roboto"/>
              <a:sym typeface="Roboto"/>
            </a:endParaRPr>
          </a:p>
        </p:txBody>
      </p:sp>
      <p:pic>
        <p:nvPicPr>
          <p:cNvPr id="774" name="Google Shape;774;p69"/>
          <p:cNvPicPr preferRelativeResize="0"/>
          <p:nvPr/>
        </p:nvPicPr>
        <p:blipFill>
          <a:blip r:embed="rId5">
            <a:alphaModFix/>
          </a:blip>
          <a:stretch>
            <a:fillRect/>
          </a:stretch>
        </p:blipFill>
        <p:spPr>
          <a:xfrm>
            <a:off x="1389450" y="923652"/>
            <a:ext cx="5973978" cy="2778262"/>
          </a:xfrm>
          <a:prstGeom prst="rect">
            <a:avLst/>
          </a:prstGeom>
          <a:noFill/>
          <a:ln>
            <a:noFill/>
          </a:ln>
        </p:spPr>
      </p:pic>
      <p:pic>
        <p:nvPicPr>
          <p:cNvPr id="775" name="Google Shape;775;p69"/>
          <p:cNvPicPr preferRelativeResize="0"/>
          <p:nvPr/>
        </p:nvPicPr>
        <p:blipFill>
          <a:blip r:embed="rId6">
            <a:alphaModFix/>
          </a:blip>
          <a:stretch>
            <a:fillRect/>
          </a:stretch>
        </p:blipFill>
        <p:spPr>
          <a:xfrm>
            <a:off x="1371600" y="3930514"/>
            <a:ext cx="2771962" cy="2851287"/>
          </a:xfrm>
          <a:prstGeom prst="rect">
            <a:avLst/>
          </a:prstGeom>
          <a:solidFill>
            <a:schemeClr val="accent6"/>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1000"/>
                                        <p:tgtEl>
                                          <p:spTgt spid="7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1000"/>
                                        <p:tgtEl>
                                          <p:spTgt spid="7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79" name="Shape 779"/>
        <p:cNvGrpSpPr/>
        <p:nvPr/>
      </p:nvGrpSpPr>
      <p:grpSpPr>
        <a:xfrm>
          <a:off x="0" y="0"/>
          <a:ext cx="0" cy="0"/>
          <a:chOff x="0" y="0"/>
          <a:chExt cx="0" cy="0"/>
        </a:xfrm>
      </p:grpSpPr>
      <p:pic>
        <p:nvPicPr>
          <p:cNvPr descr="A picture containing container, square&#10;&#10;Description automatically generated" id="780" name="Google Shape;780;p7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81" name="Google Shape;781;p7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82" name="Google Shape;782;p7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83" name="Google Shape;783;p7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84" name="Google Shape;784;p70"/>
          <p:cNvSpPr txBox="1"/>
          <p:nvPr/>
        </p:nvSpPr>
        <p:spPr>
          <a:xfrm>
            <a:off x="662575" y="2052725"/>
            <a:ext cx="11165100" cy="3232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Analyse ciblée sur </a:t>
            </a:r>
            <a:r>
              <a:rPr lang="en-US" sz="2000">
                <a:solidFill>
                  <a:schemeClr val="lt1"/>
                </a:solidFill>
                <a:latin typeface="Roboto"/>
                <a:ea typeface="Roboto"/>
                <a:cs typeface="Roboto"/>
                <a:sym typeface="Roboto"/>
              </a:rPr>
              <a:t>12</a:t>
            </a:r>
            <a:r>
              <a:rPr lang="en-US" sz="2000">
                <a:solidFill>
                  <a:schemeClr val="lt1"/>
                </a:solidFill>
                <a:latin typeface="Roboto"/>
                <a:ea typeface="Roboto"/>
                <a:cs typeface="Roboto"/>
                <a:sym typeface="Roboto"/>
              </a:rPr>
              <a:t> entretien</a:t>
            </a:r>
            <a:r>
              <a:rPr lang="en-US" sz="2000">
                <a:solidFill>
                  <a:schemeClr val="lt1"/>
                </a:solidFill>
                <a:latin typeface="Roboto"/>
                <a:ea typeface="Roboto"/>
                <a:cs typeface="Roboto"/>
                <a:sym typeface="Roboto"/>
              </a:rPr>
              <a:t>s</a:t>
            </a:r>
            <a:r>
              <a:rPr lang="en-US" sz="2000">
                <a:solidFill>
                  <a:schemeClr val="lt1"/>
                </a:solidFill>
                <a:latin typeface="Roboto"/>
                <a:ea typeface="Roboto"/>
                <a:cs typeface="Roboto"/>
                <a:sym typeface="Roboto"/>
              </a:rPr>
              <a:t> : q</a:t>
            </a:r>
            <a:r>
              <a:rPr lang="en-US" sz="2000">
                <a:solidFill>
                  <a:schemeClr val="lt1"/>
                </a:solidFill>
                <a:latin typeface="Roboto"/>
                <a:ea typeface="Roboto"/>
                <a:cs typeface="Roboto"/>
                <a:sym typeface="Roboto"/>
              </a:rPr>
              <a:t>uelques avantages et défis didactiques à exemplifier</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Avantages didactiques</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vision spatiale est mobilisée</a:t>
            </a:r>
            <a:endParaRPr sz="2000">
              <a:solidFill>
                <a:srgbClr val="FF9900"/>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tâche peut bénéficier d’une d</a:t>
            </a:r>
            <a:r>
              <a:rPr lang="en-US" sz="2000">
                <a:solidFill>
                  <a:schemeClr val="lt1"/>
                </a:solidFill>
                <a:latin typeface="Roboto"/>
                <a:ea typeface="Roboto"/>
                <a:cs typeface="Roboto"/>
                <a:sym typeface="Roboto"/>
              </a:rPr>
              <a:t>ifférenciation didactique</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Le matériel de manipulation virtuel soutient l’apprentissage</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Le statut de l’erreur est modifié</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Défis didactiques</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construction est limitée par la forme et la taille des blocs</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L’artefact pour laisser des traces du raisonnement est limité</a:t>
            </a:r>
            <a:endParaRPr sz="2000">
              <a:solidFill>
                <a:schemeClr val="lt1"/>
              </a:solidFill>
              <a:latin typeface="Roboto"/>
              <a:ea typeface="Roboto"/>
              <a:cs typeface="Roboto"/>
              <a:sym typeface="Roboto"/>
            </a:endParaRPr>
          </a:p>
        </p:txBody>
      </p:sp>
      <p:pic>
        <p:nvPicPr>
          <p:cNvPr id="785" name="Google Shape;785;p70"/>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80"/>
                                        </p:tgtEl>
                                        <p:attrNameLst>
                                          <p:attrName>style.visibility</p:attrName>
                                        </p:attrNameLst>
                                      </p:cBhvr>
                                      <p:to>
                                        <p:strVal val="visible"/>
                                      </p:to>
                                    </p:set>
                                    <p:anim calcmode="lin" valueType="num">
                                      <p:cBhvr additive="base">
                                        <p:cTn dur="1000"/>
                                        <p:tgtEl>
                                          <p:spTgt spid="7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1"/>
                                        </p:tgtEl>
                                        <p:attrNameLst>
                                          <p:attrName>style.visibility</p:attrName>
                                        </p:attrNameLst>
                                      </p:cBhvr>
                                      <p:to>
                                        <p:strVal val="visible"/>
                                      </p:to>
                                    </p:set>
                                    <p:anim calcmode="lin" valueType="num">
                                      <p:cBhvr additive="base">
                                        <p:cTn dur="1000"/>
                                        <p:tgtEl>
                                          <p:spTgt spid="7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89" name="Shape 789"/>
        <p:cNvGrpSpPr/>
        <p:nvPr/>
      </p:nvGrpSpPr>
      <p:grpSpPr>
        <a:xfrm>
          <a:off x="0" y="0"/>
          <a:ext cx="0" cy="0"/>
          <a:chOff x="0" y="0"/>
          <a:chExt cx="0" cy="0"/>
        </a:xfrm>
      </p:grpSpPr>
      <p:pic>
        <p:nvPicPr>
          <p:cNvPr descr="A picture containing container, square&#10;&#10;Description automatically generated" id="790" name="Google Shape;790;p7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91" name="Google Shape;791;p7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92" name="Google Shape;792;p7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93" name="Google Shape;793;p7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94" name="Google Shape;794;p71"/>
          <p:cNvSpPr txBox="1"/>
          <p:nvPr/>
        </p:nvSpPr>
        <p:spPr>
          <a:xfrm>
            <a:off x="662575" y="1693500"/>
            <a:ext cx="111651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a:t>
            </a:r>
            <a:r>
              <a:rPr lang="en-US" sz="1800">
                <a:solidFill>
                  <a:schemeClr val="lt1"/>
                </a:solidFill>
                <a:latin typeface="Roboto"/>
                <a:ea typeface="Roboto"/>
                <a:cs typeface="Roboto"/>
                <a:sym typeface="Roboto"/>
              </a:rPr>
              <a:t> didactique #1 : La v</a:t>
            </a:r>
            <a:r>
              <a:rPr lang="en-US" sz="1800">
                <a:solidFill>
                  <a:schemeClr val="lt1"/>
                </a:solidFill>
                <a:latin typeface="Roboto"/>
                <a:ea typeface="Roboto"/>
                <a:cs typeface="Roboto"/>
                <a:sym typeface="Roboto"/>
              </a:rPr>
              <a:t>ision spatiale est mobilisée (9/12)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Environnement immersif pour voir selon tous les angles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Le gros avantage que j’aime, c’est la partie 3D. La partie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de </a:t>
            </a:r>
            <a:r>
              <a:rPr b="1" lang="en-US" sz="1800">
                <a:solidFill>
                  <a:schemeClr val="lt1"/>
                </a:solidFill>
                <a:latin typeface="Roboto"/>
                <a:ea typeface="Roboto"/>
                <a:cs typeface="Roboto"/>
                <a:sym typeface="Roboto"/>
              </a:rPr>
              <a:t>voir en 3D</a:t>
            </a:r>
            <a:r>
              <a:rPr lang="en-US" sz="1800">
                <a:solidFill>
                  <a:schemeClr val="lt1"/>
                </a:solidFill>
                <a:latin typeface="Roboto"/>
                <a:ea typeface="Roboto"/>
                <a:cs typeface="Roboto"/>
                <a:sym typeface="Roboto"/>
              </a:rPr>
              <a:t> une réalité qui des fois est extrêmement floue et imprécise.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capables de voir leurs aires de restauration </a:t>
            </a:r>
            <a:r>
              <a:rPr b="1" lang="en-US" sz="1800">
                <a:solidFill>
                  <a:schemeClr val="lt1"/>
                </a:solidFill>
                <a:latin typeface="Roboto"/>
                <a:ea typeface="Roboto"/>
                <a:cs typeface="Roboto"/>
                <a:sym typeface="Roboto"/>
              </a:rPr>
              <a:t>en 3D, contrairement au plan où ils le font en 2D</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tout ce qui est spatial, être capable de </a:t>
            </a:r>
            <a:r>
              <a:rPr b="1" lang="en-US" sz="1800">
                <a:solidFill>
                  <a:schemeClr val="lt1"/>
                </a:solidFill>
                <a:latin typeface="Roboto"/>
                <a:ea typeface="Roboto"/>
                <a:cs typeface="Roboto"/>
                <a:sym typeface="Roboto"/>
              </a:rPr>
              <a:t>se représenter</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On est capable de déjà développer une espèce de </a:t>
            </a:r>
            <a:r>
              <a:rPr b="1" lang="en-US" sz="1800">
                <a:solidFill>
                  <a:schemeClr val="lt1"/>
                </a:solidFill>
                <a:latin typeface="Roboto"/>
                <a:ea typeface="Roboto"/>
                <a:cs typeface="Roboto"/>
                <a:sym typeface="Roboto"/>
              </a:rPr>
              <a:t>conscience spatiale</a:t>
            </a:r>
            <a:r>
              <a:rPr lang="en-US" sz="1800">
                <a:solidFill>
                  <a:schemeClr val="lt1"/>
                </a:solidFill>
                <a:latin typeface="Roboto"/>
                <a:ea typeface="Roboto"/>
                <a:cs typeface="Roboto"/>
                <a:sym typeface="Roboto"/>
              </a:rPr>
              <a:t> qu’on ne pourrait pas avec papier-crayon. Ça, c’est certain que c’est gagnant. On miserait à varier plus souvent comme ça.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Myriam : « les élèves ont parfois des difficultés à voir en 3D au tableau. Avec Minecraft, « ils peuvent vraiment </a:t>
            </a:r>
            <a:r>
              <a:rPr b="1" lang="en-US" sz="1800">
                <a:solidFill>
                  <a:schemeClr val="lt1"/>
                </a:solidFill>
                <a:latin typeface="Roboto"/>
                <a:ea typeface="Roboto"/>
                <a:cs typeface="Roboto"/>
                <a:sym typeface="Roboto"/>
              </a:rPr>
              <a:t>faire le tour, toucher et compter</a:t>
            </a:r>
            <a:r>
              <a:rPr lang="en-US" sz="1800">
                <a:solidFill>
                  <a:schemeClr val="lt1"/>
                </a:solidFill>
                <a:latin typeface="Roboto"/>
                <a:ea typeface="Roboto"/>
                <a:cs typeface="Roboto"/>
                <a:sym typeface="Roboto"/>
              </a:rPr>
              <a:t> le nombre de carrés qu’il y avait.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Isabelle : « les élèves peuvent voir les solides vraiment en 3D [...] On pouvait voir vraiment sur le dessus et voir la tâche </a:t>
            </a:r>
            <a:r>
              <a:rPr b="1" lang="en-US" sz="1800">
                <a:solidFill>
                  <a:schemeClr val="lt1"/>
                </a:solidFill>
                <a:latin typeface="Roboto"/>
                <a:ea typeface="Roboto"/>
                <a:cs typeface="Roboto"/>
                <a:sym typeface="Roboto"/>
              </a:rPr>
              <a:t>en entier</a:t>
            </a:r>
            <a:r>
              <a:rPr lang="en-US" sz="1800">
                <a:solidFill>
                  <a:schemeClr val="lt1"/>
                </a:solidFill>
                <a:latin typeface="Roboto"/>
                <a:ea typeface="Roboto"/>
                <a:cs typeface="Roboto"/>
                <a:sym typeface="Roboto"/>
              </a:rPr>
              <a:t>. On dirait que pour certains, c’était </a:t>
            </a:r>
            <a:r>
              <a:rPr b="1" lang="en-US" sz="1800">
                <a:solidFill>
                  <a:schemeClr val="lt1"/>
                </a:solidFill>
                <a:latin typeface="Roboto"/>
                <a:ea typeface="Roboto"/>
                <a:cs typeface="Roboto"/>
                <a:sym typeface="Roboto"/>
              </a:rPr>
              <a:t>plus visuel</a:t>
            </a:r>
            <a:r>
              <a:rPr lang="en-US" sz="1800">
                <a:solidFill>
                  <a:schemeClr val="lt1"/>
                </a:solidFill>
                <a:latin typeface="Roboto"/>
                <a:ea typeface="Roboto"/>
                <a:cs typeface="Roboto"/>
                <a:sym typeface="Roboto"/>
              </a:rPr>
              <a:t> et ils préféraient cela.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J’ai tellement trouvé que c’était </a:t>
            </a:r>
            <a:r>
              <a:rPr b="1" lang="en-US" sz="1800">
                <a:solidFill>
                  <a:schemeClr val="lt1"/>
                </a:solidFill>
                <a:latin typeface="Roboto"/>
                <a:ea typeface="Roboto"/>
                <a:cs typeface="Roboto"/>
                <a:sym typeface="Roboto"/>
              </a:rPr>
              <a:t>en profondeur comme compréhension des élèves</a:t>
            </a:r>
            <a:r>
              <a:rPr lang="en-US" sz="1800">
                <a:solidFill>
                  <a:schemeClr val="lt1"/>
                </a:solidFill>
                <a:latin typeface="Roboto"/>
                <a:ea typeface="Roboto"/>
                <a:cs typeface="Roboto"/>
                <a:sym typeface="Roboto"/>
              </a:rPr>
              <a:t>, comme observations de pouvoir voir en vrai, passer </a:t>
            </a:r>
            <a:r>
              <a:rPr b="1" lang="en-US" sz="1800">
                <a:solidFill>
                  <a:schemeClr val="lt1"/>
                </a:solidFill>
                <a:latin typeface="Roboto"/>
                <a:ea typeface="Roboto"/>
                <a:cs typeface="Roboto"/>
                <a:sym typeface="Roboto"/>
              </a:rPr>
              <a:t>tous les côtés</a:t>
            </a:r>
            <a:r>
              <a:rPr lang="en-US" sz="1800">
                <a:solidFill>
                  <a:schemeClr val="lt1"/>
                </a:solidFill>
                <a:latin typeface="Roboto"/>
                <a:ea typeface="Roboto"/>
                <a:cs typeface="Roboto"/>
                <a:sym typeface="Roboto"/>
              </a:rPr>
              <a:t> de la construction en 3D sur les solides.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 L’avantage, ils peuvent </a:t>
            </a:r>
            <a:r>
              <a:rPr b="1" lang="en-US" sz="1800">
                <a:solidFill>
                  <a:schemeClr val="lt1"/>
                </a:solidFill>
                <a:latin typeface="Roboto"/>
                <a:ea typeface="Roboto"/>
                <a:cs typeface="Roboto"/>
                <a:sym typeface="Roboto"/>
              </a:rPr>
              <a:t>bouger,</a:t>
            </a:r>
            <a:r>
              <a:rPr lang="en-US" sz="1800">
                <a:solidFill>
                  <a:schemeClr val="lt1"/>
                </a:solidFill>
                <a:latin typeface="Roboto"/>
                <a:ea typeface="Roboto"/>
                <a:cs typeface="Roboto"/>
                <a:sym typeface="Roboto"/>
              </a:rPr>
              <a:t> ils voient les </a:t>
            </a:r>
            <a:r>
              <a:rPr b="1" lang="en-US" sz="1800">
                <a:solidFill>
                  <a:schemeClr val="lt1"/>
                </a:solidFill>
                <a:latin typeface="Roboto"/>
                <a:ea typeface="Roboto"/>
                <a:cs typeface="Roboto"/>
                <a:sym typeface="Roboto"/>
              </a:rPr>
              <a:t>différentes vues</a:t>
            </a:r>
            <a:r>
              <a:rPr lang="en-US" sz="1800">
                <a:solidFill>
                  <a:schemeClr val="lt1"/>
                </a:solidFill>
                <a:latin typeface="Roboto"/>
                <a:ea typeface="Roboto"/>
                <a:cs typeface="Roboto"/>
                <a:sym typeface="Roboto"/>
              </a:rPr>
              <a:t>. Je trouve ça vraiment fantastique pour découvrir sur les solides. C’est </a:t>
            </a:r>
            <a:r>
              <a:rPr b="1" lang="en-US" sz="1800">
                <a:solidFill>
                  <a:schemeClr val="lt1"/>
                </a:solidFill>
                <a:latin typeface="Roboto"/>
                <a:ea typeface="Roboto"/>
                <a:cs typeface="Roboto"/>
                <a:sym typeface="Roboto"/>
              </a:rPr>
              <a:t>mieux que sur papier</a:t>
            </a:r>
            <a:r>
              <a:rPr lang="en-US" sz="1800">
                <a:solidFill>
                  <a:schemeClr val="lt1"/>
                </a:solidFill>
                <a:latin typeface="Roboto"/>
                <a:ea typeface="Roboto"/>
                <a:cs typeface="Roboto"/>
                <a:sym typeface="Roboto"/>
              </a:rPr>
              <a:t> à mon avis. »</a:t>
            </a:r>
            <a:endParaRPr sz="1800">
              <a:solidFill>
                <a:schemeClr val="lt1"/>
              </a:solidFill>
              <a:latin typeface="Roboto"/>
              <a:ea typeface="Roboto"/>
              <a:cs typeface="Roboto"/>
              <a:sym typeface="Roboto"/>
            </a:endParaRPr>
          </a:p>
        </p:txBody>
      </p:sp>
      <p:pic>
        <p:nvPicPr>
          <p:cNvPr id="795" name="Google Shape;795;p71"/>
          <p:cNvPicPr preferRelativeResize="0"/>
          <p:nvPr/>
        </p:nvPicPr>
        <p:blipFill rotWithShape="1">
          <a:blip r:embed="rId4">
            <a:alphaModFix/>
          </a:blip>
          <a:srcRect b="0" l="7315" r="9834" t="6068"/>
          <a:stretch/>
        </p:blipFill>
        <p:spPr>
          <a:xfrm>
            <a:off x="8225025" y="975050"/>
            <a:ext cx="2290576" cy="169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90"/>
                                        </p:tgtEl>
                                        <p:attrNameLst>
                                          <p:attrName>style.visibility</p:attrName>
                                        </p:attrNameLst>
                                      </p:cBhvr>
                                      <p:to>
                                        <p:strVal val="visible"/>
                                      </p:to>
                                    </p:set>
                                    <p:anim calcmode="lin" valueType="num">
                                      <p:cBhvr additive="base">
                                        <p:cTn dur="1000"/>
                                        <p:tgtEl>
                                          <p:spTgt spid="7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91"/>
                                        </p:tgtEl>
                                        <p:attrNameLst>
                                          <p:attrName>style.visibility</p:attrName>
                                        </p:attrNameLst>
                                      </p:cBhvr>
                                      <p:to>
                                        <p:strVal val="visible"/>
                                      </p:to>
                                    </p:set>
                                    <p:anim calcmode="lin" valueType="num">
                                      <p:cBhvr additive="base">
                                        <p:cTn dur="1000"/>
                                        <p:tgtEl>
                                          <p:spTgt spid="7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99" name="Shape 799"/>
        <p:cNvGrpSpPr/>
        <p:nvPr/>
      </p:nvGrpSpPr>
      <p:grpSpPr>
        <a:xfrm>
          <a:off x="0" y="0"/>
          <a:ext cx="0" cy="0"/>
          <a:chOff x="0" y="0"/>
          <a:chExt cx="0" cy="0"/>
        </a:xfrm>
      </p:grpSpPr>
      <p:pic>
        <p:nvPicPr>
          <p:cNvPr descr="A picture containing container, square&#10;&#10;Description automatically generated" id="800" name="Google Shape;800;p7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01" name="Google Shape;801;p7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02" name="Google Shape;802;p7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03" name="Google Shape;803;p7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804" name="Google Shape;804;p72"/>
          <p:cNvSpPr txBox="1"/>
          <p:nvPr/>
        </p:nvSpPr>
        <p:spPr>
          <a:xfrm>
            <a:off x="461875" y="1714175"/>
            <a:ext cx="11602500" cy="48300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#2 : La tâche peut bénéficier d’une différenciation didactique (7/12)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leur permettre d’y aller à leur rythme, de différencier les élèves, ça nous a permis de </a:t>
            </a:r>
            <a:r>
              <a:rPr b="1" lang="en-US" sz="1800">
                <a:solidFill>
                  <a:schemeClr val="lt1"/>
                </a:solidFill>
                <a:latin typeface="Roboto"/>
                <a:ea typeface="Roboto"/>
                <a:cs typeface="Roboto"/>
                <a:sym typeface="Roboto"/>
              </a:rPr>
              <a:t>créer trois mondes de trois niveaux différents</a:t>
            </a:r>
            <a:r>
              <a:rPr lang="en-US" sz="1800">
                <a:solidFill>
                  <a:schemeClr val="lt1"/>
                </a:solidFill>
                <a:latin typeface="Roboto"/>
                <a:ea typeface="Roboto"/>
                <a:cs typeface="Roboto"/>
                <a:sym typeface="Roboto"/>
              </a:rPr>
              <a:t> […] et ça nous permettait de </a:t>
            </a:r>
            <a:r>
              <a:rPr b="1" lang="en-US" sz="1800">
                <a:solidFill>
                  <a:schemeClr val="lt1"/>
                </a:solidFill>
                <a:latin typeface="Roboto"/>
                <a:ea typeface="Roboto"/>
                <a:cs typeface="Roboto"/>
                <a:sym typeface="Roboto"/>
              </a:rPr>
              <a:t>voir la compréhension individuelle de chaque élève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on travaille avec </a:t>
            </a:r>
            <a:r>
              <a:rPr b="1" lang="en-US" sz="1800">
                <a:solidFill>
                  <a:schemeClr val="lt1"/>
                </a:solidFill>
                <a:latin typeface="Roboto"/>
                <a:ea typeface="Roboto"/>
                <a:cs typeface="Roboto"/>
                <a:sym typeface="Roboto"/>
              </a:rPr>
              <a:t>plusieurs niveaux</a:t>
            </a:r>
            <a:r>
              <a:rPr lang="en-US" sz="1800">
                <a:solidFill>
                  <a:schemeClr val="lt1"/>
                </a:solidFill>
                <a:latin typeface="Roboto"/>
                <a:ea typeface="Roboto"/>
                <a:cs typeface="Roboto"/>
                <a:sym typeface="Roboto"/>
              </a:rPr>
              <a:t>. Mes élèves qui sont très rapides, qui ont des habiletés, qui ont compris la matière, il y a quand même un intérêt d’</a:t>
            </a:r>
            <a:r>
              <a:rPr b="1" lang="en-US" sz="1800">
                <a:solidFill>
                  <a:schemeClr val="lt1"/>
                </a:solidFill>
                <a:latin typeface="Roboto"/>
                <a:ea typeface="Roboto"/>
                <a:cs typeface="Roboto"/>
                <a:sym typeface="Roboto"/>
              </a:rPr>
              <a:t>aller plus loin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C’est un outil pour différencier l’apprentissage des maths qui est rapide à s’approprier par l’existence de toute cette communauté-là [...] Minecraft est un </a:t>
            </a:r>
            <a:r>
              <a:rPr b="1" lang="en-US" sz="1800">
                <a:solidFill>
                  <a:schemeClr val="lt1"/>
                </a:solidFill>
                <a:latin typeface="Roboto"/>
                <a:ea typeface="Roboto"/>
                <a:cs typeface="Roboto"/>
                <a:sym typeface="Roboto"/>
              </a:rPr>
              <a:t>bel outil de différenciation</a:t>
            </a:r>
            <a:r>
              <a:rPr lang="en-US" sz="1800">
                <a:solidFill>
                  <a:schemeClr val="lt1"/>
                </a:solidFill>
                <a:latin typeface="Roboto"/>
                <a:ea typeface="Roboto"/>
                <a:cs typeface="Roboto"/>
                <a:sym typeface="Roboto"/>
              </a:rPr>
              <a:t>. S’en servir de A à Z, de la même façon pour tous les élèves, ça ne répond peut-être pas à tous les besoins.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Sophie : « permet vraiment d’</a:t>
            </a:r>
            <a:r>
              <a:rPr b="1" lang="en-US" sz="1800">
                <a:solidFill>
                  <a:schemeClr val="lt1"/>
                </a:solidFill>
                <a:latin typeface="Roboto"/>
                <a:ea typeface="Roboto"/>
                <a:cs typeface="Roboto"/>
                <a:sym typeface="Roboto"/>
              </a:rPr>
              <a:t>avoir une autre vision des mathématiques</a:t>
            </a:r>
            <a:r>
              <a:rPr lang="en-US" sz="1800">
                <a:solidFill>
                  <a:schemeClr val="lt1"/>
                </a:solidFill>
                <a:latin typeface="Roboto"/>
                <a:ea typeface="Roboto"/>
                <a:cs typeface="Roboto"/>
                <a:sym typeface="Roboto"/>
              </a:rPr>
              <a:t> […] Ça peut apporter d’autres outils à leur petit sac pour mieux comprendre la matière, des façons de voir la matière de plusieurs façons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Alicia : « oser faire différent, de sortir des cahiers ou des tâches plus traditionnelles [...] ça permet de </a:t>
            </a:r>
            <a:r>
              <a:rPr b="1" lang="en-US" sz="1800">
                <a:solidFill>
                  <a:schemeClr val="lt1"/>
                </a:solidFill>
                <a:latin typeface="Roboto"/>
                <a:ea typeface="Roboto"/>
                <a:cs typeface="Roboto"/>
                <a:sym typeface="Roboto"/>
              </a:rPr>
              <a:t>développer les maths autrement</a:t>
            </a:r>
            <a:r>
              <a:rPr lang="en-US" sz="1800">
                <a:solidFill>
                  <a:schemeClr val="lt1"/>
                </a:solidFill>
                <a:latin typeface="Roboto"/>
                <a:ea typeface="Roboto"/>
                <a:cs typeface="Roboto"/>
                <a:sym typeface="Roboto"/>
              </a:rPr>
              <a:t> [...] Ça permet vraiment la différenciation, dans le sens que, ceux qui ont terminé, les plus rapides peu importe, peuvent après ça aller </a:t>
            </a:r>
            <a:r>
              <a:rPr b="1" lang="en-US" sz="1800">
                <a:solidFill>
                  <a:schemeClr val="lt1"/>
                </a:solidFill>
                <a:latin typeface="Roboto"/>
                <a:ea typeface="Roboto"/>
                <a:cs typeface="Roboto"/>
                <a:sym typeface="Roboto"/>
              </a:rPr>
              <a:t>prolonger leur projet, l’enrichir, le développer davantage</a:t>
            </a:r>
            <a:r>
              <a:rPr lang="en-US" sz="1800">
                <a:solidFill>
                  <a:schemeClr val="lt1"/>
                </a:solidFill>
                <a:latin typeface="Roboto"/>
                <a:ea typeface="Roboto"/>
                <a:cs typeface="Roboto"/>
                <a:sym typeface="Roboto"/>
              </a:rPr>
              <a:t>. Il y a vraiment place à ce que tout le monde soit vraiment centré sur la tâche.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00"/>
                                        </p:tgtEl>
                                        <p:attrNameLst>
                                          <p:attrName>style.visibility</p:attrName>
                                        </p:attrNameLst>
                                      </p:cBhvr>
                                      <p:to>
                                        <p:strVal val="visible"/>
                                      </p:to>
                                    </p:set>
                                    <p:anim calcmode="lin" valueType="num">
                                      <p:cBhvr additive="base">
                                        <p:cTn dur="1000"/>
                                        <p:tgtEl>
                                          <p:spTgt spid="8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1000"/>
                                        <p:tgtEl>
                                          <p:spTgt spid="8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08" name="Shape 808"/>
        <p:cNvGrpSpPr/>
        <p:nvPr/>
      </p:nvGrpSpPr>
      <p:grpSpPr>
        <a:xfrm>
          <a:off x="0" y="0"/>
          <a:ext cx="0" cy="0"/>
          <a:chOff x="0" y="0"/>
          <a:chExt cx="0" cy="0"/>
        </a:xfrm>
      </p:grpSpPr>
      <p:pic>
        <p:nvPicPr>
          <p:cNvPr descr="A picture containing container, square&#10;&#10;Description automatically generated" id="809" name="Google Shape;809;p7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10" name="Google Shape;810;p7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11" name="Google Shape;811;p7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12" name="Google Shape;812;p73"/>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813" name="Google Shape;813;p73"/>
          <p:cNvSpPr txBox="1"/>
          <p:nvPr/>
        </p:nvSpPr>
        <p:spPr>
          <a:xfrm>
            <a:off x="510175" y="1638063"/>
            <a:ext cx="115962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#3 : </a:t>
            </a:r>
            <a:r>
              <a:rPr lang="en-US" sz="1800">
                <a:solidFill>
                  <a:schemeClr val="lt1"/>
                </a:solidFill>
                <a:latin typeface="Roboto"/>
                <a:ea typeface="Roboto"/>
                <a:cs typeface="Roboto"/>
                <a:sym typeface="Roboto"/>
              </a:rPr>
              <a:t>Le matériel de manipulation virtuel soutient l’apprentissage (8/12)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a:t>
            </a:r>
            <a:r>
              <a:rPr b="1" lang="en-US" sz="1800">
                <a:solidFill>
                  <a:schemeClr val="lt1"/>
                </a:solidFill>
                <a:latin typeface="Roboto"/>
                <a:ea typeface="Roboto"/>
                <a:cs typeface="Roboto"/>
                <a:sym typeface="Roboto"/>
              </a:rPr>
              <a:t>Ça devient de la manipulation quand même, même si c’est de l’écran ou de la souris</a:t>
            </a:r>
            <a:r>
              <a:rPr lang="en-US" sz="1800">
                <a:solidFill>
                  <a:schemeClr val="lt1"/>
                </a:solidFill>
                <a:latin typeface="Roboto"/>
                <a:ea typeface="Roboto"/>
                <a:cs typeface="Roboto"/>
                <a:sym typeface="Roboto"/>
              </a:rPr>
              <a:t>. Ça revient au même que de faire le geste de prendre mes </a:t>
            </a:r>
            <a:r>
              <a:rPr b="1" lang="en-US" sz="1800">
                <a:solidFill>
                  <a:schemeClr val="lt1"/>
                </a:solidFill>
                <a:latin typeface="Roboto"/>
                <a:ea typeface="Roboto"/>
                <a:cs typeface="Roboto"/>
                <a:sym typeface="Roboto"/>
              </a:rPr>
              <a:t>Legos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 Surtout au 3</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cycle, ça devient difficile la manipulation. Les élèves sont moins portés à aller chercher [du matériel]. Là-dedans [dans Minecraft], c’est plus concret je trouve. On est beaucoup dans l’abstrait, ça </a:t>
            </a:r>
            <a:r>
              <a:rPr b="1" lang="en-US" sz="1800">
                <a:solidFill>
                  <a:schemeClr val="lt1"/>
                </a:solidFill>
                <a:latin typeface="Roboto"/>
                <a:ea typeface="Roboto"/>
                <a:cs typeface="Roboto"/>
                <a:sym typeface="Roboto"/>
              </a:rPr>
              <a:t>[Minecraft], ça vient concrétiser les notions</a:t>
            </a:r>
            <a:r>
              <a:rPr lang="en-US" sz="1800">
                <a:solidFill>
                  <a:schemeClr val="lt1"/>
                </a:solidFill>
                <a:latin typeface="Roboto"/>
                <a:ea typeface="Roboto"/>
                <a:cs typeface="Roboto"/>
                <a:sym typeface="Roboto"/>
              </a:rPr>
              <a:t>. Ça vient appuyer nos enseignements.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Avec le matériel, [...] si j’avais voulu travailler avec des blocs, avec [l’ordre de grandeur des nombres] qu’on travaille en 5</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je n’y serais pas arrivée. Je n’ai </a:t>
            </a:r>
            <a:r>
              <a:rPr b="1" lang="en-US" sz="1800">
                <a:solidFill>
                  <a:schemeClr val="lt1"/>
                </a:solidFill>
                <a:latin typeface="Roboto"/>
                <a:ea typeface="Roboto"/>
                <a:cs typeface="Roboto"/>
                <a:sym typeface="Roboto"/>
              </a:rPr>
              <a:t>pas assez de blocs pour cela</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Ça vient chercher une </a:t>
            </a:r>
            <a:r>
              <a:rPr b="1" lang="en-US" sz="1800">
                <a:solidFill>
                  <a:schemeClr val="lt1"/>
                </a:solidFill>
                <a:latin typeface="Roboto"/>
                <a:ea typeface="Roboto"/>
                <a:cs typeface="Roboto"/>
                <a:sym typeface="Roboto"/>
              </a:rPr>
              <a:t>compréhension qui est différente, qui est visuelle</a:t>
            </a:r>
            <a:r>
              <a:rPr lang="en-US" sz="1800">
                <a:solidFill>
                  <a:schemeClr val="lt1"/>
                </a:solidFill>
                <a:latin typeface="Roboto"/>
                <a:ea typeface="Roboto"/>
                <a:cs typeface="Roboto"/>
                <a:sym typeface="Roboto"/>
              </a:rPr>
              <a:t>. Pour les </a:t>
            </a:r>
            <a:r>
              <a:rPr b="1" lang="en-US" sz="1800">
                <a:solidFill>
                  <a:schemeClr val="lt1"/>
                </a:solidFill>
                <a:latin typeface="Roboto"/>
                <a:ea typeface="Roboto"/>
                <a:cs typeface="Roboto"/>
                <a:sym typeface="Roboto"/>
              </a:rPr>
              <a:t>fractions, c’est facile, car ils manipulent</a:t>
            </a:r>
            <a:r>
              <a:rPr lang="en-US" sz="1800">
                <a:solidFill>
                  <a:schemeClr val="lt1"/>
                </a:solidFill>
                <a:latin typeface="Roboto"/>
                <a:ea typeface="Roboto"/>
                <a:cs typeface="Roboto"/>
                <a:sym typeface="Roboto"/>
              </a:rPr>
              <a:t>. Au lieu d’être dans un côté un peu abstrait de la fraction, la pose de blocs les amène à bien comprendre ce que la fraction représente [...] va vraiment aider et débloquer plusieurs élèves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Minecraft offre la possibilité, avec juste l’application, de </a:t>
            </a:r>
            <a:r>
              <a:rPr b="1" lang="en-US" sz="1800">
                <a:solidFill>
                  <a:schemeClr val="lt1"/>
                </a:solidFill>
                <a:latin typeface="Roboto"/>
                <a:ea typeface="Roboto"/>
                <a:cs typeface="Roboto"/>
                <a:sym typeface="Roboto"/>
              </a:rPr>
              <a:t>faire en vrai </a:t>
            </a:r>
            <a:r>
              <a:rPr lang="en-US" sz="1800">
                <a:solidFill>
                  <a:schemeClr val="lt1"/>
                </a:solidFill>
                <a:latin typeface="Roboto"/>
                <a:ea typeface="Roboto"/>
                <a:cs typeface="Roboto"/>
                <a:sym typeface="Roboto"/>
              </a:rPr>
              <a:t>ce qu’on voulait.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Alicia : « Ils ont </a:t>
            </a:r>
            <a:r>
              <a:rPr b="1" lang="en-US" sz="1800">
                <a:solidFill>
                  <a:schemeClr val="lt1"/>
                </a:solidFill>
                <a:latin typeface="Roboto"/>
                <a:ea typeface="Roboto"/>
                <a:cs typeface="Roboto"/>
                <a:sym typeface="Roboto"/>
              </a:rPr>
              <a:t>représenté avec du matériel qu’ils n’auraient peut-être pas eu dans la classe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Souvent il va y avoir la manipulation, il va y avoir les outils, les objets pour </a:t>
            </a:r>
            <a:r>
              <a:rPr b="1" lang="en-US" sz="1800">
                <a:solidFill>
                  <a:schemeClr val="lt1"/>
                </a:solidFill>
                <a:latin typeface="Roboto"/>
                <a:ea typeface="Roboto"/>
                <a:cs typeface="Roboto"/>
                <a:sym typeface="Roboto"/>
              </a:rPr>
              <a:t>manipuler en classe</a:t>
            </a:r>
            <a:r>
              <a:rPr lang="en-US" sz="1800">
                <a:solidFill>
                  <a:schemeClr val="lt1"/>
                </a:solidFill>
                <a:latin typeface="Roboto"/>
                <a:ea typeface="Roboto"/>
                <a:cs typeface="Roboto"/>
                <a:sym typeface="Roboto"/>
              </a:rPr>
              <a:t> [...] De se représenter physiquement l’addition que l’élève doit faire, la soustraction, la fraction, l’aire, le volume, le périmètre, </a:t>
            </a:r>
            <a:r>
              <a:rPr b="1" lang="en-US" sz="1800">
                <a:solidFill>
                  <a:schemeClr val="lt1"/>
                </a:solidFill>
                <a:latin typeface="Roboto"/>
                <a:ea typeface="Roboto"/>
                <a:cs typeface="Roboto"/>
                <a:sym typeface="Roboto"/>
              </a:rPr>
              <a:t>tout ça c’est extrêmement facile</a:t>
            </a:r>
            <a:r>
              <a:rPr lang="en-US" sz="1800">
                <a:solidFill>
                  <a:schemeClr val="lt1"/>
                </a:solidFill>
                <a:latin typeface="Roboto"/>
                <a:ea typeface="Roboto"/>
                <a:cs typeface="Roboto"/>
                <a:sym typeface="Roboto"/>
              </a:rPr>
              <a:t>, selon moi, à faire en utilisant Minecraft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1000"/>
                                        <p:tgtEl>
                                          <p:spTgt spid="8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0"/>
                                        </p:tgtEl>
                                        <p:attrNameLst>
                                          <p:attrName>style.visibility</p:attrName>
                                        </p:attrNameLst>
                                      </p:cBhvr>
                                      <p:to>
                                        <p:strVal val="visible"/>
                                      </p:to>
                                    </p:set>
                                    <p:anim calcmode="lin" valueType="num">
                                      <p:cBhvr additive="base">
                                        <p:cTn dur="1000"/>
                                        <p:tgtEl>
                                          <p:spTgt spid="8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17" name="Shape 817"/>
        <p:cNvGrpSpPr/>
        <p:nvPr/>
      </p:nvGrpSpPr>
      <p:grpSpPr>
        <a:xfrm>
          <a:off x="0" y="0"/>
          <a:ext cx="0" cy="0"/>
          <a:chOff x="0" y="0"/>
          <a:chExt cx="0" cy="0"/>
        </a:xfrm>
      </p:grpSpPr>
      <p:pic>
        <p:nvPicPr>
          <p:cNvPr descr="A picture containing container, square&#10;&#10;Description automatically generated" id="818" name="Google Shape;818;p7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19" name="Google Shape;819;p7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20" name="Google Shape;820;p7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21" name="Google Shape;821;p7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822" name="Google Shape;822;p74"/>
          <p:cNvSpPr txBox="1"/>
          <p:nvPr/>
        </p:nvSpPr>
        <p:spPr>
          <a:xfrm>
            <a:off x="510175" y="2019063"/>
            <a:ext cx="11596200" cy="32325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Avantage didactique #4 : </a:t>
            </a:r>
            <a:r>
              <a:rPr lang="en-US" sz="2000">
                <a:solidFill>
                  <a:schemeClr val="lt1"/>
                </a:solidFill>
                <a:latin typeface="Roboto"/>
                <a:ea typeface="Roboto"/>
                <a:cs typeface="Roboto"/>
                <a:sym typeface="Roboto"/>
              </a:rPr>
              <a:t>Le statut de l’erreur est modifié (2/12)</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Isabelle : « Je trouve que Minecraft c’est une belle façon [...] d’amener les élèves à faire des choix, à </a:t>
            </a:r>
            <a:r>
              <a:rPr b="1" lang="en-US" sz="2000">
                <a:solidFill>
                  <a:schemeClr val="lt1"/>
                </a:solidFill>
                <a:latin typeface="Roboto"/>
                <a:ea typeface="Roboto"/>
                <a:cs typeface="Roboto"/>
                <a:sym typeface="Roboto"/>
              </a:rPr>
              <a:t>faire des essais, des erreurs</a:t>
            </a:r>
            <a:r>
              <a:rPr lang="en-US" sz="2000">
                <a:solidFill>
                  <a:schemeClr val="lt1"/>
                </a:solidFill>
                <a:latin typeface="Roboto"/>
                <a:ea typeface="Roboto"/>
                <a:cs typeface="Roboto"/>
                <a:sym typeface="Roboto"/>
              </a:rPr>
              <a:t>, à faire des retours autres que sur une tâche papier. [...] Pour eux c’était </a:t>
            </a:r>
            <a:r>
              <a:rPr b="1" lang="en-US" sz="2000">
                <a:solidFill>
                  <a:schemeClr val="lt1"/>
                </a:solidFill>
                <a:latin typeface="Roboto"/>
                <a:ea typeface="Roboto"/>
                <a:cs typeface="Roboto"/>
                <a:sym typeface="Roboto"/>
              </a:rPr>
              <a:t>plus facile de l’effacer</a:t>
            </a:r>
            <a:r>
              <a:rPr lang="en-US" sz="2000">
                <a:solidFill>
                  <a:schemeClr val="lt1"/>
                </a:solidFill>
                <a:latin typeface="Roboto"/>
                <a:ea typeface="Roboto"/>
                <a:cs typeface="Roboto"/>
                <a:sym typeface="Roboto"/>
              </a:rPr>
              <a:t> [une erreur] dans Minecraft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Gabriel : « beaucoup </a:t>
            </a:r>
            <a:r>
              <a:rPr b="1" lang="en-US" sz="2000">
                <a:solidFill>
                  <a:schemeClr val="lt1"/>
                </a:solidFill>
                <a:latin typeface="Roboto"/>
                <a:ea typeface="Roboto"/>
                <a:cs typeface="Roboto"/>
                <a:sym typeface="Roboto"/>
              </a:rPr>
              <a:t>plus efficace du côté de la correction d’erreurs</a:t>
            </a:r>
            <a:r>
              <a:rPr lang="en-US" sz="2000">
                <a:solidFill>
                  <a:schemeClr val="lt1"/>
                </a:solidFill>
                <a:latin typeface="Roboto"/>
                <a:ea typeface="Roboto"/>
                <a:cs typeface="Roboto"/>
                <a:sym typeface="Roboto"/>
              </a:rPr>
              <a:t>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Élèves plus enclins à </a:t>
            </a:r>
            <a:r>
              <a:rPr b="1" lang="en-US" sz="2000">
                <a:solidFill>
                  <a:schemeClr val="lt1"/>
                </a:solidFill>
                <a:latin typeface="Roboto"/>
                <a:ea typeface="Roboto"/>
                <a:cs typeface="Roboto"/>
                <a:sym typeface="Roboto"/>
              </a:rPr>
              <a:t>prendre des risques</a:t>
            </a:r>
            <a:r>
              <a:rPr lang="en-US" sz="2000">
                <a:solidFill>
                  <a:schemeClr val="lt1"/>
                </a:solidFill>
                <a:latin typeface="Roboto"/>
                <a:ea typeface="Roboto"/>
                <a:cs typeface="Roboto"/>
                <a:sym typeface="Roboto"/>
              </a:rPr>
              <a:t> dans l’environnement Minecraft : une erreur de construction peut facilement être réparée, en construisant ou en détruisant des blocs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Au lieu de percevoir l’erreur comme quelque chose de nuisible à éviter, l'erreur peut alors être considérée comme un </a:t>
            </a:r>
            <a:r>
              <a:rPr b="1" lang="en-US" sz="2000">
                <a:solidFill>
                  <a:schemeClr val="lt1"/>
                </a:solidFill>
                <a:latin typeface="Roboto"/>
                <a:ea typeface="Roboto"/>
                <a:cs typeface="Roboto"/>
                <a:sym typeface="Roboto"/>
              </a:rPr>
              <a:t>levier d'apprentissage</a:t>
            </a:r>
            <a:r>
              <a:rPr lang="en-US" sz="2000">
                <a:solidFill>
                  <a:schemeClr val="lt1"/>
                </a:solidFill>
                <a:latin typeface="Roboto"/>
                <a:ea typeface="Roboto"/>
                <a:cs typeface="Roboto"/>
                <a:sym typeface="Roboto"/>
              </a:rPr>
              <a:t> dans Minecraft</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18"/>
                                        </p:tgtEl>
                                        <p:attrNameLst>
                                          <p:attrName>style.visibility</p:attrName>
                                        </p:attrNameLst>
                                      </p:cBhvr>
                                      <p:to>
                                        <p:strVal val="visible"/>
                                      </p:to>
                                    </p:set>
                                    <p:anim calcmode="lin" valueType="num">
                                      <p:cBhvr additive="base">
                                        <p:cTn dur="1000"/>
                                        <p:tgtEl>
                                          <p:spTgt spid="8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9"/>
                                        </p:tgtEl>
                                        <p:attrNameLst>
                                          <p:attrName>style.visibility</p:attrName>
                                        </p:attrNameLst>
                                      </p:cBhvr>
                                      <p:to>
                                        <p:strVal val="visible"/>
                                      </p:to>
                                    </p:set>
                                    <p:anim calcmode="lin" valueType="num">
                                      <p:cBhvr additive="base">
                                        <p:cTn dur="1000"/>
                                        <p:tgtEl>
                                          <p:spTgt spid="8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26" name="Shape 826"/>
        <p:cNvGrpSpPr/>
        <p:nvPr/>
      </p:nvGrpSpPr>
      <p:grpSpPr>
        <a:xfrm>
          <a:off x="0" y="0"/>
          <a:ext cx="0" cy="0"/>
          <a:chOff x="0" y="0"/>
          <a:chExt cx="0" cy="0"/>
        </a:xfrm>
      </p:grpSpPr>
      <p:pic>
        <p:nvPicPr>
          <p:cNvPr descr="A picture containing container, square&#10;&#10;Description automatically generated" id="827" name="Google Shape;827;p7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28" name="Google Shape;828;p7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29" name="Google Shape;829;p7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30" name="Google Shape;830;p7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831" name="Google Shape;831;p75"/>
          <p:cNvSpPr txBox="1"/>
          <p:nvPr/>
        </p:nvSpPr>
        <p:spPr>
          <a:xfrm>
            <a:off x="662575" y="1671725"/>
            <a:ext cx="11165100" cy="48300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Défi didactique #1 : </a:t>
            </a:r>
            <a:r>
              <a:rPr lang="en-US" sz="1800">
                <a:solidFill>
                  <a:schemeClr val="lt1"/>
                </a:solidFill>
                <a:latin typeface="Roboto"/>
                <a:ea typeface="Roboto"/>
                <a:cs typeface="Roboto"/>
                <a:sym typeface="Roboto"/>
              </a:rPr>
              <a:t>La construction est limitée par la forme et la taille des blocs (11/12)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C’est sûr que </a:t>
            </a:r>
            <a:r>
              <a:rPr b="1" lang="en-US" sz="1800">
                <a:solidFill>
                  <a:schemeClr val="lt1"/>
                </a:solidFill>
                <a:latin typeface="Roboto"/>
                <a:ea typeface="Roboto"/>
                <a:cs typeface="Roboto"/>
                <a:sym typeface="Roboto"/>
              </a:rPr>
              <a:t>Minecraft est carré</a:t>
            </a:r>
            <a:r>
              <a:rPr lang="en-US" sz="1800">
                <a:solidFill>
                  <a:schemeClr val="lt1"/>
                </a:solidFill>
                <a:latin typeface="Roboto"/>
                <a:ea typeface="Roboto"/>
                <a:cs typeface="Roboto"/>
                <a:sym typeface="Roboto"/>
              </a:rPr>
              <a:t>. Donc, tout ce qui est rond ou triangle, on est contraint un petit peu.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on n’est </a:t>
            </a:r>
            <a:r>
              <a:rPr b="1" lang="en-US" sz="1800">
                <a:solidFill>
                  <a:schemeClr val="lt1"/>
                </a:solidFill>
                <a:latin typeface="Roboto"/>
                <a:ea typeface="Roboto"/>
                <a:cs typeface="Roboto"/>
                <a:sym typeface="Roboto"/>
              </a:rPr>
              <a:t>pas capable de couper des blocs</a:t>
            </a:r>
            <a:r>
              <a:rPr lang="en-US" sz="1800">
                <a:solidFill>
                  <a:schemeClr val="lt1"/>
                </a:solidFill>
                <a:latin typeface="Roboto"/>
                <a:ea typeface="Roboto"/>
                <a:cs typeface="Roboto"/>
                <a:sym typeface="Roboto"/>
              </a:rPr>
              <a:t>, on n’est pas capable de faire des </a:t>
            </a:r>
            <a:r>
              <a:rPr b="1" lang="en-US" sz="1800">
                <a:solidFill>
                  <a:schemeClr val="lt1"/>
                </a:solidFill>
                <a:latin typeface="Roboto"/>
                <a:ea typeface="Roboto"/>
                <a:cs typeface="Roboto"/>
                <a:sym typeface="Roboto"/>
              </a:rPr>
              <a:t>rondeurs</a:t>
            </a:r>
            <a:r>
              <a:rPr lang="en-US" sz="1800">
                <a:solidFill>
                  <a:schemeClr val="lt1"/>
                </a:solidFill>
                <a:latin typeface="Roboto"/>
                <a:ea typeface="Roboto"/>
                <a:cs typeface="Roboto"/>
                <a:sym typeface="Roboto"/>
              </a:rPr>
              <a:t>, des sphères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On parle toujours des </a:t>
            </a:r>
            <a:r>
              <a:rPr b="1" lang="en-US" sz="1800">
                <a:solidFill>
                  <a:schemeClr val="lt1"/>
                </a:solidFill>
                <a:latin typeface="Roboto"/>
                <a:ea typeface="Roboto"/>
                <a:cs typeface="Roboto"/>
                <a:sym typeface="Roboto"/>
              </a:rPr>
              <a:t>courbes et des angles</a:t>
            </a:r>
            <a:r>
              <a:rPr lang="en-US" sz="1800">
                <a:solidFill>
                  <a:schemeClr val="lt1"/>
                </a:solidFill>
                <a:latin typeface="Roboto"/>
                <a:ea typeface="Roboto"/>
                <a:cs typeface="Roboto"/>
                <a:sym typeface="Roboto"/>
              </a:rPr>
              <a:t> qui sont plus difficiles à travailler puisque nous sommes limités par la disposition des blocs.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C’est sûr qu’en géométrie, tout ce qui est </a:t>
            </a:r>
            <a:r>
              <a:rPr b="1" lang="en-US" sz="1800">
                <a:solidFill>
                  <a:schemeClr val="lt1"/>
                </a:solidFill>
                <a:latin typeface="Roboto"/>
                <a:ea typeface="Roboto"/>
                <a:cs typeface="Roboto"/>
                <a:sym typeface="Roboto"/>
              </a:rPr>
              <a:t>angulaire nous cause problème</a:t>
            </a:r>
            <a:r>
              <a:rPr lang="en-US" sz="1800">
                <a:solidFill>
                  <a:schemeClr val="lt1"/>
                </a:solidFill>
                <a:latin typeface="Roboto"/>
                <a:ea typeface="Roboto"/>
                <a:cs typeface="Roboto"/>
                <a:sym typeface="Roboto"/>
              </a:rPr>
              <a:t>. Et [...] je ne suis pas convaincu de l’utilité en travaillant les </a:t>
            </a:r>
            <a:r>
              <a:rPr b="1" lang="en-US" sz="1800">
                <a:solidFill>
                  <a:schemeClr val="lt1"/>
                </a:solidFill>
                <a:latin typeface="Roboto"/>
                <a:ea typeface="Roboto"/>
                <a:cs typeface="Roboto"/>
                <a:sym typeface="Roboto"/>
              </a:rPr>
              <a:t>solides,</a:t>
            </a:r>
            <a:r>
              <a:rPr lang="en-US" sz="1800">
                <a:solidFill>
                  <a:schemeClr val="lt1"/>
                </a:solidFill>
                <a:latin typeface="Roboto"/>
                <a:ea typeface="Roboto"/>
                <a:cs typeface="Roboto"/>
                <a:sym typeface="Roboto"/>
              </a:rPr>
              <a:t> même si ce sont des prismes qui vont être réguliers [...] Ce bout-là, j’ai de la </a:t>
            </a:r>
            <a:r>
              <a:rPr b="1" lang="en-US" sz="1800">
                <a:solidFill>
                  <a:schemeClr val="lt1"/>
                </a:solidFill>
                <a:latin typeface="Roboto"/>
                <a:ea typeface="Roboto"/>
                <a:cs typeface="Roboto"/>
                <a:sym typeface="Roboto"/>
              </a:rPr>
              <a:t>[difficulté] à voir ma plus-value, versus prendre du matériel de manipulation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 On a vu beaucoup de limites, on était bien déçues. Les </a:t>
            </a:r>
            <a:r>
              <a:rPr b="1" lang="en-US" sz="1800">
                <a:solidFill>
                  <a:schemeClr val="lt1"/>
                </a:solidFill>
                <a:latin typeface="Roboto"/>
                <a:ea typeface="Roboto"/>
                <a:cs typeface="Roboto"/>
                <a:sym typeface="Roboto"/>
              </a:rPr>
              <a:t>pyramides</a:t>
            </a:r>
            <a:r>
              <a:rPr lang="en-US" sz="1800">
                <a:solidFill>
                  <a:schemeClr val="lt1"/>
                </a:solidFill>
                <a:latin typeface="Roboto"/>
                <a:ea typeface="Roboto"/>
                <a:cs typeface="Roboto"/>
                <a:sym typeface="Roboto"/>
              </a:rPr>
              <a:t>, les </a:t>
            </a:r>
            <a:r>
              <a:rPr b="1" lang="en-US" sz="1800">
                <a:solidFill>
                  <a:schemeClr val="lt1"/>
                </a:solidFill>
                <a:latin typeface="Roboto"/>
                <a:ea typeface="Roboto"/>
                <a:cs typeface="Roboto"/>
                <a:sym typeface="Roboto"/>
              </a:rPr>
              <a:t>cylindres</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il a fallu casser le fait que, non, ce n’était pas une pyramide. [...] Donc, l’élève pourrait construire une </a:t>
            </a:r>
            <a:r>
              <a:rPr b="1" lang="en-US" sz="1800">
                <a:solidFill>
                  <a:schemeClr val="lt1"/>
                </a:solidFill>
                <a:latin typeface="Roboto"/>
                <a:ea typeface="Roboto"/>
                <a:cs typeface="Roboto"/>
                <a:sym typeface="Roboto"/>
              </a:rPr>
              <a:t>mauvaise conceptualisation de la pyramide</a:t>
            </a:r>
            <a:r>
              <a:rPr lang="en-US" sz="1800">
                <a:solidFill>
                  <a:schemeClr val="lt1"/>
                </a:solidFill>
                <a:latin typeface="Roboto"/>
                <a:ea typeface="Roboto"/>
                <a:cs typeface="Roboto"/>
                <a:sym typeface="Roboto"/>
              </a:rPr>
              <a:t> à ce moment-là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a:t>
            </a:r>
            <a:r>
              <a:rPr b="1" lang="en-US" sz="1800">
                <a:solidFill>
                  <a:schemeClr val="lt1"/>
                </a:solidFill>
                <a:latin typeface="Roboto"/>
                <a:ea typeface="Roboto"/>
                <a:cs typeface="Roboto"/>
                <a:sym typeface="Roboto"/>
              </a:rPr>
              <a:t>Complexité de l’échelle</a:t>
            </a:r>
            <a:r>
              <a:rPr lang="en-US" sz="1800">
                <a:solidFill>
                  <a:schemeClr val="lt1"/>
                </a:solidFill>
                <a:latin typeface="Roboto"/>
                <a:ea typeface="Roboto"/>
                <a:cs typeface="Roboto"/>
                <a:sym typeface="Roboto"/>
              </a:rPr>
              <a:t>, qui défait le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caractère réaliste de Minecraft</a:t>
            </a:r>
            <a:endParaRPr sz="1800">
              <a:solidFill>
                <a:schemeClr val="lt1"/>
              </a:solidFill>
              <a:latin typeface="Roboto"/>
              <a:ea typeface="Roboto"/>
              <a:cs typeface="Roboto"/>
              <a:sym typeface="Roboto"/>
            </a:endParaRPr>
          </a:p>
        </p:txBody>
      </p:sp>
      <p:pic>
        <p:nvPicPr>
          <p:cNvPr id="832" name="Google Shape;832;p75"/>
          <p:cNvPicPr preferRelativeResize="0"/>
          <p:nvPr/>
        </p:nvPicPr>
        <p:blipFill>
          <a:blip r:embed="rId4">
            <a:alphaModFix/>
          </a:blip>
          <a:stretch>
            <a:fillRect/>
          </a:stretch>
        </p:blipFill>
        <p:spPr>
          <a:xfrm>
            <a:off x="6046249" y="5816625"/>
            <a:ext cx="3954674" cy="958950"/>
          </a:xfrm>
          <a:prstGeom prst="rect">
            <a:avLst/>
          </a:prstGeom>
          <a:noFill/>
          <a:ln>
            <a:noFill/>
          </a:ln>
        </p:spPr>
      </p:pic>
      <p:pic>
        <p:nvPicPr>
          <p:cNvPr id="833" name="Google Shape;833;p75"/>
          <p:cNvPicPr preferRelativeResize="0"/>
          <p:nvPr/>
        </p:nvPicPr>
        <p:blipFill rotWithShape="1">
          <a:blip r:embed="rId5">
            <a:alphaModFix/>
          </a:blip>
          <a:srcRect b="0" l="11476" r="2100" t="5338"/>
          <a:stretch/>
        </p:blipFill>
        <p:spPr>
          <a:xfrm>
            <a:off x="10494175" y="5558750"/>
            <a:ext cx="1333500" cy="94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27"/>
                                        </p:tgtEl>
                                        <p:attrNameLst>
                                          <p:attrName>style.visibility</p:attrName>
                                        </p:attrNameLst>
                                      </p:cBhvr>
                                      <p:to>
                                        <p:strVal val="visible"/>
                                      </p:to>
                                    </p:set>
                                    <p:anim calcmode="lin" valueType="num">
                                      <p:cBhvr additive="base">
                                        <p:cTn dur="1000"/>
                                        <p:tgtEl>
                                          <p:spTgt spid="8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8"/>
                                        </p:tgtEl>
                                        <p:attrNameLst>
                                          <p:attrName>style.visibility</p:attrName>
                                        </p:attrNameLst>
                                      </p:cBhvr>
                                      <p:to>
                                        <p:strVal val="visible"/>
                                      </p:to>
                                    </p:set>
                                    <p:anim calcmode="lin" valueType="num">
                                      <p:cBhvr additive="base">
                                        <p:cTn dur="1000"/>
                                        <p:tgtEl>
                                          <p:spTgt spid="8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37" name="Shape 837"/>
        <p:cNvGrpSpPr/>
        <p:nvPr/>
      </p:nvGrpSpPr>
      <p:grpSpPr>
        <a:xfrm>
          <a:off x="0" y="0"/>
          <a:ext cx="0" cy="0"/>
          <a:chOff x="0" y="0"/>
          <a:chExt cx="0" cy="0"/>
        </a:xfrm>
      </p:grpSpPr>
      <p:pic>
        <p:nvPicPr>
          <p:cNvPr descr="A picture containing container, square&#10;&#10;Description automatically generated" id="838" name="Google Shape;838;p7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39" name="Google Shape;839;p7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40" name="Google Shape;840;p7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41" name="Google Shape;841;p7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842" name="Google Shape;842;p76"/>
          <p:cNvSpPr txBox="1"/>
          <p:nvPr/>
        </p:nvSpPr>
        <p:spPr>
          <a:xfrm>
            <a:off x="662575" y="2052725"/>
            <a:ext cx="11165100" cy="3874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Défi didactique #2 : </a:t>
            </a:r>
            <a:r>
              <a:rPr lang="en-US" sz="1800">
                <a:solidFill>
                  <a:schemeClr val="lt1"/>
                </a:solidFill>
                <a:latin typeface="Roboto"/>
                <a:ea typeface="Roboto"/>
                <a:cs typeface="Roboto"/>
                <a:sym typeface="Roboto"/>
              </a:rPr>
              <a:t>L’artefact pour laisser des traces du raisonnement est limité (6/12)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Je m’attendais peut-être à avoir de meilleures réponses dans le Livre et la plume. [...] Les </a:t>
            </a:r>
            <a:r>
              <a:rPr b="1" lang="en-US" sz="1800">
                <a:solidFill>
                  <a:schemeClr val="lt1"/>
                </a:solidFill>
                <a:latin typeface="Roboto"/>
                <a:ea typeface="Roboto"/>
                <a:cs typeface="Roboto"/>
                <a:sym typeface="Roboto"/>
              </a:rPr>
              <a:t>élèves semblaient quand même perdus dans l’exploration du Livre et la plume</a:t>
            </a:r>
            <a:r>
              <a:rPr lang="en-US" sz="1800">
                <a:solidFill>
                  <a:schemeClr val="lt1"/>
                </a:solidFill>
                <a:latin typeface="Roboto"/>
                <a:ea typeface="Roboto"/>
                <a:cs typeface="Roboto"/>
                <a:sym typeface="Roboto"/>
              </a:rPr>
              <a:t>. C’était difficile pour eux de mettre des mots sur les transformations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Selon Noémie, la gestion des traces sur Minecraft est moins efficace que sur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papier (tant du point de vue de l'enseignante que des élèves), notamment en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ce qui concerne les enjeux pour les </a:t>
            </a:r>
            <a:r>
              <a:rPr b="1" lang="en-US" sz="1800">
                <a:solidFill>
                  <a:schemeClr val="lt1"/>
                </a:solidFill>
                <a:latin typeface="Roboto"/>
                <a:ea typeface="Roboto"/>
                <a:cs typeface="Roboto"/>
                <a:sym typeface="Roboto"/>
              </a:rPr>
              <a:t>symboles mathématiques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Myriam a expérimenté des difficultés : puisque l’</a:t>
            </a:r>
            <a:r>
              <a:rPr b="1" lang="en-US" sz="1800">
                <a:solidFill>
                  <a:schemeClr val="lt1"/>
                </a:solidFill>
                <a:latin typeface="Roboto"/>
                <a:ea typeface="Roboto"/>
                <a:cs typeface="Roboto"/>
                <a:sym typeface="Roboto"/>
              </a:rPr>
              <a:t>exposant deux</a:t>
            </a:r>
            <a:r>
              <a:rPr lang="en-US" sz="1800">
                <a:solidFill>
                  <a:schemeClr val="lt1"/>
                </a:solidFill>
                <a:latin typeface="Roboto"/>
                <a:ea typeface="Roboto"/>
                <a:cs typeface="Roboto"/>
                <a:sym typeface="Roboto"/>
              </a:rPr>
              <a:t> ne s’écrit pas,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elle avait peur que ça crée une erreur (faire une multiplication par deux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au lieu d’élever au carré) et les élèves devaient constamment </a:t>
            </a:r>
            <a:r>
              <a:rPr b="1" lang="en-US" sz="1800">
                <a:solidFill>
                  <a:schemeClr val="lt1"/>
                </a:solidFill>
                <a:latin typeface="Roboto"/>
                <a:ea typeface="Roboto"/>
                <a:cs typeface="Roboto"/>
                <a:sym typeface="Roboto"/>
              </a:rPr>
              <a:t>fermer puis ouvrir le Livre et la plume</a:t>
            </a:r>
            <a:r>
              <a:rPr lang="en-US" sz="1800">
                <a:solidFill>
                  <a:schemeClr val="lt1"/>
                </a:solidFill>
                <a:latin typeface="Roboto"/>
                <a:ea typeface="Roboto"/>
                <a:cs typeface="Roboto"/>
                <a:sym typeface="Roboto"/>
              </a:rPr>
              <a:t> pour observer le solide, puis répondre aux questions de la tâche.</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Sophie a demandé aux élèves de faire un </a:t>
            </a:r>
            <a:r>
              <a:rPr b="1" lang="en-US" sz="1800">
                <a:solidFill>
                  <a:schemeClr val="lt1"/>
                </a:solidFill>
                <a:latin typeface="Roboto"/>
                <a:ea typeface="Roboto"/>
                <a:cs typeface="Roboto"/>
                <a:sym typeface="Roboto"/>
              </a:rPr>
              <a:t>plan à l’échelle</a:t>
            </a:r>
            <a:r>
              <a:rPr lang="en-US" sz="1800">
                <a:solidFill>
                  <a:schemeClr val="lt1"/>
                </a:solidFill>
                <a:latin typeface="Roboto"/>
                <a:ea typeface="Roboto"/>
                <a:cs typeface="Roboto"/>
                <a:sym typeface="Roboto"/>
              </a:rPr>
              <a:t> avant de faire leur construction.</a:t>
            </a:r>
            <a:endParaRPr sz="1800">
              <a:solidFill>
                <a:schemeClr val="lt1"/>
              </a:solidFill>
              <a:latin typeface="Roboto"/>
              <a:ea typeface="Roboto"/>
              <a:cs typeface="Roboto"/>
              <a:sym typeface="Roboto"/>
            </a:endParaRPr>
          </a:p>
        </p:txBody>
      </p:sp>
      <p:pic>
        <p:nvPicPr>
          <p:cNvPr id="843" name="Google Shape;843;p76"/>
          <p:cNvPicPr preferRelativeResize="0"/>
          <p:nvPr/>
        </p:nvPicPr>
        <p:blipFill>
          <a:blip r:embed="rId4">
            <a:alphaModFix/>
          </a:blip>
          <a:stretch>
            <a:fillRect/>
          </a:stretch>
        </p:blipFill>
        <p:spPr>
          <a:xfrm>
            <a:off x="9086525" y="3337250"/>
            <a:ext cx="2989550" cy="154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38"/>
                                        </p:tgtEl>
                                        <p:attrNameLst>
                                          <p:attrName>style.visibility</p:attrName>
                                        </p:attrNameLst>
                                      </p:cBhvr>
                                      <p:to>
                                        <p:strVal val="visible"/>
                                      </p:to>
                                    </p:set>
                                    <p:anim calcmode="lin" valueType="num">
                                      <p:cBhvr additive="base">
                                        <p:cTn dur="1000"/>
                                        <p:tgtEl>
                                          <p:spTgt spid="8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1000"/>
                                        <p:tgtEl>
                                          <p:spTgt spid="8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47" name="Shape 847"/>
        <p:cNvGrpSpPr/>
        <p:nvPr/>
      </p:nvGrpSpPr>
      <p:grpSpPr>
        <a:xfrm>
          <a:off x="0" y="0"/>
          <a:ext cx="0" cy="0"/>
          <a:chOff x="0" y="0"/>
          <a:chExt cx="0" cy="0"/>
        </a:xfrm>
      </p:grpSpPr>
      <p:pic>
        <p:nvPicPr>
          <p:cNvPr descr="A picture containing container, square&#10;&#10;Description automatically generated" id="848" name="Google Shape;848;p7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49" name="Google Shape;849;p7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pic>
        <p:nvPicPr>
          <p:cNvPr id="850" name="Google Shape;850;p77"/>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id="851" name="Google Shape;851;p77"/>
          <p:cNvPicPr preferRelativeResize="0"/>
          <p:nvPr/>
        </p:nvPicPr>
        <p:blipFill>
          <a:blip r:embed="rId5">
            <a:alphaModFix/>
          </a:blip>
          <a:stretch>
            <a:fillRect/>
          </a:stretch>
        </p:blipFill>
        <p:spPr>
          <a:xfrm>
            <a:off x="974000" y="71450"/>
            <a:ext cx="10494025" cy="6786550"/>
          </a:xfrm>
          <a:prstGeom prst="rect">
            <a:avLst/>
          </a:prstGeom>
          <a:noFill/>
          <a:ln>
            <a:noFill/>
          </a:ln>
        </p:spPr>
      </p:pic>
      <p:pic>
        <p:nvPicPr>
          <p:cNvPr id="852" name="Google Shape;852;p77"/>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descr="A picture containing container, square&#10;&#10;Description automatically generated" id="853" name="Google Shape;853;p7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54" name="Google Shape;854;p7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48"/>
                                        </p:tgtEl>
                                        <p:attrNameLst>
                                          <p:attrName>style.visibility</p:attrName>
                                        </p:attrNameLst>
                                      </p:cBhvr>
                                      <p:to>
                                        <p:strVal val="visible"/>
                                      </p:to>
                                    </p:set>
                                    <p:anim calcmode="lin" valueType="num">
                                      <p:cBhvr additive="base">
                                        <p:cTn dur="1000"/>
                                        <p:tgtEl>
                                          <p:spTgt spid="8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49"/>
                                        </p:tgtEl>
                                        <p:attrNameLst>
                                          <p:attrName>style.visibility</p:attrName>
                                        </p:attrNameLst>
                                      </p:cBhvr>
                                      <p:to>
                                        <p:strVal val="visible"/>
                                      </p:to>
                                    </p:set>
                                    <p:anim calcmode="lin" valueType="num">
                                      <p:cBhvr additive="base">
                                        <p:cTn dur="1000"/>
                                        <p:tgtEl>
                                          <p:spTgt spid="8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58" name="Shape 858"/>
        <p:cNvGrpSpPr/>
        <p:nvPr/>
      </p:nvGrpSpPr>
      <p:grpSpPr>
        <a:xfrm>
          <a:off x="0" y="0"/>
          <a:ext cx="0" cy="0"/>
          <a:chOff x="0" y="0"/>
          <a:chExt cx="0" cy="0"/>
        </a:xfrm>
      </p:grpSpPr>
      <p:pic>
        <p:nvPicPr>
          <p:cNvPr descr="A picture containing container, square&#10;&#10;Description automatically generated" id="859" name="Google Shape;859;p78"/>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860" name="Google Shape;860;p78"/>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861" name="Google Shape;861;p78"/>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862" name="Google Shape;862;p78"/>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863" name="Google Shape;863;p78"/>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864" name="Google Shape;864;p78"/>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865" name="Google Shape;865;p78"/>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78"/>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Présentation de 3 autres tâches</a:t>
            </a:r>
            <a:endParaRPr/>
          </a:p>
        </p:txBody>
      </p:sp>
      <p:sp>
        <p:nvSpPr>
          <p:cNvPr id="867" name="Google Shape;867;p78"/>
          <p:cNvSpPr txBox="1"/>
          <p:nvPr/>
        </p:nvSpPr>
        <p:spPr>
          <a:xfrm>
            <a:off x="3593300" y="3407000"/>
            <a:ext cx="5382000" cy="1446900"/>
          </a:xfrm>
          <a:prstGeom prst="rect">
            <a:avLst/>
          </a:prstGeom>
          <a:noFill/>
          <a:ln>
            <a:noFill/>
          </a:ln>
        </p:spPr>
        <p:txBody>
          <a:bodyPr anchorCtr="0" anchor="t" bIns="45700" lIns="91425" spcFirstLastPara="1" rIns="91425" wrap="square" tIns="45700">
            <a:spAutoFit/>
          </a:bodyPr>
          <a:lstStyle/>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Jeux Olympiques d’été</a:t>
            </a:r>
            <a:endParaRPr sz="1600">
              <a:solidFill>
                <a:schemeClr val="lt1"/>
              </a:solidFill>
              <a:latin typeface="Press Start 2P"/>
              <a:ea typeface="Press Start 2P"/>
              <a:cs typeface="Press Start 2P"/>
              <a:sym typeface="Press Start 2P"/>
            </a:endParaRPr>
          </a:p>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Le parc d’attraction des maths</a:t>
            </a:r>
            <a:endParaRPr sz="1600">
              <a:solidFill>
                <a:schemeClr val="lt1"/>
              </a:solidFill>
              <a:latin typeface="Press Start 2P"/>
              <a:ea typeface="Press Start 2P"/>
              <a:cs typeface="Press Start 2P"/>
              <a:sym typeface="Press Start 2P"/>
            </a:endParaRPr>
          </a:p>
          <a:p>
            <a:pPr indent="-330200" lvl="0" marL="457200" rtl="0" algn="just">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Connais-tu les prismes?</a:t>
            </a:r>
            <a:endParaRPr sz="1600">
              <a:solidFill>
                <a:schemeClr val="lt1"/>
              </a:solidFill>
              <a:latin typeface="Press Start 2P"/>
              <a:ea typeface="Press Start 2P"/>
              <a:cs typeface="Press Start 2P"/>
              <a:sym typeface="Press Start 2P"/>
            </a:endParaRPr>
          </a:p>
        </p:txBody>
      </p:sp>
      <p:sp>
        <p:nvSpPr>
          <p:cNvPr id="868" name="Google Shape;868;p78"/>
          <p:cNvSpPr/>
          <p:nvPr/>
        </p:nvSpPr>
        <p:spPr>
          <a:xfrm>
            <a:off x="4041850" y="5665100"/>
            <a:ext cx="5565000" cy="1051500"/>
          </a:xfrm>
          <a:prstGeom prst="cloudCallout">
            <a:avLst>
              <a:gd fmla="val -48236" name="adj1"/>
              <a:gd fmla="val 4938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Press Start 2P"/>
                <a:ea typeface="Press Start 2P"/>
                <a:cs typeface="Press Start 2P"/>
                <a:sym typeface="Press Start 2P"/>
              </a:rPr>
              <a:t>Quelles intentions?</a:t>
            </a:r>
            <a:endParaRPr>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59"/>
                                        </p:tgtEl>
                                        <p:attrNameLst>
                                          <p:attrName>style.visibility</p:attrName>
                                        </p:attrNameLst>
                                      </p:cBhvr>
                                      <p:to>
                                        <p:strVal val="visible"/>
                                      </p:to>
                                    </p:set>
                                    <p:anim calcmode="lin" valueType="num">
                                      <p:cBhvr additive="base">
                                        <p:cTn dur="1000"/>
                                        <p:tgtEl>
                                          <p:spTgt spid="8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0"/>
                                        </p:tgtEl>
                                        <p:attrNameLst>
                                          <p:attrName>style.visibility</p:attrName>
                                        </p:attrNameLst>
                                      </p:cBhvr>
                                      <p:to>
                                        <p:strVal val="visible"/>
                                      </p:to>
                                    </p:set>
                                    <p:anim calcmode="lin" valueType="num">
                                      <p:cBhvr additive="base">
                                        <p:cTn dur="1000"/>
                                        <p:tgtEl>
                                          <p:spTgt spid="8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1"/>
                                        </p:tgtEl>
                                        <p:attrNameLst>
                                          <p:attrName>style.visibility</p:attrName>
                                        </p:attrNameLst>
                                      </p:cBhvr>
                                      <p:to>
                                        <p:strVal val="visible"/>
                                      </p:to>
                                    </p:set>
                                    <p:anim calcmode="lin" valueType="num">
                                      <p:cBhvr additive="base">
                                        <p:cTn dur="1000"/>
                                        <p:tgtEl>
                                          <p:spTgt spid="8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2"/>
                                        </p:tgtEl>
                                        <p:attrNameLst>
                                          <p:attrName>style.visibility</p:attrName>
                                        </p:attrNameLst>
                                      </p:cBhvr>
                                      <p:to>
                                        <p:strVal val="visible"/>
                                      </p:to>
                                    </p:set>
                                    <p:anim calcmode="lin" valueType="num">
                                      <p:cBhvr additive="base">
                                        <p:cTn dur="1000"/>
                                        <p:tgtEl>
                                          <p:spTgt spid="8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3"/>
                                        </p:tgtEl>
                                        <p:attrNameLst>
                                          <p:attrName>style.visibility</p:attrName>
                                        </p:attrNameLst>
                                      </p:cBhvr>
                                      <p:to>
                                        <p:strVal val="visible"/>
                                      </p:to>
                                    </p:set>
                                    <p:anim calcmode="lin" valueType="num">
                                      <p:cBhvr additive="base">
                                        <p:cTn dur="1000"/>
                                        <p:tgtEl>
                                          <p:spTgt spid="8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4"/>
                                        </p:tgtEl>
                                        <p:attrNameLst>
                                          <p:attrName>style.visibility</p:attrName>
                                        </p:attrNameLst>
                                      </p:cBhvr>
                                      <p:to>
                                        <p:strVal val="visible"/>
                                      </p:to>
                                    </p:set>
                                    <p:anim calcmode="lin" valueType="num">
                                      <p:cBhvr additive="base">
                                        <p:cTn dur="1000"/>
                                        <p:tgtEl>
                                          <p:spTgt spid="8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4" title="Copie de Présentation - MARDI 15 avril 2025 (3).png"/>
          <p:cNvPicPr preferRelativeResize="0"/>
          <p:nvPr/>
        </p:nvPicPr>
        <p:blipFill>
          <a:blip r:embed="rId3">
            <a:alphaModFix/>
          </a:blip>
          <a:stretch>
            <a:fillRect/>
          </a:stretch>
        </p:blipFill>
        <p:spPr>
          <a:xfrm>
            <a:off x="0" y="0"/>
            <a:ext cx="12192000" cy="685800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72" name="Shape 872"/>
        <p:cNvGrpSpPr/>
        <p:nvPr/>
      </p:nvGrpSpPr>
      <p:grpSpPr>
        <a:xfrm>
          <a:off x="0" y="0"/>
          <a:ext cx="0" cy="0"/>
          <a:chOff x="0" y="0"/>
          <a:chExt cx="0" cy="0"/>
        </a:xfrm>
      </p:grpSpPr>
      <p:sp>
        <p:nvSpPr>
          <p:cNvPr id="873" name="Google Shape;873;p79"/>
          <p:cNvSpPr/>
          <p:nvPr/>
        </p:nvSpPr>
        <p:spPr>
          <a:xfrm>
            <a:off x="4018138" y="3951950"/>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874" name="Google Shape;874;p79"/>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875" name="Google Shape;875;p79"/>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876" name="Google Shape;876;p79"/>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877" name="Google Shape;877;p79"/>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878" name="Google Shape;878;p7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879" name="Google Shape;879;p7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880" name="Google Shape;880;p79"/>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79"/>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4</a:t>
            </a:r>
            <a:endParaRPr/>
          </a:p>
        </p:txBody>
      </p:sp>
      <p:sp>
        <p:nvSpPr>
          <p:cNvPr id="882" name="Google Shape;882;p79"/>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Jeux Olympiques d’été</a:t>
            </a:r>
            <a:endParaRPr sz="2500">
              <a:solidFill>
                <a:srgbClr val="69BC49"/>
              </a:solidFill>
              <a:highlight>
                <a:schemeClr val="dk1"/>
              </a:highlight>
            </a:endParaRPr>
          </a:p>
        </p:txBody>
      </p:sp>
      <p:sp>
        <p:nvSpPr>
          <p:cNvPr id="883" name="Google Shape;883;p79"/>
          <p:cNvSpPr txBox="1"/>
          <p:nvPr/>
        </p:nvSpPr>
        <p:spPr>
          <a:xfrm>
            <a:off x="4383688" y="4052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74"/>
                                        </p:tgtEl>
                                        <p:attrNameLst>
                                          <p:attrName>style.visibility</p:attrName>
                                        </p:attrNameLst>
                                      </p:cBhvr>
                                      <p:to>
                                        <p:strVal val="visible"/>
                                      </p:to>
                                    </p:set>
                                    <p:anim calcmode="lin" valueType="num">
                                      <p:cBhvr additive="base">
                                        <p:cTn dur="1000"/>
                                        <p:tgtEl>
                                          <p:spTgt spid="8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5"/>
                                        </p:tgtEl>
                                        <p:attrNameLst>
                                          <p:attrName>style.visibility</p:attrName>
                                        </p:attrNameLst>
                                      </p:cBhvr>
                                      <p:to>
                                        <p:strVal val="visible"/>
                                      </p:to>
                                    </p:set>
                                    <p:anim calcmode="lin" valueType="num">
                                      <p:cBhvr additive="base">
                                        <p:cTn dur="1000"/>
                                        <p:tgtEl>
                                          <p:spTgt spid="8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6"/>
                                        </p:tgtEl>
                                        <p:attrNameLst>
                                          <p:attrName>style.visibility</p:attrName>
                                        </p:attrNameLst>
                                      </p:cBhvr>
                                      <p:to>
                                        <p:strVal val="visible"/>
                                      </p:to>
                                    </p:set>
                                    <p:anim calcmode="lin" valueType="num">
                                      <p:cBhvr additive="base">
                                        <p:cTn dur="1000"/>
                                        <p:tgtEl>
                                          <p:spTgt spid="8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7"/>
                                        </p:tgtEl>
                                        <p:attrNameLst>
                                          <p:attrName>style.visibility</p:attrName>
                                        </p:attrNameLst>
                                      </p:cBhvr>
                                      <p:to>
                                        <p:strVal val="visible"/>
                                      </p:to>
                                    </p:set>
                                    <p:anim calcmode="lin" valueType="num">
                                      <p:cBhvr additive="base">
                                        <p:cTn dur="1000"/>
                                        <p:tgtEl>
                                          <p:spTgt spid="8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8"/>
                                        </p:tgtEl>
                                        <p:attrNameLst>
                                          <p:attrName>style.visibility</p:attrName>
                                        </p:attrNameLst>
                                      </p:cBhvr>
                                      <p:to>
                                        <p:strVal val="visible"/>
                                      </p:to>
                                    </p:set>
                                    <p:anim calcmode="lin" valueType="num">
                                      <p:cBhvr additive="base">
                                        <p:cTn dur="1000"/>
                                        <p:tgtEl>
                                          <p:spTgt spid="8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9"/>
                                        </p:tgtEl>
                                        <p:attrNameLst>
                                          <p:attrName>style.visibility</p:attrName>
                                        </p:attrNameLst>
                                      </p:cBhvr>
                                      <p:to>
                                        <p:strVal val="visible"/>
                                      </p:to>
                                    </p:set>
                                    <p:anim calcmode="lin" valueType="num">
                                      <p:cBhvr additive="base">
                                        <p:cTn dur="1000"/>
                                        <p:tgtEl>
                                          <p:spTgt spid="8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87" name="Shape 887"/>
        <p:cNvGrpSpPr/>
        <p:nvPr/>
      </p:nvGrpSpPr>
      <p:grpSpPr>
        <a:xfrm>
          <a:off x="0" y="0"/>
          <a:ext cx="0" cy="0"/>
          <a:chOff x="0" y="0"/>
          <a:chExt cx="0" cy="0"/>
        </a:xfrm>
      </p:grpSpPr>
      <p:sp>
        <p:nvSpPr>
          <p:cNvPr id="888" name="Google Shape;888;p80"/>
          <p:cNvSpPr/>
          <p:nvPr/>
        </p:nvSpPr>
        <p:spPr>
          <a:xfrm>
            <a:off x="4028900" y="41475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889" name="Google Shape;889;p8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890" name="Google Shape;890;p8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891" name="Google Shape;891;p80"/>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892" name="Google Shape;892;p80"/>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893" name="Google Shape;893;p8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894" name="Google Shape;894;p8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895" name="Google Shape;895;p80"/>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80"/>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5</a:t>
            </a:r>
            <a:endParaRPr/>
          </a:p>
        </p:txBody>
      </p:sp>
      <p:sp>
        <p:nvSpPr>
          <p:cNvPr id="897" name="Google Shape;897;p80"/>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parc d’attraction des maths</a:t>
            </a:r>
            <a:endParaRPr sz="2500">
              <a:solidFill>
                <a:srgbClr val="69BC49"/>
              </a:solidFill>
              <a:highlight>
                <a:schemeClr val="dk1"/>
              </a:highlight>
            </a:endParaRPr>
          </a:p>
        </p:txBody>
      </p:sp>
      <p:sp>
        <p:nvSpPr>
          <p:cNvPr id="898" name="Google Shape;898;p80"/>
          <p:cNvSpPr txBox="1"/>
          <p:nvPr/>
        </p:nvSpPr>
        <p:spPr>
          <a:xfrm>
            <a:off x="4394450" y="42807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89"/>
                                        </p:tgtEl>
                                        <p:attrNameLst>
                                          <p:attrName>style.visibility</p:attrName>
                                        </p:attrNameLst>
                                      </p:cBhvr>
                                      <p:to>
                                        <p:strVal val="visible"/>
                                      </p:to>
                                    </p:set>
                                    <p:anim calcmode="lin" valueType="num">
                                      <p:cBhvr additive="base">
                                        <p:cTn dur="1000"/>
                                        <p:tgtEl>
                                          <p:spTgt spid="8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0"/>
                                        </p:tgtEl>
                                        <p:attrNameLst>
                                          <p:attrName>style.visibility</p:attrName>
                                        </p:attrNameLst>
                                      </p:cBhvr>
                                      <p:to>
                                        <p:strVal val="visible"/>
                                      </p:to>
                                    </p:set>
                                    <p:anim calcmode="lin" valueType="num">
                                      <p:cBhvr additive="base">
                                        <p:cTn dur="1000"/>
                                        <p:tgtEl>
                                          <p:spTgt spid="8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1"/>
                                        </p:tgtEl>
                                        <p:attrNameLst>
                                          <p:attrName>style.visibility</p:attrName>
                                        </p:attrNameLst>
                                      </p:cBhvr>
                                      <p:to>
                                        <p:strVal val="visible"/>
                                      </p:to>
                                    </p:set>
                                    <p:anim calcmode="lin" valueType="num">
                                      <p:cBhvr additive="base">
                                        <p:cTn dur="1000"/>
                                        <p:tgtEl>
                                          <p:spTgt spid="8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2"/>
                                        </p:tgtEl>
                                        <p:attrNameLst>
                                          <p:attrName>style.visibility</p:attrName>
                                        </p:attrNameLst>
                                      </p:cBhvr>
                                      <p:to>
                                        <p:strVal val="visible"/>
                                      </p:to>
                                    </p:set>
                                    <p:anim calcmode="lin" valueType="num">
                                      <p:cBhvr additive="base">
                                        <p:cTn dur="1000"/>
                                        <p:tgtEl>
                                          <p:spTgt spid="8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3"/>
                                        </p:tgtEl>
                                        <p:attrNameLst>
                                          <p:attrName>style.visibility</p:attrName>
                                        </p:attrNameLst>
                                      </p:cBhvr>
                                      <p:to>
                                        <p:strVal val="visible"/>
                                      </p:to>
                                    </p:set>
                                    <p:anim calcmode="lin" valueType="num">
                                      <p:cBhvr additive="base">
                                        <p:cTn dur="1000"/>
                                        <p:tgtEl>
                                          <p:spTgt spid="8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4"/>
                                        </p:tgtEl>
                                        <p:attrNameLst>
                                          <p:attrName>style.visibility</p:attrName>
                                        </p:attrNameLst>
                                      </p:cBhvr>
                                      <p:to>
                                        <p:strVal val="visible"/>
                                      </p:to>
                                    </p:set>
                                    <p:anim calcmode="lin" valueType="num">
                                      <p:cBhvr additive="base">
                                        <p:cTn dur="1000"/>
                                        <p:tgtEl>
                                          <p:spTgt spid="8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02" name="Shape 902"/>
        <p:cNvGrpSpPr/>
        <p:nvPr/>
      </p:nvGrpSpPr>
      <p:grpSpPr>
        <a:xfrm>
          <a:off x="0" y="0"/>
          <a:ext cx="0" cy="0"/>
          <a:chOff x="0" y="0"/>
          <a:chExt cx="0" cy="0"/>
        </a:xfrm>
      </p:grpSpPr>
      <p:sp>
        <p:nvSpPr>
          <p:cNvPr id="903" name="Google Shape;903;p81"/>
          <p:cNvSpPr/>
          <p:nvPr/>
        </p:nvSpPr>
        <p:spPr>
          <a:xfrm>
            <a:off x="3903300" y="40713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904" name="Google Shape;904;p8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905" name="Google Shape;905;p8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906" name="Google Shape;906;p81"/>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907" name="Google Shape;907;p81"/>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908" name="Google Shape;908;p8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909" name="Google Shape;909;p8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910" name="Google Shape;910;p81"/>
          <p:cNvSpPr/>
          <p:nvPr/>
        </p:nvSpPr>
        <p:spPr>
          <a:xfrm>
            <a:off x="43227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81"/>
          <p:cNvSpPr txBox="1"/>
          <p:nvPr/>
        </p:nvSpPr>
        <p:spPr>
          <a:xfrm>
            <a:off x="42366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6</a:t>
            </a:r>
            <a:endParaRPr/>
          </a:p>
        </p:txBody>
      </p:sp>
      <p:sp>
        <p:nvSpPr>
          <p:cNvPr id="912" name="Google Shape;912;p81"/>
          <p:cNvSpPr txBox="1"/>
          <p:nvPr/>
        </p:nvSpPr>
        <p:spPr>
          <a:xfrm>
            <a:off x="36846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Connais-tu les prismes?</a:t>
            </a:r>
            <a:endParaRPr sz="2500">
              <a:solidFill>
                <a:srgbClr val="69BC49"/>
              </a:solidFill>
              <a:highlight>
                <a:schemeClr val="dk1"/>
              </a:highlight>
            </a:endParaRPr>
          </a:p>
        </p:txBody>
      </p:sp>
      <p:sp>
        <p:nvSpPr>
          <p:cNvPr id="913" name="Google Shape;913;p81"/>
          <p:cNvSpPr txBox="1"/>
          <p:nvPr/>
        </p:nvSpPr>
        <p:spPr>
          <a:xfrm>
            <a:off x="4268850" y="42045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04"/>
                                        </p:tgtEl>
                                        <p:attrNameLst>
                                          <p:attrName>style.visibility</p:attrName>
                                        </p:attrNameLst>
                                      </p:cBhvr>
                                      <p:to>
                                        <p:strVal val="visible"/>
                                      </p:to>
                                    </p:set>
                                    <p:anim calcmode="lin" valueType="num">
                                      <p:cBhvr additive="base">
                                        <p:cTn dur="1000"/>
                                        <p:tgtEl>
                                          <p:spTgt spid="9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5"/>
                                        </p:tgtEl>
                                        <p:attrNameLst>
                                          <p:attrName>style.visibility</p:attrName>
                                        </p:attrNameLst>
                                      </p:cBhvr>
                                      <p:to>
                                        <p:strVal val="visible"/>
                                      </p:to>
                                    </p:set>
                                    <p:anim calcmode="lin" valueType="num">
                                      <p:cBhvr additive="base">
                                        <p:cTn dur="1000"/>
                                        <p:tgtEl>
                                          <p:spTgt spid="9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6"/>
                                        </p:tgtEl>
                                        <p:attrNameLst>
                                          <p:attrName>style.visibility</p:attrName>
                                        </p:attrNameLst>
                                      </p:cBhvr>
                                      <p:to>
                                        <p:strVal val="visible"/>
                                      </p:to>
                                    </p:set>
                                    <p:anim calcmode="lin" valueType="num">
                                      <p:cBhvr additive="base">
                                        <p:cTn dur="1000"/>
                                        <p:tgtEl>
                                          <p:spTgt spid="9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7"/>
                                        </p:tgtEl>
                                        <p:attrNameLst>
                                          <p:attrName>style.visibility</p:attrName>
                                        </p:attrNameLst>
                                      </p:cBhvr>
                                      <p:to>
                                        <p:strVal val="visible"/>
                                      </p:to>
                                    </p:set>
                                    <p:anim calcmode="lin" valueType="num">
                                      <p:cBhvr additive="base">
                                        <p:cTn dur="1000"/>
                                        <p:tgtEl>
                                          <p:spTgt spid="9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8"/>
                                        </p:tgtEl>
                                        <p:attrNameLst>
                                          <p:attrName>style.visibility</p:attrName>
                                        </p:attrNameLst>
                                      </p:cBhvr>
                                      <p:to>
                                        <p:strVal val="visible"/>
                                      </p:to>
                                    </p:set>
                                    <p:anim calcmode="lin" valueType="num">
                                      <p:cBhvr additive="base">
                                        <p:cTn dur="1000"/>
                                        <p:tgtEl>
                                          <p:spTgt spid="9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9"/>
                                        </p:tgtEl>
                                        <p:attrNameLst>
                                          <p:attrName>style.visibility</p:attrName>
                                        </p:attrNameLst>
                                      </p:cBhvr>
                                      <p:to>
                                        <p:strVal val="visible"/>
                                      </p:to>
                                    </p:set>
                                    <p:anim calcmode="lin" valueType="num">
                                      <p:cBhvr additive="base">
                                        <p:cTn dur="1000"/>
                                        <p:tgtEl>
                                          <p:spTgt spid="9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17" name="Shape 917"/>
        <p:cNvGrpSpPr/>
        <p:nvPr/>
      </p:nvGrpSpPr>
      <p:grpSpPr>
        <a:xfrm>
          <a:off x="0" y="0"/>
          <a:ext cx="0" cy="0"/>
          <a:chOff x="0" y="0"/>
          <a:chExt cx="0" cy="0"/>
        </a:xfrm>
      </p:grpSpPr>
      <p:pic>
        <p:nvPicPr>
          <p:cNvPr descr="A picture containing container, square&#10;&#10;Description automatically generated" id="918" name="Google Shape;918;p82"/>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919" name="Google Shape;919;p82"/>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920" name="Google Shape;920;p82"/>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921" name="Google Shape;921;p82"/>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922" name="Google Shape;922;p82"/>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923" name="Google Shape;923;p82"/>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924" name="Google Shape;924;p82"/>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5" name="Google Shape;925;p82"/>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926" name="Google Shape;926;p82"/>
          <p:cNvSpPr/>
          <p:nvPr/>
        </p:nvSpPr>
        <p:spPr>
          <a:xfrm>
            <a:off x="3680850" y="3766375"/>
            <a:ext cx="4830300" cy="1378800"/>
          </a:xfrm>
          <a:prstGeom prst="wedgeRoundRectCallout">
            <a:avLst>
              <a:gd fmla="val 47927" name="adj1"/>
              <a:gd fmla="val 79533"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Questions?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Commentaires?</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18"/>
                                        </p:tgtEl>
                                        <p:attrNameLst>
                                          <p:attrName>style.visibility</p:attrName>
                                        </p:attrNameLst>
                                      </p:cBhvr>
                                      <p:to>
                                        <p:strVal val="visible"/>
                                      </p:to>
                                    </p:set>
                                    <p:anim calcmode="lin" valueType="num">
                                      <p:cBhvr additive="base">
                                        <p:cTn dur="1000"/>
                                        <p:tgtEl>
                                          <p:spTgt spid="9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1000"/>
                                        <p:tgtEl>
                                          <p:spTgt spid="9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0"/>
                                        </p:tgtEl>
                                        <p:attrNameLst>
                                          <p:attrName>style.visibility</p:attrName>
                                        </p:attrNameLst>
                                      </p:cBhvr>
                                      <p:to>
                                        <p:strVal val="visible"/>
                                      </p:to>
                                    </p:set>
                                    <p:anim calcmode="lin" valueType="num">
                                      <p:cBhvr additive="base">
                                        <p:cTn dur="1000"/>
                                        <p:tgtEl>
                                          <p:spTgt spid="9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1"/>
                                        </p:tgtEl>
                                        <p:attrNameLst>
                                          <p:attrName>style.visibility</p:attrName>
                                        </p:attrNameLst>
                                      </p:cBhvr>
                                      <p:to>
                                        <p:strVal val="visible"/>
                                      </p:to>
                                    </p:set>
                                    <p:anim calcmode="lin" valueType="num">
                                      <p:cBhvr additive="base">
                                        <p:cTn dur="1000"/>
                                        <p:tgtEl>
                                          <p:spTgt spid="9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2"/>
                                        </p:tgtEl>
                                        <p:attrNameLst>
                                          <p:attrName>style.visibility</p:attrName>
                                        </p:attrNameLst>
                                      </p:cBhvr>
                                      <p:to>
                                        <p:strVal val="visible"/>
                                      </p:to>
                                    </p:set>
                                    <p:anim calcmode="lin" valueType="num">
                                      <p:cBhvr additive="base">
                                        <p:cTn dur="1000"/>
                                        <p:tgtEl>
                                          <p:spTgt spid="9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3"/>
                                        </p:tgtEl>
                                        <p:attrNameLst>
                                          <p:attrName>style.visibility</p:attrName>
                                        </p:attrNameLst>
                                      </p:cBhvr>
                                      <p:to>
                                        <p:strVal val="visible"/>
                                      </p:to>
                                    </p:set>
                                    <p:anim calcmode="lin" valueType="num">
                                      <p:cBhvr additive="base">
                                        <p:cTn dur="1000"/>
                                        <p:tgtEl>
                                          <p:spTgt spid="9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30" name="Shape 930"/>
        <p:cNvGrpSpPr/>
        <p:nvPr/>
      </p:nvGrpSpPr>
      <p:grpSpPr>
        <a:xfrm>
          <a:off x="0" y="0"/>
          <a:ext cx="0" cy="0"/>
          <a:chOff x="0" y="0"/>
          <a:chExt cx="0" cy="0"/>
        </a:xfrm>
      </p:grpSpPr>
      <p:sp>
        <p:nvSpPr>
          <p:cNvPr id="931" name="Google Shape;931;p83"/>
          <p:cNvSpPr/>
          <p:nvPr/>
        </p:nvSpPr>
        <p:spPr>
          <a:xfrm>
            <a:off x="3937800" y="3031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932" name="Google Shape;932;p83"/>
          <p:cNvSpPr/>
          <p:nvPr/>
        </p:nvSpPr>
        <p:spPr>
          <a:xfrm>
            <a:off x="5933900" y="4604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933" name="Google Shape;933;p8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934" name="Google Shape;934;p8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935" name="Google Shape;935;p83"/>
          <p:cNvSpPr/>
          <p:nvPr/>
        </p:nvSpPr>
        <p:spPr>
          <a:xfrm>
            <a:off x="4496000" y="697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83"/>
          <p:cNvSpPr txBox="1"/>
          <p:nvPr/>
        </p:nvSpPr>
        <p:spPr>
          <a:xfrm>
            <a:off x="4409900" y="4360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Tâches</a:t>
            </a:r>
            <a:endParaRPr/>
          </a:p>
        </p:txBody>
      </p:sp>
      <p:sp>
        <p:nvSpPr>
          <p:cNvPr id="937" name="Google Shape;937;p83"/>
          <p:cNvSpPr txBox="1"/>
          <p:nvPr/>
        </p:nvSpPr>
        <p:spPr>
          <a:xfrm>
            <a:off x="3760400" y="1400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938" name="Google Shape;938;p83"/>
          <p:cNvSpPr txBox="1"/>
          <p:nvPr/>
        </p:nvSpPr>
        <p:spPr>
          <a:xfrm>
            <a:off x="4522400" y="3165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939" name="Google Shape;939;p83"/>
          <p:cNvSpPr txBox="1"/>
          <p:nvPr/>
        </p:nvSpPr>
        <p:spPr>
          <a:xfrm>
            <a:off x="6299450" y="4814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
        <p:nvSpPr>
          <p:cNvPr id="940" name="Google Shape;940;p83"/>
          <p:cNvSpPr/>
          <p:nvPr/>
        </p:nvSpPr>
        <p:spPr>
          <a:xfrm>
            <a:off x="966000" y="4936975"/>
            <a:ext cx="4385400" cy="10515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941" name="Google Shape;941;p83"/>
          <p:cNvSpPr txBox="1"/>
          <p:nvPr/>
        </p:nvSpPr>
        <p:spPr>
          <a:xfrm>
            <a:off x="1063100" y="5070175"/>
            <a:ext cx="413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942" name="Google Shape;942;p83"/>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943" name="Google Shape;943;p83"/>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33"/>
                                        </p:tgtEl>
                                        <p:attrNameLst>
                                          <p:attrName>style.visibility</p:attrName>
                                        </p:attrNameLst>
                                      </p:cBhvr>
                                      <p:to>
                                        <p:strVal val="visible"/>
                                      </p:to>
                                    </p:set>
                                    <p:anim calcmode="lin" valueType="num">
                                      <p:cBhvr additive="base">
                                        <p:cTn dur="1000"/>
                                        <p:tgtEl>
                                          <p:spTgt spid="9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34"/>
                                        </p:tgtEl>
                                        <p:attrNameLst>
                                          <p:attrName>style.visibility</p:attrName>
                                        </p:attrNameLst>
                                      </p:cBhvr>
                                      <p:to>
                                        <p:strVal val="visible"/>
                                      </p:to>
                                    </p:set>
                                    <p:anim calcmode="lin" valueType="num">
                                      <p:cBhvr additive="base">
                                        <p:cTn dur="1000"/>
                                        <p:tgtEl>
                                          <p:spTgt spid="9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47" name="Shape 947"/>
        <p:cNvGrpSpPr/>
        <p:nvPr/>
      </p:nvGrpSpPr>
      <p:grpSpPr>
        <a:xfrm>
          <a:off x="0" y="0"/>
          <a:ext cx="0" cy="0"/>
          <a:chOff x="0" y="0"/>
          <a:chExt cx="0" cy="0"/>
        </a:xfrm>
      </p:grpSpPr>
      <p:pic>
        <p:nvPicPr>
          <p:cNvPr descr="A picture containing container, square&#10;&#10;Description automatically generated" id="948" name="Google Shape;948;p8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949" name="Google Shape;949;p8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950" name="Google Shape;950;p8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951" name="Google Shape;951;p8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Développement professionnel</a:t>
            </a:r>
            <a:endParaRPr sz="3000">
              <a:solidFill>
                <a:srgbClr val="D8D8D8"/>
              </a:solidFill>
              <a:latin typeface="Roboto"/>
              <a:ea typeface="Roboto"/>
              <a:cs typeface="Roboto"/>
              <a:sym typeface="Roboto"/>
            </a:endParaRPr>
          </a:p>
        </p:txBody>
      </p:sp>
      <p:sp>
        <p:nvSpPr>
          <p:cNvPr id="952" name="Google Shape;952;p84"/>
          <p:cNvSpPr txBox="1"/>
          <p:nvPr/>
        </p:nvSpPr>
        <p:spPr>
          <a:xfrm>
            <a:off x="1928050" y="1486275"/>
            <a:ext cx="8689800" cy="5048700"/>
          </a:xfrm>
          <a:prstGeom prst="rect">
            <a:avLst/>
          </a:prstGeom>
          <a:noFill/>
          <a:ln>
            <a:noFill/>
          </a:ln>
        </p:spPr>
        <p:txBody>
          <a:bodyPr anchorCtr="0" anchor="t" bIns="45700" lIns="91425" spcFirstLastPara="1" rIns="91425" wrap="square" tIns="45700">
            <a:spAutoFit/>
          </a:bodyPr>
          <a:lstStyle/>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Modalités:</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Campus RÉCIT : </a:t>
            </a:r>
            <a:r>
              <a:rPr lang="en-US" sz="2300" u="sng">
                <a:solidFill>
                  <a:srgbClr val="00FF00"/>
                </a:solidFill>
                <a:latin typeface="Roboto"/>
                <a:ea typeface="Roboto"/>
                <a:cs typeface="Roboto"/>
                <a:sym typeface="Roboto"/>
                <a:hlinkClick r:id="rId4">
                  <a:extLst>
                    <a:ext uri="{A12FA001-AC4F-418D-AE19-62706E023703}">
                      <ahyp:hlinkClr val="tx"/>
                    </a:ext>
                  </a:extLst>
                </a:hlinkClick>
              </a:rPr>
              <a:t>Minecraft Education en MST</a:t>
            </a:r>
            <a:endParaRPr sz="2300">
              <a:solidFill>
                <a:srgbClr val="00FF00"/>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Formation/accompagnement dans vos milieux (durée variée)</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Colloques et congrès (locaux ou provinciaux)</a:t>
            </a:r>
            <a:endParaRPr sz="2300">
              <a:solidFill>
                <a:schemeClr val="lt1"/>
              </a:solidFill>
              <a:latin typeface="Roboto"/>
              <a:ea typeface="Roboto"/>
              <a:cs typeface="Roboto"/>
              <a:sym typeface="Roboto"/>
            </a:endParaRPr>
          </a:p>
          <a:p>
            <a:pPr indent="0" lvl="0" marL="457200" rtl="0" algn="just">
              <a:lnSpc>
                <a:spcPct val="100000"/>
              </a:lnSpc>
              <a:spcBef>
                <a:spcPts val="0"/>
              </a:spcBef>
              <a:spcAft>
                <a:spcPts val="0"/>
              </a:spcAft>
              <a:buNone/>
            </a:pPr>
            <a:r>
              <a:t/>
            </a:r>
            <a:endParaRPr sz="2300">
              <a:solidFill>
                <a:schemeClr val="lt1"/>
              </a:solidFill>
              <a:latin typeface="Roboto"/>
              <a:ea typeface="Roboto"/>
              <a:cs typeface="Roboto"/>
              <a:sym typeface="Roboto"/>
            </a:endParaRPr>
          </a:p>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Contenu:</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Initiation à Minecraft</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Minecraft en mathématique</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Intentions didactiques/Liens avec le RIM</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Recherche : résultats (préliminaires)</a:t>
            </a:r>
            <a:endParaRPr sz="2300">
              <a:solidFill>
                <a:schemeClr val="lt1"/>
              </a:solidFill>
              <a:latin typeface="Roboto"/>
              <a:ea typeface="Roboto"/>
              <a:cs typeface="Roboto"/>
              <a:sym typeface="Roboto"/>
            </a:endParaRPr>
          </a:p>
          <a:p>
            <a:pPr indent="0" lvl="0" marL="457200" rtl="0" algn="just">
              <a:lnSpc>
                <a:spcPct val="100000"/>
              </a:lnSpc>
              <a:spcBef>
                <a:spcPts val="0"/>
              </a:spcBef>
              <a:spcAft>
                <a:spcPts val="0"/>
              </a:spcAft>
              <a:buNone/>
            </a:pPr>
            <a:r>
              <a:t/>
            </a:r>
            <a:endParaRPr sz="2300">
              <a:solidFill>
                <a:schemeClr val="lt1"/>
              </a:solidFill>
              <a:latin typeface="Roboto"/>
              <a:ea typeface="Roboto"/>
              <a:cs typeface="Roboto"/>
              <a:sym typeface="Roboto"/>
            </a:endParaRPr>
          </a:p>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Clientèle:</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Enseignant·es</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Conseiller·ères </a:t>
            </a:r>
            <a:r>
              <a:rPr lang="en-US" sz="2300">
                <a:solidFill>
                  <a:schemeClr val="lt1"/>
                </a:solidFill>
                <a:latin typeface="Roboto"/>
                <a:ea typeface="Roboto"/>
                <a:cs typeface="Roboto"/>
                <a:sym typeface="Roboto"/>
              </a:rPr>
              <a:t>pédagogiques en mathématique</a:t>
            </a:r>
            <a:endParaRPr sz="23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48"/>
                                        </p:tgtEl>
                                        <p:attrNameLst>
                                          <p:attrName>style.visibility</p:attrName>
                                        </p:attrNameLst>
                                      </p:cBhvr>
                                      <p:to>
                                        <p:strVal val="visible"/>
                                      </p:to>
                                    </p:set>
                                    <p:anim calcmode="lin" valueType="num">
                                      <p:cBhvr additive="base">
                                        <p:cTn dur="1000"/>
                                        <p:tgtEl>
                                          <p:spTgt spid="9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49"/>
                                        </p:tgtEl>
                                        <p:attrNameLst>
                                          <p:attrName>style.visibility</p:attrName>
                                        </p:attrNameLst>
                                      </p:cBhvr>
                                      <p:to>
                                        <p:strVal val="visible"/>
                                      </p:to>
                                    </p:set>
                                    <p:anim calcmode="lin" valueType="num">
                                      <p:cBhvr additive="base">
                                        <p:cTn dur="1000"/>
                                        <p:tgtEl>
                                          <p:spTgt spid="9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56" name="Shape 956"/>
        <p:cNvGrpSpPr/>
        <p:nvPr/>
      </p:nvGrpSpPr>
      <p:grpSpPr>
        <a:xfrm>
          <a:off x="0" y="0"/>
          <a:ext cx="0" cy="0"/>
          <a:chOff x="0" y="0"/>
          <a:chExt cx="0" cy="0"/>
        </a:xfrm>
      </p:grpSpPr>
      <p:pic>
        <p:nvPicPr>
          <p:cNvPr descr="A picture containing container, square&#10;&#10;Description automatically generated" id="957" name="Google Shape;957;p8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958" name="Google Shape;958;p8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959" name="Google Shape;959;p8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960" name="Google Shape;960;p8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La suite du projet</a:t>
            </a:r>
            <a:endParaRPr sz="3000">
              <a:solidFill>
                <a:srgbClr val="D8D8D8"/>
              </a:solidFill>
              <a:latin typeface="Roboto"/>
              <a:ea typeface="Roboto"/>
              <a:cs typeface="Roboto"/>
              <a:sym typeface="Roboto"/>
            </a:endParaRPr>
          </a:p>
        </p:txBody>
      </p:sp>
      <p:sp>
        <p:nvSpPr>
          <p:cNvPr id="961" name="Google Shape;961;p85"/>
          <p:cNvSpPr txBox="1"/>
          <p:nvPr/>
        </p:nvSpPr>
        <p:spPr>
          <a:xfrm>
            <a:off x="601675" y="2095175"/>
            <a:ext cx="11226000" cy="3817200"/>
          </a:xfrm>
          <a:prstGeom prst="rect">
            <a:avLst/>
          </a:prstGeom>
          <a:noFill/>
          <a:ln>
            <a:noFill/>
          </a:ln>
        </p:spPr>
        <p:txBody>
          <a:bodyPr anchorCtr="0" anchor="t" bIns="45700" lIns="91425" spcFirstLastPara="1" rIns="91425" wrap="square" tIns="45700">
            <a:spAutoFit/>
          </a:bodyPr>
          <a:lstStyle/>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Pour être tenus au courant de nos publications et productions : </a:t>
            </a:r>
            <a:r>
              <a:rPr lang="en-US" sz="2200" u="sng">
                <a:solidFill>
                  <a:srgbClr val="00FF00"/>
                </a:solidFill>
                <a:latin typeface="Roboto"/>
                <a:ea typeface="Roboto"/>
                <a:cs typeface="Roboto"/>
                <a:sym typeface="Roboto"/>
                <a:hlinkClick r:id="rId4">
                  <a:extLst>
                    <a:ext uri="{A12FA001-AC4F-418D-AE19-62706E023703}">
                      <ahyp:hlinkClr val="tx"/>
                    </a:ext>
                  </a:extLst>
                </a:hlinkClick>
              </a:rPr>
              <a:t>Page sur Campus</a:t>
            </a:r>
            <a:endParaRPr sz="2200">
              <a:solidFill>
                <a:srgbClr val="00FF00"/>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Diffusions professionnelles et scientifiques à venir</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Présentations dans des colloques professionnels (OAME et AQEP)</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Présentations dans des colloques scientifiques (CRIFPE, EMF et ICTMA22)</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Articles dans une revue professionnelle (Vive Le Primaire)</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Textes des actes du GDM et EMF </a:t>
            </a:r>
            <a:endParaRPr sz="22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57"/>
                                        </p:tgtEl>
                                        <p:attrNameLst>
                                          <p:attrName>style.visibility</p:attrName>
                                        </p:attrNameLst>
                                      </p:cBhvr>
                                      <p:to>
                                        <p:strVal val="visible"/>
                                      </p:to>
                                    </p:set>
                                    <p:anim calcmode="lin" valueType="num">
                                      <p:cBhvr additive="base">
                                        <p:cTn dur="1000"/>
                                        <p:tgtEl>
                                          <p:spTgt spid="9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8"/>
                                        </p:tgtEl>
                                        <p:attrNameLst>
                                          <p:attrName>style.visibility</p:attrName>
                                        </p:attrNameLst>
                                      </p:cBhvr>
                                      <p:to>
                                        <p:strVal val="visible"/>
                                      </p:to>
                                    </p:set>
                                    <p:anim calcmode="lin" valueType="num">
                                      <p:cBhvr additive="base">
                                        <p:cTn dur="1000"/>
                                        <p:tgtEl>
                                          <p:spTgt spid="9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86" title="Copie de Présentation - MARDI 15 avril 2025 (4).png"/>
          <p:cNvPicPr preferRelativeResize="0"/>
          <p:nvPr/>
        </p:nvPicPr>
        <p:blipFill>
          <a:blip r:embed="rId3">
            <a:alphaModFix/>
          </a:blip>
          <a:stretch>
            <a:fillRect/>
          </a:stretch>
        </p:blipFill>
        <p:spPr>
          <a:xfrm>
            <a:off x="0" y="0"/>
            <a:ext cx="12192000" cy="6858008"/>
          </a:xfrm>
          <a:prstGeom prst="rect">
            <a:avLst/>
          </a:prstGeom>
          <a:noFill/>
          <a:ln>
            <a:noFill/>
          </a:ln>
        </p:spPr>
      </p:pic>
      <p:sp>
        <p:nvSpPr>
          <p:cNvPr id="967" name="Google Shape;967;p86"/>
          <p:cNvSpPr txBox="1"/>
          <p:nvPr/>
        </p:nvSpPr>
        <p:spPr>
          <a:xfrm>
            <a:off x="1025300" y="6023067"/>
            <a:ext cx="2516100" cy="323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100" u="sng">
                <a:solidFill>
                  <a:schemeClr val="hlink"/>
                </a:solidFill>
                <a:hlinkClick r:id="rId4"/>
              </a:rPr>
              <a:t>Évaluer cet atelier</a:t>
            </a:r>
            <a:endParaRPr sz="2100">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87" title="Vidéo attente - MARDI (2).png"/>
          <p:cNvPicPr preferRelativeResize="0"/>
          <p:nvPr/>
        </p:nvPicPr>
        <p:blipFill>
          <a:blip r:embed="rId3">
            <a:alphaModFix/>
          </a:blip>
          <a:stretch>
            <a:fillRect/>
          </a:stretch>
        </p:blipFill>
        <p:spPr>
          <a:xfrm>
            <a:off x="0" y="0"/>
            <a:ext cx="12192005" cy="6858026"/>
          </a:xfrm>
          <a:prstGeom prst="rect">
            <a:avLst/>
          </a:prstGeom>
          <a:noFill/>
          <a:ln>
            <a:noFill/>
          </a:ln>
        </p:spPr>
      </p:pic>
      <p:sp>
        <p:nvSpPr>
          <p:cNvPr id="973" name="Google Shape;973;p87"/>
          <p:cNvSpPr txBox="1"/>
          <p:nvPr/>
        </p:nvSpPr>
        <p:spPr>
          <a:xfrm>
            <a:off x="1694333" y="5893083"/>
            <a:ext cx="2823600" cy="464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700" u="sng">
                <a:solidFill>
                  <a:schemeClr val="hlink"/>
                </a:solidFill>
                <a:hlinkClick r:id="rId4"/>
              </a:rPr>
              <a:t>Récupérer votre badge </a:t>
            </a:r>
            <a:r>
              <a:rPr lang="en-US" sz="1500" u="sng">
                <a:solidFill>
                  <a:schemeClr val="hlink"/>
                </a:solidFill>
                <a:hlinkClick r:id="rId5"/>
              </a:rPr>
              <a:t>animation et/ou participation</a:t>
            </a:r>
            <a:r>
              <a:rPr b="1" lang="en-US" sz="1700"/>
              <a:t> </a:t>
            </a:r>
            <a:endParaRPr b="1" sz="170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p8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979" name="Google Shape;979;p88"/>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980" name="Google Shape;980;p88">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1" name="Google Shape;981;p88"/>
          <p:cNvSpPr txBox="1"/>
          <p:nvPr/>
        </p:nvSpPr>
        <p:spPr>
          <a:xfrm>
            <a:off x="4158500" y="2891050"/>
            <a:ext cx="3859800" cy="38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00">
                <a:solidFill>
                  <a:schemeClr val="lt1"/>
                </a:solidFill>
                <a:latin typeface="Press Start 2P"/>
                <a:ea typeface="Press Start 2P"/>
                <a:cs typeface="Press Start 2P"/>
                <a:sym typeface="Press Start 2P"/>
              </a:rPr>
              <a:t>Merci!</a:t>
            </a:r>
            <a:endParaRPr b="0" i="0" sz="1900" u="none" cap="none" strike="noStrike">
              <a:solidFill>
                <a:schemeClr val="lt1"/>
              </a:solidFill>
              <a:latin typeface="Press Start 2P"/>
              <a:ea typeface="Press Start 2P"/>
              <a:cs typeface="Press Start 2P"/>
              <a:sym typeface="Press Start 2P"/>
            </a:endParaRPr>
          </a:p>
        </p:txBody>
      </p:sp>
      <p:pic>
        <p:nvPicPr>
          <p:cNvPr id="982" name="Google Shape;982;p88"/>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983" name="Google Shape;983;p88"/>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984" name="Google Shape;984;p88"/>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985" name="Google Shape;985;p88"/>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986" name="Google Shape;986;p88"/>
          <p:cNvSpPr txBox="1"/>
          <p:nvPr/>
        </p:nvSpPr>
        <p:spPr>
          <a:xfrm>
            <a:off x="3037700" y="5560075"/>
            <a:ext cx="58527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stephanie.rioux@recit.gouv.qc.ca</a:t>
            </a:r>
            <a:endParaRPr sz="1600">
              <a:solidFill>
                <a:schemeClr val="lt1"/>
              </a:solidFill>
            </a:endParaRPr>
          </a:p>
        </p:txBody>
      </p:sp>
      <p:sp>
        <p:nvSpPr>
          <p:cNvPr id="987" name="Google Shape;987;p88"/>
          <p:cNvSpPr txBox="1"/>
          <p:nvPr/>
        </p:nvSpPr>
        <p:spPr>
          <a:xfrm>
            <a:off x="3877525" y="5179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988" name="Google Shape;988;p8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989" name="Google Shape;989;p88"/>
          <p:cNvPicPr preferRelativeResize="0"/>
          <p:nvPr/>
        </p:nvPicPr>
        <p:blipFill>
          <a:blip r:embed="rId11">
            <a:alphaModFix/>
          </a:blip>
          <a:stretch>
            <a:fillRect/>
          </a:stretch>
        </p:blipFill>
        <p:spPr>
          <a:xfrm>
            <a:off x="10044925" y="33423"/>
            <a:ext cx="1967600" cy="947350"/>
          </a:xfrm>
          <a:prstGeom prst="rect">
            <a:avLst/>
          </a:prstGeom>
          <a:noFill/>
          <a:ln>
            <a:noFill/>
          </a:ln>
        </p:spPr>
      </p:pic>
      <p:sp>
        <p:nvSpPr>
          <p:cNvPr id="990" name="Google Shape;990;p88"/>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1" name="Google Shape;991;p88"/>
          <p:cNvSpPr txBox="1"/>
          <p:nvPr/>
        </p:nvSpPr>
        <p:spPr>
          <a:xfrm>
            <a:off x="3987575" y="3650425"/>
            <a:ext cx="41511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Press Start 2P"/>
                <a:ea typeface="Press Start 2P"/>
                <a:cs typeface="Press Start 2P"/>
                <a:sym typeface="Press Start 2P"/>
              </a:rPr>
              <a:t>Mathieu Thibault</a:t>
            </a:r>
            <a:endParaRPr sz="16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600">
                <a:solidFill>
                  <a:schemeClr val="lt1"/>
                </a:solidFill>
                <a:latin typeface="Press Start 2P"/>
                <a:ea typeface="Press Start 2P"/>
                <a:cs typeface="Press Start 2P"/>
                <a:sym typeface="Press Start 2P"/>
              </a:rPr>
              <a:t>Stéphanie Rioux</a:t>
            </a:r>
            <a:br>
              <a:rPr lang="en-US" sz="1600">
                <a:solidFill>
                  <a:schemeClr val="lt1"/>
                </a:solidFill>
                <a:latin typeface="Press Start 2P"/>
                <a:ea typeface="Press Start 2P"/>
                <a:cs typeface="Press Start 2P"/>
                <a:sym typeface="Press Start 2P"/>
              </a:rPr>
            </a:br>
            <a:r>
              <a:rPr lang="en-US" sz="1600">
                <a:solidFill>
                  <a:schemeClr val="lt1"/>
                </a:solidFill>
                <a:latin typeface="Press Start 2P"/>
                <a:ea typeface="Press Start 2P"/>
                <a:cs typeface="Press Start 2P"/>
                <a:sym typeface="Press Start 2P"/>
              </a:rPr>
              <a:t>Sandrine Michot</a:t>
            </a:r>
            <a:endParaRPr sz="16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6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600">
                <a:solidFill>
                  <a:schemeClr val="lt1"/>
                </a:solidFill>
                <a:latin typeface="Press Start 2P"/>
                <a:ea typeface="Press Start 2P"/>
                <a:cs typeface="Press Start 2P"/>
                <a:sym typeface="Press Start 2P"/>
              </a:rPr>
              <a:t>et collaborateurs</a:t>
            </a:r>
            <a:endParaRPr sz="1600">
              <a:solidFill>
                <a:schemeClr val="lt1"/>
              </a:solidFill>
              <a:latin typeface="Press Start 2P"/>
              <a:ea typeface="Press Start 2P"/>
              <a:cs typeface="Press Start 2P"/>
              <a:sym typeface="Press Start 2P"/>
            </a:endParaRPr>
          </a:p>
        </p:txBody>
      </p:sp>
      <p:sp>
        <p:nvSpPr>
          <p:cNvPr id="992" name="Google Shape;992;p88"/>
          <p:cNvSpPr txBox="1"/>
          <p:nvPr/>
        </p:nvSpPr>
        <p:spPr>
          <a:xfrm>
            <a:off x="3037700" y="65481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accent4"/>
                </a:solidFill>
                <a:latin typeface="Press Start 2P"/>
                <a:ea typeface="Press Start 2P"/>
                <a:cs typeface="Press Start 2P"/>
                <a:sym typeface="Press Start 2P"/>
                <a:hlinkClick r:id="rId12">
                  <a:extLst>
                    <a:ext uri="{A12FA001-AC4F-418D-AE19-62706E023703}">
                      <ahyp:hlinkClr val="tx"/>
                    </a:ext>
                  </a:extLst>
                </a:hlinkClick>
              </a:rPr>
              <a:t>recitmst.qc.ca/minecraft</a:t>
            </a:r>
            <a:r>
              <a:rPr lang="en-US" u="sng">
                <a:solidFill>
                  <a:schemeClr val="accent4"/>
                </a:solidFill>
                <a:latin typeface="Press Start 2P"/>
                <a:ea typeface="Press Start 2P"/>
                <a:cs typeface="Press Start 2P"/>
                <a:sym typeface="Press Start 2P"/>
                <a:hlinkClick r:id="rId13">
                  <a:extLst>
                    <a:ext uri="{A12FA001-AC4F-418D-AE19-62706E023703}">
                      <ahyp:hlinkClr val="tx"/>
                    </a:ext>
                  </a:extLst>
                </a:hlinkClick>
              </a:rPr>
              <a:t>15042025</a:t>
            </a:r>
            <a:endParaRPr>
              <a:solidFill>
                <a:schemeClr val="accent4"/>
              </a:solidFill>
              <a:latin typeface="Press Start 2P"/>
              <a:ea typeface="Press Start 2P"/>
              <a:cs typeface="Press Start 2P"/>
              <a:sym typeface="Press Start 2P"/>
            </a:endParaRPr>
          </a:p>
        </p:txBody>
      </p:sp>
      <p:sp>
        <p:nvSpPr>
          <p:cNvPr id="993" name="Google Shape;993;p88"/>
          <p:cNvSpPr txBox="1"/>
          <p:nvPr/>
        </p:nvSpPr>
        <p:spPr>
          <a:xfrm>
            <a:off x="2897325" y="5941075"/>
            <a:ext cx="59931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michot.sandrine@courrier.uqam.ca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par>
                                <p:cTn fill="hold" nodeType="withEffect" presetClass="entr" presetID="2" presetSubtype="4">
                                  <p:stCondLst>
                                    <p:cond delay="0"/>
                                  </p:stCondLst>
                                  <p:childTnLst>
                                    <p:set>
                                      <p:cBhvr>
                                        <p:cTn dur="1" fill="hold">
                                          <p:stCondLst>
                                            <p:cond delay="0"/>
                                          </p:stCondLst>
                                        </p:cTn>
                                        <p:tgtEl>
                                          <p:spTgt spid="979"/>
                                        </p:tgtEl>
                                        <p:attrNameLst>
                                          <p:attrName>style.visibility</p:attrName>
                                        </p:attrNameLst>
                                      </p:cBhvr>
                                      <p:to>
                                        <p:strVal val="visible"/>
                                      </p:to>
                                    </p:set>
                                    <p:anim calcmode="lin" valueType="num">
                                      <p:cBhvr additive="base">
                                        <p:cTn dur="1000"/>
                                        <p:tgtEl>
                                          <p:spTgt spid="9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85"/>
                                        </p:tgtEl>
                                        <p:attrNameLst>
                                          <p:attrName>style.visibility</p:attrName>
                                        </p:attrNameLst>
                                      </p:cBhvr>
                                      <p:to>
                                        <p:strVal val="visible"/>
                                      </p:to>
                                    </p:set>
                                    <p:anim calcmode="lin" valueType="num">
                                      <p:cBhvr additive="base">
                                        <p:cTn dur="1000"/>
                                        <p:tgtEl>
                                          <p:spTgt spid="9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82"/>
                                        </p:tgtEl>
                                        <p:attrNameLst>
                                          <p:attrName>style.visibility</p:attrName>
                                        </p:attrNameLst>
                                      </p:cBhvr>
                                      <p:to>
                                        <p:strVal val="visible"/>
                                      </p:to>
                                    </p:set>
                                    <p:anim calcmode="lin" valueType="num">
                                      <p:cBhvr additive="base">
                                        <p:cTn dur="1000"/>
                                        <p:tgtEl>
                                          <p:spTgt spid="9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5"/>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88" name="Google Shape;188;p35"/>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89" name="Google Shape;189;p35">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90" name="Google Shape;190;p35"/>
          <p:cNvSpPr txBox="1"/>
          <p:nvPr/>
        </p:nvSpPr>
        <p:spPr>
          <a:xfrm>
            <a:off x="1266808" y="2293050"/>
            <a:ext cx="9502200" cy="12279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rgbClr val="FFFFFF"/>
                </a:solidFill>
                <a:latin typeface="Press Start 2P"/>
                <a:ea typeface="Press Start 2P"/>
                <a:cs typeface="Press Start 2P"/>
                <a:sym typeface="Press Start 2P"/>
              </a:rPr>
              <a:t>Construisez des connaissances mathématiques avec Minecraft Education</a:t>
            </a:r>
            <a:endParaRPr sz="1700">
              <a:solidFill>
                <a:srgbClr val="FFFFFF"/>
              </a:solidFill>
              <a:latin typeface="Press Start 2P"/>
              <a:ea typeface="Press Start 2P"/>
              <a:cs typeface="Press Start 2P"/>
              <a:sym typeface="Press Start 2P"/>
            </a:endParaRPr>
          </a:p>
          <a:p>
            <a:pPr indent="0" lvl="0" marL="0" rtl="0" algn="ctr">
              <a:lnSpc>
                <a:spcPct val="167000"/>
              </a:lnSpc>
              <a:spcBef>
                <a:spcPts val="0"/>
              </a:spcBef>
              <a:spcAft>
                <a:spcPts val="0"/>
              </a:spcAft>
              <a:buSzPts val="1100"/>
              <a:buNone/>
            </a:pPr>
            <a:r>
              <a:rPr lang="en-US" sz="1700">
                <a:solidFill>
                  <a:srgbClr val="FFFFFF"/>
                </a:solidFill>
                <a:latin typeface="Press Start 2P"/>
                <a:ea typeface="Press Start 2P"/>
                <a:cs typeface="Press Start 2P"/>
                <a:sym typeface="Press Start 2P"/>
              </a:rPr>
              <a:t>AQUOPS 2025 - Journée thématique</a:t>
            </a:r>
            <a:r>
              <a:rPr lang="en-US" sz="1700">
                <a:solidFill>
                  <a:schemeClr val="lt1"/>
                </a:solidFill>
                <a:latin typeface="Press Start 2P"/>
                <a:ea typeface="Press Start 2P"/>
                <a:cs typeface="Press Start 2P"/>
                <a:sym typeface="Press Start 2P"/>
              </a:rPr>
              <a:t> </a:t>
            </a:r>
            <a:endParaRPr sz="1700">
              <a:solidFill>
                <a:srgbClr val="D8D8D8"/>
              </a:solidFill>
              <a:latin typeface="Press Start 2P"/>
              <a:ea typeface="Press Start 2P"/>
              <a:cs typeface="Press Start 2P"/>
              <a:sym typeface="Press Start 2P"/>
            </a:endParaRPr>
          </a:p>
        </p:txBody>
      </p:sp>
      <p:sp>
        <p:nvSpPr>
          <p:cNvPr id="191" name="Google Shape;191;p35"/>
          <p:cNvSpPr/>
          <p:nvPr/>
        </p:nvSpPr>
        <p:spPr>
          <a:xfrm>
            <a:off x="3910450" y="36893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2" name="Google Shape;192;p35"/>
          <p:cNvSpPr txBox="1"/>
          <p:nvPr/>
        </p:nvSpPr>
        <p:spPr>
          <a:xfrm>
            <a:off x="3987575" y="3802825"/>
            <a:ext cx="41511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700">
                <a:solidFill>
                  <a:schemeClr val="lt1"/>
                </a:solidFill>
                <a:latin typeface="Press Start 2P"/>
                <a:ea typeface="Press Start 2P"/>
                <a:cs typeface="Press Start 2P"/>
                <a:sym typeface="Press Start 2P"/>
              </a:rPr>
              <a:t>Stéphanie Rioux</a:t>
            </a:r>
            <a:endParaRPr sz="1700">
              <a:solidFill>
                <a:schemeClr val="lt1"/>
              </a:solidFill>
              <a:latin typeface="Press Start 2P"/>
              <a:ea typeface="Press Start 2P"/>
              <a:cs typeface="Press Start 2P"/>
              <a:sym typeface="Press Start 2P"/>
            </a:endParaRPr>
          </a:p>
          <a:p>
            <a:pPr indent="0" lvl="0" marL="0" rtl="0" algn="ctr">
              <a:lnSpc>
                <a:spcPct val="100000"/>
              </a:lnSpc>
              <a:spcBef>
                <a:spcPts val="0"/>
              </a:spcBef>
              <a:spcAft>
                <a:spcPts val="0"/>
              </a:spcAft>
              <a:buClr>
                <a:schemeClr val="dk1"/>
              </a:buClr>
              <a:buFont typeface="Arial"/>
              <a:buNone/>
            </a:pPr>
            <a:r>
              <a:rPr lang="en-US" sz="1700">
                <a:solidFill>
                  <a:schemeClr val="lt1"/>
                </a:solidFill>
                <a:latin typeface="Press Start 2P"/>
                <a:ea typeface="Press Start 2P"/>
                <a:cs typeface="Press Start 2P"/>
                <a:sym typeface="Press Start 2P"/>
              </a:rPr>
              <a:t>Mathieu Thibault</a:t>
            </a:r>
            <a:br>
              <a:rPr lang="en-US" sz="1700">
                <a:solidFill>
                  <a:schemeClr val="lt1"/>
                </a:solidFill>
                <a:latin typeface="Press Start 2P"/>
                <a:ea typeface="Press Start 2P"/>
                <a:cs typeface="Press Start 2P"/>
                <a:sym typeface="Press Start 2P"/>
              </a:rPr>
            </a:br>
            <a:r>
              <a:rPr lang="en-US" sz="1700">
                <a:solidFill>
                  <a:schemeClr val="lt1"/>
                </a:solidFill>
                <a:latin typeface="Press Start 2P"/>
                <a:ea typeface="Press Start 2P"/>
                <a:cs typeface="Press Start 2P"/>
                <a:sym typeface="Press Start 2P"/>
              </a:rPr>
              <a:t>Sandrine Michot</a:t>
            </a:r>
            <a:endParaRPr sz="1700">
              <a:solidFill>
                <a:schemeClr val="lt1"/>
              </a:solidFill>
              <a:latin typeface="Press Start 2P"/>
              <a:ea typeface="Press Start 2P"/>
              <a:cs typeface="Press Start 2P"/>
              <a:sym typeface="Press Start 2P"/>
            </a:endParaRPr>
          </a:p>
          <a:p>
            <a:pPr indent="0" lvl="0" marL="0" rtl="0" algn="ctr">
              <a:lnSpc>
                <a:spcPct val="100000"/>
              </a:lnSpc>
              <a:spcBef>
                <a:spcPts val="0"/>
              </a:spcBef>
              <a:spcAft>
                <a:spcPts val="0"/>
              </a:spcAft>
              <a:buClr>
                <a:schemeClr val="dk1"/>
              </a:buClr>
              <a:buFont typeface="Arial"/>
              <a:buNone/>
            </a:pPr>
            <a:r>
              <a:t/>
            </a:r>
            <a:endParaRPr sz="1700">
              <a:solidFill>
                <a:schemeClr val="lt1"/>
              </a:solidFill>
              <a:latin typeface="Press Start 2P"/>
              <a:ea typeface="Press Start 2P"/>
              <a:cs typeface="Press Start 2P"/>
              <a:sym typeface="Press Start 2P"/>
            </a:endParaRPr>
          </a:p>
          <a:p>
            <a:pPr indent="0" lvl="0" marL="0" rtl="0" algn="ctr">
              <a:lnSpc>
                <a:spcPct val="100000"/>
              </a:lnSpc>
              <a:spcBef>
                <a:spcPts val="0"/>
              </a:spcBef>
              <a:spcAft>
                <a:spcPts val="0"/>
              </a:spcAft>
              <a:buClr>
                <a:schemeClr val="dk1"/>
              </a:buClr>
              <a:buFont typeface="Arial"/>
              <a:buNone/>
            </a:pPr>
            <a:r>
              <a:rPr lang="en-US" sz="1700">
                <a:solidFill>
                  <a:schemeClr val="lt1"/>
                </a:solidFill>
                <a:latin typeface="Press Start 2P"/>
                <a:ea typeface="Press Start 2P"/>
                <a:cs typeface="Press Start 2P"/>
                <a:sym typeface="Press Start 2P"/>
              </a:rPr>
              <a:t>et collaborateurs</a:t>
            </a:r>
            <a:endParaRPr sz="1700">
              <a:solidFill>
                <a:schemeClr val="lt1"/>
              </a:solidFill>
              <a:latin typeface="Press Start 2P"/>
              <a:ea typeface="Press Start 2P"/>
              <a:cs typeface="Press Start 2P"/>
              <a:sym typeface="Press Start 2P"/>
            </a:endParaRPr>
          </a:p>
        </p:txBody>
      </p:sp>
      <p:sp>
        <p:nvSpPr>
          <p:cNvPr id="193" name="Google Shape;193;p35"/>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94" name="Google Shape;194;p35"/>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95" name="Google Shape;195;p35"/>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96" name="Google Shape;196;p35"/>
          <p:cNvPicPr preferRelativeResize="0"/>
          <p:nvPr/>
        </p:nvPicPr>
        <p:blipFill rotWithShape="1">
          <a:blip r:embed="rId7">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97" name="Google Shape;197;p35"/>
          <p:cNvSpPr txBox="1"/>
          <p:nvPr/>
        </p:nvSpPr>
        <p:spPr>
          <a:xfrm>
            <a:off x="3640500" y="64038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98" name="Google Shape;198;p35"/>
          <p:cNvPicPr preferRelativeResize="0"/>
          <p:nvPr/>
        </p:nvPicPr>
        <p:blipFill>
          <a:blip r:embed="rId8">
            <a:alphaModFix/>
          </a:blip>
          <a:stretch>
            <a:fillRect/>
          </a:stretch>
        </p:blipFill>
        <p:spPr>
          <a:xfrm>
            <a:off x="5065050" y="5673267"/>
            <a:ext cx="1757100" cy="794377"/>
          </a:xfrm>
          <a:prstGeom prst="rect">
            <a:avLst/>
          </a:prstGeom>
          <a:noFill/>
          <a:ln>
            <a:noFill/>
          </a:ln>
        </p:spPr>
      </p:pic>
      <p:pic>
        <p:nvPicPr>
          <p:cNvPr id="199" name="Google Shape;199;p35"/>
          <p:cNvPicPr preferRelativeResize="0"/>
          <p:nvPr/>
        </p:nvPicPr>
        <p:blipFill>
          <a:blip r:embed="rId9">
            <a:alphaModFix/>
          </a:blip>
          <a:stretch>
            <a:fillRect/>
          </a:stretch>
        </p:blipFill>
        <p:spPr>
          <a:xfrm>
            <a:off x="10044925" y="33423"/>
            <a:ext cx="1967600" cy="947350"/>
          </a:xfrm>
          <a:prstGeom prst="rect">
            <a:avLst/>
          </a:prstGeom>
          <a:noFill/>
          <a:ln>
            <a:noFill/>
          </a:ln>
        </p:spPr>
      </p:pic>
      <p:sp>
        <p:nvSpPr>
          <p:cNvPr id="200" name="Google Shape;200;p35"/>
          <p:cNvSpPr txBox="1"/>
          <p:nvPr/>
        </p:nvSpPr>
        <p:spPr>
          <a:xfrm>
            <a:off x="2572950" y="5191000"/>
            <a:ext cx="6724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recitmst.qc.ca/minecraft</a:t>
            </a:r>
            <a:r>
              <a:rPr lang="en-US" sz="1500" u="sng">
                <a:solidFill>
                  <a:srgbClr val="FFFF00"/>
                </a:solidFill>
                <a:latin typeface="Press Start 2P"/>
                <a:ea typeface="Press Start 2P"/>
                <a:cs typeface="Press Start 2P"/>
                <a:sym typeface="Press Start 2P"/>
                <a:hlinkClick r:id="rId11">
                  <a:extLst>
                    <a:ext uri="{A12FA001-AC4F-418D-AE19-62706E023703}">
                      <ahyp:hlinkClr val="tx"/>
                    </a:ext>
                  </a:extLst>
                </a:hlinkClick>
              </a:rPr>
              <a:t>15042025</a:t>
            </a:r>
            <a:endParaRPr sz="1500">
              <a:solidFill>
                <a:srgbClr val="FFFF00"/>
              </a:solidFill>
              <a:latin typeface="Press Start 2P"/>
              <a:ea typeface="Press Start 2P"/>
              <a:cs typeface="Press Start 2P"/>
              <a:sym typeface="Press Start 2P"/>
            </a:endParaRPr>
          </a:p>
        </p:txBody>
      </p:sp>
      <p:sp>
        <p:nvSpPr>
          <p:cNvPr id="201" name="Google Shape;201;p35"/>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000FF"/>
                </a:solidFill>
                <a:latin typeface="Press Start 2P"/>
                <a:ea typeface="Press Start 2P"/>
                <a:cs typeface="Press Start 2P"/>
                <a:sym typeface="Press Start 2P"/>
                <a:hlinkClick r:id="rId12">
                  <a:extLst>
                    <a:ext uri="{A12FA001-AC4F-418D-AE19-62706E023703}">
                      <ahyp:hlinkClr val="tx"/>
                    </a:ext>
                  </a:extLst>
                </a:hlinkClick>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202" name="Google Shape;202;p35"/>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000FF"/>
                </a:solidFill>
                <a:latin typeface="Press Start 2P"/>
                <a:ea typeface="Press Start 2P"/>
                <a:cs typeface="Press Start 2P"/>
                <a:sym typeface="Press Start 2P"/>
                <a:hlinkClick r:id="rId13">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203" name="Google Shape;203;p35"/>
          <p:cNvPicPr preferRelativeResize="0"/>
          <p:nvPr/>
        </p:nvPicPr>
        <p:blipFill>
          <a:blip r:embed="rId14">
            <a:alphaModFix/>
          </a:blip>
          <a:stretch>
            <a:fillRect/>
          </a:stretch>
        </p:blipFill>
        <p:spPr>
          <a:xfrm>
            <a:off x="10846950" y="1179000"/>
            <a:ext cx="1165575" cy="116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1000"/>
                                        <p:tgtEl>
                                          <p:spTgt spid="1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97" name="Shape 997"/>
        <p:cNvGrpSpPr/>
        <p:nvPr/>
      </p:nvGrpSpPr>
      <p:grpSpPr>
        <a:xfrm>
          <a:off x="0" y="0"/>
          <a:ext cx="0" cy="0"/>
          <a:chOff x="0" y="0"/>
          <a:chExt cx="0" cy="0"/>
        </a:xfrm>
      </p:grpSpPr>
      <p:pic>
        <p:nvPicPr>
          <p:cNvPr descr="A picture containing container, square&#10;&#10;Description automatically generated" id="998" name="Google Shape;998;p8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999" name="Google Shape;999;p8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000" name="Google Shape;1000;p8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001" name="Google Shape;1001;p8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Description de l’atelier</a:t>
            </a:r>
            <a:endParaRPr sz="3000">
              <a:solidFill>
                <a:srgbClr val="D8D8D8"/>
              </a:solidFill>
              <a:latin typeface="Roboto"/>
              <a:ea typeface="Roboto"/>
              <a:cs typeface="Roboto"/>
              <a:sym typeface="Roboto"/>
            </a:endParaRPr>
          </a:p>
        </p:txBody>
      </p:sp>
      <p:sp>
        <p:nvSpPr>
          <p:cNvPr id="1002" name="Google Shape;1002;p89"/>
          <p:cNvSpPr txBox="1"/>
          <p:nvPr/>
        </p:nvSpPr>
        <p:spPr>
          <a:xfrm>
            <a:off x="900750" y="1503225"/>
            <a:ext cx="10627500" cy="47148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200">
                <a:solidFill>
                  <a:schemeClr val="lt1"/>
                </a:solidFill>
                <a:latin typeface="Poppins"/>
                <a:ea typeface="Poppins"/>
                <a:cs typeface="Poppins"/>
                <a:sym typeface="Poppins"/>
              </a:rPr>
              <a:t>Venez plonger dans l’univers de Minecraft pour découvrir comment ce jeu est pertinent pour l’enseignement-apprentissage des mathématiques. Vous découvrirez différentes intentions didactiques et vous établirez des liens avec le RIM. De plus, vous bénéficierez des résultats d’une recherche collaborative, mettant en lumière les avantages et les défis de cette approche. Vous aurez l’occasion de participer à des ateliers pratiques pour vous familiariser avec Minecraft et explorer des activités mathématiques clés en main. Finalement, vous repartirez avec des idées concrètes à mettre en œuvre dès votre retour en classe. Rejoignez-nous pour découvrir comment intégrer Minecraft en mathématiques… un bloc à la fois! Besoins logiciels : Avoir installé Minecraft Education sur son appareil est requis pour cet atelier.</a:t>
            </a:r>
            <a:endParaRPr sz="2200" strike="sngStrike">
              <a:solidFill>
                <a:schemeClr val="lt1"/>
              </a:solidFill>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98"/>
                                        </p:tgtEl>
                                        <p:attrNameLst>
                                          <p:attrName>style.visibility</p:attrName>
                                        </p:attrNameLst>
                                      </p:cBhvr>
                                      <p:to>
                                        <p:strVal val="visible"/>
                                      </p:to>
                                    </p:set>
                                    <p:anim calcmode="lin" valueType="num">
                                      <p:cBhvr additive="base">
                                        <p:cTn dur="1000"/>
                                        <p:tgtEl>
                                          <p:spTgt spid="9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99"/>
                                        </p:tgtEl>
                                        <p:attrNameLst>
                                          <p:attrName>style.visibility</p:attrName>
                                        </p:attrNameLst>
                                      </p:cBhvr>
                                      <p:to>
                                        <p:strVal val="visible"/>
                                      </p:to>
                                    </p:set>
                                    <p:anim calcmode="lin" valueType="num">
                                      <p:cBhvr additive="base">
                                        <p:cTn dur="1000"/>
                                        <p:tgtEl>
                                          <p:spTgt spid="9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90" title="Copie de Présentation - MARDI 15 avril 2025 (5).png"/>
          <p:cNvPicPr preferRelativeResize="0"/>
          <p:nvPr/>
        </p:nvPicPr>
        <p:blipFill>
          <a:blip r:embed="rId3">
            <a:alphaModFix/>
          </a:blip>
          <a:stretch>
            <a:fillRect/>
          </a:stretch>
        </p:blipFill>
        <p:spPr>
          <a:xfrm>
            <a:off x="0" y="0"/>
            <a:ext cx="12192000" cy="68580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91"/>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1013" name="Google Shape;1013;p91"/>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1014" name="Google Shape;1014;p91"/>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1015" name="Google Shape;1015;p91"/>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1016" name="Google Shape;1016;p91"/>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1017" name="Google Shape;1017;p91"/>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Icon&#10;&#10;Description automatically generated" id="1022" name="Google Shape;1022;p92"/>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1023" name="Google Shape;1023;p92"/>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207" name="Shape 207"/>
        <p:cNvGrpSpPr/>
        <p:nvPr/>
      </p:nvGrpSpPr>
      <p:grpSpPr>
        <a:xfrm>
          <a:off x="0" y="0"/>
          <a:ext cx="0" cy="0"/>
          <a:chOff x="0" y="0"/>
          <a:chExt cx="0" cy="0"/>
        </a:xfrm>
      </p:grpSpPr>
      <p:sp>
        <p:nvSpPr>
          <p:cNvPr id="208" name="Google Shape;208;p36"/>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9" name="Google Shape;209;p36"/>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Google Shape;210;p36"/>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36"/>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2" name="Google Shape;212;p36"/>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213" name="Google Shape;213;p36">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214" name="Google Shape;214;p36"/>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rgbClr val="F6A513"/>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rgbClr val="F6A513"/>
                </a:solidFill>
                <a:latin typeface="Ubuntu"/>
                <a:ea typeface="Ubuntu"/>
                <a:cs typeface="Ubuntu"/>
                <a:sym typeface="Ubuntu"/>
                <a:hlinkClick r:id="rId5">
                  <a:extLst>
                    <a:ext uri="{A12FA001-AC4F-418D-AE19-62706E023703}">
                      <ahyp:hlinkClr val="tx"/>
                    </a:ext>
                  </a:extLst>
                </a:hlinkClick>
              </a:rPr>
              <a:t>15042025</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et de l’</a:t>
            </a:r>
            <a:r>
              <a:rPr lang="en-US" sz="1000" u="sng">
                <a:solidFill>
                  <a:schemeClr val="lt1"/>
                </a:solidFill>
                <a:latin typeface="Ubuntu"/>
                <a:ea typeface="Ubuntu"/>
                <a:cs typeface="Ubuntu"/>
                <a:sym typeface="Ubuntu"/>
                <a:hlinkClick r:id="rId7">
                  <a:extLst>
                    <a:ext uri="{A12FA001-AC4F-418D-AE19-62706E023703}">
                      <ahyp:hlinkClr val="tx"/>
                    </a:ext>
                  </a:extLst>
                </a:hlinkClick>
              </a:rPr>
              <a:t>UQO</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8">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215" name="Google Shape;215;p36">
            <a:hlinkClick r:id="rId9"/>
          </p:cNvPr>
          <p:cNvPicPr preferRelativeResize="0"/>
          <p:nvPr/>
        </p:nvPicPr>
        <p:blipFill rotWithShape="1">
          <a:blip r:embed="rId10">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37"/>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37"/>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37"/>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 journée</a:t>
            </a:r>
            <a:endParaRPr sz="3000">
              <a:latin typeface="Press Start 2P"/>
              <a:ea typeface="Press Start 2P"/>
              <a:cs typeface="Press Start 2P"/>
              <a:sym typeface="Press Start 2P"/>
            </a:endParaRPr>
          </a:p>
        </p:txBody>
      </p:sp>
      <p:pic>
        <p:nvPicPr>
          <p:cNvPr descr="A picture containing container, square&#10;&#10;Description automatically generated" id="223" name="Google Shape;223;p37"/>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pic>
        <p:nvPicPr>
          <p:cNvPr descr="A picture containing container, square&#10;&#10;Description automatically generated" id="224" name="Google Shape;224;p37"/>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225" name="Google Shape;225;p37"/>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226" name="Google Shape;226;p37"/>
          <p:cNvSpPr/>
          <p:nvPr/>
        </p:nvSpPr>
        <p:spPr>
          <a:xfrm>
            <a:off x="9206975" y="1204450"/>
            <a:ext cx="2632200" cy="14049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en êtes-vous avec Minecraft?</a:t>
            </a:r>
            <a:endParaRPr sz="1600">
              <a:latin typeface="Press Start 2P"/>
              <a:ea typeface="Press Start 2P"/>
              <a:cs typeface="Press Start 2P"/>
              <a:sym typeface="Press Start 2P"/>
            </a:endParaRPr>
          </a:p>
        </p:txBody>
      </p:sp>
      <p:sp>
        <p:nvSpPr>
          <p:cNvPr id="227" name="Google Shape;227;p37"/>
          <p:cNvSpPr txBox="1"/>
          <p:nvPr/>
        </p:nvSpPr>
        <p:spPr>
          <a:xfrm>
            <a:off x="1915425" y="2052325"/>
            <a:ext cx="8194800" cy="34557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Débuter avec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br>
              <a:rPr lang="en-US" sz="1900">
                <a:solidFill>
                  <a:schemeClr val="lt2"/>
                </a:solidFill>
                <a:latin typeface="Press Start 2P"/>
                <a:ea typeface="Press Start 2P"/>
                <a:cs typeface="Press Start 2P"/>
                <a:sym typeface="Press Start 2P"/>
              </a:rPr>
            </a:br>
            <a:r>
              <a:rPr lang="en-US" sz="1900">
                <a:solidFill>
                  <a:schemeClr val="lt2"/>
                </a:solidFill>
                <a:latin typeface="Press Start 2P"/>
                <a:ea typeface="Press Start 2P"/>
                <a:cs typeface="Press Start 2P"/>
                <a:sym typeface="Press Start 2P"/>
              </a:rPr>
              <a:t>et liens avec le RIM</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0" lvl="0" marL="0" rtl="0" algn="l">
              <a:lnSpc>
                <a:spcPct val="150000"/>
              </a:lnSpc>
              <a:spcBef>
                <a:spcPts val="0"/>
              </a:spcBef>
              <a:spcAft>
                <a:spcPts val="0"/>
              </a:spcAft>
              <a:buNone/>
            </a:pPr>
            <a:r>
              <a:rPr lang="en-US" sz="1900">
                <a:solidFill>
                  <a:schemeClr val="lt2"/>
                </a:solidFill>
                <a:latin typeface="Press Start 2P"/>
                <a:ea typeface="Press Start 2P"/>
                <a:cs typeface="Press Start 2P"/>
                <a:sym typeface="Press Start 2P"/>
              </a:rPr>
              <a:t>Diner</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Projet de recherche</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 </a:t>
            </a:r>
            <a:endParaRPr sz="1900">
              <a:solidFill>
                <a:schemeClr val="accen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Autoformation </a:t>
            </a:r>
            <a:endParaRPr sz="1900">
              <a:solidFill>
                <a:schemeClr val="lt2"/>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250"/>
                                        <p:tgtEl>
                                          <p:spTgt spid="227"/>
                                        </p:tgtEl>
                                      </p:cBhvr>
                                    </p:animEffect>
                                  </p:childTnLst>
                                </p:cTn>
                              </p:par>
                              <p:par>
                                <p:cTn fill="hold" nodeType="withEffect" presetClass="entr" presetID="2" presetSubtype="4">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1500"/>
                                        <p:tgtEl>
                                          <p:spTgt spid="2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1500"/>
                                        <p:tgtEl>
                                          <p:spTgt spid="2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1500"/>
                                        <p:tgtEl>
                                          <p:spTgt spid="2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38"/>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38"/>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234" name="Google Shape;234;p38"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