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5143500" cx="9144000"/>
  <p:notesSz cx="6858000" cy="9144000"/>
  <p:embeddedFontLst>
    <p:embeddedFont>
      <p:font typeface="Ubuntu"/>
      <p:regular r:id="rId32"/>
      <p:bold r:id="rId33"/>
      <p:italic r:id="rId34"/>
      <p:boldItalic r:id="rId35"/>
    </p:embeddedFont>
    <p:embeddedFont>
      <p:font typeface="Dosis"/>
      <p:regular r:id="rId36"/>
      <p:bold r:id="rId37"/>
    </p:embeddedFont>
    <p:embeddedFont>
      <p:font typeface="Viga"/>
      <p:regular r:id="rId38"/>
    </p:embeddedFont>
    <p:embeddedFont>
      <p:font typeface="Happy Monkey"/>
      <p:regular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Ubuntu-bold.fntdata"/><Relationship Id="rId10" Type="http://schemas.openxmlformats.org/officeDocument/2006/relationships/slide" Target="slides/slide6.xml"/><Relationship Id="rId32" Type="http://schemas.openxmlformats.org/officeDocument/2006/relationships/font" Target="fonts/Ubuntu-regular.fntdata"/><Relationship Id="rId13" Type="http://schemas.openxmlformats.org/officeDocument/2006/relationships/slide" Target="slides/slide9.xml"/><Relationship Id="rId35" Type="http://schemas.openxmlformats.org/officeDocument/2006/relationships/font" Target="fonts/Ubuntu-boldItalic.fntdata"/><Relationship Id="rId12" Type="http://schemas.openxmlformats.org/officeDocument/2006/relationships/slide" Target="slides/slide8.xml"/><Relationship Id="rId34" Type="http://schemas.openxmlformats.org/officeDocument/2006/relationships/font" Target="fonts/Ubuntu-italic.fntdata"/><Relationship Id="rId15" Type="http://schemas.openxmlformats.org/officeDocument/2006/relationships/slide" Target="slides/slide11.xml"/><Relationship Id="rId37" Type="http://schemas.openxmlformats.org/officeDocument/2006/relationships/font" Target="fonts/Dosis-bold.fntdata"/><Relationship Id="rId14" Type="http://schemas.openxmlformats.org/officeDocument/2006/relationships/slide" Target="slides/slide10.xml"/><Relationship Id="rId36" Type="http://schemas.openxmlformats.org/officeDocument/2006/relationships/font" Target="fonts/Dosis-regular.fntdata"/><Relationship Id="rId17" Type="http://schemas.openxmlformats.org/officeDocument/2006/relationships/slide" Target="slides/slide13.xml"/><Relationship Id="rId39" Type="http://schemas.openxmlformats.org/officeDocument/2006/relationships/font" Target="fonts/HappyMonkey-regular.fntdata"/><Relationship Id="rId16" Type="http://schemas.openxmlformats.org/officeDocument/2006/relationships/slide" Target="slides/slide12.xml"/><Relationship Id="rId38" Type="http://schemas.openxmlformats.org/officeDocument/2006/relationships/font" Target="fonts/Viga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8693ed2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8693ed2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18693ed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18693ed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18693ed2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18693ed2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1851f971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1851f971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765ecc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7765ecc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19d8321a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19d8321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18693ed2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18693ed2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18693ed2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18693ed2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18693ed2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18693ed2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7721b110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7721b110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1867e079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1867e079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18693ed2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18693ed2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18693ed2b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18693ed2b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Après → outil d’évaluation COCREATIC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65e8ef8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65e8ef8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18693ed2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18693ed2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18693ed2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18693ed2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49d2924d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49d2924d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Après → outil d’évaluation COCREATIC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49d2924d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49d2924d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Après → outil d’évaluation COCREATIC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192a1f17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192a1f17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7658521c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7658521c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658521c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7658521c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1867e079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1867e079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Après → Contenu théorique 5c21 CoCreaTic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7658521cc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7658521cc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70fca9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070fca9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192a1f1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192a1f1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851f97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1851f97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Viga"/>
              <a:buNone/>
              <a:defRPr sz="3600">
                <a:latin typeface="Viga"/>
                <a:ea typeface="Viga"/>
                <a:cs typeface="Viga"/>
                <a:sym typeface="Vig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Viga"/>
              <a:buNone/>
              <a:defRPr sz="4800">
                <a:latin typeface="Viga"/>
                <a:ea typeface="Viga"/>
                <a:cs typeface="Viga"/>
                <a:sym typeface="Vi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Font typeface="Viga"/>
              <a:buNone/>
              <a:defRPr sz="4200">
                <a:latin typeface="Viga"/>
                <a:ea typeface="Viga"/>
                <a:cs typeface="Viga"/>
                <a:sym typeface="Vig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ga"/>
              <a:buNone/>
              <a:defRPr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Ubuntu"/>
              <a:buChar char="●"/>
              <a:defRPr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recit.org/ul/q71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recitmst.qc.ca/blockly" TargetMode="External"/><Relationship Id="rId4" Type="http://schemas.openxmlformats.org/officeDocument/2006/relationships/image" Target="../media/image7.gif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code.org/" TargetMode="External"/><Relationship Id="rId4" Type="http://schemas.openxmlformats.org/officeDocument/2006/relationships/hyperlink" Target="https://code.org/learn" TargetMode="External"/><Relationship Id="rId5" Type="http://schemas.openxmlformats.org/officeDocument/2006/relationships/hyperlink" Target="https://www.youtube.com/watch?v=S9Y9Y9VU2Eg" TargetMode="External"/><Relationship Id="rId6" Type="http://schemas.openxmlformats.org/officeDocument/2006/relationships/image" Target="../media/image8.gif"/><Relationship Id="rId7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allcancode.com/web" TargetMode="External"/><Relationship Id="rId4" Type="http://schemas.openxmlformats.org/officeDocument/2006/relationships/image" Target="../media/image12.gif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scratch.mit.edu/" TargetMode="External"/><Relationship Id="rId4" Type="http://schemas.openxmlformats.org/officeDocument/2006/relationships/hyperlink" Target="https://wiki.scratch.mit.edu/wiki/PicoBoard" TargetMode="External"/><Relationship Id="rId11" Type="http://schemas.openxmlformats.org/officeDocument/2006/relationships/image" Target="../media/image2.png"/><Relationship Id="rId10" Type="http://schemas.openxmlformats.org/officeDocument/2006/relationships/image" Target="../media/image5.gif"/><Relationship Id="rId9" Type="http://schemas.openxmlformats.org/officeDocument/2006/relationships/hyperlink" Target="http://campus.recit.qc.ca/course/index.php?categoryid=2" TargetMode="External"/><Relationship Id="rId5" Type="http://schemas.openxmlformats.org/officeDocument/2006/relationships/hyperlink" Target="https://www.lecampusjunior.fr/" TargetMode="External"/><Relationship Id="rId6" Type="http://schemas.openxmlformats.org/officeDocument/2006/relationships/hyperlink" Target="http://recitmst.qc.ca/Scratch-Jr-et-programmation-CS-Riviere-du-Nord-13-novembre-2017" TargetMode="External"/><Relationship Id="rId7" Type="http://schemas.openxmlformats.org/officeDocument/2006/relationships/hyperlink" Target="https://padlet.com/sonya_fiset/32h3ev0fuufh" TargetMode="External"/><Relationship Id="rId8" Type="http://schemas.openxmlformats.org/officeDocument/2006/relationships/hyperlink" Target="http://recitmst.qc.ca/scratch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gif"/><Relationship Id="rId4" Type="http://schemas.openxmlformats.org/officeDocument/2006/relationships/hyperlink" Target="http://recitmst.qc.ca/snap/" TargetMode="External"/><Relationship Id="rId5" Type="http://schemas.openxmlformats.org/officeDocument/2006/relationships/hyperlink" Target="https://docs.google.com/presentation/d/e/2PACX-1vRqum2_lMsShysAb0PWRNBUmZ3bO7ubWgrrj98EvHRtw433u8fQgR_wddKn7AKlS65UEAi-8fYqzE0l/pub?start=false&amp;loop=false&amp;delayms=3000" TargetMode="External"/><Relationship Id="rId6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appinventor.mit.edu/explore/" TargetMode="External"/><Relationship Id="rId4" Type="http://schemas.openxmlformats.org/officeDocument/2006/relationships/image" Target="../media/image22.gif"/><Relationship Id="rId5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gpad.net/" TargetMode="External"/><Relationship Id="rId4" Type="http://schemas.openxmlformats.org/officeDocument/2006/relationships/hyperlink" Target="http://campus.recitmst.qc.ca/lesson/programmation-visuelle-dynamique-pvd-avec-blockly/" TargetMode="External"/><Relationship Id="rId10" Type="http://schemas.openxmlformats.org/officeDocument/2006/relationships/image" Target="../media/image2.png"/><Relationship Id="rId9" Type="http://schemas.openxmlformats.org/officeDocument/2006/relationships/image" Target="../media/image9.gif"/><Relationship Id="rId5" Type="http://schemas.openxmlformats.org/officeDocument/2006/relationships/hyperlink" Target="http://campus.recitmst.qc.ca/lesson/les-briques-de-blockly/" TargetMode="External"/><Relationship Id="rId6" Type="http://schemas.openxmlformats.org/officeDocument/2006/relationships/hyperlink" Target="http://campus.recitmst.qc.ca/lesson/defi-construction-dun-carre-avec-blockly/" TargetMode="External"/><Relationship Id="rId7" Type="http://schemas.openxmlformats.org/officeDocument/2006/relationships/hyperlink" Target="http://carmetal.org/index.php/fr/actualite/fiches/dgpad" TargetMode="External"/><Relationship Id="rId8" Type="http://schemas.openxmlformats.org/officeDocument/2006/relationships/hyperlink" Target="http://campus.recitmst.qc.ca/course/dgpad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recitmst.qc.ca/blockscad/" TargetMode="External"/><Relationship Id="rId4" Type="http://schemas.openxmlformats.org/officeDocument/2006/relationships/hyperlink" Target="https://www.isnbreizh.fr/ixn/activity/blockScad/blockscadHowTo.pdf" TargetMode="External"/><Relationship Id="rId5" Type="http://schemas.openxmlformats.org/officeDocument/2006/relationships/hyperlink" Target="http://beetleblocks.com" TargetMode="External"/><Relationship Id="rId6" Type="http://schemas.openxmlformats.org/officeDocument/2006/relationships/hyperlink" Target="http://beetleblocks.com/examples" TargetMode="External"/><Relationship Id="rId7" Type="http://schemas.openxmlformats.org/officeDocument/2006/relationships/image" Target="../media/image18.gif"/><Relationship Id="rId8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recitmst.qc.ca/geoblockly/" TargetMode="External"/><Relationship Id="rId4" Type="http://schemas.openxmlformats.org/officeDocument/2006/relationships/hyperlink" Target="http://mathematiques-medias.discipline.ac-lille.fr/GeoBlockly/GeoBlockly.html" TargetMode="External"/><Relationship Id="rId10" Type="http://schemas.openxmlformats.org/officeDocument/2006/relationships/image" Target="../media/image2.png"/><Relationship Id="rId9" Type="http://schemas.openxmlformats.org/officeDocument/2006/relationships/image" Target="../media/image11.gif"/><Relationship Id="rId5" Type="http://schemas.openxmlformats.org/officeDocument/2006/relationships/hyperlink" Target="http://mathematiques-medias.discipline.ac-lille.fr/GeoBlockly/Tuto_GeoBlockly/Tuto_GeoBlockly.pdf" TargetMode="External"/><Relationship Id="rId6" Type="http://schemas.openxmlformats.org/officeDocument/2006/relationships/hyperlink" Target="http://recitmst.qc.ca/geoblockly/?f=4coins_carre.txt" TargetMode="External"/><Relationship Id="rId7" Type="http://schemas.openxmlformats.org/officeDocument/2006/relationships/hyperlink" Target="http://recitmst.qc.ca/geoblockly/?f=carre_par_cercles.txt" TargetMode="External"/><Relationship Id="rId8" Type="http://schemas.openxmlformats.org/officeDocument/2006/relationships/hyperlink" Target="https://drive.google.com/open?id=0B0SVn4vjQEI3eFNsdGNheFpOUXM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proglab.fr/" TargetMode="External"/><Relationship Id="rId4" Type="http://schemas.openxmlformats.org/officeDocument/2006/relationships/hyperlink" Target="http://recitmst.qc.ca/Formation-Algobox-Scratch-CS-Laval-9-novembre-2017" TargetMode="External"/><Relationship Id="rId5" Type="http://schemas.openxmlformats.org/officeDocument/2006/relationships/hyperlink" Target="https://docs.google.com/spreadsheets/d/e/2PACX-1vRW398lPkhciIwO5RZOGurySrB5WES5TV6Ef8g3z-i7APgHrpLnMvYmcg_w6Kn7D4HXI1cIu55lgH7w/pubhtml#" TargetMode="External"/><Relationship Id="rId6" Type="http://schemas.openxmlformats.org/officeDocument/2006/relationships/hyperlink" Target="https://docs.google.com/presentation/d/11-0Bu2YnaOet-2LbzaNxp31VWJauPN1KwrlngbuHUmw/edit#slide=id.g35f391192_00" TargetMode="External"/><Relationship Id="rId7" Type="http://schemas.openxmlformats.org/officeDocument/2006/relationships/image" Target="../media/image10.gif"/><Relationship Id="rId8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campus.recit.qc.ca/course/index.php?categoryid=25" TargetMode="External"/><Relationship Id="rId4" Type="http://schemas.openxmlformats.org/officeDocument/2006/relationships/image" Target="../media/image15.jp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mblock.cc/software/?noredirect=en_US" TargetMode="External"/><Relationship Id="rId4" Type="http://schemas.openxmlformats.org/officeDocument/2006/relationships/hyperlink" Target="http://robot-tic.qc.ca/category/robot3" TargetMode="External"/><Relationship Id="rId5" Type="http://schemas.openxmlformats.org/officeDocument/2006/relationships/hyperlink" Target="https://campus.recit.qc.ca/course/view.php?id=51" TargetMode="External"/><Relationship Id="rId6" Type="http://schemas.openxmlformats.org/officeDocument/2006/relationships/image" Target="../media/image17.gif"/><Relationship Id="rId7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microbit.org/global-challenge/" TargetMode="External"/><Relationship Id="rId4" Type="http://schemas.openxmlformats.org/officeDocument/2006/relationships/hyperlink" Target="https://franco-micro-bit.github.io/introduction101/" TargetMode="External"/><Relationship Id="rId5" Type="http://schemas.openxmlformats.org/officeDocument/2006/relationships/hyperlink" Target="https://docs.google.com/presentation/d/1D0CNPdyR-_I2LeF7kyEbYtYWodUzh7ClCSTgz-rMrHg/edit#slide=id.p" TargetMode="External"/><Relationship Id="rId6" Type="http://schemas.openxmlformats.org/officeDocument/2006/relationships/image" Target="../media/image16.gif"/><Relationship Id="rId7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arduino.cc/" TargetMode="External"/><Relationship Id="rId4" Type="http://schemas.openxmlformats.org/officeDocument/2006/relationships/hyperlink" Target="https://ardublockly.embeddedlog.com/" TargetMode="External"/><Relationship Id="rId5" Type="http://schemas.openxmlformats.org/officeDocument/2006/relationships/hyperlink" Target="https://campus.recit.qc.ca/course/view.php?id=3" TargetMode="External"/><Relationship Id="rId6" Type="http://schemas.openxmlformats.org/officeDocument/2006/relationships/image" Target="../media/image14.gif"/><Relationship Id="rId7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mblock.cc/software/?noredirect=en_US" TargetMode="External"/><Relationship Id="rId4" Type="http://schemas.openxmlformats.org/officeDocument/2006/relationships/hyperlink" Target="http://recitmst.qc.ca/ardublockly_fr.zip" TargetMode="External"/><Relationship Id="rId5" Type="http://schemas.openxmlformats.org/officeDocument/2006/relationships/hyperlink" Target="http://recitmst.qc.ca/Arduino-CS-Fleuve-et-des-Lacs-894" TargetMode="External"/><Relationship Id="rId6" Type="http://schemas.openxmlformats.org/officeDocument/2006/relationships/hyperlink" Target="https://campus.recit.qc.ca/course/view.php?id=3" TargetMode="External"/><Relationship Id="rId7" Type="http://schemas.openxmlformats.org/officeDocument/2006/relationships/image" Target="../media/image21.gif"/><Relationship Id="rId8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tinkercad.com/" TargetMode="External"/><Relationship Id="rId4" Type="http://schemas.openxmlformats.org/officeDocument/2006/relationships/image" Target="../media/image13.gif"/><Relationship Id="rId5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bitbloq.bq.com" TargetMode="External"/><Relationship Id="rId4" Type="http://schemas.openxmlformats.org/officeDocument/2006/relationships/image" Target="../media/image19.gif"/><Relationship Id="rId5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pierre.lachance@recitmst.qc.ca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recitmst.qc.ca/GRMS-2017-Programmation-et-Mathematique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cs.google.com/spreadsheets/d/e/2PACX-1vTu8OArAjqvfkia-8X2vPV5Z6FK4ANRBzkqqKwmnbvAHCNYc4ACJm2xC3SntRDUeQqBIfmBd1_88JNj/pubhtml" TargetMode="External"/><Relationship Id="rId4" Type="http://schemas.openxmlformats.org/officeDocument/2006/relationships/hyperlink" Target="https://drive.google.com/open?id=1IyVg0UTosbbPIc-zUiaxHYCFUeHuqYsH" TargetMode="External"/><Relationship Id="rId9" Type="http://schemas.openxmlformats.org/officeDocument/2006/relationships/image" Target="../media/image2.png"/><Relationship Id="rId5" Type="http://schemas.openxmlformats.org/officeDocument/2006/relationships/hyperlink" Target="https://drive.google.com/open?id=1I1xhQjxVsuH_4eV1_V3MTFil_wGHYFB4" TargetMode="External"/><Relationship Id="rId6" Type="http://schemas.openxmlformats.org/officeDocument/2006/relationships/hyperlink" Target="https://docs.google.com/presentation/d/e/2PACX-1vSPwheF2YSl37VjdxKjWrpMHfRf0RxQSc6JjYHHv1_HlaAj2Pk_xtl0X6GLt1dcSNXgWc5-agRWm73d/pub?start=false&amp;loop=false&amp;delayms=3000" TargetMode="External"/><Relationship Id="rId7" Type="http://schemas.openxmlformats.org/officeDocument/2006/relationships/hyperlink" Target="http://recitmst.qc.ca/IMG/pdf/arduino_pfeq_cycle1.pdf" TargetMode="External"/><Relationship Id="rId8" Type="http://schemas.openxmlformats.org/officeDocument/2006/relationships/hyperlink" Target="http://recitmst.qc.ca/IMG/pdf/arduino_pfeq_cycle2.pdf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awesome-table.com/-Kyb2qzq1DcHy4p9cOyw/edit" TargetMode="External"/><Relationship Id="rId4" Type="http://schemas.openxmlformats.org/officeDocument/2006/relationships/hyperlink" Target="http://recitpresco.qc.ca/sites/default/files/documents/tableau-comparatif-robots.pdf" TargetMode="External"/><Relationship Id="rId11" Type="http://schemas.openxmlformats.org/officeDocument/2006/relationships/hyperlink" Target="https://docs.google.com/document/d/1fYsdCk9pav8MODnnn_7biXRmjlPnDs74_ADodBSyzkw/edit?usp=sharing" TargetMode="External"/><Relationship Id="rId10" Type="http://schemas.openxmlformats.org/officeDocument/2006/relationships/hyperlink" Target="https://fr.padlet.com/pierrelmst/ressources_programmation_robotique" TargetMode="External"/><Relationship Id="rId9" Type="http://schemas.openxmlformats.org/officeDocument/2006/relationships/hyperlink" Target="https://docs.google.com/spreadsheets/d/1-FIq4Ysb4pDoZKv33_6h1em0NSzb_nXScQyc6-2rySM/edit?usp=sharing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adlet.com/bedardn/zx3da59fy3iq" TargetMode="External"/><Relationship Id="rId7" Type="http://schemas.openxmlformats.org/officeDocument/2006/relationships/hyperlink" Target="https://padlet.com/sonya_fiset/iynl5ljakmxn" TargetMode="External"/><Relationship Id="rId8" Type="http://schemas.openxmlformats.org/officeDocument/2006/relationships/hyperlink" Target="https://docs.google.com/spreadsheets/d/e/2PACX-1vTu8OArAjqvfkia-8X2vPV5Z6FK4ANRBzkqqKwmnbvAHCNYc4ACJm2xC3SntRDUeQqBIfmBd1_88JNj/pub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Contextes de p</a:t>
            </a:r>
            <a:r>
              <a:rPr lang="fr-CA">
                <a:solidFill>
                  <a:srgbClr val="073763"/>
                </a:solidFill>
              </a:rPr>
              <a:t>rogrammation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 sz="2400" u="sng">
                <a:solidFill>
                  <a:srgbClr val="0077AA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  <a:hlinkClick r:id="rId3"/>
              </a:rPr>
              <a:t>http://recit.org/ul/q71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CA"/>
              <a:t>Pierre Lachance</a:t>
            </a:r>
            <a:endParaRPr i="1"/>
          </a:p>
        </p:txBody>
      </p:sp>
      <p:sp>
        <p:nvSpPr>
          <p:cNvPr id="56" name="Google Shape;56;p13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1931750" y="-30325"/>
            <a:ext cx="65838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recit_nouveau.png"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4316" y="3785675"/>
            <a:ext cx="1066800" cy="1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000" y="3271075"/>
            <a:ext cx="1308150" cy="130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260775" y="332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S’initier : Jeux Blockly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362625" y="1162650"/>
            <a:ext cx="2957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chemeClr val="accent5"/>
                </a:solidFill>
                <a:hlinkClick r:id="rId3"/>
              </a:rPr>
              <a:t>http://recitmst.qc.ca/blockly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Sans connexion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Sans installation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Évolutif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Addictif ;-)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blockly.gif"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0100" y="905663"/>
            <a:ext cx="5464399" cy="412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142" name="Google Shape;14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S’initier : code.org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https://code.org/</a:t>
            </a:r>
            <a:r>
              <a:rPr lang="fr-CA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4"/>
              </a:rPr>
              <a:t>https://code.org/learn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Compte enseignant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Suivi des élèves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5"/>
              </a:rPr>
              <a:t>Tutoriel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code_org.gif" id="150" name="Google Shape;15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8547" y="1017725"/>
            <a:ext cx="6283752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152" name="Google Shape;15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title"/>
          </p:nvPr>
        </p:nvSpPr>
        <p:spPr>
          <a:xfrm>
            <a:off x="3218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400">
                <a:solidFill>
                  <a:srgbClr val="073763"/>
                </a:solidFill>
              </a:rPr>
              <a:t>S’initier : All can code</a:t>
            </a:r>
            <a:r>
              <a:rPr lang="fr-CA" sz="2400">
                <a:solidFill>
                  <a:schemeClr val="dk2"/>
                </a:solidFill>
              </a:rPr>
              <a:t> </a:t>
            </a:r>
            <a:r>
              <a:rPr lang="fr-CA" sz="1800" u="sng">
                <a:solidFill>
                  <a:schemeClr val="accent5"/>
                </a:solidFill>
                <a:hlinkClick r:id="rId3"/>
              </a:rPr>
              <a:t>https://www.allcancode.com/web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400">
                <a:solidFill>
                  <a:schemeClr val="dk2"/>
                </a:solidFill>
              </a:rPr>
              <a:t> </a:t>
            </a:r>
            <a:endParaRPr sz="2400"/>
          </a:p>
        </p:txBody>
      </p:sp>
      <p:sp>
        <p:nvSpPr>
          <p:cNvPr id="159" name="Google Shape;159;p24"/>
          <p:cNvSpPr txBox="1"/>
          <p:nvPr>
            <p:ph idx="1" type="body"/>
          </p:nvPr>
        </p:nvSpPr>
        <p:spPr>
          <a:xfrm>
            <a:off x="311700" y="1152475"/>
            <a:ext cx="214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Aspect jeune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/>
              <a:t>Débutant ++</a:t>
            </a:r>
            <a:endParaRPr/>
          </a:p>
        </p:txBody>
      </p:sp>
      <p:pic>
        <p:nvPicPr>
          <p:cNvPr descr="allcancode.gif"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575" y="1017727"/>
            <a:ext cx="6056575" cy="39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/>
        </p:nvSpPr>
        <p:spPr>
          <a:xfrm>
            <a:off x="4019900" y="1214175"/>
            <a:ext cx="55794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4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163" name="Google Shape;1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Scratch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70" name="Google Shape;170;p25"/>
          <p:cNvSpPr txBox="1"/>
          <p:nvPr>
            <p:ph idx="1" type="body"/>
          </p:nvPr>
        </p:nvSpPr>
        <p:spPr>
          <a:xfrm>
            <a:off x="311700" y="1152475"/>
            <a:ext cx="2825400" cy="35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200" u="sng">
                <a:solidFill>
                  <a:schemeClr val="accent5"/>
                </a:solidFill>
                <a:hlinkClick r:id="rId3"/>
              </a:rPr>
              <a:t>https://scratch.mit.edu/</a:t>
            </a:r>
            <a:r>
              <a:rPr lang="fr-CA" sz="1200"/>
              <a:t> (</a:t>
            </a:r>
            <a:r>
              <a:rPr lang="fr-CA" sz="1200" u="sng">
                <a:solidFill>
                  <a:schemeClr val="accent5"/>
                </a:solidFill>
                <a:hlinkClick r:id="rId4"/>
              </a:rPr>
              <a:t>https://wiki.scratch.mit.edu/wiki/PicoBoard</a:t>
            </a:r>
            <a:r>
              <a:rPr lang="fr-CA" sz="1200"/>
              <a:t> )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200"/>
              <a:t>Campus Jr </a:t>
            </a:r>
            <a:r>
              <a:rPr lang="fr-CA" sz="1200" u="sng">
                <a:solidFill>
                  <a:schemeClr val="accent5"/>
                </a:solidFill>
                <a:hlinkClick r:id="rId5"/>
              </a:rPr>
              <a:t>https://www.lecampusjunior.fr/</a:t>
            </a:r>
            <a:r>
              <a:rPr lang="fr-CA" sz="1200"/>
              <a:t> 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200" u="sng">
                <a:solidFill>
                  <a:schemeClr val="hlink"/>
                </a:solidFill>
                <a:hlinkClick r:id="rId6"/>
              </a:rPr>
              <a:t>Scratch Jr</a:t>
            </a:r>
            <a:r>
              <a:rPr lang="fr-CA" sz="1200"/>
              <a:t> (</a:t>
            </a:r>
            <a:r>
              <a:rPr lang="fr-CA" sz="1200" u="sng">
                <a:solidFill>
                  <a:schemeClr val="hlink"/>
                </a:solidFill>
                <a:hlinkClick r:id="rId7"/>
              </a:rPr>
              <a:t>Ressources</a:t>
            </a:r>
            <a:r>
              <a:rPr lang="fr-CA" sz="1200"/>
              <a:t>), 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200"/>
              <a:t>iPad : </a:t>
            </a:r>
            <a:r>
              <a:rPr lang="fr-CA" sz="1200" u="sng">
                <a:solidFill>
                  <a:schemeClr val="hlink"/>
                </a:solidFill>
                <a:hlinkClick r:id="rId8"/>
              </a:rPr>
              <a:t>Scratch3</a:t>
            </a:r>
            <a:r>
              <a:rPr lang="fr-CA" sz="1200"/>
              <a:t>, Pyonkee, Tickel…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200" u="sng">
                <a:solidFill>
                  <a:schemeClr val="hlink"/>
                </a:solidFill>
                <a:hlinkClick r:id="rId9"/>
              </a:rPr>
              <a:t>Autoformation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descr="scratch_carre.gif" id="171" name="Google Shape;171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19225" y="341088"/>
            <a:ext cx="5559199" cy="41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173" name="Google Shape;173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900" y="297260"/>
            <a:ext cx="6580351" cy="422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Snap!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81" name="Google Shape;181;p26"/>
          <p:cNvSpPr txBox="1"/>
          <p:nvPr>
            <p:ph idx="1" type="body"/>
          </p:nvPr>
        </p:nvSpPr>
        <p:spPr>
          <a:xfrm>
            <a:off x="194500" y="1058950"/>
            <a:ext cx="20172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/>
              <a:t>Versi</a:t>
            </a:r>
            <a:r>
              <a:rPr lang="fr-CA" sz="1400"/>
              <a:t>on ++ de Scratch (au départ BYOB une extension)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400"/>
              <a:t>Permet d’écrire ses propres blocs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400"/>
              <a:t>Grouper des lutins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4"/>
              </a:rPr>
              <a:t>http://recitmst.qc.ca/snap/</a:t>
            </a:r>
            <a:r>
              <a:rPr lang="fr-CA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5"/>
              </a:rPr>
              <a:t>Présentation</a:t>
            </a:r>
            <a:endParaRPr/>
          </a:p>
        </p:txBody>
      </p:sp>
      <p:sp>
        <p:nvSpPr>
          <p:cNvPr id="182" name="Google Shape;182;p26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183" name="Google Shape;18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App Inventor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90" name="Google Shape;19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Par le MIT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Apps sur Android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/>
              <a:t>Secondaire 2e cycle</a:t>
            </a:r>
            <a:endParaRPr/>
          </a:p>
        </p:txBody>
      </p:sp>
      <p:sp>
        <p:nvSpPr>
          <p:cNvPr id="191" name="Google Shape;191;p27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ppinventor.gif" id="192" name="Google Shape;1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0325" y="185725"/>
            <a:ext cx="6316950" cy="459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uter-1941945_960_720.png" id="193" name="Google Shape;19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DGpad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200" name="Google Shape;200;p28"/>
          <p:cNvSpPr txBox="1"/>
          <p:nvPr>
            <p:ph idx="1" type="body"/>
          </p:nvPr>
        </p:nvSpPr>
        <p:spPr>
          <a:xfrm>
            <a:off x="311700" y="1152475"/>
            <a:ext cx="254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http://dgpad.net/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4"/>
              </a:rPr>
              <a:t>Début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5"/>
              </a:rPr>
              <a:t>Les briques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6"/>
              </a:rPr>
              <a:t>Carré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7"/>
              </a:rPr>
              <a:t>Autres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chemeClr val="hlink"/>
                </a:solidFill>
                <a:hlinkClick r:id="rId8"/>
              </a:rPr>
              <a:t>Autoformation</a:t>
            </a:r>
            <a:endParaRPr/>
          </a:p>
        </p:txBody>
      </p:sp>
      <p:pic>
        <p:nvPicPr>
          <p:cNvPr descr="dgpad_tortue.gif" id="201" name="Google Shape;201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64625" y="284275"/>
            <a:ext cx="5820676" cy="437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203" name="Google Shape;203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BlocksCad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210" name="Google Shape;21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recitmst.qc.ca/blockscad/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chemeClr val="hlink"/>
                </a:solidFill>
                <a:hlinkClick r:id="rId4"/>
              </a:rPr>
              <a:t>Tutoriel complet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/>
              <a:t>Imprimante 3D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/>
              <a:t>Géométrie/Fonctions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/>
              <a:t>Voir aussi </a:t>
            </a:r>
            <a:r>
              <a:rPr lang="fr-CA" u="sng">
                <a:solidFill>
                  <a:schemeClr val="hlink"/>
                </a:solidFill>
                <a:hlinkClick r:id="rId5"/>
              </a:rPr>
              <a:t>BeetleBlocks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fr-CA" sz="1400"/>
              <a:t>2D et 3D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 u="sng">
                <a:solidFill>
                  <a:schemeClr val="hlink"/>
                </a:solidFill>
                <a:hlinkClick r:id="rId6"/>
              </a:rPr>
              <a:t>Exemples</a:t>
            </a:r>
            <a:endParaRPr sz="1400"/>
          </a:p>
        </p:txBody>
      </p:sp>
      <p:pic>
        <p:nvPicPr>
          <p:cNvPr descr="blockscad.gif" id="211" name="Google Shape;21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53900" y="261775"/>
            <a:ext cx="5667176" cy="447824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213" name="Google Shape;21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9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GeoBlockly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220" name="Google Shape;22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GeoBlockly</a:t>
            </a:r>
            <a:r>
              <a:rPr lang="fr-CA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4"/>
              </a:rPr>
              <a:t>Site officiel</a:t>
            </a:r>
            <a:r>
              <a:rPr lang="fr-CA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/>
              <a:t>Géométrie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/>
              <a:t>Animation possible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chemeClr val="hlink"/>
                </a:solidFill>
                <a:hlinkClick r:id="rId5"/>
              </a:rPr>
              <a:t>Tutoriel 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fr-CA" sz="1400" u="sng">
                <a:solidFill>
                  <a:schemeClr val="hlink"/>
                </a:solidFill>
                <a:hlinkClick r:id="rId6"/>
              </a:rPr>
              <a:t>Exemple 4 coins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 u="sng">
                <a:solidFill>
                  <a:schemeClr val="hlink"/>
                </a:solidFill>
                <a:hlinkClick r:id="rId7"/>
              </a:rPr>
              <a:t>Exemple carré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 u="sng">
                <a:solidFill>
                  <a:schemeClr val="hlink"/>
                </a:solidFill>
                <a:hlinkClick r:id="rId8"/>
              </a:rPr>
              <a:t>Autres exemples</a:t>
            </a:r>
            <a:endParaRPr sz="1400"/>
          </a:p>
        </p:txBody>
      </p:sp>
      <p:pic>
        <p:nvPicPr>
          <p:cNvPr descr="geoblockly.gif" id="221" name="Google Shape;221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93975" y="213175"/>
            <a:ext cx="6111401" cy="43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223" name="Google Shape;223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AlgoBox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230" name="Google Shape;230;p31"/>
          <p:cNvSpPr txBox="1"/>
          <p:nvPr>
            <p:ph idx="1" type="body"/>
          </p:nvPr>
        </p:nvSpPr>
        <p:spPr>
          <a:xfrm>
            <a:off x="311700" y="1152475"/>
            <a:ext cx="229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/>
              <a:t>Algorithme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/>
              <a:t>Pseudo-Code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/>
              <a:t>Logique/</a:t>
            </a:r>
            <a:br>
              <a:rPr lang="fr-CA" sz="1400"/>
            </a:br>
            <a:r>
              <a:rPr lang="fr-CA" sz="1400"/>
              <a:t>Mathématique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400"/>
              <a:t>Logiciel </a:t>
            </a:r>
            <a:r>
              <a:rPr lang="fr-CA" sz="1400" u="sng">
                <a:solidFill>
                  <a:schemeClr val="hlink"/>
                </a:solidFill>
                <a:hlinkClick r:id="rId3"/>
              </a:rPr>
              <a:t>http://proglab.fr/</a:t>
            </a:r>
            <a:r>
              <a:rPr lang="fr-CA" sz="1400"/>
              <a:t>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400" u="sng">
                <a:solidFill>
                  <a:schemeClr val="hlink"/>
                </a:solidFill>
                <a:hlinkClick r:id="rId4"/>
              </a:rPr>
              <a:t>Formation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400" u="sng">
                <a:solidFill>
                  <a:schemeClr val="hlink"/>
                </a:solidFill>
                <a:hlinkClick r:id="rId5"/>
              </a:rPr>
              <a:t>Ressources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400" u="sng">
                <a:solidFill>
                  <a:schemeClr val="hlink"/>
                </a:solidFill>
                <a:hlinkClick r:id="rId6"/>
              </a:rPr>
              <a:t>Présentation CS Capitale</a:t>
            </a:r>
            <a:r>
              <a:rPr lang="fr-CA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1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lgobox2.gif" id="233" name="Google Shape;23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9700" y="239650"/>
            <a:ext cx="5931876" cy="4571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uter-1941945_960_720.png" id="234" name="Google Shape;234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Plan de la présentation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916675" y="1152475"/>
            <a:ext cx="791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fr-CA" sz="2400"/>
              <a:t>Pourquoi programmer?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fr-CA" sz="2400"/>
              <a:t>Liens PFEQ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fr-CA" sz="2400"/>
              <a:t>Les contextes et possibilités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fr-CA" sz="2400"/>
              <a:t>Outils pour s’initier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fr-CA" sz="2400"/>
              <a:t>Outils généraux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fr-CA" sz="2400"/>
              <a:t>Outils spécialisés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66" name="Google Shape;66;p14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Robots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240" name="Google Shape;24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Sphero/Ollie 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Ozobot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Dash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Thymio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Lego (EV3, Wedo 2.0)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Autoformations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IMG_0404.JPG" id="241" name="Google Shape;2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7100" y="392600"/>
            <a:ext cx="6134150" cy="460232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2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243" name="Google Shape;24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MBot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250" name="Google Shape;250;p33"/>
          <p:cNvSpPr txBox="1"/>
          <p:nvPr>
            <p:ph idx="1" type="body"/>
          </p:nvPr>
        </p:nvSpPr>
        <p:spPr>
          <a:xfrm>
            <a:off x="311700" y="1152475"/>
            <a:ext cx="229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Robot solide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Montage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MBlock</a:t>
            </a:r>
            <a:r>
              <a:rPr lang="fr-CA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Scratch modifié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100"/>
              <a:t>Windows, Mac, Linux, tablettes...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4"/>
              </a:rPr>
              <a:t>Documents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5"/>
              </a:rPr>
              <a:t>Autoformation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mblock_mbot.gif" id="251" name="Google Shape;25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8125" y="329475"/>
            <a:ext cx="6450000" cy="432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253" name="Google Shape;25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3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Micro:bit</a:t>
            </a:r>
            <a:endParaRPr/>
          </a:p>
        </p:txBody>
      </p:sp>
      <p:sp>
        <p:nvSpPr>
          <p:cNvPr id="260" name="Google Shape;260;p34"/>
          <p:cNvSpPr txBox="1"/>
          <p:nvPr>
            <p:ph idx="1" type="body"/>
          </p:nvPr>
        </p:nvSpPr>
        <p:spPr>
          <a:xfrm>
            <a:off x="311700" y="1152475"/>
            <a:ext cx="209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Défis officiels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4"/>
              </a:rPr>
              <a:t>Pour commencer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5"/>
              </a:rPr>
              <a:t>Présentation (CSBE)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Démocratise les microcontrôleurs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1975" y="259200"/>
            <a:ext cx="6631951" cy="4009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uter-1941945_960_720.png" id="262" name="Google Shape;262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4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 txBox="1"/>
          <p:nvPr>
            <p:ph type="title"/>
          </p:nvPr>
        </p:nvSpPr>
        <p:spPr>
          <a:xfrm>
            <a:off x="311700" y="445025"/>
            <a:ext cx="243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Arduino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269" name="Google Shape;269;p35"/>
          <p:cNvSpPr txBox="1"/>
          <p:nvPr>
            <p:ph idx="1" type="body"/>
          </p:nvPr>
        </p:nvSpPr>
        <p:spPr>
          <a:xfrm>
            <a:off x="311700" y="1265550"/>
            <a:ext cx="2438400" cy="34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Site officiel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4"/>
              </a:rPr>
              <a:t>ArduBlockly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Robotique secondaire 2e cycle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/>
              <a:t>Univers technologique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5"/>
              </a:rPr>
              <a:t>Autoformation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5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5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1425" y="353475"/>
            <a:ext cx="6160851" cy="400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uter-1941945_960_720.png" id="273" name="Google Shape;273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Arduino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279" name="Google Shape;279;p36"/>
          <p:cNvSpPr txBox="1"/>
          <p:nvPr>
            <p:ph idx="1" type="body"/>
          </p:nvPr>
        </p:nvSpPr>
        <p:spPr>
          <a:xfrm>
            <a:off x="311700" y="1152475"/>
            <a:ext cx="230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Mblock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Un Scratch modifié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Aussi </a:t>
            </a:r>
            <a:r>
              <a:rPr lang="fr-CA" u="sng">
                <a:solidFill>
                  <a:schemeClr val="hlink"/>
                </a:solidFill>
                <a:hlinkClick r:id="rId4"/>
              </a:rPr>
              <a:t>ArduBlockly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5"/>
              </a:rPr>
              <a:t>Formation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6"/>
              </a:rPr>
              <a:t>Autoformation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/>
              <a:t> </a:t>
            </a:r>
            <a:endParaRPr/>
          </a:p>
        </p:txBody>
      </p:sp>
      <p:pic>
        <p:nvPicPr>
          <p:cNvPr descr="mblock_arduino.gif" id="280" name="Google Shape;28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4274" y="390600"/>
            <a:ext cx="6313301" cy="423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6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282" name="Google Shape;282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6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Arduino</a:t>
            </a:r>
            <a:endParaRPr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TinkerCAD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289" name="Google Shape;289;p37"/>
          <p:cNvSpPr txBox="1"/>
          <p:nvPr>
            <p:ph idx="1" type="body"/>
          </p:nvPr>
        </p:nvSpPr>
        <p:spPr>
          <a:xfrm>
            <a:off x="311700" y="1547300"/>
            <a:ext cx="229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Simulation en ligne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Construction de circuits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7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7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7298" y="396774"/>
            <a:ext cx="6117350" cy="3721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uter-1941945_960_720.png" id="293" name="Google Shape;29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Arduino</a:t>
            </a:r>
            <a:endParaRPr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BitBloq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299" name="Google Shape;299;p38"/>
          <p:cNvSpPr txBox="1"/>
          <p:nvPr>
            <p:ph idx="1" type="body"/>
          </p:nvPr>
        </p:nvSpPr>
        <p:spPr>
          <a:xfrm>
            <a:off x="311700" y="1547300"/>
            <a:ext cx="229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Programmation en ligne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Construction de circuit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/>
              <a:t>Fonctionne avec Chromebook</a:t>
            </a:r>
            <a:endParaRPr/>
          </a:p>
        </p:txBody>
      </p:sp>
      <p:sp>
        <p:nvSpPr>
          <p:cNvPr id="300" name="Google Shape;300;p38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8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2200" y="445025"/>
            <a:ext cx="6390100" cy="38875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uter-1941945_960_720.png" id="303" name="Google Shape;30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Retour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309" name="Google Shape;309;p39"/>
          <p:cNvSpPr txBox="1"/>
          <p:nvPr>
            <p:ph idx="1" type="body"/>
          </p:nvPr>
        </p:nvSpPr>
        <p:spPr>
          <a:xfrm>
            <a:off x="977775" y="1152475"/>
            <a:ext cx="775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fr-CA" sz="2400"/>
              <a:t>Vos découvertes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fr-CA" sz="2400"/>
              <a:t>Vos coups de coeur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fr-CA" sz="2400"/>
              <a:t>Vos commentaires/questions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i="1" lang="fr-CA" sz="2400"/>
              <a:t>Pierre Lachance </a:t>
            </a:r>
            <a:endParaRPr i="1" sz="2400"/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i="1" lang="fr-CA" sz="2400" u="sng">
                <a:solidFill>
                  <a:schemeClr val="hlink"/>
                </a:solidFill>
                <a:hlinkClick r:id="rId3"/>
              </a:rPr>
              <a:t>pierre.lachance@recitmst.qc.ca</a:t>
            </a:r>
            <a:r>
              <a:rPr i="1" lang="fr-CA" sz="2400"/>
              <a:t> </a:t>
            </a:r>
            <a:endParaRPr i="1"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2400"/>
              <a:t>Merci !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10" name="Google Shape;310;p39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recit_nouveau.png" id="311" name="Google Shape;31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4316" y="3785675"/>
            <a:ext cx="1066800" cy="1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9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>
                <a:solidFill>
                  <a:srgbClr val="1C4587"/>
                </a:solidFill>
              </a:rPr>
              <a:t>Programmer c’est quoi?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805775" y="1152475"/>
            <a:ext cx="802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AutoNum type="arabicPeriod"/>
            </a:pPr>
            <a:r>
              <a:rPr lang="fr-CA" sz="2400">
                <a:latin typeface="Happy Monkey"/>
                <a:ea typeface="Happy Monkey"/>
                <a:cs typeface="Happy Monkey"/>
                <a:sym typeface="Happy Monkey"/>
              </a:rPr>
              <a:t>Vos mots-clés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AutoNum type="arabicPeriod"/>
            </a:pPr>
            <a:r>
              <a:rPr lang="fr-CA" sz="2400">
                <a:latin typeface="Happy Monkey"/>
                <a:ea typeface="Happy Monkey"/>
                <a:cs typeface="Happy Monkey"/>
                <a:sym typeface="Happy Monkey"/>
              </a:rPr>
              <a:t>Vos impressions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AutoNum type="arabicPeriod"/>
            </a:pPr>
            <a:r>
              <a:rPr lang="fr-CA" sz="2400">
                <a:latin typeface="Happy Monkey"/>
                <a:ea typeface="Happy Monkey"/>
                <a:cs typeface="Happy Monkey"/>
                <a:sym typeface="Happy Monkey"/>
              </a:rPr>
              <a:t>Vos idées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AutoNum type="arabicPeriod"/>
            </a:pPr>
            <a:r>
              <a:rPr lang="fr-CA" sz="2400">
                <a:latin typeface="Happy Monkey"/>
                <a:ea typeface="Happy Monkey"/>
                <a:cs typeface="Happy Monkey"/>
                <a:sym typeface="Happy Monkey"/>
              </a:rPr>
              <a:t>Vos peurs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>
                <a:solidFill>
                  <a:srgbClr val="1C4587"/>
                </a:solidFill>
              </a:rPr>
              <a:t>Programmer c’est quoi?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805775" y="1152475"/>
            <a:ext cx="3444600" cy="38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AutoNum type="arabicPeriod"/>
            </a:pPr>
            <a:r>
              <a:rPr lang="fr-CA" sz="2400">
                <a:latin typeface="Happy Monkey"/>
                <a:ea typeface="Happy Monkey"/>
                <a:cs typeface="Happy Monkey"/>
                <a:sym typeface="Happy Monkey"/>
              </a:rPr>
              <a:t>Vos mots-clés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AutoNum type="arabicPeriod"/>
            </a:pPr>
            <a:r>
              <a:rPr lang="fr-CA" sz="2400">
                <a:latin typeface="Happy Monkey"/>
                <a:ea typeface="Happy Monkey"/>
                <a:cs typeface="Happy Monkey"/>
                <a:sym typeface="Happy Monkey"/>
              </a:rPr>
              <a:t>Vos impressions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AutoNum type="arabicPeriod"/>
            </a:pPr>
            <a:r>
              <a:rPr lang="fr-CA" sz="2400">
                <a:latin typeface="Happy Monkey"/>
                <a:ea typeface="Happy Monkey"/>
                <a:cs typeface="Happy Monkey"/>
                <a:sym typeface="Happy Monkey"/>
              </a:rPr>
              <a:t>Vos idées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Happy Monkey"/>
              <a:buAutoNum type="arabicPeriod"/>
            </a:pPr>
            <a:r>
              <a:rPr lang="fr-CA" sz="2400">
                <a:latin typeface="Happy Monkey"/>
                <a:ea typeface="Happy Monkey"/>
                <a:cs typeface="Happy Monkey"/>
                <a:sym typeface="Happy Monkey"/>
              </a:rPr>
              <a:t>Vos peurs</a:t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98000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4095750" y="1131100"/>
            <a:ext cx="4369500" cy="17502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rgbClr val="980000"/>
                </a:solidFill>
                <a:latin typeface="Happy Monkey"/>
                <a:ea typeface="Happy Monkey"/>
                <a:cs typeface="Happy Monkey"/>
                <a:sym typeface="Happy Monkey"/>
              </a:rPr>
              <a:t>Faire un carré </a:t>
            </a:r>
            <a:endParaRPr sz="2400">
              <a:solidFill>
                <a:srgbClr val="98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80000"/>
              </a:buClr>
              <a:buSzPts val="2400"/>
              <a:buFont typeface="Happy Monkey"/>
              <a:buChar char="➔"/>
            </a:pPr>
            <a:r>
              <a:rPr lang="fr-CA" sz="2400">
                <a:solidFill>
                  <a:srgbClr val="980000"/>
                </a:solidFill>
                <a:latin typeface="Happy Monkey"/>
                <a:ea typeface="Happy Monkey"/>
                <a:cs typeface="Happy Monkey"/>
                <a:sym typeface="Happy Monkey"/>
              </a:rPr>
              <a:t>avec un pochoir…</a:t>
            </a:r>
            <a:endParaRPr sz="2400">
              <a:solidFill>
                <a:srgbClr val="98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400"/>
              <a:buFont typeface="Happy Monkey"/>
              <a:buChar char="➔"/>
            </a:pPr>
            <a:r>
              <a:rPr lang="fr-CA" sz="2400">
                <a:solidFill>
                  <a:srgbClr val="980000"/>
                </a:solidFill>
                <a:latin typeface="Happy Monkey"/>
                <a:ea typeface="Happy Monkey"/>
                <a:cs typeface="Happy Monkey"/>
                <a:sym typeface="Happy Monkey"/>
              </a:rPr>
              <a:t>ou avec équerre+règle</a:t>
            </a:r>
            <a:endParaRPr sz="2400">
              <a:solidFill>
                <a:srgbClr val="98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98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98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869150" y="3352900"/>
            <a:ext cx="7179600" cy="11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400">
                <a:solidFill>
                  <a:srgbClr val="980000"/>
                </a:solidFill>
                <a:latin typeface="Happy Monkey"/>
                <a:ea typeface="Happy Monkey"/>
                <a:cs typeface="Happy Monkey"/>
                <a:sym typeface="Happy Monkey"/>
              </a:rPr>
              <a:t>Concept IMP : </a:t>
            </a:r>
            <a:endParaRPr sz="2400">
              <a:solidFill>
                <a:srgbClr val="980000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400">
                <a:solidFill>
                  <a:srgbClr val="980000"/>
                </a:solidFill>
                <a:latin typeface="Happy Monkey"/>
                <a:ea typeface="Happy Monkey"/>
                <a:cs typeface="Happy Monkey"/>
                <a:sym typeface="Happy Monkey"/>
              </a:rPr>
              <a:t>«Manipuler des objets» et «j’ai un bogue»</a:t>
            </a:r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urquoi_programmer.jpg"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550" y="0"/>
            <a:ext cx="6598901" cy="49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 rot="-5400000">
            <a:off x="-469300" y="1007475"/>
            <a:ext cx="22626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073763"/>
                </a:solidFill>
              </a:rPr>
              <a:t>Pourquoi ?</a:t>
            </a:r>
            <a:endParaRPr sz="3000">
              <a:solidFill>
                <a:srgbClr val="073763"/>
              </a:solidFill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>
                <a:solidFill>
                  <a:srgbClr val="1C4587"/>
                </a:solidFill>
              </a:rPr>
              <a:t>Programmer c’est quoi?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805775" y="1152475"/>
            <a:ext cx="8026500" cy="37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En programmant on apprend plus que les «fonctions» du logiciel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Happy Monkey"/>
              <a:buChar char="●"/>
            </a:pP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Compétence résoudre des problèmes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Happy Monkey"/>
              <a:buChar char="●"/>
            </a:pP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Séparer le problèmes en parties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Happy Monkey"/>
              <a:buChar char="●"/>
            </a:pP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Boucle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Happy Monkey"/>
              <a:buChar char="●"/>
            </a:pP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Variables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Happy Monkey"/>
              <a:buChar char="●"/>
            </a:pP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Conditions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Happy Monkey"/>
              <a:buChar char="●"/>
            </a:pP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Algorithmie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Happy Monkey"/>
              <a:buChar char="●"/>
            </a:pPr>
            <a:r>
              <a:rPr lang="fr-CA" u="sng">
                <a:solidFill>
                  <a:schemeClr val="hlink"/>
                </a:solidFill>
                <a:latin typeface="Happy Monkey"/>
                <a:ea typeface="Happy Monkey"/>
                <a:cs typeface="Happy Monkey"/>
                <a:sym typeface="Happy Monkey"/>
                <a:hlinkClick r:id="rId3"/>
              </a:rPr>
              <a:t>Mathématique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Happy Monkey"/>
              <a:buChar char="●"/>
            </a:pP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Structurer sa pensée logique (ex. trouver un # de téléphone dans le bottin)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Happy Monkey"/>
              <a:buChar char="●"/>
            </a:pP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C’est pour les élèves, leurs intérêts, leur futur.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descr="computer-1941945_960_720.png"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444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>
                <a:solidFill>
                  <a:srgbClr val="1C4587"/>
                </a:solidFill>
              </a:rPr>
              <a:t>Liens PFEQ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805775" y="1152475"/>
            <a:ext cx="8026500" cy="37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latin typeface="Happy Monkey"/>
                <a:ea typeface="Happy Monkey"/>
                <a:cs typeface="Happy Monkey"/>
                <a:sym typeface="Happy Monkey"/>
                <a:hlinkClick r:id="rId3"/>
              </a:rPr>
              <a:t>Des idées selon les niveaux</a:t>
            </a: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 (travaux du RÉCIT)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Progression des apprentissages au primaire annotée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Happy Monkey"/>
              <a:buChar char="●"/>
            </a:pPr>
            <a:r>
              <a:rPr lang="fr-CA" u="sng">
                <a:solidFill>
                  <a:schemeClr val="hlink"/>
                </a:solidFill>
                <a:latin typeface="Happy Monkey"/>
                <a:ea typeface="Happy Monkey"/>
                <a:cs typeface="Happy Monkey"/>
                <a:sym typeface="Happy Monkey"/>
                <a:hlinkClick r:id="rId4"/>
              </a:rPr>
              <a:t>Mathématique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Happy Monkey"/>
              <a:buChar char="●"/>
            </a:pPr>
            <a:r>
              <a:rPr lang="fr-CA" u="sng">
                <a:solidFill>
                  <a:schemeClr val="hlink"/>
                </a:solidFill>
                <a:latin typeface="Happy Monkey"/>
                <a:ea typeface="Happy Monkey"/>
                <a:cs typeface="Happy Monkey"/>
                <a:sym typeface="Happy Monkey"/>
                <a:hlinkClick r:id="rId5"/>
              </a:rPr>
              <a:t>Science et technologie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latin typeface="Happy Monkey"/>
                <a:ea typeface="Happy Monkey"/>
                <a:cs typeface="Happy Monkey"/>
                <a:sym typeface="Happy Monkey"/>
                <a:hlinkClick r:id="rId6"/>
              </a:rPr>
              <a:t>Progression des apprentissages en ST au secondaire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latin typeface="Happy Monkey"/>
                <a:ea typeface="Happy Monkey"/>
                <a:cs typeface="Happy Monkey"/>
                <a:sym typeface="Happy Monkey"/>
                <a:hlinkClick r:id="rId7"/>
              </a:rPr>
              <a:t>Éléments de programme ST 1er cycle</a:t>
            </a: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 secondaire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u="sng">
                <a:solidFill>
                  <a:schemeClr val="hlink"/>
                </a:solidFill>
                <a:latin typeface="Happy Monkey"/>
                <a:ea typeface="Happy Monkey"/>
                <a:cs typeface="Happy Monkey"/>
                <a:sym typeface="Happy Monkey"/>
                <a:hlinkClick r:id="rId8"/>
              </a:rPr>
              <a:t>Éléments du programme ST 2e cycle</a:t>
            </a:r>
            <a:r>
              <a:rPr lang="fr-CA">
                <a:solidFill>
                  <a:srgbClr val="666666"/>
                </a:solidFill>
                <a:latin typeface="Happy Monkey"/>
                <a:ea typeface="Happy Monkey"/>
                <a:cs typeface="Happy Monkey"/>
                <a:sym typeface="Happy Monkey"/>
              </a:rPr>
              <a:t> secondaire</a:t>
            </a:r>
            <a:endParaRPr>
              <a:solidFill>
                <a:srgbClr val="666666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descr="computer-1941945_960_720.png" id="112" name="Google Shape;11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 rot="-5400000">
            <a:off x="-865750" y="1403950"/>
            <a:ext cx="30555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000">
                <a:solidFill>
                  <a:srgbClr val="073763"/>
                </a:solidFill>
              </a:rPr>
              <a:t>Tour d’horizon</a:t>
            </a:r>
            <a:endParaRPr sz="3000">
              <a:solidFill>
                <a:srgbClr val="073763"/>
              </a:solidFill>
            </a:endParaRPr>
          </a:p>
        </p:txBody>
      </p:sp>
      <p:sp>
        <p:nvSpPr>
          <p:cNvPr id="121" name="Google Shape;121;p20">
            <a:hlinkClick/>
          </p:cNvPr>
          <p:cNvSpPr/>
          <p:nvPr/>
        </p:nvSpPr>
        <p:spPr>
          <a:xfrm>
            <a:off x="1425925" y="685950"/>
            <a:ext cx="865800" cy="17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7951" y="0"/>
            <a:ext cx="6680650" cy="501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73763"/>
                </a:solidFill>
              </a:rPr>
              <a:t>Les possibilités en MST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311700" y="1152475"/>
            <a:ext cx="3864900" cy="3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/>
              <a:t>S’initier</a:t>
            </a:r>
            <a:r>
              <a:rPr lang="fr-CA"/>
              <a:t> : </a:t>
            </a:r>
            <a:r>
              <a:rPr lang="fr-CA"/>
              <a:t>Jeux Blockly, </a:t>
            </a:r>
            <a:r>
              <a:rPr lang="fr-CA"/>
              <a:t>Code.org, All Can Code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fr-CA"/>
              <a:t>Programmer</a:t>
            </a:r>
            <a:r>
              <a:rPr lang="fr-CA"/>
              <a:t> (selon intention): 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fr-CA" sz="1400"/>
              <a:t>Scratch (très connu)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/>
              <a:t>Scratch Jr (1er cycle primaire)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/>
              <a:t>GeoBlockly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/>
              <a:t>DGpad (mathématique secondaire)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/>
              <a:t>BlocksCad (dessin 3D - imprimante 3D)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/>
              <a:t>App Inventor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 u="sng">
                <a:solidFill>
                  <a:schemeClr val="hlink"/>
                </a:solidFill>
                <a:hlinkClick r:id="rId3"/>
              </a:rPr>
              <a:t>Divers robots</a:t>
            </a:r>
            <a:r>
              <a:rPr lang="fr-CA" sz="1400"/>
              <a:t> ou </a:t>
            </a:r>
            <a:r>
              <a:rPr lang="fr-CA" sz="1400" u="sng">
                <a:solidFill>
                  <a:schemeClr val="hlink"/>
                </a:solidFill>
                <a:hlinkClick r:id="rId4"/>
              </a:rPr>
              <a:t>cette liste</a:t>
            </a:r>
            <a:r>
              <a:rPr lang="fr-CA" sz="1400"/>
              <a:t> (mBot, Ozobot, Sphero, Ollie, Arduino et Lilypad/Flora)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1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omputer-1941945_960_720.png"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141011" y="3971475"/>
            <a:ext cx="922625" cy="8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10175" y="4963700"/>
            <a:ext cx="9144000" cy="179700"/>
          </a:xfrm>
          <a:prstGeom prst="rect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4589175" y="1152500"/>
            <a:ext cx="3864900" cy="3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CA"/>
              <a:t>Progression, des pistes</a:t>
            </a:r>
            <a:endParaRPr b="1"/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fr-CA" sz="1400" u="sng">
                <a:solidFill>
                  <a:schemeClr val="hlink"/>
                </a:solidFill>
                <a:hlinkClick r:id="rId6"/>
              </a:rPr>
              <a:t>CS Navigateurs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 u="sng">
                <a:solidFill>
                  <a:schemeClr val="hlink"/>
                </a:solidFill>
                <a:hlinkClick r:id="rId7"/>
              </a:rPr>
              <a:t>CS Capitale</a:t>
            </a:r>
            <a:endParaRPr b="1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CA" sz="1400" u="sng">
                <a:solidFill>
                  <a:schemeClr val="hlink"/>
                </a:solidFill>
                <a:hlinkClick r:id="rId8"/>
              </a:rPr>
              <a:t>Stéphanie Rioux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fr-CA"/>
              <a:t>Fouiller</a:t>
            </a:r>
            <a:r>
              <a:rPr lang="fr-CA"/>
              <a:t> d’</a:t>
            </a:r>
            <a:r>
              <a:rPr lang="fr-CA" u="sng">
                <a:solidFill>
                  <a:schemeClr val="hlink"/>
                </a:solidFill>
                <a:hlinkClick r:id="rId9"/>
              </a:rPr>
              <a:t>autres outils</a:t>
            </a:r>
            <a:r>
              <a:rPr lang="fr-CA"/>
              <a:t> (tableur avec +50 applications)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10"/>
              </a:rPr>
              <a:t>Ressources du RÉCIT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11"/>
              </a:rPr>
              <a:t>Quelques notes supplémentaires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