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6858000" cx="12192000"/>
  <p:notesSz cx="6858000" cy="9144000"/>
  <p:embeddedFontLst>
    <p:embeddedFont>
      <p:font typeface="Ubuntu"/>
      <p:regular r:id="rId36"/>
      <p:bold r:id="rId37"/>
      <p:italic r:id="rId38"/>
      <p:boldItalic r:id="rId39"/>
    </p:embeddedFont>
    <p:embeddedFont>
      <p:font typeface="Roboto"/>
      <p:regular r:id="rId40"/>
      <p:bold r:id="rId41"/>
      <p:italic r:id="rId42"/>
      <p:boldItalic r:id="rId43"/>
    </p:embeddedFont>
    <p:embeddedFont>
      <p:font typeface="Barlow Condensed"/>
      <p:regular r:id="rId44"/>
      <p:bold r:id="rId45"/>
      <p:italic r:id="rId46"/>
      <p:boldItalic r:id="rId47"/>
    </p:embeddedFont>
    <p:embeddedFont>
      <p:font typeface="Press Start 2P"/>
      <p:regular r:id="rId48"/>
    </p:embeddedFont>
    <p:embeddedFont>
      <p:font typeface="Viga"/>
      <p:regular r:id="rId49"/>
    </p:embeddedFont>
    <p:embeddedFont>
      <p:font typeface="Rubik"/>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1944211-048B-4C8D-B975-95CD9476EB1F}">
  <a:tblStyle styleId="{C1944211-048B-4C8D-B975-95CD9476EB1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BarlowCondensed-regular.fntdata"/><Relationship Id="rId43" Type="http://schemas.openxmlformats.org/officeDocument/2006/relationships/font" Target="fonts/Roboto-boldItalic.fntdata"/><Relationship Id="rId46" Type="http://schemas.openxmlformats.org/officeDocument/2006/relationships/font" Target="fonts/BarlowCondensed-italic.fntdata"/><Relationship Id="rId45" Type="http://schemas.openxmlformats.org/officeDocument/2006/relationships/font" Target="fonts/BarlowCondense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ressStart2P-regular.fntdata"/><Relationship Id="rId47" Type="http://schemas.openxmlformats.org/officeDocument/2006/relationships/font" Target="fonts/BarlowCondensed-boldItalic.fntdata"/><Relationship Id="rId49" Type="http://schemas.openxmlformats.org/officeDocument/2006/relationships/font" Target="fonts/Vig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font" Target="fonts/Ubuntu-bold.fntdata"/><Relationship Id="rId36" Type="http://schemas.openxmlformats.org/officeDocument/2006/relationships/font" Target="fonts/Ubuntu-regular.fntdata"/><Relationship Id="rId39" Type="http://schemas.openxmlformats.org/officeDocument/2006/relationships/font" Target="fonts/Ubuntu-boldItalic.fntdata"/><Relationship Id="rId38" Type="http://schemas.openxmlformats.org/officeDocument/2006/relationships/font" Target="fonts/Ubuntu-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ubik-bold.fntdata"/><Relationship Id="rId50" Type="http://schemas.openxmlformats.org/officeDocument/2006/relationships/font" Target="fonts/Rubik-regular.fntdata"/><Relationship Id="rId53" Type="http://schemas.openxmlformats.org/officeDocument/2006/relationships/font" Target="fonts/Rubik-boldItalic.fntdata"/><Relationship Id="rId52" Type="http://schemas.openxmlformats.org/officeDocument/2006/relationships/font" Target="fonts/Rubik-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 Stéphanie et Sandrine</a:t>
            </a:r>
            <a:endParaRPr/>
          </a:p>
        </p:txBody>
      </p:sp>
      <p:sp>
        <p:nvSpPr>
          <p:cNvPr id="112" name="Google Shape;11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dff1a659c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210" name="Google Shape;210;g2dff1a659c2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e5f4b7da8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219" name="Google Shape;219;g2e5f4b7da80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4f97a22ef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 (bilan)</a:t>
            </a:r>
            <a:endParaRPr/>
          </a:p>
        </p:txBody>
      </p:sp>
      <p:sp>
        <p:nvSpPr>
          <p:cNvPr id="228" name="Google Shape;228;g34f97a22ef2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e386746cf9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238" name="Google Shape;238;g2e386746cf9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52880e0a2a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J’ai hésité à mettre cet extrait : je pense que les participants ne comprendront pas de quelles vidéos on parle.. </a:t>
            </a:r>
            <a:endParaRPr>
              <a:solidFill>
                <a:schemeClr val="dk1"/>
              </a:solidFill>
            </a:endParaRPr>
          </a:p>
          <a:p>
            <a:pPr indent="0" lvl="0" marL="457200" rtl="0" algn="just">
              <a:lnSpc>
                <a:spcPct val="115000"/>
              </a:lnSpc>
              <a:spcBef>
                <a:spcPts val="0"/>
              </a:spcBef>
              <a:spcAft>
                <a:spcPts val="0"/>
              </a:spcAft>
              <a:buNone/>
            </a:pPr>
            <a:r>
              <a:t/>
            </a:r>
            <a:endParaRPr i="1" sz="1400">
              <a:solidFill>
                <a:schemeClr val="dk1"/>
              </a:solidFill>
              <a:latin typeface="Aptos"/>
              <a:ea typeface="Aptos"/>
              <a:cs typeface="Aptos"/>
              <a:sym typeface="Aptos"/>
            </a:endParaRPr>
          </a:p>
          <a:p>
            <a:pPr indent="-317500" lvl="0" marL="457200" rtl="0" algn="just">
              <a:lnSpc>
                <a:spcPct val="115000"/>
              </a:lnSpc>
              <a:spcBef>
                <a:spcPts val="0"/>
              </a:spcBef>
              <a:spcAft>
                <a:spcPts val="0"/>
              </a:spcAft>
              <a:buClr>
                <a:schemeClr val="dk1"/>
              </a:buClr>
              <a:buSzPts val="1400"/>
              <a:buFont typeface="Roboto"/>
              <a:buChar char="■"/>
            </a:pPr>
            <a:r>
              <a:rPr lang="en-US" sz="1400">
                <a:solidFill>
                  <a:schemeClr val="dk1"/>
                </a:solidFill>
                <a:latin typeface="Roboto"/>
                <a:ea typeface="Roboto"/>
                <a:cs typeface="Roboto"/>
                <a:sym typeface="Roboto"/>
              </a:rPr>
              <a:t>Sophie mentionne aussi qu’elle a été impressionnée par les vidéos de leur production, ça lui permet de voir leur compréhension. Les élèves ont aussi aimé ça, selon elle. </a:t>
            </a:r>
            <a:r>
              <a:rPr i="1" lang="en-US" sz="1400">
                <a:solidFill>
                  <a:schemeClr val="dk1"/>
                </a:solidFill>
                <a:latin typeface="Roboto"/>
                <a:ea typeface="Roboto"/>
                <a:cs typeface="Roboto"/>
                <a:sym typeface="Roboto"/>
              </a:rPr>
              <a:t> </a:t>
            </a:r>
            <a:endParaRPr i="1" sz="1400">
              <a:solidFill>
                <a:schemeClr val="dk1"/>
              </a:solidFill>
              <a:latin typeface="Roboto"/>
              <a:ea typeface="Roboto"/>
              <a:cs typeface="Roboto"/>
              <a:sym typeface="Roboto"/>
            </a:endParaRPr>
          </a:p>
        </p:txBody>
      </p:sp>
      <p:sp>
        <p:nvSpPr>
          <p:cNvPr id="248" name="Google Shape;248;g352880e0a2a_0_3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5112025e0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257" name="Google Shape;257;g35112025e00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52880e0a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p:txBody>
      </p:sp>
      <p:sp>
        <p:nvSpPr>
          <p:cNvPr id="266" name="Google Shape;266;g352880e0a2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5112025e0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a:p>
            <a:pPr indent="0" lvl="0" marL="0" rtl="0" algn="l">
              <a:spcBef>
                <a:spcPts val="0"/>
              </a:spcBef>
              <a:spcAft>
                <a:spcPts val="0"/>
              </a:spcAft>
              <a:buNone/>
            </a:pPr>
            <a:r>
              <a:rPr lang="en-US">
                <a:solidFill>
                  <a:schemeClr val="dk1"/>
                </a:solidFill>
              </a:rPr>
              <a:t>Minecraft est perçu comme une forme de manipulation, qui permet de développer la flexibilité mathématique pour voir autrement un concept déjà travaillé.</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L’élève utilise l'environnement comme un instrument de mesure, à la manière d'une règle selon l'élève, mais ça revient exactement comme un papier quadrillé au mètre.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L'élève utilise une autre stratégie de report de mesure, où les blocs permettent de marquer un espace dans la réflexion.</a:t>
            </a:r>
            <a:endParaRPr>
              <a:solidFill>
                <a:schemeClr val="dk1"/>
              </a:solidFill>
            </a:endParaRPr>
          </a:p>
        </p:txBody>
      </p:sp>
      <p:sp>
        <p:nvSpPr>
          <p:cNvPr id="275" name="Google Shape;275;g35112025e00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52880e0a2a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p:txBody>
      </p:sp>
      <p:sp>
        <p:nvSpPr>
          <p:cNvPr id="285" name="Google Shape;285;g352880e0a2a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5112025e0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p:txBody>
      </p:sp>
      <p:sp>
        <p:nvSpPr>
          <p:cNvPr id="296" name="Google Shape;296;g35112025e00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30" name="Google Shape;130;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52880e0a2a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p:txBody>
      </p:sp>
      <p:sp>
        <p:nvSpPr>
          <p:cNvPr id="306" name="Google Shape;306;g352880e0a2a_0_2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502437c2a8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p:txBody>
      </p:sp>
      <p:sp>
        <p:nvSpPr>
          <p:cNvPr id="316" name="Google Shape;316;g3502437c2a8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11d9a7ec0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325" name="Google Shape;325;g211d9a7ec02_0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dff1a659c2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333" name="Google Shape;333;g2dff1a659c2_0_3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52880e0a2a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342" name="Google Shape;342;g352880e0a2a_0_3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8a75a4d8ef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8a75a4d8ef_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ff6175940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1ff61759406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11d9a7ec0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11d9a7ec02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Répartition du temps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introduction (2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Problématique (2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Question de recherche (1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Cadre conceptuel (2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Considérations méthodologiques (1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Tâches co-construites (1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Quelques résultats (10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Remarques conclusives (1 min.)</a:t>
            </a:r>
            <a:endParaRPr>
              <a:solidFill>
                <a:schemeClr val="dk1"/>
              </a:solidFill>
            </a:endParaRPr>
          </a:p>
          <a:p>
            <a:pPr indent="0" lvl="0" marL="0" rtl="0" algn="l">
              <a:spcBef>
                <a:spcPts val="0"/>
              </a:spcBef>
              <a:spcAft>
                <a:spcPts val="0"/>
              </a:spcAft>
              <a:buNone/>
            </a:pPr>
            <a:r>
              <a:rPr lang="en-US">
                <a:solidFill>
                  <a:schemeClr val="dk1"/>
                </a:solidFill>
              </a:rPr>
              <a:t>*5 minutes de questions</a:t>
            </a:r>
            <a:endParaRPr>
              <a:solidFill>
                <a:schemeClr val="dk1"/>
              </a:solidFill>
            </a:endParaRPr>
          </a:p>
        </p:txBody>
      </p:sp>
      <p:sp>
        <p:nvSpPr>
          <p:cNvPr id="142" name="Google Shape;142;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e386746cf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53" name="Google Shape;153;g2e386746cf9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dff1a659c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160" name="Google Shape;160;g2dff1a659c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dff1a659c2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169" name="Google Shape;169;g2dff1a659c2_0_1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dff1a659c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Ainsi, un jeu sérieux va bien au-delà du simple jeu, car il y a une intention d’apprentissage qui est au cœur de la situation et non pas seulement le plaisir de jouer. Selon cette définition, Minecraft Education peut être considéré comme un jeu sérieux.</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Dans le monde virtuel de Minecraft Education, le grand nombre d’objets virtuels (par exemple, divers matériaux de construction) ainsi que les commandes de base du jeu (placer et miner des blocs, se déplacer, etc.) offrent différentes possibilités d’actions chez les joueur·ses. Minecraft Education est un environnement virtuel constitué de plusieurs artefacts numériques, dont l’affordance est par exemple de matérialiser le volume d’un prisme en le représentant à l’aide de blocs pour former cAe solide. Par ailleurs, Voltolini (2017) considère que l’articulation des artefacts matériels et numériques est bénéfique pour l’apprentissage des élèves dans la mesure où l’artefact numérique enrichit l’artefact matériel et amène l’individu à utiliser de nouvelles stratégies de résolution.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Cette définition s’applique à Minecraft Education du fait qu’il est possible d’y représenter diverses constructions à l’aide de blocs de manière dynamique tout en travaillant des concepts mathématiques variés (représentation spatiale, volume, aire, périmètre, fractions, numération positionnelle, etc.).</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De plus, les affordances obtenues pour la classe ne dépendent pas uniquement de l’outil ou de l’environnement en tant que tel, mais peuvent varier aussi selon l’exploitation qu’on en fait, du contexte éducatif et de la personne enseignante (Drijvers, 2003 cité dans Jeannotte et Corriveau, 2022). Ainsi, ce jeu sérieux peut être utilisé d’une manière qui n’avait pas nécessairement été envisagée par les personnes qui l’ont conçu et pourrait ainsi être employé afin de favoriser l’enseignement-apprentissage des mathématiques.</a:t>
            </a:r>
            <a:endParaRPr>
              <a:solidFill>
                <a:schemeClr val="dk1"/>
              </a:solidFill>
            </a:endParaRPr>
          </a:p>
        </p:txBody>
      </p:sp>
      <p:sp>
        <p:nvSpPr>
          <p:cNvPr id="180" name="Google Shape;180;g2dff1a659c2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11d9a7ec0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Sandrine</a:t>
            </a:r>
            <a:endParaRPr/>
          </a:p>
        </p:txBody>
      </p:sp>
      <p:sp>
        <p:nvSpPr>
          <p:cNvPr id="189" name="Google Shape;189;g211d9a7ec02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ff1a659c2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Sandrine</a:t>
            </a:r>
            <a:endParaRPr/>
          </a:p>
        </p:txBody>
      </p:sp>
      <p:sp>
        <p:nvSpPr>
          <p:cNvPr id="199" name="Google Shape;199;g2dff1a659c2_0_3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hyperlink" Target="http://recitmst.qc.ca/minecraft01052025"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hyperlink" Target="http://recitmst.qc.ca/minecraft01052025" TargetMode="External"/><Relationship Id="rId5" Type="http://schemas.openxmlformats.org/officeDocument/2006/relationships/image" Target="../media/image14.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hyperlink" Target="https://frq.gouv.qc.ca/programme-engagemen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hyperlink" Target="https://campus.recit.qc.ca/mod/page/view.php?id=24605" TargetMode="External"/><Relationship Id="rId5" Type="http://schemas.openxmlformats.org/officeDocument/2006/relationships/hyperlink" Target="https://drive.google.com/file/d/1sknbXDu0Uz6bqeu-aYI2zaa0x8rINvEW/view?usp=sharing" TargetMode="External"/><Relationship Id="rId6" Type="http://schemas.openxmlformats.org/officeDocument/2006/relationships/hyperlink" Target="https://drive.google.com/file/d/1e2-EZ44xv54aAInqVXOHEIr9zYUz5G4h/view?usp=sharing" TargetMode="External"/><Relationship Id="rId7" Type="http://schemas.openxmlformats.org/officeDocument/2006/relationships/hyperlink" Target="https://drive.google.com/file/d/1e23PdAi60UQgg_ZyHv6lK7GJQRvZeuwC/view?usp=shar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hyperlink" Target="http://recitmst.qc.ca/minecraft01052025" TargetMode="External"/><Relationship Id="rId9" Type="http://schemas.openxmlformats.org/officeDocument/2006/relationships/hyperlink" Target="https://creativecommons.org/licenses/by-nc-sa/4.0/deed.fr" TargetMode="External"/><Relationship Id="rId5" Type="http://schemas.openxmlformats.org/officeDocument/2006/relationships/hyperlink" Target="http://recitmst.qc.ca/minecraft01052025" TargetMode="External"/><Relationship Id="rId6" Type="http://schemas.openxmlformats.org/officeDocument/2006/relationships/hyperlink" Target="mailto:equipe@recitmst.qc.ca" TargetMode="External"/><Relationship Id="rId7" Type="http://schemas.openxmlformats.org/officeDocument/2006/relationships/hyperlink" Target="mailto:mathieu.thibault@uqo.ca" TargetMode="External"/><Relationship Id="rId8" Type="http://schemas.openxmlformats.org/officeDocument/2006/relationships/hyperlink" Target="https://creativecommons.org/licenses/by-nc-sa/4.0/deed.f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hyperlink" Target="mailto:michot.sandrine@courrier.uqam.ca" TargetMode="External"/><Relationship Id="rId13" Type="http://schemas.openxmlformats.org/officeDocument/2006/relationships/hyperlink" Target="http://recitmst.qc.ca/minecraft01052025" TargetMode="External"/><Relationship Id="rId12" Type="http://schemas.openxmlformats.org/officeDocument/2006/relationships/hyperlink" Target="http://recitmst.qc.ca/minecraft01052025"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2.png"/><Relationship Id="rId1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32.png"/><Relationship Id="rId7" Type="http://schemas.openxmlformats.org/officeDocument/2006/relationships/hyperlink" Target="mailto:stephanie.rioux@recit.gouv.qc.ca" TargetMode="External"/><Relationship Id="rId8" Type="http://schemas.openxmlformats.org/officeDocument/2006/relationships/hyperlink" Target="mailto:mathieu.thibault@uqo.c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hyperlink" Target="https://journals.openedition.org/sdj/1057" TargetMode="External"/><Relationship Id="rId5" Type="http://schemas.openxmlformats.org/officeDocument/2006/relationships/hyperlink" Target="https://www.sciencedirect.com/science/article/abs/pii/S0360131516301567" TargetMode="External"/><Relationship Id="rId6" Type="http://schemas.openxmlformats.org/officeDocument/2006/relationships/hyperlink" Target="https://digitalcommons.tamusa.edu/edci_faculty/3"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hyperlink" Target="https://academic.oup.com/icb/article/58/6/1235/5056708" TargetMode="External"/><Relationship Id="rId5" Type="http://schemas.openxmlformats.org/officeDocument/2006/relationships/hyperlink" Target="https://courses.edtechleaders.org/documents/elemmath/manipulatives.pdf" TargetMode="External"/><Relationship Id="rId6" Type="http://schemas.openxmlformats.org/officeDocument/2006/relationships/hyperlink" Target="https://www.learntechlib.org/noaccess/34539/" TargetMode="External"/><Relationship Id="rId7" Type="http://schemas.openxmlformats.org/officeDocument/2006/relationships/hyperlink" Target="https://theses.hal.science/tel-01585845"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hyperlink" Target="http://www.youtube.com/watch?v=OTEUQcRRQhw" TargetMode="External"/><Relationship Id="rId5"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b="0" l="0" r="0" t="0"/>
          <a:stretch/>
        </p:blipFill>
        <p:spPr>
          <a:xfrm>
            <a:off x="0" y="-388975"/>
            <a:ext cx="12192001" cy="7499247"/>
          </a:xfrm>
          <a:prstGeom prst="rect">
            <a:avLst/>
          </a:prstGeom>
          <a:noFill/>
          <a:ln>
            <a:noFill/>
          </a:ln>
        </p:spPr>
      </p:pic>
      <p:pic>
        <p:nvPicPr>
          <p:cNvPr descr="A picture containing text, toy&#10;&#10;Description automatically generated" id="115" name="Google Shape;115;p18"/>
          <p:cNvPicPr preferRelativeResize="0"/>
          <p:nvPr/>
        </p:nvPicPr>
        <p:blipFill rotWithShape="1">
          <a:blip r:embed="rId4">
            <a:alphaModFix/>
          </a:blip>
          <a:srcRect b="0" l="0" r="0" t="0"/>
          <a:stretch/>
        </p:blipFill>
        <p:spPr>
          <a:xfrm>
            <a:off x="76091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16" name="Google Shape;116;p18">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17" name="Google Shape;117;p18"/>
          <p:cNvSpPr txBox="1"/>
          <p:nvPr/>
        </p:nvSpPr>
        <p:spPr>
          <a:xfrm>
            <a:off x="1266808" y="2369250"/>
            <a:ext cx="9502200" cy="9558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en-US" sz="1700">
                <a:solidFill>
                  <a:srgbClr val="D8D8D8"/>
                </a:solidFill>
                <a:latin typeface="Press Start 2P"/>
                <a:ea typeface="Press Start 2P"/>
                <a:cs typeface="Press Start 2P"/>
                <a:sym typeface="Press Start 2P"/>
              </a:rPr>
              <a:t>Quelques avantages et défis didactiques de l’usage de Minecraft Education en tant que jeu sérieux pour apprendre en mathématiques</a:t>
            </a:r>
            <a:endParaRPr b="0" i="0" sz="1800" u="none" cap="none" strike="noStrike">
              <a:solidFill>
                <a:srgbClr val="D8D8D8"/>
              </a:solidFill>
              <a:latin typeface="Press Start 2P"/>
              <a:ea typeface="Press Start 2P"/>
              <a:cs typeface="Press Start 2P"/>
              <a:sym typeface="Press Start 2P"/>
            </a:endParaRPr>
          </a:p>
        </p:txBody>
      </p:sp>
      <p:sp>
        <p:nvSpPr>
          <p:cNvPr id="118" name="Google Shape;118;p18"/>
          <p:cNvSpPr/>
          <p:nvPr/>
        </p:nvSpPr>
        <p:spPr>
          <a:xfrm>
            <a:off x="3910450" y="3888550"/>
            <a:ext cx="4305300" cy="108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18"/>
          <p:cNvSpPr txBox="1"/>
          <p:nvPr/>
        </p:nvSpPr>
        <p:spPr>
          <a:xfrm>
            <a:off x="3987575" y="4071900"/>
            <a:ext cx="4151100" cy="8556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Mathieu Thibault</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Stéphanie Rioux</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Sandrine Michot</a:t>
            </a:r>
            <a:endParaRPr sz="1500">
              <a:solidFill>
                <a:srgbClr val="D8D8D8"/>
              </a:solidFill>
              <a:latin typeface="Press Start 2P"/>
              <a:ea typeface="Press Start 2P"/>
              <a:cs typeface="Press Start 2P"/>
              <a:sym typeface="Press Start 2P"/>
            </a:endParaRPr>
          </a:p>
        </p:txBody>
      </p:sp>
      <p:sp>
        <p:nvSpPr>
          <p:cNvPr id="120" name="Google Shape;120;p1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21" name="Google Shape;121;p18"/>
          <p:cNvPicPr preferRelativeResize="0"/>
          <p:nvPr/>
        </p:nvPicPr>
        <p:blipFill>
          <a:blip r:embed="rId5">
            <a:alphaModFix/>
          </a:blip>
          <a:stretch>
            <a:fillRect/>
          </a:stretch>
        </p:blipFill>
        <p:spPr>
          <a:xfrm>
            <a:off x="255127" y="-228200"/>
            <a:ext cx="871925" cy="1407200"/>
          </a:xfrm>
          <a:prstGeom prst="rect">
            <a:avLst/>
          </a:prstGeom>
          <a:noFill/>
          <a:ln>
            <a:noFill/>
          </a:ln>
        </p:spPr>
      </p:pic>
      <p:pic>
        <p:nvPicPr>
          <p:cNvPr id="122" name="Google Shape;122;p18"/>
          <p:cNvPicPr preferRelativeResize="0"/>
          <p:nvPr/>
        </p:nvPicPr>
        <p:blipFill>
          <a:blip r:embed="rId6">
            <a:alphaModFix/>
          </a:blip>
          <a:stretch>
            <a:fillRect/>
          </a:stretch>
        </p:blipFill>
        <p:spPr>
          <a:xfrm>
            <a:off x="3301725" y="787846"/>
            <a:ext cx="5588550" cy="1353299"/>
          </a:xfrm>
          <a:prstGeom prst="rect">
            <a:avLst/>
          </a:prstGeom>
          <a:noFill/>
          <a:ln>
            <a:noFill/>
          </a:ln>
        </p:spPr>
      </p:pic>
      <p:sp>
        <p:nvSpPr>
          <p:cNvPr id="123" name="Google Shape;123;p18"/>
          <p:cNvSpPr txBox="1"/>
          <p:nvPr/>
        </p:nvSpPr>
        <p:spPr>
          <a:xfrm>
            <a:off x="3640500" y="6251425"/>
            <a:ext cx="4589100" cy="39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1200">
                <a:solidFill>
                  <a:srgbClr val="D8D8D8"/>
                </a:solidFill>
                <a:latin typeface="Press Start 2P"/>
                <a:ea typeface="Press Start 2P"/>
                <a:cs typeface="Press Start 2P"/>
                <a:sym typeface="Press Start 2P"/>
              </a:rPr>
              <a:t>Ce</a:t>
            </a:r>
            <a:r>
              <a:rPr lang="en-US" sz="1000">
                <a:solidFill>
                  <a:srgbClr val="D8D8D8"/>
                </a:solidFill>
                <a:latin typeface="Press Start 2P"/>
                <a:ea typeface="Press Start 2P"/>
                <a:cs typeface="Press Start 2P"/>
                <a:sym typeface="Press Start 2P"/>
              </a:rPr>
              <a:t>tte recherche est financée par le FRQSC - Engagement</a:t>
            </a:r>
            <a:endParaRPr sz="1000">
              <a:solidFill>
                <a:srgbClr val="D8D8D8"/>
              </a:solidFill>
              <a:latin typeface="Press Start 2P"/>
              <a:ea typeface="Press Start 2P"/>
              <a:cs typeface="Press Start 2P"/>
              <a:sym typeface="Press Start 2P"/>
            </a:endParaRPr>
          </a:p>
        </p:txBody>
      </p:sp>
      <p:pic>
        <p:nvPicPr>
          <p:cNvPr id="124" name="Google Shape;124;p18"/>
          <p:cNvPicPr preferRelativeResize="0"/>
          <p:nvPr/>
        </p:nvPicPr>
        <p:blipFill>
          <a:blip r:embed="rId7">
            <a:alphaModFix/>
          </a:blip>
          <a:stretch>
            <a:fillRect/>
          </a:stretch>
        </p:blipFill>
        <p:spPr>
          <a:xfrm>
            <a:off x="5065050" y="5520867"/>
            <a:ext cx="1757100" cy="794377"/>
          </a:xfrm>
          <a:prstGeom prst="rect">
            <a:avLst/>
          </a:prstGeom>
          <a:noFill/>
          <a:ln>
            <a:noFill/>
          </a:ln>
        </p:spPr>
      </p:pic>
      <p:pic>
        <p:nvPicPr>
          <p:cNvPr id="125" name="Google Shape;125;p18"/>
          <p:cNvPicPr preferRelativeResize="0"/>
          <p:nvPr/>
        </p:nvPicPr>
        <p:blipFill>
          <a:blip r:embed="rId8">
            <a:alphaModFix/>
          </a:blip>
          <a:stretch>
            <a:fillRect/>
          </a:stretch>
        </p:blipFill>
        <p:spPr>
          <a:xfrm>
            <a:off x="10044925" y="33423"/>
            <a:ext cx="1967600" cy="947350"/>
          </a:xfrm>
          <a:prstGeom prst="rect">
            <a:avLst/>
          </a:prstGeom>
          <a:noFill/>
          <a:ln>
            <a:noFill/>
          </a:ln>
        </p:spPr>
      </p:pic>
      <p:sp>
        <p:nvSpPr>
          <p:cNvPr id="126" name="Google Shape;126;p18"/>
          <p:cNvSpPr txBox="1"/>
          <p:nvPr/>
        </p:nvSpPr>
        <p:spPr>
          <a:xfrm>
            <a:off x="2575800" y="5100300"/>
            <a:ext cx="6724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rgbClr val="FFFF00"/>
                </a:solidFill>
                <a:latin typeface="Press Start 2P"/>
                <a:ea typeface="Press Start 2P"/>
                <a:cs typeface="Press Start 2P"/>
                <a:sym typeface="Press Start 2P"/>
                <a:hlinkClick r:id="rId9">
                  <a:extLst>
                    <a:ext uri="{A12FA001-AC4F-418D-AE19-62706E023703}">
                      <ahyp:hlinkClr val="tx"/>
                    </a:ext>
                  </a:extLst>
                </a:hlinkClick>
              </a:rPr>
              <a:t>recitmst.qc.ca/minecraft</a:t>
            </a:r>
            <a:r>
              <a:rPr lang="en-US" sz="1600" u="sng">
                <a:solidFill>
                  <a:srgbClr val="FFFF00"/>
                </a:solidFill>
                <a:latin typeface="Press Start 2P"/>
                <a:ea typeface="Press Start 2P"/>
                <a:cs typeface="Press Start 2P"/>
                <a:sym typeface="Press Start 2P"/>
                <a:hlinkClick r:id="rId10">
                  <a:extLst>
                    <a:ext uri="{A12FA001-AC4F-418D-AE19-62706E023703}">
                      <ahyp:hlinkClr val="tx"/>
                    </a:ext>
                  </a:extLst>
                </a:hlinkClick>
              </a:rPr>
              <a:t>01052025</a:t>
            </a:r>
            <a:endParaRPr sz="1600">
              <a:solidFill>
                <a:srgbClr val="FFFF00"/>
              </a:solidFill>
              <a:latin typeface="Press Start 2P"/>
              <a:ea typeface="Press Start 2P"/>
              <a:cs typeface="Press Start 2P"/>
              <a:sym typeface="Press Start 2P"/>
            </a:endParaRPr>
          </a:p>
        </p:txBody>
      </p:sp>
      <p:pic>
        <p:nvPicPr>
          <p:cNvPr id="127" name="Google Shape;127;p18"/>
          <p:cNvPicPr preferRelativeResize="0"/>
          <p:nvPr/>
        </p:nvPicPr>
        <p:blipFill>
          <a:blip r:embed="rId11">
            <a:alphaModFix/>
          </a:blip>
          <a:stretch>
            <a:fillRect/>
          </a:stretch>
        </p:blipFill>
        <p:spPr>
          <a:xfrm>
            <a:off x="324900" y="3721620"/>
            <a:ext cx="2155301" cy="2155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1" name="Shape 211"/>
        <p:cNvGrpSpPr/>
        <p:nvPr/>
      </p:nvGrpSpPr>
      <p:grpSpPr>
        <a:xfrm>
          <a:off x="0" y="0"/>
          <a:ext cx="0" cy="0"/>
          <a:chOff x="0" y="0"/>
          <a:chExt cx="0" cy="0"/>
        </a:xfrm>
      </p:grpSpPr>
      <p:pic>
        <p:nvPicPr>
          <p:cNvPr descr="A picture containing container, square&#10;&#10;Description automatically generated" id="212" name="Google Shape;212;p27"/>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13" name="Google Shape;213;p27"/>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14" name="Google Shape;214;p27"/>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15" name="Google Shape;215;p27"/>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Considérations méthodologiques</a:t>
            </a:r>
            <a:endParaRPr sz="3000">
              <a:solidFill>
                <a:srgbClr val="D8D8D8"/>
              </a:solidFill>
              <a:latin typeface="Roboto"/>
              <a:ea typeface="Roboto"/>
              <a:cs typeface="Roboto"/>
              <a:sym typeface="Roboto"/>
            </a:endParaRPr>
          </a:p>
        </p:txBody>
      </p:sp>
      <p:sp>
        <p:nvSpPr>
          <p:cNvPr id="216" name="Google Shape;216;p27"/>
          <p:cNvSpPr txBox="1"/>
          <p:nvPr/>
        </p:nvSpPr>
        <p:spPr>
          <a:xfrm>
            <a:off x="662575" y="1727725"/>
            <a:ext cx="11165100" cy="4648500"/>
          </a:xfrm>
          <a:prstGeom prst="rect">
            <a:avLst/>
          </a:prstGeom>
          <a:noFill/>
          <a:ln>
            <a:noFill/>
          </a:ln>
        </p:spPr>
        <p:txBody>
          <a:bodyPr anchorCtr="0" anchor="t" bIns="45700" lIns="91425" spcFirstLastPara="1" rIns="91425" wrap="square" tIns="45700">
            <a:spAutoFit/>
          </a:bodyPr>
          <a:lstStyle/>
          <a:p>
            <a:pPr indent="-355600" lvl="0" marL="457200" marR="0" rtl="0" algn="just">
              <a:lnSpc>
                <a:spcPct val="115000"/>
              </a:lnSpc>
              <a:spcBef>
                <a:spcPts val="0"/>
              </a:spcBef>
              <a:spcAft>
                <a:spcPts val="0"/>
              </a:spcAft>
              <a:buClr>
                <a:schemeClr val="lt1"/>
              </a:buClr>
              <a:buSzPts val="2000"/>
              <a:buFont typeface="Press Start 2P"/>
              <a:buChar char="●"/>
            </a:pPr>
            <a:r>
              <a:rPr lang="en-US" sz="2000">
                <a:solidFill>
                  <a:schemeClr val="lt1"/>
                </a:solidFill>
                <a:latin typeface="Roboto"/>
                <a:ea typeface="Roboto"/>
                <a:cs typeface="Roboto"/>
                <a:sym typeface="Roboto"/>
              </a:rPr>
              <a:t>R</a:t>
            </a:r>
            <a:r>
              <a:rPr lang="en-US" sz="2000">
                <a:solidFill>
                  <a:schemeClr val="lt1"/>
                </a:solidFill>
                <a:latin typeface="Roboto"/>
                <a:ea typeface="Roboto"/>
                <a:cs typeface="Roboto"/>
                <a:sym typeface="Roboto"/>
              </a:rPr>
              <a:t>echerche collaborative dans le cadre du programme</a:t>
            </a:r>
            <a:r>
              <a:rPr b="1" lang="en-US" sz="2000">
                <a:solidFill>
                  <a:schemeClr val="lt1"/>
                </a:solidFill>
                <a:latin typeface="Roboto"/>
                <a:ea typeface="Roboto"/>
                <a:cs typeface="Roboto"/>
                <a:sym typeface="Roboto"/>
              </a:rPr>
              <a:t> </a:t>
            </a:r>
            <a:r>
              <a:rPr b="1" i="1" lang="en-US" sz="2000" u="sng">
                <a:solidFill>
                  <a:srgbClr val="00FFFF"/>
                </a:solidFill>
                <a:latin typeface="Roboto"/>
                <a:ea typeface="Roboto"/>
                <a:cs typeface="Roboto"/>
                <a:sym typeface="Roboto"/>
                <a:hlinkClick r:id="rId4">
                  <a:extLst>
                    <a:ext uri="{A12FA001-AC4F-418D-AE19-62706E023703}">
                      <ahyp:hlinkClr val="tx"/>
                    </a:ext>
                  </a:extLst>
                </a:hlinkClick>
              </a:rPr>
              <a:t>Engagement</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Phase </a:t>
            </a:r>
            <a:r>
              <a:rPr i="1" lang="en-US" sz="2000">
                <a:solidFill>
                  <a:schemeClr val="lt1"/>
                </a:solidFill>
                <a:latin typeface="Roboto"/>
                <a:ea typeface="Roboto"/>
                <a:cs typeface="Roboto"/>
                <a:sym typeface="Roboto"/>
              </a:rPr>
              <a:t>Démarrage</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R</a:t>
            </a:r>
            <a:r>
              <a:rPr lang="en-US" sz="2000">
                <a:solidFill>
                  <a:schemeClr val="lt1"/>
                </a:solidFill>
                <a:latin typeface="Roboto"/>
                <a:ea typeface="Roboto"/>
                <a:cs typeface="Roboto"/>
                <a:sym typeface="Roboto"/>
              </a:rPr>
              <a:t>encontres de travail (1 journée et 4 demi-journées) avec des partenaires des milieux de pratique, soit 8 enseignant·es et 6 conseiller·ères pédagogiques</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Co-construction de tâches (application, exploration ou création) mobilisant plusieurs domaines mathématiques et ayant recours à Minecraft Education </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Phase </a:t>
            </a:r>
            <a:r>
              <a:rPr i="1" lang="en-US" sz="2000">
                <a:solidFill>
                  <a:schemeClr val="lt1"/>
                </a:solidFill>
                <a:latin typeface="Roboto"/>
                <a:ea typeface="Roboto"/>
                <a:cs typeface="Roboto"/>
                <a:sym typeface="Roboto"/>
              </a:rPr>
              <a:t>Action</a:t>
            </a:r>
            <a:endParaRPr i="1"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Collecte de données (observations, productions, entretiens et discussions de groupes) au printemps 2024, dans 10 classes (n=220) allant de la 4</a:t>
            </a:r>
            <a:r>
              <a:rPr baseline="30000" lang="en-US" sz="2000">
                <a:solidFill>
                  <a:schemeClr val="lt1"/>
                </a:solidFill>
                <a:latin typeface="Roboto"/>
                <a:ea typeface="Roboto"/>
                <a:cs typeface="Roboto"/>
                <a:sym typeface="Roboto"/>
              </a:rPr>
              <a:t>e</a:t>
            </a:r>
            <a:r>
              <a:rPr lang="en-US" sz="2000">
                <a:solidFill>
                  <a:schemeClr val="lt1"/>
                </a:solidFill>
                <a:latin typeface="Roboto"/>
                <a:ea typeface="Roboto"/>
                <a:cs typeface="Roboto"/>
                <a:sym typeface="Roboto"/>
              </a:rPr>
              <a:t> année du primaire jusqu’à la 2</a:t>
            </a:r>
            <a:r>
              <a:rPr baseline="30000" lang="en-US" sz="2000">
                <a:solidFill>
                  <a:schemeClr val="lt1"/>
                </a:solidFill>
                <a:latin typeface="Roboto"/>
                <a:ea typeface="Roboto"/>
                <a:cs typeface="Roboto"/>
                <a:sym typeface="Roboto"/>
              </a:rPr>
              <a:t>e</a:t>
            </a:r>
            <a:r>
              <a:rPr lang="en-US" sz="2000">
                <a:solidFill>
                  <a:schemeClr val="lt1"/>
                </a:solidFill>
                <a:latin typeface="Roboto"/>
                <a:ea typeface="Roboto"/>
                <a:cs typeface="Roboto"/>
                <a:sym typeface="Roboto"/>
              </a:rPr>
              <a:t> année du secondaire (9-14 ans)</a:t>
            </a:r>
            <a:endParaRPr sz="2000">
              <a:solidFill>
                <a:schemeClr val="lt1"/>
              </a:solidFill>
              <a:latin typeface="Roboto"/>
              <a:ea typeface="Roboto"/>
              <a:cs typeface="Roboto"/>
              <a:sym typeface="Roboto"/>
            </a:endParaRPr>
          </a:p>
          <a:p>
            <a:pPr indent="-355600" lvl="1" marL="9144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Analyse thématique des données en cours ⇒ avantages et défis didactiques</a:t>
            </a:r>
            <a:endParaRPr sz="2000">
              <a:solidFill>
                <a:schemeClr val="lt1"/>
              </a:solidFill>
              <a:latin typeface="Roboto"/>
              <a:ea typeface="Roboto"/>
              <a:cs typeface="Roboto"/>
              <a:sym typeface="Roboto"/>
            </a:endParaRPr>
          </a:p>
          <a:p>
            <a:pPr indent="-355600" lvl="2" marL="13716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12</a:t>
            </a:r>
            <a:r>
              <a:rPr lang="en-US" sz="2000">
                <a:solidFill>
                  <a:schemeClr val="lt1"/>
                </a:solidFill>
                <a:latin typeface="Roboto"/>
                <a:ea typeface="Roboto"/>
                <a:cs typeface="Roboto"/>
                <a:sym typeface="Roboto"/>
              </a:rPr>
              <a:t> entretiens individuels (environ 30 min., sur Zoom, 8 enseignant·es et 4 CP)</a:t>
            </a:r>
            <a:endParaRPr sz="2000">
              <a:solidFill>
                <a:schemeClr val="lt1"/>
              </a:solidFill>
              <a:latin typeface="Roboto"/>
              <a:ea typeface="Roboto"/>
              <a:cs typeface="Roboto"/>
              <a:sym typeface="Roboto"/>
            </a:endParaRPr>
          </a:p>
          <a:p>
            <a:pPr indent="-355600" lvl="2" marL="13716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10 groupes discussion (environ 15 min., en personne, 31 élèves)</a:t>
            </a:r>
            <a:endParaRPr sz="20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1000"/>
                                        <p:tgtEl>
                                          <p:spTgt spid="2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1000"/>
                                        <p:tgtEl>
                                          <p:spTgt spid="2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0" name="Shape 220"/>
        <p:cNvGrpSpPr/>
        <p:nvPr/>
      </p:nvGrpSpPr>
      <p:grpSpPr>
        <a:xfrm>
          <a:off x="0" y="0"/>
          <a:ext cx="0" cy="0"/>
          <a:chOff x="0" y="0"/>
          <a:chExt cx="0" cy="0"/>
        </a:xfrm>
      </p:grpSpPr>
      <p:pic>
        <p:nvPicPr>
          <p:cNvPr descr="A picture containing container, square&#10;&#10;Description automatically generated" id="221" name="Google Shape;221;p28"/>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22" name="Google Shape;222;p28"/>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23" name="Google Shape;223;p28"/>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24" name="Google Shape;224;p28"/>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Portrait des participant·es</a:t>
            </a:r>
            <a:endParaRPr sz="3000">
              <a:solidFill>
                <a:srgbClr val="D8D8D8"/>
              </a:solidFill>
              <a:latin typeface="Roboto"/>
              <a:ea typeface="Roboto"/>
              <a:cs typeface="Roboto"/>
              <a:sym typeface="Roboto"/>
            </a:endParaRPr>
          </a:p>
        </p:txBody>
      </p:sp>
      <p:sp>
        <p:nvSpPr>
          <p:cNvPr id="225" name="Google Shape;225;p28"/>
          <p:cNvSpPr txBox="1"/>
          <p:nvPr/>
        </p:nvSpPr>
        <p:spPr>
          <a:xfrm>
            <a:off x="662575" y="1956325"/>
            <a:ext cx="11430000" cy="3809700"/>
          </a:xfrm>
          <a:prstGeom prst="rect">
            <a:avLst/>
          </a:prstGeom>
          <a:noFill/>
          <a:ln>
            <a:noFill/>
          </a:ln>
        </p:spPr>
        <p:txBody>
          <a:bodyPr anchorCtr="0" anchor="t" bIns="45700" lIns="91425" spcFirstLastPara="1" rIns="91425" wrap="square" tIns="45700">
            <a:spAutoFit/>
          </a:bodyPr>
          <a:lstStyle/>
          <a:p>
            <a:pPr indent="-361950" lvl="0" marL="457200" rtl="0" algn="just">
              <a:lnSpc>
                <a:spcPct val="150000"/>
              </a:lnSpc>
              <a:spcBef>
                <a:spcPts val="0"/>
              </a:spcBef>
              <a:spcAft>
                <a:spcPts val="0"/>
              </a:spcAft>
              <a:buClr>
                <a:schemeClr val="lt1"/>
              </a:buClr>
              <a:buSzPts val="2100"/>
              <a:buFont typeface="Press Start 2P"/>
              <a:buChar char="●"/>
            </a:pPr>
            <a:r>
              <a:rPr lang="en-US" sz="2100">
                <a:solidFill>
                  <a:schemeClr val="lt1"/>
                </a:solidFill>
                <a:latin typeface="Roboto"/>
                <a:ea typeface="Roboto"/>
                <a:cs typeface="Roboto"/>
                <a:sym typeface="Roboto"/>
              </a:rPr>
              <a:t>12 entretiens individuels</a:t>
            </a:r>
            <a:endParaRPr sz="2100">
              <a:solidFill>
                <a:schemeClr val="lt1"/>
              </a:solidFill>
              <a:latin typeface="Roboto"/>
              <a:ea typeface="Roboto"/>
              <a:cs typeface="Roboto"/>
              <a:sym typeface="Roboto"/>
            </a:endParaRPr>
          </a:p>
          <a:p>
            <a:pPr indent="-361950" lvl="1" marL="914400" rtl="0" algn="just">
              <a:lnSpc>
                <a:spcPct val="150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8 enseignant·es et 4 CP</a:t>
            </a:r>
            <a:endParaRPr sz="2100">
              <a:solidFill>
                <a:schemeClr val="lt1"/>
              </a:solidFill>
              <a:latin typeface="Roboto"/>
              <a:ea typeface="Roboto"/>
              <a:cs typeface="Roboto"/>
              <a:sym typeface="Roboto"/>
            </a:endParaRPr>
          </a:p>
          <a:p>
            <a:pPr indent="-361950" lvl="2" marL="1371600" rtl="0" algn="just">
              <a:lnSpc>
                <a:spcPct val="150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7 à 23 ans d’expérience en enseignement</a:t>
            </a:r>
            <a:endParaRPr sz="2100">
              <a:solidFill>
                <a:schemeClr val="lt1"/>
              </a:solidFill>
              <a:latin typeface="Roboto"/>
              <a:ea typeface="Roboto"/>
              <a:cs typeface="Roboto"/>
              <a:sym typeface="Roboto"/>
            </a:endParaRPr>
          </a:p>
          <a:p>
            <a:pPr indent="-361950" lvl="2" marL="1371600" rtl="0" algn="just">
              <a:lnSpc>
                <a:spcPct val="150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Moins d’un an à 3 ans d’expérience comme CP</a:t>
            </a:r>
            <a:endParaRPr sz="2100">
              <a:solidFill>
                <a:schemeClr val="lt1"/>
              </a:solidFill>
              <a:latin typeface="Roboto"/>
              <a:ea typeface="Roboto"/>
              <a:cs typeface="Roboto"/>
              <a:sym typeface="Roboto"/>
            </a:endParaRPr>
          </a:p>
          <a:p>
            <a:pPr indent="-361950" lvl="2" marL="1371600" rtl="0" algn="just">
              <a:lnSpc>
                <a:spcPct val="150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Année d’expérience d’utilisation de Minecraft de 0 (n=6), 1 an (n=2) ou 3 ans (n=4)</a:t>
            </a:r>
            <a:endParaRPr sz="2100">
              <a:solidFill>
                <a:schemeClr val="lt1"/>
              </a:solidFill>
              <a:latin typeface="Roboto"/>
              <a:ea typeface="Roboto"/>
              <a:cs typeface="Roboto"/>
              <a:sym typeface="Roboto"/>
            </a:endParaRPr>
          </a:p>
          <a:p>
            <a:pPr indent="-361950" lvl="2" marL="1371600" rtl="0" algn="just">
              <a:lnSpc>
                <a:spcPct val="150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Compétence numérique perçue : peu (n=1), assez (n=3) ou très expérimenté (n=8)</a:t>
            </a:r>
            <a:endParaRPr sz="2100">
              <a:solidFill>
                <a:schemeClr val="lt1"/>
              </a:solidFill>
              <a:latin typeface="Roboto"/>
              <a:ea typeface="Roboto"/>
              <a:cs typeface="Roboto"/>
              <a:sym typeface="Roboto"/>
            </a:endParaRPr>
          </a:p>
          <a:p>
            <a:pPr indent="-361950" lvl="0" marL="457200" rtl="0" algn="just">
              <a:lnSpc>
                <a:spcPct val="150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10 groupes discussion</a:t>
            </a:r>
            <a:endParaRPr sz="2100">
              <a:solidFill>
                <a:schemeClr val="lt1"/>
              </a:solidFill>
              <a:latin typeface="Roboto"/>
              <a:ea typeface="Roboto"/>
              <a:cs typeface="Roboto"/>
              <a:sym typeface="Roboto"/>
            </a:endParaRPr>
          </a:p>
          <a:p>
            <a:pPr indent="-361950" lvl="1" marL="914400" rtl="0" algn="just">
              <a:lnSpc>
                <a:spcPct val="150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31 élèves, en 4</a:t>
            </a:r>
            <a:r>
              <a:rPr baseline="30000" lang="en-US" sz="2100">
                <a:solidFill>
                  <a:schemeClr val="lt1"/>
                </a:solidFill>
                <a:latin typeface="Roboto"/>
                <a:ea typeface="Roboto"/>
                <a:cs typeface="Roboto"/>
                <a:sym typeface="Roboto"/>
              </a:rPr>
              <a:t>e</a:t>
            </a:r>
            <a:r>
              <a:rPr lang="en-US" sz="2100">
                <a:solidFill>
                  <a:schemeClr val="lt1"/>
                </a:solidFill>
                <a:latin typeface="Roboto"/>
                <a:ea typeface="Roboto"/>
                <a:cs typeface="Roboto"/>
                <a:sym typeface="Roboto"/>
              </a:rPr>
              <a:t> et 5</a:t>
            </a:r>
            <a:r>
              <a:rPr baseline="30000" lang="en-US" sz="2100">
                <a:solidFill>
                  <a:schemeClr val="lt1"/>
                </a:solidFill>
                <a:latin typeface="Roboto"/>
                <a:ea typeface="Roboto"/>
                <a:cs typeface="Roboto"/>
                <a:sym typeface="Roboto"/>
              </a:rPr>
              <a:t>e</a:t>
            </a:r>
            <a:r>
              <a:rPr lang="en-US" sz="2100">
                <a:solidFill>
                  <a:schemeClr val="lt1"/>
                </a:solidFill>
                <a:latin typeface="Roboto"/>
                <a:ea typeface="Roboto"/>
                <a:cs typeface="Roboto"/>
                <a:sym typeface="Roboto"/>
              </a:rPr>
              <a:t> année du primaire (9-11 ans)</a:t>
            </a:r>
            <a:endParaRPr sz="21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1000"/>
                                        <p:tgtEl>
                                          <p:spTgt spid="2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1000"/>
                                        <p:tgtEl>
                                          <p:spTgt spid="2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9" name="Shape 229"/>
        <p:cNvGrpSpPr/>
        <p:nvPr/>
      </p:nvGrpSpPr>
      <p:grpSpPr>
        <a:xfrm>
          <a:off x="0" y="0"/>
          <a:ext cx="0" cy="0"/>
          <a:chOff x="0" y="0"/>
          <a:chExt cx="0" cy="0"/>
        </a:xfrm>
      </p:grpSpPr>
      <p:pic>
        <p:nvPicPr>
          <p:cNvPr descr="A picture containing container, square&#10;&#10;Description automatically generated" id="230" name="Google Shape;230;p29"/>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31" name="Google Shape;231;p29"/>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32" name="Google Shape;232;p29"/>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33" name="Google Shape;233;p29"/>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Tâches co-construites </a:t>
            </a:r>
            <a:r>
              <a:rPr lang="en-US" sz="3000">
                <a:solidFill>
                  <a:srgbClr val="D8D8D8"/>
                </a:solidFill>
                <a:latin typeface="Roboto"/>
                <a:ea typeface="Roboto"/>
                <a:cs typeface="Roboto"/>
                <a:sym typeface="Roboto"/>
              </a:rPr>
              <a:t>(</a:t>
            </a:r>
            <a:r>
              <a:rPr lang="en-US" sz="3000" u="sng">
                <a:solidFill>
                  <a:srgbClr val="00FF00"/>
                </a:solidFill>
                <a:latin typeface="Roboto"/>
                <a:ea typeface="Roboto"/>
                <a:cs typeface="Roboto"/>
                <a:sym typeface="Roboto"/>
                <a:hlinkClick r:id="rId4">
                  <a:extLst>
                    <a:ext uri="{A12FA001-AC4F-418D-AE19-62706E023703}">
                      <ahyp:hlinkClr val="tx"/>
                    </a:ext>
                  </a:extLst>
                </a:hlinkClick>
              </a:rPr>
              <a:t>fiches</a:t>
            </a:r>
            <a:r>
              <a:rPr lang="en-US" sz="3000">
                <a:solidFill>
                  <a:srgbClr val="D8D8D8"/>
                </a:solidFill>
                <a:latin typeface="Roboto"/>
                <a:ea typeface="Roboto"/>
                <a:cs typeface="Roboto"/>
                <a:sym typeface="Roboto"/>
              </a:rPr>
              <a:t>)</a:t>
            </a:r>
            <a:endParaRPr sz="3000">
              <a:solidFill>
                <a:srgbClr val="D8D8D8"/>
              </a:solidFill>
              <a:latin typeface="Roboto"/>
              <a:ea typeface="Roboto"/>
              <a:cs typeface="Roboto"/>
              <a:sym typeface="Roboto"/>
            </a:endParaRPr>
          </a:p>
        </p:txBody>
      </p:sp>
      <p:graphicFrame>
        <p:nvGraphicFramePr>
          <p:cNvPr id="234" name="Google Shape;234;p29"/>
          <p:cNvGraphicFramePr/>
          <p:nvPr/>
        </p:nvGraphicFramePr>
        <p:xfrm>
          <a:off x="199000" y="1409700"/>
          <a:ext cx="3000000" cy="3000000"/>
        </p:xfrm>
        <a:graphic>
          <a:graphicData uri="http://schemas.openxmlformats.org/drawingml/2006/table">
            <a:tbl>
              <a:tblPr>
                <a:noFill/>
                <a:tableStyleId>{C1944211-048B-4C8D-B975-95CD9476EB1F}</a:tableStyleId>
              </a:tblPr>
              <a:tblGrid>
                <a:gridCol w="985025"/>
                <a:gridCol w="1371875"/>
                <a:gridCol w="1298575"/>
                <a:gridCol w="8212375"/>
              </a:tblGrid>
              <a:tr h="381000">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Niveau</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Nom</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Intention(s)</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Description (et concepts ciblés)</a:t>
                      </a:r>
                      <a:endParaRPr b="1"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4</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Connais-tu les prismes?</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construire un prisme et le décrire sur une affiche avec le bon vocabulaire (caractéristiques des solides, figures planes, périmètre et aire)</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4</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À la manière de Mondrian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créer une œuvre en utilisant les données d’un sondage et en respectant plusieurs contraintes (interprétation d’un diagramme à bandes, quadrilatères, aire et fractions)</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5</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Le dallage frisé</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 et 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observer et produire des frises et des dallages à l’aide de transformations géométriques (frises, dallages, réflexion et translation)</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5</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et 6</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années</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Le parc d’attraction des maths</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créer la section de restauration du nouveau parc d’attractions en respectant l’espace disponible et d’autres contraintes (espace, surface, périmètre, aire, volume et diagrammes circulaire ou à ligne brisée)</a:t>
                      </a:r>
                      <a:endParaRPr sz="1600">
                        <a:solidFill>
                          <a:schemeClr val="lt1"/>
                        </a:solidFill>
                        <a:latin typeface="Roboto"/>
                        <a:ea typeface="Roboto"/>
                        <a:cs typeface="Roboto"/>
                        <a:sym typeface="Roboto"/>
                      </a:endParaRPr>
                    </a:p>
                  </a:txBody>
                  <a:tcPr marT="91425" marB="91425" marR="91425" marL="91425"/>
                </a:tc>
              </a:tr>
              <a:tr h="8708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6</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Jeux Olympiques d’été</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élaborer le plan des épreuves de natation et de football américain ainsi que planifier les matériaux nécessaires et leur coût, en respectant plusieurs contraintes (échelle, périmètre, aire, volume, nombres décimaux, fraction et pourcentage)</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2</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sec.</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Aire des solides</a:t>
                      </a:r>
                      <a:endParaRPr sz="1600">
                        <a:solidFill>
                          <a:schemeClr val="lt1"/>
                        </a:solidFill>
                        <a:latin typeface="Roboto"/>
                        <a:ea typeface="Roboto"/>
                        <a:cs typeface="Roboto"/>
                        <a:sym typeface="Roboto"/>
                      </a:endParaRPr>
                    </a:p>
                    <a:p>
                      <a:pPr indent="0" lvl="0" marL="0" rtl="0" algn="l">
                        <a:spcBef>
                          <a:spcPts val="0"/>
                        </a:spcBef>
                        <a:spcAft>
                          <a:spcPts val="0"/>
                        </a:spcAft>
                        <a:buNone/>
                      </a:pPr>
                      <a:r>
                        <a:rPr lang="en-US" sz="1600">
                          <a:solidFill>
                            <a:schemeClr val="lt1"/>
                          </a:solidFill>
                          <a:latin typeface="Roboto"/>
                          <a:ea typeface="Roboto"/>
                          <a:cs typeface="Roboto"/>
                          <a:sym typeface="Roboto"/>
                        </a:rPr>
                        <a:t> </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L’élève doit observer et découvrir les composantes des prismes afin de construire des relations permettant de calculer l’aire latérale et l’aire totale des solides (aire de cubes, de prismes à base rectangulaires et de solides décomposables, puis mesures manquantes)</a:t>
                      </a:r>
                      <a:endParaRPr sz="1600">
                        <a:solidFill>
                          <a:schemeClr val="lt1"/>
                        </a:solidFill>
                        <a:latin typeface="Roboto"/>
                        <a:ea typeface="Roboto"/>
                        <a:cs typeface="Roboto"/>
                        <a:sym typeface="Roboto"/>
                      </a:endParaRPr>
                    </a:p>
                  </a:txBody>
                  <a:tcPr marT="91425" marB="91425" marR="91425" marL="91425"/>
                </a:tc>
              </a:tr>
            </a:tbl>
          </a:graphicData>
        </a:graphic>
      </p:graphicFrame>
      <p:sp>
        <p:nvSpPr>
          <p:cNvPr id="235" name="Google Shape;235;p29"/>
          <p:cNvSpPr/>
          <p:nvPr/>
        </p:nvSpPr>
        <p:spPr>
          <a:xfrm>
            <a:off x="2118875" y="559825"/>
            <a:ext cx="946200" cy="866400"/>
          </a:xfrm>
          <a:prstGeom prst="wedgeRoundRectCallout">
            <a:avLst>
              <a:gd fmla="val -41706" name="adj1"/>
              <a:gd fmla="val 100234" name="adj2"/>
              <a:gd fmla="val 0" name="adj3"/>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1600" u="sng">
                <a:solidFill>
                  <a:srgbClr val="00FF00"/>
                </a:solidFill>
                <a:latin typeface="Roboto"/>
                <a:ea typeface="Roboto"/>
                <a:cs typeface="Roboto"/>
                <a:sym typeface="Roboto"/>
                <a:hlinkClick r:id="rId5">
                  <a:extLst>
                    <a:ext uri="{A12FA001-AC4F-418D-AE19-62706E023703}">
                      <ahyp:hlinkClr val="tx"/>
                    </a:ext>
                  </a:extLst>
                </a:hlinkClick>
              </a:rPr>
              <a:t>Monde</a:t>
            </a:r>
            <a:r>
              <a:rPr lang="en-US" sz="1600">
                <a:solidFill>
                  <a:srgbClr val="00FF00"/>
                </a:solidFill>
                <a:latin typeface="Roboto"/>
                <a:ea typeface="Roboto"/>
                <a:cs typeface="Roboto"/>
                <a:sym typeface="Roboto"/>
              </a:rPr>
              <a:t> </a:t>
            </a:r>
            <a:r>
              <a:rPr lang="en-US" sz="1600" u="sng">
                <a:solidFill>
                  <a:srgbClr val="00FF00"/>
                </a:solidFill>
                <a:latin typeface="Roboto"/>
                <a:ea typeface="Roboto"/>
                <a:cs typeface="Roboto"/>
                <a:sym typeface="Roboto"/>
                <a:hlinkClick r:id="rId6">
                  <a:extLst>
                    <a:ext uri="{A12FA001-AC4F-418D-AE19-62706E023703}">
                      <ahyp:hlinkClr val="tx"/>
                    </a:ext>
                  </a:extLst>
                </a:hlinkClick>
              </a:rPr>
              <a:t>Vidéo</a:t>
            </a:r>
            <a:r>
              <a:rPr lang="en-US" sz="1600">
                <a:solidFill>
                  <a:srgbClr val="00FF00"/>
                </a:solidFill>
                <a:latin typeface="Roboto"/>
                <a:ea typeface="Roboto"/>
                <a:cs typeface="Roboto"/>
                <a:sym typeface="Roboto"/>
              </a:rPr>
              <a:t> </a:t>
            </a:r>
            <a:r>
              <a:rPr lang="en-US" sz="1600" u="sng">
                <a:solidFill>
                  <a:srgbClr val="00FF00"/>
                </a:solidFill>
                <a:latin typeface="Roboto"/>
                <a:ea typeface="Roboto"/>
                <a:cs typeface="Roboto"/>
                <a:sym typeface="Roboto"/>
                <a:hlinkClick r:id="rId7">
                  <a:extLst>
                    <a:ext uri="{A12FA001-AC4F-418D-AE19-62706E023703}">
                      <ahyp:hlinkClr val="tx"/>
                    </a:ext>
                  </a:extLst>
                </a:hlinkClick>
              </a:rPr>
              <a:t>Traces</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30"/>
                                        </p:tgtEl>
                                        <p:attrNameLst>
                                          <p:attrName>style.visibility</p:attrName>
                                        </p:attrNameLst>
                                      </p:cBhvr>
                                      <p:to>
                                        <p:strVal val="visible"/>
                                      </p:to>
                                    </p:set>
                                    <p:anim calcmode="lin" valueType="num">
                                      <p:cBhvr additive="base">
                                        <p:cTn dur="1000"/>
                                        <p:tgtEl>
                                          <p:spTgt spid="2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1000"/>
                                        <p:tgtEl>
                                          <p:spTgt spid="23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39" name="Shape 239"/>
        <p:cNvGrpSpPr/>
        <p:nvPr/>
      </p:nvGrpSpPr>
      <p:grpSpPr>
        <a:xfrm>
          <a:off x="0" y="0"/>
          <a:ext cx="0" cy="0"/>
          <a:chOff x="0" y="0"/>
          <a:chExt cx="0" cy="0"/>
        </a:xfrm>
      </p:grpSpPr>
      <p:pic>
        <p:nvPicPr>
          <p:cNvPr descr="A picture containing container, square&#10;&#10;Description automatically generated" id="240" name="Google Shape;240;p30"/>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41" name="Google Shape;241;p30"/>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42" name="Google Shape;242;p30"/>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43" name="Google Shape;243;p30"/>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Quelques r</a:t>
            </a:r>
            <a:r>
              <a:rPr lang="en-US" sz="3000">
                <a:solidFill>
                  <a:srgbClr val="D8D8D8"/>
                </a:solidFill>
                <a:latin typeface="Roboto"/>
                <a:ea typeface="Roboto"/>
                <a:cs typeface="Roboto"/>
                <a:sym typeface="Roboto"/>
              </a:rPr>
              <a:t>ésultats</a:t>
            </a:r>
            <a:endParaRPr sz="3000">
              <a:solidFill>
                <a:srgbClr val="D8D8D8"/>
              </a:solidFill>
              <a:latin typeface="Roboto"/>
              <a:ea typeface="Roboto"/>
              <a:cs typeface="Roboto"/>
              <a:sym typeface="Roboto"/>
            </a:endParaRPr>
          </a:p>
        </p:txBody>
      </p:sp>
      <p:sp>
        <p:nvSpPr>
          <p:cNvPr id="244" name="Google Shape;244;p30"/>
          <p:cNvSpPr txBox="1"/>
          <p:nvPr/>
        </p:nvSpPr>
        <p:spPr>
          <a:xfrm>
            <a:off x="662575" y="2052725"/>
            <a:ext cx="8560800" cy="3632700"/>
          </a:xfrm>
          <a:prstGeom prst="rect">
            <a:avLst/>
          </a:prstGeom>
          <a:noFill/>
          <a:ln>
            <a:noFill/>
          </a:ln>
        </p:spPr>
        <p:txBody>
          <a:bodyPr anchorCtr="0" anchor="t" bIns="45700" lIns="91425" spcFirstLastPara="1" rIns="91425" wrap="square" tIns="45700">
            <a:spAutoFit/>
          </a:bodyPr>
          <a:lstStyle/>
          <a:p>
            <a:pPr indent="0" lvl="0" marL="0" rtl="0" algn="just">
              <a:lnSpc>
                <a:spcPct val="150000"/>
              </a:lnSpc>
              <a:spcBef>
                <a:spcPts val="0"/>
              </a:spcBef>
              <a:spcAft>
                <a:spcPts val="0"/>
              </a:spcAft>
              <a:buNone/>
            </a:pPr>
            <a:r>
              <a:rPr lang="en-US" sz="2000">
                <a:solidFill>
                  <a:schemeClr val="lt1"/>
                </a:solidFill>
                <a:latin typeface="Roboto"/>
                <a:ea typeface="Roboto"/>
                <a:cs typeface="Roboto"/>
                <a:sym typeface="Roboto"/>
              </a:rPr>
              <a:t>Analyse ciblée sur 12 entretiens</a:t>
            </a:r>
            <a:r>
              <a:rPr lang="en-US" sz="2000">
                <a:solidFill>
                  <a:schemeClr val="lt1"/>
                </a:solidFill>
                <a:latin typeface="Roboto"/>
                <a:ea typeface="Roboto"/>
                <a:cs typeface="Roboto"/>
                <a:sym typeface="Roboto"/>
              </a:rPr>
              <a:t> et 10 groupes de discussion</a:t>
            </a:r>
            <a:endParaRPr sz="2000">
              <a:solidFill>
                <a:srgbClr val="FF9900"/>
              </a:solidFill>
              <a:latin typeface="Roboto"/>
              <a:ea typeface="Roboto"/>
              <a:cs typeface="Roboto"/>
              <a:sym typeface="Roboto"/>
            </a:endParaRPr>
          </a:p>
          <a:p>
            <a:pPr indent="0" lvl="0" marL="457200" marR="0" rtl="0" algn="just">
              <a:lnSpc>
                <a:spcPct val="150000"/>
              </a:lnSpc>
              <a:spcBef>
                <a:spcPts val="0"/>
              </a:spcBef>
              <a:spcAft>
                <a:spcPts val="0"/>
              </a:spcAft>
              <a:buNone/>
            </a:pPr>
            <a:r>
              <a:rPr lang="en-US" sz="2000">
                <a:solidFill>
                  <a:schemeClr val="lt1"/>
                </a:solidFill>
                <a:latin typeface="Roboto"/>
                <a:ea typeface="Roboto"/>
                <a:cs typeface="Roboto"/>
                <a:sym typeface="Roboto"/>
              </a:rPr>
              <a:t>Quelques avantages et défis didactiques à exemplifier</a:t>
            </a:r>
            <a:endParaRPr sz="2000">
              <a:solidFill>
                <a:schemeClr val="lt1"/>
              </a:solidFill>
              <a:latin typeface="Roboto"/>
              <a:ea typeface="Roboto"/>
              <a:cs typeface="Roboto"/>
              <a:sym typeface="Roboto"/>
            </a:endParaRPr>
          </a:p>
          <a:p>
            <a:pPr indent="-355600" lvl="1" marL="914400" marR="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Avantages didactiques</a:t>
            </a:r>
            <a:endParaRPr sz="2000" strike="sngStrike">
              <a:solidFill>
                <a:schemeClr val="lt1"/>
              </a:solidFill>
              <a:latin typeface="Roboto"/>
              <a:ea typeface="Roboto"/>
              <a:cs typeface="Roboto"/>
              <a:sym typeface="Roboto"/>
            </a:endParaRPr>
          </a:p>
          <a:p>
            <a:pPr indent="-355600" lvl="2" marL="1371600" rtl="0" algn="just">
              <a:lnSpc>
                <a:spcPct val="150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 compréhension conceptuelle est favorisée</a:t>
            </a:r>
            <a:endParaRPr sz="2000">
              <a:solidFill>
                <a:schemeClr val="lt1"/>
              </a:solidFill>
              <a:latin typeface="Roboto"/>
              <a:ea typeface="Roboto"/>
              <a:cs typeface="Roboto"/>
              <a:sym typeface="Roboto"/>
            </a:endParaRPr>
          </a:p>
          <a:p>
            <a:pPr indent="-355600" lvl="2" marL="1371600" marR="0" rtl="0" algn="just">
              <a:lnSpc>
                <a:spcPct val="150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Le matériel de manipulation virtuel soutient l’apprentissage</a:t>
            </a:r>
            <a:endParaRPr i="1" sz="2000">
              <a:solidFill>
                <a:schemeClr val="lt1"/>
              </a:solidFill>
              <a:latin typeface="Roboto"/>
              <a:ea typeface="Roboto"/>
              <a:cs typeface="Roboto"/>
              <a:sym typeface="Roboto"/>
            </a:endParaRPr>
          </a:p>
          <a:p>
            <a:pPr indent="-355600" lvl="1" marL="914400" marR="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Défis didactiques</a:t>
            </a:r>
            <a:endParaRPr sz="2000">
              <a:solidFill>
                <a:schemeClr val="lt1"/>
              </a:solidFill>
              <a:latin typeface="Roboto"/>
              <a:ea typeface="Roboto"/>
              <a:cs typeface="Roboto"/>
              <a:sym typeface="Roboto"/>
            </a:endParaRPr>
          </a:p>
          <a:p>
            <a:pPr indent="-355600" lvl="2" marL="1371600" marR="0" rtl="0" algn="just">
              <a:lnSpc>
                <a:spcPct val="150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 construction est limitée par la forme et la taille des blocs</a:t>
            </a:r>
            <a:endParaRPr sz="2000">
              <a:solidFill>
                <a:schemeClr val="lt1"/>
              </a:solidFill>
              <a:latin typeface="Roboto"/>
              <a:ea typeface="Roboto"/>
              <a:cs typeface="Roboto"/>
              <a:sym typeface="Roboto"/>
            </a:endParaRPr>
          </a:p>
          <a:p>
            <a:pPr indent="-355600" lvl="2" marL="1371600" marR="0" rtl="0" algn="just">
              <a:lnSpc>
                <a:spcPct val="150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L’artefact pour laisser des traces du raisonnement est limité</a:t>
            </a:r>
            <a:endParaRPr sz="2000" strike="sngStrike">
              <a:solidFill>
                <a:schemeClr val="lt1"/>
              </a:solidFill>
              <a:latin typeface="Roboto"/>
              <a:ea typeface="Roboto"/>
              <a:cs typeface="Roboto"/>
              <a:sym typeface="Roboto"/>
            </a:endParaRPr>
          </a:p>
        </p:txBody>
      </p:sp>
      <p:sp>
        <p:nvSpPr>
          <p:cNvPr id="245" name="Google Shape;245;p30"/>
          <p:cNvSpPr/>
          <p:nvPr/>
        </p:nvSpPr>
        <p:spPr>
          <a:xfrm>
            <a:off x="7982350" y="1783700"/>
            <a:ext cx="3576600" cy="1695000"/>
          </a:xfrm>
          <a:prstGeom prst="wedgeRoundRectCallout">
            <a:avLst>
              <a:gd fmla="val -80745" name="adj1"/>
              <a:gd fmla="val 44957" name="adj2"/>
              <a:gd fmla="val 0" name="adj3"/>
            </a:avLst>
          </a:prstGeom>
          <a:solidFill>
            <a:srgbClr val="88888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*Aussi</a:t>
            </a:r>
            <a:endParaRPr sz="1800">
              <a:solidFill>
                <a:schemeClr val="lt1"/>
              </a:solidFill>
              <a:latin typeface="Roboto"/>
              <a:ea typeface="Roboto"/>
              <a:cs typeface="Roboto"/>
              <a:sym typeface="Roboto"/>
            </a:endParaRPr>
          </a:p>
          <a:p>
            <a:pPr indent="0" lvl="0" marL="0" rtl="0" algn="just">
              <a:lnSpc>
                <a:spcPct val="115000"/>
              </a:lnSpc>
              <a:spcBef>
                <a:spcPts val="0"/>
              </a:spcBef>
              <a:spcAft>
                <a:spcPts val="0"/>
              </a:spcAft>
              <a:buNone/>
            </a:pPr>
            <a:r>
              <a:rPr i="1" lang="en-US" sz="1800">
                <a:solidFill>
                  <a:schemeClr val="lt1"/>
                </a:solidFill>
                <a:latin typeface="Roboto"/>
                <a:ea typeface="Roboto"/>
                <a:cs typeface="Roboto"/>
                <a:sym typeface="Roboto"/>
              </a:rPr>
              <a:t>La vision spatiale est mobilisée</a:t>
            </a:r>
            <a:endParaRPr i="1" sz="1800">
              <a:solidFill>
                <a:schemeClr val="lt1"/>
              </a:solidFill>
              <a:latin typeface="Roboto"/>
              <a:ea typeface="Roboto"/>
              <a:cs typeface="Roboto"/>
              <a:sym typeface="Roboto"/>
            </a:endParaRPr>
          </a:p>
          <a:p>
            <a:pPr indent="0" lvl="0" marL="0" rtl="0" algn="just">
              <a:lnSpc>
                <a:spcPct val="115000"/>
              </a:lnSpc>
              <a:spcBef>
                <a:spcPts val="0"/>
              </a:spcBef>
              <a:spcAft>
                <a:spcPts val="0"/>
              </a:spcAft>
              <a:buNone/>
            </a:pPr>
            <a:r>
              <a:rPr i="1" lang="en-US" sz="1800">
                <a:solidFill>
                  <a:schemeClr val="lt1"/>
                </a:solidFill>
                <a:latin typeface="Roboto"/>
                <a:ea typeface="Roboto"/>
                <a:cs typeface="Roboto"/>
                <a:sym typeface="Roboto"/>
              </a:rPr>
              <a:t>La tâche peut bénéficier d’une différenciation didactique</a:t>
            </a:r>
            <a:endParaRPr i="1" sz="1800">
              <a:solidFill>
                <a:schemeClr val="lt1"/>
              </a:solidFill>
              <a:latin typeface="Roboto"/>
              <a:ea typeface="Roboto"/>
              <a:cs typeface="Roboto"/>
              <a:sym typeface="Roboto"/>
            </a:endParaRPr>
          </a:p>
          <a:p>
            <a:pPr indent="0" lvl="0" marL="0" rtl="0" algn="just">
              <a:lnSpc>
                <a:spcPct val="115000"/>
              </a:lnSpc>
              <a:spcBef>
                <a:spcPts val="0"/>
              </a:spcBef>
              <a:spcAft>
                <a:spcPts val="0"/>
              </a:spcAft>
              <a:buNone/>
            </a:pPr>
            <a:r>
              <a:rPr i="1" lang="en-US" sz="1800">
                <a:solidFill>
                  <a:schemeClr val="lt1"/>
                </a:solidFill>
                <a:latin typeface="Roboto"/>
                <a:ea typeface="Roboto"/>
                <a:cs typeface="Roboto"/>
                <a:sym typeface="Roboto"/>
              </a:rPr>
              <a:t>Le statut de l’erreur est modifié</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1"/>
                                        </p:tgtEl>
                                        <p:attrNameLst>
                                          <p:attrName>style.visibility</p:attrName>
                                        </p:attrNameLst>
                                      </p:cBhvr>
                                      <p:to>
                                        <p:strVal val="visible"/>
                                      </p:to>
                                    </p:set>
                                    <p:anim calcmode="lin" valueType="num">
                                      <p:cBhvr additive="base">
                                        <p:cTn dur="1000"/>
                                        <p:tgtEl>
                                          <p:spTgt spid="2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49" name="Shape 249"/>
        <p:cNvGrpSpPr/>
        <p:nvPr/>
      </p:nvGrpSpPr>
      <p:grpSpPr>
        <a:xfrm>
          <a:off x="0" y="0"/>
          <a:ext cx="0" cy="0"/>
          <a:chOff x="0" y="0"/>
          <a:chExt cx="0" cy="0"/>
        </a:xfrm>
      </p:grpSpPr>
      <p:pic>
        <p:nvPicPr>
          <p:cNvPr descr="A picture containing container, square&#10;&#10;Description automatically generated" id="250" name="Google Shape;250;p31"/>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51" name="Google Shape;251;p31"/>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52" name="Google Shape;252;p31"/>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53" name="Google Shape;253;p31"/>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Avantage didactique #1</a:t>
            </a:r>
            <a:endParaRPr sz="3000">
              <a:solidFill>
                <a:srgbClr val="D8D8D8"/>
              </a:solidFill>
              <a:latin typeface="Roboto"/>
              <a:ea typeface="Roboto"/>
              <a:cs typeface="Roboto"/>
              <a:sym typeface="Roboto"/>
            </a:endParaRPr>
          </a:p>
        </p:txBody>
      </p:sp>
      <p:sp>
        <p:nvSpPr>
          <p:cNvPr id="254" name="Google Shape;254;p31"/>
          <p:cNvSpPr txBox="1"/>
          <p:nvPr/>
        </p:nvSpPr>
        <p:spPr>
          <a:xfrm>
            <a:off x="510175" y="1638063"/>
            <a:ext cx="11596200" cy="52194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200">
                <a:solidFill>
                  <a:schemeClr val="lt1"/>
                </a:solidFill>
                <a:latin typeface="Roboto"/>
                <a:ea typeface="Roboto"/>
                <a:cs typeface="Roboto"/>
                <a:sym typeface="Roboto"/>
              </a:rPr>
              <a:t>La compréhension conceptuelle est favorisée </a:t>
            </a:r>
            <a:r>
              <a:rPr lang="en-US" sz="2200">
                <a:solidFill>
                  <a:schemeClr val="lt1"/>
                </a:solidFill>
                <a:latin typeface="Roboto"/>
                <a:ea typeface="Roboto"/>
                <a:cs typeface="Roboto"/>
                <a:sym typeface="Roboto"/>
              </a:rPr>
              <a:t>(12/12 enseignant·es et CP)</a:t>
            </a:r>
            <a:endParaRPr sz="22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Isabelle : « Certains élèves avaient l’impression de </a:t>
            </a:r>
            <a:r>
              <a:rPr b="1" lang="en-US" sz="1800">
                <a:solidFill>
                  <a:schemeClr val="lt1"/>
                </a:solidFill>
                <a:latin typeface="Roboto"/>
                <a:ea typeface="Roboto"/>
                <a:cs typeface="Roboto"/>
                <a:sym typeface="Roboto"/>
              </a:rPr>
              <a:t>mieux comprendre</a:t>
            </a:r>
            <a:r>
              <a:rPr lang="en-US" sz="1800">
                <a:solidFill>
                  <a:schemeClr val="lt1"/>
                </a:solidFill>
                <a:latin typeface="Roboto"/>
                <a:ea typeface="Roboto"/>
                <a:cs typeface="Roboto"/>
                <a:sym typeface="Roboto"/>
              </a:rPr>
              <a:t>. Quand je questionnais, ils me disaient qu’ils avaient l’impression que la </a:t>
            </a:r>
            <a:r>
              <a:rPr b="1" lang="en-US" sz="1800">
                <a:solidFill>
                  <a:schemeClr val="lt1"/>
                </a:solidFill>
                <a:latin typeface="Roboto"/>
                <a:ea typeface="Roboto"/>
                <a:cs typeface="Roboto"/>
                <a:sym typeface="Roboto"/>
              </a:rPr>
              <a:t>compréhension des concepts et processus était plus grande sur Minecraft.</a:t>
            </a:r>
            <a:r>
              <a:rPr lang="en-US" sz="1800">
                <a:solidFill>
                  <a:schemeClr val="lt1"/>
                </a:solidFill>
                <a:latin typeface="Roboto"/>
                <a:ea typeface="Roboto"/>
                <a:cs typeface="Roboto"/>
                <a:sym typeface="Roboto"/>
              </a:rPr>
              <a:t> Que c’était une belle façon aussi de consolider ce qu’ils avaient déjà vu.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Noémie : </a:t>
            </a:r>
            <a:r>
              <a:rPr b="1" lang="en-US" sz="1800">
                <a:solidFill>
                  <a:schemeClr val="lt1"/>
                </a:solidFill>
                <a:latin typeface="Roboto"/>
                <a:ea typeface="Roboto"/>
                <a:cs typeface="Roboto"/>
                <a:sym typeface="Roboto"/>
              </a:rPr>
              <a:t>« </a:t>
            </a:r>
            <a:r>
              <a:rPr lang="en-US" sz="1800">
                <a:solidFill>
                  <a:schemeClr val="lt1"/>
                </a:solidFill>
                <a:latin typeface="Roboto"/>
                <a:ea typeface="Roboto"/>
                <a:cs typeface="Roboto"/>
                <a:sym typeface="Roboto"/>
              </a:rPr>
              <a:t>[Minecraft] est un </a:t>
            </a:r>
            <a:r>
              <a:rPr b="1" lang="en-US" sz="1800">
                <a:solidFill>
                  <a:schemeClr val="lt1"/>
                </a:solidFill>
                <a:latin typeface="Roboto"/>
                <a:ea typeface="Roboto"/>
                <a:cs typeface="Roboto"/>
                <a:sym typeface="Roboto"/>
              </a:rPr>
              <a:t>bon outil pour les aider un peu dans leur compréhension</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Patricia : « Sinon au niveau de tout ce qui est </a:t>
            </a:r>
            <a:r>
              <a:rPr b="1" lang="en-US" sz="1800">
                <a:solidFill>
                  <a:schemeClr val="lt1"/>
                </a:solidFill>
                <a:latin typeface="Roboto"/>
                <a:ea typeface="Roboto"/>
                <a:cs typeface="Roboto"/>
                <a:sym typeface="Roboto"/>
              </a:rPr>
              <a:t>calcul</a:t>
            </a:r>
            <a:r>
              <a:rPr lang="en-US" sz="1800">
                <a:solidFill>
                  <a:schemeClr val="lt1"/>
                </a:solidFill>
                <a:latin typeface="Roboto"/>
                <a:ea typeface="Roboto"/>
                <a:cs typeface="Roboto"/>
                <a:sym typeface="Roboto"/>
              </a:rPr>
              <a:t>, </a:t>
            </a:r>
            <a:r>
              <a:rPr b="1" lang="en-US" sz="1800">
                <a:solidFill>
                  <a:schemeClr val="lt1"/>
                </a:solidFill>
                <a:latin typeface="Roboto"/>
                <a:ea typeface="Roboto"/>
                <a:cs typeface="Roboto"/>
                <a:sym typeface="Roboto"/>
              </a:rPr>
              <a:t>compréhension des concepts, représentation</a:t>
            </a:r>
            <a:r>
              <a:rPr lang="en-US" sz="1800">
                <a:solidFill>
                  <a:schemeClr val="lt1"/>
                </a:solidFill>
                <a:latin typeface="Roboto"/>
                <a:ea typeface="Roboto"/>
                <a:cs typeface="Roboto"/>
                <a:sym typeface="Roboto"/>
              </a:rPr>
              <a:t> de ce qui est à faire, c’est </a:t>
            </a:r>
            <a:r>
              <a:rPr b="1" lang="en-US" sz="1800">
                <a:solidFill>
                  <a:schemeClr val="lt1"/>
                </a:solidFill>
                <a:latin typeface="Roboto"/>
                <a:ea typeface="Roboto"/>
                <a:cs typeface="Roboto"/>
                <a:sym typeface="Roboto"/>
              </a:rPr>
              <a:t>vraiment un outil qui est merveilleux</a:t>
            </a:r>
            <a:r>
              <a:rPr lang="en-US" sz="1800">
                <a:solidFill>
                  <a:schemeClr val="lt1"/>
                </a:solidFill>
                <a:latin typeface="Roboto"/>
                <a:ea typeface="Roboto"/>
                <a:cs typeface="Roboto"/>
                <a:sym typeface="Roboto"/>
              </a:rPr>
              <a:t>.</a:t>
            </a:r>
            <a:r>
              <a:rPr b="1" lang="en-US" sz="1800">
                <a:solidFill>
                  <a:schemeClr val="lt1"/>
                </a:solidFill>
                <a:latin typeface="Roboto"/>
                <a:ea typeface="Roboto"/>
                <a:cs typeface="Roboto"/>
                <a:sym typeface="Roboto"/>
              </a:rPr>
              <a:t> »</a:t>
            </a:r>
            <a:endParaRPr b="1"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les aide </a:t>
            </a:r>
            <a:r>
              <a:rPr b="1" lang="en-US" sz="1800">
                <a:solidFill>
                  <a:schemeClr val="lt1"/>
                </a:solidFill>
                <a:latin typeface="Roboto"/>
                <a:ea typeface="Roboto"/>
                <a:cs typeface="Roboto"/>
                <a:sym typeface="Roboto"/>
              </a:rPr>
              <a:t>à mieux comprendre la matière, à mieux l’intérioriser et mieux la percevoir aussi</a:t>
            </a:r>
            <a:r>
              <a:rPr lang="en-US" sz="1800">
                <a:solidFill>
                  <a:schemeClr val="lt1"/>
                </a:solidFill>
                <a:latin typeface="Roboto"/>
                <a:ea typeface="Roboto"/>
                <a:cs typeface="Roboto"/>
                <a:sym typeface="Roboto"/>
              </a:rPr>
              <a:t>. [...]</a:t>
            </a:r>
            <a:r>
              <a:rPr lang="en-US" sz="1800">
                <a:solidFill>
                  <a:schemeClr val="lt1"/>
                </a:solidFill>
                <a:latin typeface="Aptos"/>
                <a:ea typeface="Aptos"/>
                <a:cs typeface="Aptos"/>
                <a:sym typeface="Aptos"/>
              </a:rPr>
              <a:t> avoir des discussions avec des élèves sur la matière, </a:t>
            </a:r>
            <a:r>
              <a:rPr b="1" lang="en-US" sz="1800">
                <a:solidFill>
                  <a:schemeClr val="lt1"/>
                </a:solidFill>
                <a:latin typeface="Aptos"/>
                <a:ea typeface="Aptos"/>
                <a:cs typeface="Aptos"/>
                <a:sym typeface="Aptos"/>
              </a:rPr>
              <a:t>voir des compréhensions qui sont verbalisées autrement</a:t>
            </a:r>
            <a:r>
              <a:rPr lang="en-US" sz="1800">
                <a:solidFill>
                  <a:schemeClr val="lt1"/>
                </a:solidFill>
                <a:latin typeface="Aptos"/>
                <a:ea typeface="Aptos"/>
                <a:cs typeface="Aptos"/>
                <a:sym typeface="Aptos"/>
              </a:rPr>
              <a:t> que dans un cahier où ce n’est pas toujours évident de voir ce qu’il a réellement compris.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Aptos"/>
                <a:ea typeface="Aptos"/>
                <a:cs typeface="Aptos"/>
                <a:sym typeface="Aptos"/>
              </a:rPr>
              <a:t>Sophie: </a:t>
            </a:r>
            <a:r>
              <a:rPr lang="en-US" sz="1800">
                <a:solidFill>
                  <a:schemeClr val="lt1"/>
                </a:solidFill>
                <a:latin typeface="Roboto"/>
                <a:ea typeface="Roboto"/>
                <a:cs typeface="Roboto"/>
                <a:sym typeface="Roboto"/>
              </a:rPr>
              <a:t>« De mieux comprendre, d’avoir une </a:t>
            </a:r>
            <a:r>
              <a:rPr b="1" lang="en-US" sz="1800">
                <a:solidFill>
                  <a:schemeClr val="lt1"/>
                </a:solidFill>
                <a:latin typeface="Roboto"/>
                <a:ea typeface="Roboto"/>
                <a:cs typeface="Roboto"/>
                <a:sym typeface="Roboto"/>
              </a:rPr>
              <a:t>compréhension plus claire</a:t>
            </a:r>
            <a:r>
              <a:rPr lang="en-US" sz="1800">
                <a:solidFill>
                  <a:schemeClr val="lt1"/>
                </a:solidFill>
                <a:latin typeface="Roboto"/>
                <a:ea typeface="Roboto"/>
                <a:cs typeface="Roboto"/>
                <a:sym typeface="Roboto"/>
              </a:rPr>
              <a:t>, que ce n’était pas juste </a:t>
            </a:r>
            <a:r>
              <a:rPr b="1" lang="en-US" sz="1800">
                <a:solidFill>
                  <a:schemeClr val="lt1"/>
                </a:solidFill>
                <a:latin typeface="Roboto"/>
                <a:ea typeface="Roboto"/>
                <a:cs typeface="Roboto"/>
                <a:sym typeface="Roboto"/>
              </a:rPr>
              <a:t>une formule l’aire et le volume</a:t>
            </a:r>
            <a:r>
              <a:rPr lang="en-US" sz="1800">
                <a:solidFill>
                  <a:schemeClr val="lt1"/>
                </a:solidFill>
                <a:latin typeface="Roboto"/>
                <a:ea typeface="Roboto"/>
                <a:cs typeface="Roboto"/>
                <a:sym typeface="Roboto"/>
              </a:rPr>
              <a:t>, mais que ça représente quelque chose.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 </a:t>
            </a:r>
            <a:r>
              <a:rPr lang="en-US" sz="1800">
                <a:solidFill>
                  <a:schemeClr val="lt1"/>
                </a:solidFill>
                <a:latin typeface="Roboto"/>
                <a:ea typeface="Roboto"/>
                <a:cs typeface="Roboto"/>
                <a:sym typeface="Roboto"/>
              </a:rPr>
              <a:t>« Mais au lieu de passer directement au calcul longueur x largeur x hauteur, ils avaient le réflexe de dire : </a:t>
            </a:r>
            <a:r>
              <a:rPr b="1" lang="en-US" sz="1800">
                <a:solidFill>
                  <a:schemeClr val="lt1"/>
                </a:solidFill>
                <a:latin typeface="Roboto"/>
                <a:ea typeface="Roboto"/>
                <a:cs typeface="Roboto"/>
                <a:sym typeface="Roboto"/>
              </a:rPr>
              <a:t>comment je pourrais l’illustrer et le manipuler pour le comprendre</a:t>
            </a:r>
            <a:r>
              <a:rPr lang="en-US" sz="1800">
                <a:solidFill>
                  <a:schemeClr val="lt1"/>
                </a:solidFill>
                <a:latin typeface="Roboto"/>
                <a:ea typeface="Roboto"/>
                <a:cs typeface="Roboto"/>
                <a:sym typeface="Roboto"/>
              </a:rPr>
              <a:t>.</a:t>
            </a:r>
            <a:r>
              <a:rPr b="1" lang="en-US" sz="1800">
                <a:solidFill>
                  <a:schemeClr val="lt1"/>
                </a:solidFill>
                <a:latin typeface="Roboto"/>
                <a:ea typeface="Roboto"/>
                <a:cs typeface="Roboto"/>
                <a:sym typeface="Roboto"/>
              </a:rPr>
              <a:t> </a:t>
            </a:r>
            <a:r>
              <a:rPr lang="en-US" sz="1800">
                <a:solidFill>
                  <a:schemeClr val="lt1"/>
                </a:solidFill>
                <a:latin typeface="Roboto"/>
                <a:ea typeface="Roboto"/>
                <a:cs typeface="Roboto"/>
                <a:sym typeface="Roboto"/>
              </a:rPr>
              <a:t>»</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Josiane : « La fraction, le volume, l’aire, c’est aussi </a:t>
            </a:r>
            <a:r>
              <a:rPr b="1" lang="en-US" sz="1800">
                <a:solidFill>
                  <a:schemeClr val="lt1"/>
                </a:solidFill>
                <a:latin typeface="Roboto"/>
                <a:ea typeface="Roboto"/>
                <a:cs typeface="Roboto"/>
                <a:sym typeface="Roboto"/>
              </a:rPr>
              <a:t>plus concret</a:t>
            </a:r>
            <a:r>
              <a:rPr lang="en-US" sz="1800">
                <a:solidFill>
                  <a:schemeClr val="lt1"/>
                </a:solidFill>
                <a:latin typeface="Roboto"/>
                <a:ea typeface="Roboto"/>
                <a:cs typeface="Roboto"/>
                <a:sym typeface="Roboto"/>
              </a:rPr>
              <a:t>, je trouve. [...] Oui, on dit l’aire et tout ça les notions, mais derrière ça, il y a la multiplication. Ça aussi ça avait </a:t>
            </a:r>
            <a:r>
              <a:rPr b="1" lang="en-US" sz="1800">
                <a:solidFill>
                  <a:schemeClr val="lt1"/>
                </a:solidFill>
                <a:latin typeface="Roboto"/>
                <a:ea typeface="Roboto"/>
                <a:cs typeface="Roboto"/>
                <a:sym typeface="Roboto"/>
              </a:rPr>
              <a:t>plus de sens</a:t>
            </a:r>
            <a:r>
              <a:rPr lang="en-US" sz="1800">
                <a:solidFill>
                  <a:schemeClr val="lt1"/>
                </a:solidFill>
                <a:latin typeface="Roboto"/>
                <a:ea typeface="Roboto"/>
                <a:cs typeface="Roboto"/>
                <a:sym typeface="Roboto"/>
              </a:rPr>
              <a:t> pour les élèves ».</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000"/>
                                        <p:tgtEl>
                                          <p:spTgt spid="2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1000"/>
                                        <p:tgtEl>
                                          <p:spTgt spid="2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8" name="Shape 258"/>
        <p:cNvGrpSpPr/>
        <p:nvPr/>
      </p:nvGrpSpPr>
      <p:grpSpPr>
        <a:xfrm>
          <a:off x="0" y="0"/>
          <a:ext cx="0" cy="0"/>
          <a:chOff x="0" y="0"/>
          <a:chExt cx="0" cy="0"/>
        </a:xfrm>
      </p:grpSpPr>
      <p:pic>
        <p:nvPicPr>
          <p:cNvPr descr="A picture containing container, square&#10;&#10;Description automatically generated" id="259" name="Google Shape;259;p32"/>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60" name="Google Shape;260;p32"/>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61" name="Google Shape;261;p32"/>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62" name="Google Shape;262;p32"/>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Avantage didactique #1 (suite)</a:t>
            </a:r>
            <a:endParaRPr sz="3000">
              <a:solidFill>
                <a:srgbClr val="D8D8D8"/>
              </a:solidFill>
              <a:latin typeface="Roboto"/>
              <a:ea typeface="Roboto"/>
              <a:cs typeface="Roboto"/>
              <a:sym typeface="Roboto"/>
            </a:endParaRPr>
          </a:p>
        </p:txBody>
      </p:sp>
      <p:sp>
        <p:nvSpPr>
          <p:cNvPr id="263" name="Google Shape;263;p32"/>
          <p:cNvSpPr txBox="1"/>
          <p:nvPr/>
        </p:nvSpPr>
        <p:spPr>
          <a:xfrm>
            <a:off x="447875" y="1561775"/>
            <a:ext cx="11632500" cy="49539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200">
                <a:solidFill>
                  <a:schemeClr val="lt1"/>
                </a:solidFill>
                <a:latin typeface="Roboto"/>
                <a:ea typeface="Roboto"/>
                <a:cs typeface="Roboto"/>
                <a:sym typeface="Roboto"/>
              </a:rPr>
              <a:t>La compréhension conceptuelle est favorisée (10/31 élèves)</a:t>
            </a:r>
            <a:endParaRPr sz="22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Erika : « Sur papier, quand c’était la </a:t>
            </a:r>
            <a:r>
              <a:rPr b="1" lang="en-US" sz="1800">
                <a:solidFill>
                  <a:schemeClr val="lt1"/>
                </a:solidFill>
                <a:latin typeface="Roboto"/>
                <a:ea typeface="Roboto"/>
                <a:cs typeface="Roboto"/>
                <a:sym typeface="Roboto"/>
              </a:rPr>
              <a:t>flèche de translation</a:t>
            </a:r>
            <a:r>
              <a:rPr lang="en-US" sz="1800">
                <a:solidFill>
                  <a:schemeClr val="lt1"/>
                </a:solidFill>
                <a:latin typeface="Roboto"/>
                <a:ea typeface="Roboto"/>
                <a:cs typeface="Roboto"/>
                <a:sym typeface="Roboto"/>
              </a:rPr>
              <a:t> [...] je ne comprenais pas. Tandis que sur Minecraft, je voyais mieux, parce qu'il y avait plus de gros carrés, alors je pouvais m’approcher pour voir. J’ai maintenant </a:t>
            </a:r>
            <a:r>
              <a:rPr b="1" lang="en-US" sz="1800">
                <a:solidFill>
                  <a:schemeClr val="lt1"/>
                </a:solidFill>
                <a:latin typeface="Roboto"/>
                <a:ea typeface="Roboto"/>
                <a:cs typeface="Roboto"/>
                <a:sym typeface="Roboto"/>
              </a:rPr>
              <a:t>compris comment on fait et où placer les blocs</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James </a:t>
            </a:r>
            <a:r>
              <a:rPr lang="en-US" sz="1800">
                <a:solidFill>
                  <a:schemeClr val="lt1"/>
                </a:solidFill>
                <a:latin typeface="Roboto"/>
                <a:ea typeface="Roboto"/>
                <a:cs typeface="Roboto"/>
                <a:sym typeface="Roboto"/>
              </a:rPr>
              <a:t>dit que les frises et dallages sur Minecraft l’ont aidé à </a:t>
            </a:r>
            <a:r>
              <a:rPr b="1" lang="en-US" sz="1800">
                <a:solidFill>
                  <a:schemeClr val="lt1"/>
                </a:solidFill>
                <a:latin typeface="Roboto"/>
                <a:ea typeface="Roboto"/>
                <a:cs typeface="Roboto"/>
                <a:sym typeface="Roboto"/>
              </a:rPr>
              <a:t>mieux comprendre la translation</a:t>
            </a:r>
            <a:r>
              <a:rPr lang="en-US" sz="1800">
                <a:solidFill>
                  <a:schemeClr val="lt1"/>
                </a:solidFill>
                <a:latin typeface="Roboto"/>
                <a:ea typeface="Roboto"/>
                <a:cs typeface="Roboto"/>
                <a:sym typeface="Roboto"/>
              </a:rPr>
              <a:t> : « ça m’aidait à m’expliquer sans mots, ça m’a aidé plus à comprendre qu’avec des mots c’était quoi une translation. »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Lauranne dit que pour les </a:t>
            </a:r>
            <a:r>
              <a:rPr b="1" lang="en-US" sz="1800">
                <a:solidFill>
                  <a:schemeClr val="lt1"/>
                </a:solidFill>
                <a:latin typeface="Roboto"/>
                <a:ea typeface="Roboto"/>
                <a:cs typeface="Roboto"/>
                <a:sym typeface="Roboto"/>
              </a:rPr>
              <a:t>fractions,</a:t>
            </a:r>
            <a:r>
              <a:rPr lang="en-US" sz="1800">
                <a:solidFill>
                  <a:schemeClr val="lt1"/>
                </a:solidFill>
                <a:latin typeface="Roboto"/>
                <a:ea typeface="Roboto"/>
                <a:cs typeface="Roboto"/>
                <a:sym typeface="Roboto"/>
              </a:rPr>
              <a:t> Minecraft l’a aidé à mieux comprendre, car les tours de blocs lui permettaient de </a:t>
            </a:r>
            <a:r>
              <a:rPr b="1" lang="en-US" sz="1800">
                <a:solidFill>
                  <a:schemeClr val="lt1"/>
                </a:solidFill>
                <a:latin typeface="Roboto"/>
                <a:ea typeface="Roboto"/>
                <a:cs typeface="Roboto"/>
                <a:sym typeface="Roboto"/>
              </a:rPr>
              <a:t>mieux visualiser</a:t>
            </a:r>
            <a:r>
              <a:rPr lang="en-US" sz="1800">
                <a:solidFill>
                  <a:schemeClr val="lt1"/>
                </a:solidFill>
                <a:latin typeface="Roboto"/>
                <a:ea typeface="Roboto"/>
                <a:cs typeface="Roboto"/>
                <a:sym typeface="Roboto"/>
              </a:rPr>
              <a:t> (par exemple 3 blocs colorés sur 5).</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Séverine dit que c’est le </a:t>
            </a:r>
            <a:r>
              <a:rPr b="1" lang="en-US" sz="1800">
                <a:solidFill>
                  <a:schemeClr val="lt1"/>
                </a:solidFill>
                <a:latin typeface="Roboto"/>
                <a:ea typeface="Roboto"/>
                <a:cs typeface="Roboto"/>
                <a:sym typeface="Roboto"/>
              </a:rPr>
              <a:t>tableau de numération</a:t>
            </a:r>
            <a:r>
              <a:rPr lang="en-US" sz="1800">
                <a:solidFill>
                  <a:schemeClr val="lt1"/>
                </a:solidFill>
                <a:latin typeface="Roboto"/>
                <a:ea typeface="Roboto"/>
                <a:cs typeface="Roboto"/>
                <a:sym typeface="Roboto"/>
              </a:rPr>
              <a:t> dans Minecraft qui l’a aidé à mieux comprendre grâce aux </a:t>
            </a:r>
            <a:r>
              <a:rPr b="1" lang="en-US" sz="1800">
                <a:solidFill>
                  <a:schemeClr val="lt1"/>
                </a:solidFill>
                <a:latin typeface="Roboto"/>
                <a:ea typeface="Roboto"/>
                <a:cs typeface="Roboto"/>
                <a:sym typeface="Roboto"/>
              </a:rPr>
              <a:t>équivalences des blocs</a:t>
            </a:r>
            <a:r>
              <a:rPr lang="en-US" sz="1800">
                <a:solidFill>
                  <a:schemeClr val="lt1"/>
                </a:solidFill>
                <a:latin typeface="Roboto"/>
                <a:ea typeface="Roboto"/>
                <a:cs typeface="Roboto"/>
                <a:sym typeface="Roboto"/>
              </a:rPr>
              <a:t>.</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Jules dit que ça l’aide à comprendre « Vraiment beaucoup. C’est pour ça que Minecraft, moi, c’est un bon outil pour apprendre. »</a:t>
            </a:r>
            <a:endParaRPr sz="1800">
              <a:solidFill>
                <a:schemeClr val="lt1"/>
              </a:solidFill>
              <a:latin typeface="Roboto"/>
              <a:ea typeface="Roboto"/>
              <a:cs typeface="Roboto"/>
              <a:sym typeface="Roboto"/>
            </a:endParaRPr>
          </a:p>
          <a:p>
            <a:pPr indent="-323850" lvl="0" marL="457200" rtl="0" algn="just">
              <a:lnSpc>
                <a:spcPct val="115000"/>
              </a:lnSpc>
              <a:spcBef>
                <a:spcPts val="0"/>
              </a:spcBef>
              <a:spcAft>
                <a:spcPts val="0"/>
              </a:spcAft>
              <a:buClr>
                <a:schemeClr val="lt1"/>
              </a:buClr>
              <a:buSzPts val="1500"/>
              <a:buFont typeface="Roboto"/>
              <a:buChar char="■"/>
            </a:pPr>
            <a:r>
              <a:rPr lang="en-US" sz="1800">
                <a:solidFill>
                  <a:schemeClr val="lt1"/>
                </a:solidFill>
                <a:latin typeface="Roboto"/>
                <a:ea typeface="Roboto"/>
                <a:cs typeface="Roboto"/>
                <a:sym typeface="Roboto"/>
              </a:rPr>
              <a:t>Jolène : « Minecraft, il est bon pour faire les </a:t>
            </a:r>
            <a:r>
              <a:rPr b="1" lang="en-US" sz="1800">
                <a:solidFill>
                  <a:schemeClr val="lt1"/>
                </a:solidFill>
                <a:latin typeface="Roboto"/>
                <a:ea typeface="Roboto"/>
                <a:cs typeface="Roboto"/>
                <a:sym typeface="Roboto"/>
              </a:rPr>
              <a:t>plans d’une maquette</a:t>
            </a:r>
            <a:r>
              <a:rPr lang="en-US" sz="1800">
                <a:solidFill>
                  <a:schemeClr val="lt1"/>
                </a:solidFill>
                <a:latin typeface="Roboto"/>
                <a:ea typeface="Roboto"/>
                <a:cs typeface="Roboto"/>
                <a:sym typeface="Roboto"/>
              </a:rPr>
              <a:t>, des </a:t>
            </a:r>
            <a:r>
              <a:rPr b="1" lang="en-US" sz="1800">
                <a:solidFill>
                  <a:schemeClr val="lt1"/>
                </a:solidFill>
                <a:latin typeface="Roboto"/>
                <a:ea typeface="Roboto"/>
                <a:cs typeface="Roboto"/>
                <a:sym typeface="Roboto"/>
              </a:rPr>
              <a:t>plans de maison en 3D</a:t>
            </a:r>
            <a:r>
              <a:rPr lang="en-US" sz="1800">
                <a:solidFill>
                  <a:schemeClr val="lt1"/>
                </a:solidFill>
                <a:latin typeface="Roboto"/>
                <a:ea typeface="Roboto"/>
                <a:cs typeface="Roboto"/>
                <a:sym typeface="Roboto"/>
              </a:rPr>
              <a:t>, pour mieux comprendre. </a:t>
            </a:r>
            <a:r>
              <a:rPr lang="en-US" sz="2100">
                <a:solidFill>
                  <a:schemeClr val="lt1"/>
                </a:solidFill>
                <a:latin typeface="Roboto"/>
                <a:ea typeface="Roboto"/>
                <a:cs typeface="Roboto"/>
                <a:sym typeface="Roboto"/>
              </a:rPr>
              <a:t>[...] </a:t>
            </a:r>
            <a:r>
              <a:rPr lang="en-US" sz="1800">
                <a:solidFill>
                  <a:schemeClr val="lt1"/>
                </a:solidFill>
                <a:latin typeface="Roboto"/>
                <a:ea typeface="Roboto"/>
                <a:cs typeface="Roboto"/>
                <a:sym typeface="Roboto"/>
              </a:rPr>
              <a:t>O</a:t>
            </a:r>
            <a:r>
              <a:rPr lang="en-US" sz="1800">
                <a:solidFill>
                  <a:schemeClr val="lt1"/>
                </a:solidFill>
                <a:latin typeface="Roboto"/>
                <a:ea typeface="Roboto"/>
                <a:cs typeface="Roboto"/>
                <a:sym typeface="Roboto"/>
              </a:rPr>
              <a:t>n peut mieux le représenter. On peut représenter en 3D. On peut comme mieux comprendre et on peut se faire comme des plans à la place de se l’imaginer dans notre tête en 3D. »</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59"/>
                                        </p:tgtEl>
                                        <p:attrNameLst>
                                          <p:attrName>style.visibility</p:attrName>
                                        </p:attrNameLst>
                                      </p:cBhvr>
                                      <p:to>
                                        <p:strVal val="visible"/>
                                      </p:to>
                                    </p:set>
                                    <p:anim calcmode="lin" valueType="num">
                                      <p:cBhvr additive="base">
                                        <p:cTn dur="1000"/>
                                        <p:tgtEl>
                                          <p:spTgt spid="2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0"/>
                                        </p:tgtEl>
                                        <p:attrNameLst>
                                          <p:attrName>style.visibility</p:attrName>
                                        </p:attrNameLst>
                                      </p:cBhvr>
                                      <p:to>
                                        <p:strVal val="visible"/>
                                      </p:to>
                                    </p:set>
                                    <p:anim calcmode="lin" valueType="num">
                                      <p:cBhvr additive="base">
                                        <p:cTn dur="1000"/>
                                        <p:tgtEl>
                                          <p:spTgt spid="2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67" name="Shape 267"/>
        <p:cNvGrpSpPr/>
        <p:nvPr/>
      </p:nvGrpSpPr>
      <p:grpSpPr>
        <a:xfrm>
          <a:off x="0" y="0"/>
          <a:ext cx="0" cy="0"/>
          <a:chOff x="0" y="0"/>
          <a:chExt cx="0" cy="0"/>
        </a:xfrm>
      </p:grpSpPr>
      <p:pic>
        <p:nvPicPr>
          <p:cNvPr descr="A picture containing container, square&#10;&#10;Description automatically generated" id="268" name="Google Shape;268;p33"/>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69" name="Google Shape;269;p33"/>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70" name="Google Shape;270;p33"/>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71" name="Google Shape;271;p33"/>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Avantage didactique #2</a:t>
            </a:r>
            <a:endParaRPr sz="3000">
              <a:solidFill>
                <a:srgbClr val="D8D8D8"/>
              </a:solidFill>
              <a:latin typeface="Roboto"/>
              <a:ea typeface="Roboto"/>
              <a:cs typeface="Roboto"/>
              <a:sym typeface="Roboto"/>
            </a:endParaRPr>
          </a:p>
        </p:txBody>
      </p:sp>
      <p:sp>
        <p:nvSpPr>
          <p:cNvPr id="272" name="Google Shape;272;p33"/>
          <p:cNvSpPr txBox="1"/>
          <p:nvPr/>
        </p:nvSpPr>
        <p:spPr>
          <a:xfrm>
            <a:off x="510175" y="1638063"/>
            <a:ext cx="11596200" cy="52194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200">
                <a:solidFill>
                  <a:schemeClr val="lt1"/>
                </a:solidFill>
                <a:latin typeface="Roboto"/>
                <a:ea typeface="Roboto"/>
                <a:cs typeface="Roboto"/>
                <a:sym typeface="Roboto"/>
              </a:rPr>
              <a:t>Le matériel de manipulation virtuel soutient l’apprentissage (8/12 enseignant·es et CP)</a:t>
            </a:r>
            <a:endParaRPr sz="22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 </a:t>
            </a:r>
            <a:r>
              <a:rPr b="1" lang="en-US" sz="1800">
                <a:solidFill>
                  <a:schemeClr val="lt1"/>
                </a:solidFill>
                <a:latin typeface="Roboto"/>
                <a:ea typeface="Roboto"/>
                <a:cs typeface="Roboto"/>
                <a:sym typeface="Roboto"/>
              </a:rPr>
              <a:t>Ça devient de la manipulation quand même, même si c’est de l’écran ou de la souris</a:t>
            </a:r>
            <a:r>
              <a:rPr lang="en-US" sz="1800">
                <a:solidFill>
                  <a:schemeClr val="lt1"/>
                </a:solidFill>
                <a:latin typeface="Roboto"/>
                <a:ea typeface="Roboto"/>
                <a:cs typeface="Roboto"/>
                <a:sym typeface="Roboto"/>
              </a:rPr>
              <a:t>. Ça revient au même que de faire le geste de prendre mes </a:t>
            </a:r>
            <a:r>
              <a:rPr b="1" lang="en-US" sz="1800">
                <a:solidFill>
                  <a:schemeClr val="lt1"/>
                </a:solidFill>
                <a:latin typeface="Roboto"/>
                <a:ea typeface="Roboto"/>
                <a:cs typeface="Roboto"/>
                <a:sym typeface="Roboto"/>
              </a:rPr>
              <a:t>Legos</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Josiane : « Surtout au 3</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cycle, ça devient difficile la manipulation. Les élèves sont moins portés à aller chercher [du matériel]. Là-dedans [dans Minecraft], c’est plus concret je trouve. On est beaucoup dans l’abstrait, ça </a:t>
            </a:r>
            <a:r>
              <a:rPr b="1" lang="en-US" sz="1800">
                <a:solidFill>
                  <a:schemeClr val="lt1"/>
                </a:solidFill>
                <a:latin typeface="Roboto"/>
                <a:ea typeface="Roboto"/>
                <a:cs typeface="Roboto"/>
                <a:sym typeface="Roboto"/>
              </a:rPr>
              <a:t>[Minecraft], ça vient concrétiser les notions</a:t>
            </a:r>
            <a:r>
              <a:rPr lang="en-US" sz="1800">
                <a:solidFill>
                  <a:schemeClr val="lt1"/>
                </a:solidFill>
                <a:latin typeface="Roboto"/>
                <a:ea typeface="Roboto"/>
                <a:cs typeface="Roboto"/>
                <a:sym typeface="Roboto"/>
              </a:rPr>
              <a:t>. Ça vient appuyer nos enseignements.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 « Avec le matériel, [...] si j’avais voulu travailler avec des blocs, avec [l’ordre de grandeur des nombres] qu’on travaille en 5</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 je n’y serais pas arrivée. Je n’ai </a:t>
            </a:r>
            <a:r>
              <a:rPr b="1" lang="en-US" sz="1800">
                <a:solidFill>
                  <a:schemeClr val="lt1"/>
                </a:solidFill>
                <a:latin typeface="Roboto"/>
                <a:ea typeface="Roboto"/>
                <a:cs typeface="Roboto"/>
                <a:sym typeface="Roboto"/>
              </a:rPr>
              <a:t>pas assez de blocs pour cela</a:t>
            </a:r>
            <a:r>
              <a:rPr lang="en-US" sz="1800">
                <a:solidFill>
                  <a:schemeClr val="lt1"/>
                </a:solidFill>
                <a:latin typeface="Roboto"/>
                <a:ea typeface="Roboto"/>
                <a:cs typeface="Roboto"/>
                <a:sym typeface="Roboto"/>
              </a:rPr>
              <a:t>. »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Ça vient chercher une </a:t>
            </a:r>
            <a:r>
              <a:rPr b="1" lang="en-US" sz="1800">
                <a:solidFill>
                  <a:schemeClr val="lt1"/>
                </a:solidFill>
                <a:latin typeface="Roboto"/>
                <a:ea typeface="Roboto"/>
                <a:cs typeface="Roboto"/>
                <a:sym typeface="Roboto"/>
              </a:rPr>
              <a:t>compréhension qui est différente, qui est visuelle</a:t>
            </a:r>
            <a:r>
              <a:rPr lang="en-US" sz="1800">
                <a:solidFill>
                  <a:schemeClr val="lt1"/>
                </a:solidFill>
                <a:latin typeface="Roboto"/>
                <a:ea typeface="Roboto"/>
                <a:cs typeface="Roboto"/>
                <a:sym typeface="Roboto"/>
              </a:rPr>
              <a:t>. Pour les </a:t>
            </a:r>
            <a:r>
              <a:rPr b="1" lang="en-US" sz="1800">
                <a:solidFill>
                  <a:schemeClr val="lt1"/>
                </a:solidFill>
                <a:latin typeface="Roboto"/>
                <a:ea typeface="Roboto"/>
                <a:cs typeface="Roboto"/>
                <a:sym typeface="Roboto"/>
              </a:rPr>
              <a:t>fractions, c’est facile, car ils manipulent</a:t>
            </a:r>
            <a:r>
              <a:rPr lang="en-US" sz="1800">
                <a:solidFill>
                  <a:schemeClr val="lt1"/>
                </a:solidFill>
                <a:latin typeface="Roboto"/>
                <a:ea typeface="Roboto"/>
                <a:cs typeface="Roboto"/>
                <a:sym typeface="Roboto"/>
              </a:rPr>
              <a:t>. Au lieu d’être dans un côté un peu abstrait de la fraction, la pose de blocs les amène à bien comprendre ce que la fraction représente [...] va vraiment aider et débloquer plusieurs élèves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Carl : « Minecraft offre la possibilité, avec juste l’application, de </a:t>
            </a:r>
            <a:r>
              <a:rPr b="1" lang="en-US" sz="1800">
                <a:solidFill>
                  <a:schemeClr val="lt1"/>
                </a:solidFill>
                <a:latin typeface="Roboto"/>
                <a:ea typeface="Roboto"/>
                <a:cs typeface="Roboto"/>
                <a:sym typeface="Roboto"/>
              </a:rPr>
              <a:t>faire en vrai </a:t>
            </a:r>
            <a:r>
              <a:rPr lang="en-US" sz="1800">
                <a:solidFill>
                  <a:schemeClr val="lt1"/>
                </a:solidFill>
                <a:latin typeface="Roboto"/>
                <a:ea typeface="Roboto"/>
                <a:cs typeface="Roboto"/>
                <a:sym typeface="Roboto"/>
              </a:rPr>
              <a:t>ce qu’on voulait.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Alicia : « Ils ont </a:t>
            </a:r>
            <a:r>
              <a:rPr b="1" lang="en-US" sz="1800">
                <a:solidFill>
                  <a:schemeClr val="lt1"/>
                </a:solidFill>
                <a:latin typeface="Roboto"/>
                <a:ea typeface="Roboto"/>
                <a:cs typeface="Roboto"/>
                <a:sym typeface="Roboto"/>
              </a:rPr>
              <a:t>représenté avec du matériel qu’ils n’auraient peut-être pas eu dans la classe</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Patricia : « Souvent il va y avoir la manipulation, il va y avoir les outils, les objets pour </a:t>
            </a:r>
            <a:r>
              <a:rPr b="1" lang="en-US" sz="1800">
                <a:solidFill>
                  <a:schemeClr val="lt1"/>
                </a:solidFill>
                <a:latin typeface="Roboto"/>
                <a:ea typeface="Roboto"/>
                <a:cs typeface="Roboto"/>
                <a:sym typeface="Roboto"/>
              </a:rPr>
              <a:t>manipuler en classe</a:t>
            </a:r>
            <a:r>
              <a:rPr lang="en-US" sz="1800">
                <a:solidFill>
                  <a:schemeClr val="lt1"/>
                </a:solidFill>
                <a:latin typeface="Roboto"/>
                <a:ea typeface="Roboto"/>
                <a:cs typeface="Roboto"/>
                <a:sym typeface="Roboto"/>
              </a:rPr>
              <a:t> [...] De se représenter physiquement l’addition que l’élève doit faire, la soustraction, la fraction, l’aire, le volume, le périmètre, </a:t>
            </a:r>
            <a:r>
              <a:rPr b="1" lang="en-US" sz="1800">
                <a:solidFill>
                  <a:schemeClr val="lt1"/>
                </a:solidFill>
                <a:latin typeface="Roboto"/>
                <a:ea typeface="Roboto"/>
                <a:cs typeface="Roboto"/>
                <a:sym typeface="Roboto"/>
              </a:rPr>
              <a:t>tout ça c’est extrêmement facile</a:t>
            </a:r>
            <a:r>
              <a:rPr lang="en-US" sz="1800">
                <a:solidFill>
                  <a:schemeClr val="lt1"/>
                </a:solidFill>
                <a:latin typeface="Roboto"/>
                <a:ea typeface="Roboto"/>
                <a:cs typeface="Roboto"/>
                <a:sym typeface="Roboto"/>
              </a:rPr>
              <a:t>, selon moi, à faire en utilisant Minecraft »</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1000"/>
                                        <p:tgtEl>
                                          <p:spTgt spid="2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1000"/>
                                        <p:tgtEl>
                                          <p:spTgt spid="26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76" name="Shape 276"/>
        <p:cNvGrpSpPr/>
        <p:nvPr/>
      </p:nvGrpSpPr>
      <p:grpSpPr>
        <a:xfrm>
          <a:off x="0" y="0"/>
          <a:ext cx="0" cy="0"/>
          <a:chOff x="0" y="0"/>
          <a:chExt cx="0" cy="0"/>
        </a:xfrm>
      </p:grpSpPr>
      <p:pic>
        <p:nvPicPr>
          <p:cNvPr descr="A picture containing container, square&#10;&#10;Description automatically generated" id="277" name="Google Shape;277;p34"/>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78" name="Google Shape;278;p34"/>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79" name="Google Shape;279;p34"/>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80" name="Google Shape;280;p34"/>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Avantage didactique #2 (suite)</a:t>
            </a:r>
            <a:endParaRPr sz="3000">
              <a:solidFill>
                <a:srgbClr val="D8D8D8"/>
              </a:solidFill>
              <a:latin typeface="Roboto"/>
              <a:ea typeface="Roboto"/>
              <a:cs typeface="Roboto"/>
              <a:sym typeface="Roboto"/>
            </a:endParaRPr>
          </a:p>
        </p:txBody>
      </p:sp>
      <p:sp>
        <p:nvSpPr>
          <p:cNvPr id="281" name="Google Shape;281;p34"/>
          <p:cNvSpPr txBox="1"/>
          <p:nvPr/>
        </p:nvSpPr>
        <p:spPr>
          <a:xfrm>
            <a:off x="510175" y="1638063"/>
            <a:ext cx="11596200" cy="50334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200">
                <a:solidFill>
                  <a:schemeClr val="lt1"/>
                </a:solidFill>
                <a:latin typeface="Roboto"/>
                <a:ea typeface="Roboto"/>
                <a:cs typeface="Roboto"/>
                <a:sym typeface="Roboto"/>
              </a:rPr>
              <a:t>Le matériel de manipulation virtuel soutient l’apprentissage (5/31 élèves)</a:t>
            </a:r>
            <a:endParaRPr sz="2200">
              <a:solidFill>
                <a:schemeClr val="lt1"/>
              </a:solidFill>
              <a:latin typeface="Roboto"/>
              <a:ea typeface="Roboto"/>
              <a:cs typeface="Roboto"/>
              <a:sym typeface="Roboto"/>
            </a:endParaRPr>
          </a:p>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Geneviève considère que Minecraft permet de développer la flexibilité mathématique  : « peut-être que la </a:t>
            </a:r>
            <a:r>
              <a:rPr b="1" lang="en-US" sz="1800">
                <a:solidFill>
                  <a:schemeClr val="lt1"/>
                </a:solidFill>
                <a:latin typeface="Roboto"/>
                <a:ea typeface="Roboto"/>
                <a:cs typeface="Roboto"/>
                <a:sym typeface="Roboto"/>
              </a:rPr>
              <a:t>manipulation</a:t>
            </a:r>
            <a:r>
              <a:rPr lang="en-US" sz="1800">
                <a:solidFill>
                  <a:schemeClr val="lt1"/>
                </a:solidFill>
                <a:latin typeface="Roboto"/>
                <a:ea typeface="Roboto"/>
                <a:cs typeface="Roboto"/>
                <a:sym typeface="Roboto"/>
              </a:rPr>
              <a:t> ça permet de mieux s’exercer et il y a </a:t>
            </a:r>
            <a:r>
              <a:rPr b="1" lang="en-US" sz="1800">
                <a:solidFill>
                  <a:schemeClr val="lt1"/>
                </a:solidFill>
                <a:latin typeface="Roboto"/>
                <a:ea typeface="Roboto"/>
                <a:cs typeface="Roboto"/>
                <a:sym typeface="Roboto"/>
              </a:rPr>
              <a:t>différentes techniques chez différentes personnes pour mieux apprendre</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Nathan utilise l'environnement Minecraft comme du papier quadrillé au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mètre : « J’utilise cette </a:t>
            </a:r>
            <a:r>
              <a:rPr b="1" lang="en-US" sz="1800">
                <a:solidFill>
                  <a:schemeClr val="lt1"/>
                </a:solidFill>
                <a:latin typeface="Roboto"/>
                <a:ea typeface="Roboto"/>
                <a:cs typeface="Roboto"/>
                <a:sym typeface="Roboto"/>
              </a:rPr>
              <a:t>stratégie-là [point de repère] pour m’assurer de </a:t>
            </a:r>
            <a:br>
              <a:rPr b="1" lang="en-US" sz="1800">
                <a:solidFill>
                  <a:schemeClr val="lt1"/>
                </a:solidFill>
                <a:latin typeface="Roboto"/>
                <a:ea typeface="Roboto"/>
                <a:cs typeface="Roboto"/>
                <a:sym typeface="Roboto"/>
              </a:rPr>
            </a:br>
            <a:r>
              <a:rPr b="1" lang="en-US" sz="1800">
                <a:solidFill>
                  <a:schemeClr val="lt1"/>
                </a:solidFill>
                <a:latin typeface="Roboto"/>
                <a:ea typeface="Roboto"/>
                <a:cs typeface="Roboto"/>
                <a:sym typeface="Roboto"/>
              </a:rPr>
              <a:t>bien faire la translation</a:t>
            </a:r>
            <a:r>
              <a:rPr lang="en-US" sz="1800">
                <a:solidFill>
                  <a:schemeClr val="lt1"/>
                </a:solidFill>
                <a:latin typeface="Roboto"/>
                <a:ea typeface="Roboto"/>
                <a:cs typeface="Roboto"/>
                <a:sym typeface="Roboto"/>
              </a:rPr>
              <a:t> [...] Je sais qu’il y a 2 espaces avant la fin de mon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motif de base et que la flèche de translation dit de bouger la forme de 3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espaces. Je compte 1, 2, 3, puis je recrée le motif en dessous. »</a:t>
            </a:r>
            <a:endParaRPr sz="1800">
              <a:solidFill>
                <a:schemeClr val="lt1"/>
              </a:solidFill>
              <a:latin typeface="Roboto"/>
              <a:ea typeface="Roboto"/>
              <a:cs typeface="Roboto"/>
              <a:sym typeface="Roboto"/>
            </a:endParaRPr>
          </a:p>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Danika utilise les blocs pour marquer un espace dans la réflexion (</a:t>
            </a:r>
            <a:r>
              <a:rPr lang="en-US" sz="1800">
                <a:solidFill>
                  <a:schemeClr val="lt1"/>
                </a:solidFill>
                <a:latin typeface="Roboto"/>
                <a:ea typeface="Roboto"/>
                <a:cs typeface="Roboto"/>
                <a:sym typeface="Roboto"/>
              </a:rPr>
              <a:t>report de mesure,</a:t>
            </a:r>
            <a:r>
              <a:rPr lang="en-US" sz="1800">
                <a:solidFill>
                  <a:schemeClr val="lt1"/>
                </a:solidFill>
                <a:latin typeface="Roboto"/>
                <a:ea typeface="Roboto"/>
                <a:cs typeface="Roboto"/>
                <a:sym typeface="Roboto"/>
              </a:rPr>
              <a:t>) : « J’ai pris une </a:t>
            </a:r>
            <a:r>
              <a:rPr b="1" lang="en-US" sz="1800">
                <a:solidFill>
                  <a:schemeClr val="lt1"/>
                </a:solidFill>
                <a:latin typeface="Roboto"/>
                <a:ea typeface="Roboto"/>
                <a:cs typeface="Roboto"/>
                <a:sym typeface="Roboto"/>
              </a:rPr>
              <a:t>rangée de blocs, je l’ai mis entre l’axe et la figure</a:t>
            </a:r>
            <a:r>
              <a:rPr lang="en-US" sz="1800">
                <a:solidFill>
                  <a:schemeClr val="lt1"/>
                </a:solidFill>
                <a:latin typeface="Roboto"/>
                <a:ea typeface="Roboto"/>
                <a:cs typeface="Roboto"/>
                <a:sym typeface="Roboto"/>
              </a:rPr>
              <a:t>. Où il y avait l’axe, l’autre bord, j’ai fait la même chose vu que c’était une </a:t>
            </a:r>
            <a:r>
              <a:rPr b="1" lang="en-US" sz="1800">
                <a:solidFill>
                  <a:schemeClr val="lt1"/>
                </a:solidFill>
                <a:latin typeface="Roboto"/>
                <a:ea typeface="Roboto"/>
                <a:cs typeface="Roboto"/>
                <a:sym typeface="Roboto"/>
              </a:rPr>
              <a:t>réflexion</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p:txBody>
      </p:sp>
      <p:pic>
        <p:nvPicPr>
          <p:cNvPr id="282" name="Google Shape;282;p34" title="Capture d’écran, le 2025-04-30 à 08.55.38.png"/>
          <p:cNvPicPr preferRelativeResize="0"/>
          <p:nvPr/>
        </p:nvPicPr>
        <p:blipFill>
          <a:blip r:embed="rId4">
            <a:alphaModFix/>
          </a:blip>
          <a:stretch>
            <a:fillRect/>
          </a:stretch>
        </p:blipFill>
        <p:spPr>
          <a:xfrm>
            <a:off x="8626676" y="3165799"/>
            <a:ext cx="3450250" cy="2140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86" name="Shape 286"/>
        <p:cNvGrpSpPr/>
        <p:nvPr/>
      </p:nvGrpSpPr>
      <p:grpSpPr>
        <a:xfrm>
          <a:off x="0" y="0"/>
          <a:ext cx="0" cy="0"/>
          <a:chOff x="0" y="0"/>
          <a:chExt cx="0" cy="0"/>
        </a:xfrm>
      </p:grpSpPr>
      <p:pic>
        <p:nvPicPr>
          <p:cNvPr descr="A picture containing container, square&#10;&#10;Description automatically generated" id="287" name="Google Shape;287;p3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88" name="Google Shape;288;p3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89" name="Google Shape;289;p35"/>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90" name="Google Shape;290;p35"/>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Défi didactique #1</a:t>
            </a:r>
            <a:endParaRPr sz="3000">
              <a:solidFill>
                <a:srgbClr val="D8D8D8"/>
              </a:solidFill>
              <a:latin typeface="Roboto"/>
              <a:ea typeface="Roboto"/>
              <a:cs typeface="Roboto"/>
              <a:sym typeface="Roboto"/>
            </a:endParaRPr>
          </a:p>
        </p:txBody>
      </p:sp>
      <p:sp>
        <p:nvSpPr>
          <p:cNvPr id="291" name="Google Shape;291;p35"/>
          <p:cNvSpPr txBox="1"/>
          <p:nvPr/>
        </p:nvSpPr>
        <p:spPr>
          <a:xfrm>
            <a:off x="662575" y="1671725"/>
            <a:ext cx="11165100" cy="49008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200">
                <a:solidFill>
                  <a:schemeClr val="lt1"/>
                </a:solidFill>
                <a:latin typeface="Roboto"/>
                <a:ea typeface="Roboto"/>
                <a:cs typeface="Roboto"/>
                <a:sym typeface="Roboto"/>
              </a:rPr>
              <a:t>La construction est limitée par la forme et la taille des blocs (11/12 </a:t>
            </a:r>
            <a:r>
              <a:rPr lang="en-US" sz="2200">
                <a:solidFill>
                  <a:schemeClr val="lt1"/>
                </a:solidFill>
                <a:latin typeface="Roboto"/>
                <a:ea typeface="Roboto"/>
                <a:cs typeface="Roboto"/>
                <a:sym typeface="Roboto"/>
              </a:rPr>
              <a:t>enseignant·es et CP</a:t>
            </a:r>
            <a:r>
              <a:rPr lang="en-US" sz="2200">
                <a:solidFill>
                  <a:schemeClr val="lt1"/>
                </a:solidFill>
                <a:latin typeface="Roboto"/>
                <a:ea typeface="Roboto"/>
                <a:cs typeface="Roboto"/>
                <a:sym typeface="Roboto"/>
              </a:rPr>
              <a:t>)</a:t>
            </a:r>
            <a:endParaRPr sz="22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 « C’est sûr que </a:t>
            </a:r>
            <a:r>
              <a:rPr b="1" lang="en-US" sz="1800">
                <a:solidFill>
                  <a:schemeClr val="lt1"/>
                </a:solidFill>
                <a:latin typeface="Roboto"/>
                <a:ea typeface="Roboto"/>
                <a:cs typeface="Roboto"/>
                <a:sym typeface="Roboto"/>
              </a:rPr>
              <a:t>Minecraft est carré</a:t>
            </a:r>
            <a:r>
              <a:rPr lang="en-US" sz="1800">
                <a:solidFill>
                  <a:schemeClr val="lt1"/>
                </a:solidFill>
                <a:latin typeface="Roboto"/>
                <a:ea typeface="Roboto"/>
                <a:cs typeface="Roboto"/>
                <a:sym typeface="Roboto"/>
              </a:rPr>
              <a:t>. Donc, tout ce qui est rond ou triangle, on est contraint un petit peu.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Patricia : « on n’est </a:t>
            </a:r>
            <a:r>
              <a:rPr b="1" lang="en-US" sz="1800">
                <a:solidFill>
                  <a:schemeClr val="lt1"/>
                </a:solidFill>
                <a:latin typeface="Roboto"/>
                <a:ea typeface="Roboto"/>
                <a:cs typeface="Roboto"/>
                <a:sym typeface="Roboto"/>
              </a:rPr>
              <a:t>pas capable de couper des blocs</a:t>
            </a:r>
            <a:r>
              <a:rPr lang="en-US" sz="1800">
                <a:solidFill>
                  <a:schemeClr val="lt1"/>
                </a:solidFill>
                <a:latin typeface="Roboto"/>
                <a:ea typeface="Roboto"/>
                <a:cs typeface="Roboto"/>
                <a:sym typeface="Roboto"/>
              </a:rPr>
              <a:t>, on n’est pas capable de faire des </a:t>
            </a:r>
            <a:r>
              <a:rPr b="1" lang="en-US" sz="1800">
                <a:solidFill>
                  <a:schemeClr val="lt1"/>
                </a:solidFill>
                <a:latin typeface="Roboto"/>
                <a:ea typeface="Roboto"/>
                <a:cs typeface="Roboto"/>
                <a:sym typeface="Roboto"/>
              </a:rPr>
              <a:t>rondeurs</a:t>
            </a:r>
            <a:r>
              <a:rPr lang="en-US" sz="1800">
                <a:solidFill>
                  <a:schemeClr val="lt1"/>
                </a:solidFill>
                <a:latin typeface="Roboto"/>
                <a:ea typeface="Roboto"/>
                <a:cs typeface="Roboto"/>
                <a:sym typeface="Roboto"/>
              </a:rPr>
              <a:t>, des sphères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On parle toujours des </a:t>
            </a:r>
            <a:r>
              <a:rPr b="1" lang="en-US" sz="1800">
                <a:solidFill>
                  <a:schemeClr val="lt1"/>
                </a:solidFill>
                <a:latin typeface="Roboto"/>
                <a:ea typeface="Roboto"/>
                <a:cs typeface="Roboto"/>
                <a:sym typeface="Roboto"/>
              </a:rPr>
              <a:t>courbes et des angles</a:t>
            </a:r>
            <a:r>
              <a:rPr lang="en-US" sz="1800">
                <a:solidFill>
                  <a:schemeClr val="lt1"/>
                </a:solidFill>
                <a:latin typeface="Roboto"/>
                <a:ea typeface="Roboto"/>
                <a:cs typeface="Roboto"/>
                <a:sym typeface="Roboto"/>
              </a:rPr>
              <a:t> qui sont plus difficiles à travailler puisque nous sommes limités par la disposition des blocs.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 C’est sûr qu’en géométrie, tout ce qui est </a:t>
            </a:r>
            <a:r>
              <a:rPr b="1" lang="en-US" sz="1800">
                <a:solidFill>
                  <a:schemeClr val="lt1"/>
                </a:solidFill>
                <a:latin typeface="Roboto"/>
                <a:ea typeface="Roboto"/>
                <a:cs typeface="Roboto"/>
                <a:sym typeface="Roboto"/>
              </a:rPr>
              <a:t>angulaire nous cause problème</a:t>
            </a:r>
            <a:r>
              <a:rPr lang="en-US" sz="1800">
                <a:solidFill>
                  <a:schemeClr val="lt1"/>
                </a:solidFill>
                <a:latin typeface="Roboto"/>
                <a:ea typeface="Roboto"/>
                <a:cs typeface="Roboto"/>
                <a:sym typeface="Roboto"/>
              </a:rPr>
              <a:t>. Et [...] je ne suis pas convaincu de l’utilité en travaillant les </a:t>
            </a:r>
            <a:r>
              <a:rPr b="1" lang="en-US" sz="1800">
                <a:solidFill>
                  <a:schemeClr val="lt1"/>
                </a:solidFill>
                <a:latin typeface="Roboto"/>
                <a:ea typeface="Roboto"/>
                <a:cs typeface="Roboto"/>
                <a:sym typeface="Roboto"/>
              </a:rPr>
              <a:t>solides,</a:t>
            </a:r>
            <a:r>
              <a:rPr lang="en-US" sz="1800">
                <a:solidFill>
                  <a:schemeClr val="lt1"/>
                </a:solidFill>
                <a:latin typeface="Roboto"/>
                <a:ea typeface="Roboto"/>
                <a:cs typeface="Roboto"/>
                <a:sym typeface="Roboto"/>
              </a:rPr>
              <a:t> même si ce sont des prismes qui vont être réguliers [...] Ce bout-là, j’ai de la </a:t>
            </a:r>
            <a:r>
              <a:rPr b="1" lang="en-US" sz="1800">
                <a:solidFill>
                  <a:schemeClr val="lt1"/>
                </a:solidFill>
                <a:latin typeface="Roboto"/>
                <a:ea typeface="Roboto"/>
                <a:cs typeface="Roboto"/>
                <a:sym typeface="Roboto"/>
              </a:rPr>
              <a:t>[difficulté] à voir ma plus-value, versus prendre du matériel de manipulation</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Noémie : « On a vu beaucoup de limites, on était bien déçues. Les </a:t>
            </a:r>
            <a:r>
              <a:rPr b="1" lang="en-US" sz="1800">
                <a:solidFill>
                  <a:schemeClr val="lt1"/>
                </a:solidFill>
                <a:latin typeface="Roboto"/>
                <a:ea typeface="Roboto"/>
                <a:cs typeface="Roboto"/>
                <a:sym typeface="Roboto"/>
              </a:rPr>
              <a:t>pyramides</a:t>
            </a:r>
            <a:r>
              <a:rPr lang="en-US" sz="1800">
                <a:solidFill>
                  <a:schemeClr val="lt1"/>
                </a:solidFill>
                <a:latin typeface="Roboto"/>
                <a:ea typeface="Roboto"/>
                <a:cs typeface="Roboto"/>
                <a:sym typeface="Roboto"/>
              </a:rPr>
              <a:t>, les </a:t>
            </a:r>
            <a:r>
              <a:rPr b="1" lang="en-US" sz="1800">
                <a:solidFill>
                  <a:schemeClr val="lt1"/>
                </a:solidFill>
                <a:latin typeface="Roboto"/>
                <a:ea typeface="Roboto"/>
                <a:cs typeface="Roboto"/>
                <a:sym typeface="Roboto"/>
              </a:rPr>
              <a:t>cylindres</a:t>
            </a:r>
            <a:r>
              <a:rPr lang="en-US" sz="1800">
                <a:solidFill>
                  <a:schemeClr val="lt1"/>
                </a:solidFill>
                <a:latin typeface="Roboto"/>
                <a:ea typeface="Roboto"/>
                <a:cs typeface="Roboto"/>
                <a:sym typeface="Roboto"/>
              </a:rPr>
              <a:t>… »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Carl : « il a fallu casser le fait que, non, ce n’était pas une pyramide. [...] Donc, l’élève pourrait construire une </a:t>
            </a:r>
            <a:r>
              <a:rPr b="1" lang="en-US" sz="1800">
                <a:solidFill>
                  <a:schemeClr val="lt1"/>
                </a:solidFill>
                <a:latin typeface="Roboto"/>
                <a:ea typeface="Roboto"/>
                <a:cs typeface="Roboto"/>
                <a:sym typeface="Roboto"/>
              </a:rPr>
              <a:t>mauvaise conceptualisation de la pyramide</a:t>
            </a:r>
            <a:r>
              <a:rPr lang="en-US" sz="1800">
                <a:solidFill>
                  <a:schemeClr val="lt1"/>
                </a:solidFill>
                <a:latin typeface="Roboto"/>
                <a:ea typeface="Roboto"/>
                <a:cs typeface="Roboto"/>
                <a:sym typeface="Roboto"/>
              </a:rPr>
              <a:t> à ce moment-là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Josiane : </a:t>
            </a:r>
            <a:r>
              <a:rPr b="1" lang="en-US" sz="1800">
                <a:solidFill>
                  <a:schemeClr val="lt1"/>
                </a:solidFill>
                <a:latin typeface="Roboto"/>
                <a:ea typeface="Roboto"/>
                <a:cs typeface="Roboto"/>
                <a:sym typeface="Roboto"/>
              </a:rPr>
              <a:t>Complexité de l’échelle</a:t>
            </a:r>
            <a:r>
              <a:rPr lang="en-US" sz="1800">
                <a:solidFill>
                  <a:schemeClr val="lt1"/>
                </a:solidFill>
                <a:latin typeface="Roboto"/>
                <a:ea typeface="Roboto"/>
                <a:cs typeface="Roboto"/>
                <a:sym typeface="Roboto"/>
              </a:rPr>
              <a:t>, qui défait le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caractère réaliste de Minecraft</a:t>
            </a:r>
            <a:endParaRPr sz="1800">
              <a:solidFill>
                <a:schemeClr val="lt1"/>
              </a:solidFill>
              <a:latin typeface="Roboto"/>
              <a:ea typeface="Roboto"/>
              <a:cs typeface="Roboto"/>
              <a:sym typeface="Roboto"/>
            </a:endParaRPr>
          </a:p>
        </p:txBody>
      </p:sp>
      <p:pic>
        <p:nvPicPr>
          <p:cNvPr id="292" name="Google Shape;292;p35"/>
          <p:cNvPicPr preferRelativeResize="0"/>
          <p:nvPr/>
        </p:nvPicPr>
        <p:blipFill>
          <a:blip r:embed="rId4">
            <a:alphaModFix/>
          </a:blip>
          <a:stretch>
            <a:fillRect/>
          </a:stretch>
        </p:blipFill>
        <p:spPr>
          <a:xfrm>
            <a:off x="6046249" y="5844617"/>
            <a:ext cx="3954674" cy="958950"/>
          </a:xfrm>
          <a:prstGeom prst="rect">
            <a:avLst/>
          </a:prstGeom>
          <a:noFill/>
          <a:ln>
            <a:noFill/>
          </a:ln>
        </p:spPr>
      </p:pic>
      <p:pic>
        <p:nvPicPr>
          <p:cNvPr id="293" name="Google Shape;293;p35"/>
          <p:cNvPicPr preferRelativeResize="0"/>
          <p:nvPr/>
        </p:nvPicPr>
        <p:blipFill rotWithShape="1">
          <a:blip r:embed="rId5">
            <a:alphaModFix/>
          </a:blip>
          <a:srcRect b="0" l="11476" r="2100" t="5338"/>
          <a:stretch/>
        </p:blipFill>
        <p:spPr>
          <a:xfrm>
            <a:off x="10494175" y="5558750"/>
            <a:ext cx="1333500" cy="94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1000"/>
                                        <p:tgtEl>
                                          <p:spTgt spid="2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1000"/>
                                        <p:tgtEl>
                                          <p:spTgt spid="2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7" name="Shape 297"/>
        <p:cNvGrpSpPr/>
        <p:nvPr/>
      </p:nvGrpSpPr>
      <p:grpSpPr>
        <a:xfrm>
          <a:off x="0" y="0"/>
          <a:ext cx="0" cy="0"/>
          <a:chOff x="0" y="0"/>
          <a:chExt cx="0" cy="0"/>
        </a:xfrm>
      </p:grpSpPr>
      <p:pic>
        <p:nvPicPr>
          <p:cNvPr descr="A picture containing container, square&#10;&#10;Description automatically generated" id="298" name="Google Shape;298;p36"/>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99" name="Google Shape;299;p36"/>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00" name="Google Shape;300;p36"/>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01" name="Google Shape;301;p36"/>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Défi didactique #1 (suite)</a:t>
            </a:r>
            <a:endParaRPr sz="3000">
              <a:solidFill>
                <a:srgbClr val="D8D8D8"/>
              </a:solidFill>
              <a:latin typeface="Roboto"/>
              <a:ea typeface="Roboto"/>
              <a:cs typeface="Roboto"/>
              <a:sym typeface="Roboto"/>
            </a:endParaRPr>
          </a:p>
        </p:txBody>
      </p:sp>
      <p:sp>
        <p:nvSpPr>
          <p:cNvPr id="302" name="Google Shape;302;p36"/>
          <p:cNvSpPr txBox="1"/>
          <p:nvPr/>
        </p:nvSpPr>
        <p:spPr>
          <a:xfrm>
            <a:off x="662575" y="1671725"/>
            <a:ext cx="11165100" cy="39867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200">
                <a:solidFill>
                  <a:schemeClr val="lt1"/>
                </a:solidFill>
                <a:latin typeface="Roboto"/>
                <a:ea typeface="Roboto"/>
                <a:cs typeface="Roboto"/>
                <a:sym typeface="Roboto"/>
              </a:rPr>
              <a:t>La construction est limitée par la forme et la taille des blocs (9</a:t>
            </a:r>
            <a:r>
              <a:rPr lang="en-US" sz="2200">
                <a:solidFill>
                  <a:schemeClr val="lt1"/>
                </a:solidFill>
                <a:latin typeface="Roboto"/>
                <a:ea typeface="Roboto"/>
                <a:cs typeface="Roboto"/>
                <a:sym typeface="Roboto"/>
              </a:rPr>
              <a:t>/31 élèves</a:t>
            </a:r>
            <a:r>
              <a:rPr lang="en-US" sz="2200">
                <a:solidFill>
                  <a:schemeClr val="lt1"/>
                </a:solidFill>
                <a:latin typeface="Roboto"/>
                <a:ea typeface="Roboto"/>
                <a:cs typeface="Roboto"/>
                <a:sym typeface="Roboto"/>
              </a:rPr>
              <a:t>) </a:t>
            </a:r>
            <a:endParaRPr sz="2200">
              <a:solidFill>
                <a:schemeClr val="lt1"/>
              </a:solidFill>
              <a:latin typeface="Roboto"/>
              <a:ea typeface="Roboto"/>
              <a:cs typeface="Roboto"/>
              <a:sym typeface="Roboto"/>
            </a:endParaRPr>
          </a:p>
          <a:p>
            <a:pPr indent="0" lvl="0" marL="457200" rtl="0" algn="just">
              <a:lnSpc>
                <a:spcPct val="115000"/>
              </a:lnSpc>
              <a:spcBef>
                <a:spcPts val="0"/>
              </a:spcBef>
              <a:spcAft>
                <a:spcPts val="0"/>
              </a:spcAft>
              <a:buNone/>
            </a:pPr>
            <a:r>
              <a:t/>
            </a:r>
            <a:endParaRPr sz="1800">
              <a:solidFill>
                <a:schemeClr val="lt1"/>
              </a:solidFill>
              <a:latin typeface="Roboto"/>
              <a:ea typeface="Roboto"/>
              <a:cs typeface="Roboto"/>
              <a:sym typeface="Roboto"/>
            </a:endParaRPr>
          </a:p>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Yvelle mentionne que pour dessiner un </a:t>
            </a:r>
            <a:r>
              <a:rPr b="1" lang="en-US" sz="1800">
                <a:solidFill>
                  <a:schemeClr val="lt1"/>
                </a:solidFill>
                <a:latin typeface="Roboto"/>
                <a:ea typeface="Roboto"/>
                <a:cs typeface="Roboto"/>
                <a:sym typeface="Roboto"/>
              </a:rPr>
              <a:t>triangle</a:t>
            </a:r>
            <a:r>
              <a:rPr lang="en-US" sz="1800">
                <a:solidFill>
                  <a:schemeClr val="lt1"/>
                </a:solidFill>
                <a:latin typeface="Roboto"/>
                <a:ea typeface="Roboto"/>
                <a:cs typeface="Roboto"/>
                <a:sym typeface="Roboto"/>
              </a:rPr>
              <a:t> ou un </a:t>
            </a:r>
            <a:r>
              <a:rPr b="1" lang="en-US" sz="1800">
                <a:solidFill>
                  <a:schemeClr val="lt1"/>
                </a:solidFill>
                <a:latin typeface="Roboto"/>
                <a:ea typeface="Roboto"/>
                <a:cs typeface="Roboto"/>
                <a:sym typeface="Roboto"/>
              </a:rPr>
              <a:t>cœur 3D</a:t>
            </a:r>
            <a:r>
              <a:rPr lang="en-US" sz="1800">
                <a:solidFill>
                  <a:schemeClr val="lt1"/>
                </a:solidFill>
                <a:latin typeface="Roboto"/>
                <a:ea typeface="Roboto"/>
                <a:cs typeface="Roboto"/>
                <a:sym typeface="Roboto"/>
              </a:rPr>
              <a:t>, elle choisirait plus la feuille.</a:t>
            </a:r>
            <a:endParaRPr sz="1800">
              <a:solidFill>
                <a:schemeClr val="lt1"/>
              </a:solidFill>
              <a:latin typeface="Roboto"/>
              <a:ea typeface="Roboto"/>
              <a:cs typeface="Roboto"/>
              <a:sym typeface="Roboto"/>
            </a:endParaRPr>
          </a:p>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Émilie parle de l’i</a:t>
            </a:r>
            <a:r>
              <a:rPr b="1" lang="en-US" sz="1800">
                <a:solidFill>
                  <a:schemeClr val="lt1"/>
                </a:solidFill>
                <a:latin typeface="Roboto"/>
                <a:ea typeface="Roboto"/>
                <a:cs typeface="Roboto"/>
                <a:sym typeface="Roboto"/>
              </a:rPr>
              <a:t>mpossibilité de faire des formes avec des courbes</a:t>
            </a:r>
            <a:r>
              <a:rPr lang="en-US" sz="1800">
                <a:solidFill>
                  <a:schemeClr val="lt1"/>
                </a:solidFill>
                <a:latin typeface="Roboto"/>
                <a:ea typeface="Roboto"/>
                <a:cs typeface="Roboto"/>
                <a:sym typeface="Roboto"/>
              </a:rPr>
              <a:t>.</a:t>
            </a:r>
            <a:endParaRPr sz="1800">
              <a:solidFill>
                <a:schemeClr val="lt1"/>
              </a:solidFill>
              <a:latin typeface="Roboto"/>
              <a:ea typeface="Roboto"/>
              <a:cs typeface="Roboto"/>
              <a:sym typeface="Roboto"/>
            </a:endParaRPr>
          </a:p>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Rachel ajoute qu’il n’y a pas de cylindre dans Minecraft.</a:t>
            </a:r>
            <a:endParaRPr sz="1800">
              <a:solidFill>
                <a:schemeClr val="lt1"/>
              </a:solidFill>
              <a:latin typeface="Roboto"/>
              <a:ea typeface="Roboto"/>
              <a:cs typeface="Roboto"/>
              <a:sym typeface="Roboto"/>
            </a:endParaRPr>
          </a:p>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Léandre : </a:t>
            </a:r>
            <a:r>
              <a:rPr lang="en-US" sz="1800">
                <a:solidFill>
                  <a:schemeClr val="lt1"/>
                </a:solidFill>
                <a:latin typeface="Roboto"/>
                <a:ea typeface="Roboto"/>
                <a:cs typeface="Roboto"/>
                <a:sym typeface="Roboto"/>
              </a:rPr>
              <a:t>« </a:t>
            </a:r>
            <a:r>
              <a:rPr lang="en-US" sz="1800">
                <a:solidFill>
                  <a:schemeClr val="lt1"/>
                </a:solidFill>
                <a:latin typeface="Roboto"/>
                <a:ea typeface="Roboto"/>
                <a:cs typeface="Roboto"/>
                <a:sym typeface="Roboto"/>
              </a:rPr>
              <a:t>si tu veux fa</a:t>
            </a:r>
            <a:r>
              <a:rPr lang="en-US" sz="1800">
                <a:solidFill>
                  <a:schemeClr val="lt1"/>
                </a:solidFill>
                <a:latin typeface="Roboto"/>
                <a:ea typeface="Roboto"/>
                <a:cs typeface="Roboto"/>
                <a:sym typeface="Roboto"/>
              </a:rPr>
              <a:t>ire des </a:t>
            </a:r>
            <a:r>
              <a:rPr b="1" lang="en-US" sz="1800">
                <a:solidFill>
                  <a:schemeClr val="lt1"/>
                </a:solidFill>
                <a:latin typeface="Roboto"/>
                <a:ea typeface="Roboto"/>
                <a:cs typeface="Roboto"/>
                <a:sym typeface="Roboto"/>
              </a:rPr>
              <a:t>pyramides</a:t>
            </a:r>
            <a:r>
              <a:rPr lang="en-US" sz="1800">
                <a:solidFill>
                  <a:schemeClr val="lt1"/>
                </a:solidFill>
                <a:latin typeface="Roboto"/>
                <a:ea typeface="Roboto"/>
                <a:cs typeface="Roboto"/>
                <a:sym typeface="Roboto"/>
              </a:rPr>
              <a:t>, </a:t>
            </a:r>
            <a:r>
              <a:rPr lang="en-US" sz="1800">
                <a:solidFill>
                  <a:schemeClr val="lt1"/>
                </a:solidFill>
                <a:latin typeface="Roboto"/>
                <a:ea typeface="Roboto"/>
                <a:cs typeface="Roboto"/>
                <a:sym typeface="Roboto"/>
              </a:rPr>
              <a:t>tu ne peux pas vraiment parce que les blocs sont carrés ».</a:t>
            </a:r>
            <a:endParaRPr sz="1800">
              <a:solidFill>
                <a:schemeClr val="lt1"/>
              </a:solidFill>
              <a:latin typeface="Roboto"/>
              <a:ea typeface="Roboto"/>
              <a:cs typeface="Roboto"/>
              <a:sym typeface="Roboto"/>
            </a:endParaRPr>
          </a:p>
          <a:p>
            <a:pPr indent="-342900" lvl="0" marL="457200" rtl="0" algn="just">
              <a:lnSpc>
                <a:spcPct val="150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Christophe, Alexis et Léandre montrent qu’ils peuvent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seulement mettre des rails pour faire une « pyramide »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(qui est en fait une pyramide à degrés)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avec les côtés un peu plus droits.</a:t>
            </a:r>
            <a:endParaRPr sz="1800">
              <a:solidFill>
                <a:schemeClr val="lt1"/>
              </a:solidFill>
              <a:highlight>
                <a:schemeClr val="accent2"/>
              </a:highlight>
              <a:latin typeface="Roboto"/>
              <a:ea typeface="Roboto"/>
              <a:cs typeface="Roboto"/>
              <a:sym typeface="Roboto"/>
            </a:endParaRPr>
          </a:p>
        </p:txBody>
      </p:sp>
      <p:pic>
        <p:nvPicPr>
          <p:cNvPr id="303" name="Google Shape;303;p36"/>
          <p:cNvPicPr preferRelativeResize="0"/>
          <p:nvPr/>
        </p:nvPicPr>
        <p:blipFill>
          <a:blip r:embed="rId4">
            <a:alphaModFix/>
          </a:blip>
          <a:stretch>
            <a:fillRect/>
          </a:stretch>
        </p:blipFill>
        <p:spPr>
          <a:xfrm>
            <a:off x="7097475" y="4092100"/>
            <a:ext cx="4275575" cy="2598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1000"/>
                                        <p:tgtEl>
                                          <p:spTgt spid="2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1000"/>
                                        <p:tgtEl>
                                          <p:spTgt spid="2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31" name="Shape 131"/>
        <p:cNvGrpSpPr/>
        <p:nvPr/>
      </p:nvGrpSpPr>
      <p:grpSpPr>
        <a:xfrm>
          <a:off x="0" y="0"/>
          <a:ext cx="0" cy="0"/>
          <a:chOff x="0" y="0"/>
          <a:chExt cx="0" cy="0"/>
        </a:xfrm>
      </p:grpSpPr>
      <p:sp>
        <p:nvSpPr>
          <p:cNvPr id="132" name="Google Shape;132;p19"/>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19"/>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19"/>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19"/>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6" name="Google Shape;136;p19"/>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37" name="Google Shape;137;p19">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38" name="Google Shape;138;p19"/>
          <p:cNvSpPr txBox="1"/>
          <p:nvPr/>
        </p:nvSpPr>
        <p:spPr>
          <a:xfrm>
            <a:off x="225725" y="65462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 </a:t>
            </a:r>
            <a:r>
              <a:rPr lang="en-US" sz="1000" u="sng">
                <a:solidFill>
                  <a:srgbClr val="FFFF00"/>
                </a:solidFill>
                <a:latin typeface="Ubuntu"/>
                <a:ea typeface="Ubuntu"/>
                <a:cs typeface="Ubuntu"/>
                <a:sym typeface="Ubuntu"/>
                <a:hlinkClick r:id="rId4">
                  <a:extLst>
                    <a:ext uri="{A12FA001-AC4F-418D-AE19-62706E023703}">
                      <ahyp:hlinkClr val="tx"/>
                    </a:ext>
                  </a:extLst>
                </a:hlinkClick>
              </a:rPr>
              <a:t>recitmst.qc.ca/minecraft</a:t>
            </a:r>
            <a:r>
              <a:rPr lang="en-US" sz="1000" u="sng">
                <a:solidFill>
                  <a:srgbClr val="FFFF00"/>
                </a:solidFill>
                <a:latin typeface="Ubuntu"/>
                <a:ea typeface="Ubuntu"/>
                <a:cs typeface="Ubuntu"/>
                <a:sym typeface="Ubuntu"/>
                <a:hlinkClick r:id="rId5">
                  <a:extLst>
                    <a:ext uri="{A12FA001-AC4F-418D-AE19-62706E023703}">
                      <ahyp:hlinkClr val="tx"/>
                    </a:ext>
                  </a:extLst>
                </a:hlinkClick>
              </a:rPr>
              <a:t>01052025</a:t>
            </a:r>
            <a:r>
              <a:rPr lang="en-US" sz="1000">
                <a:solidFill>
                  <a:srgbClr val="FFFF00"/>
                </a:solidFill>
                <a:latin typeface="Ubuntu"/>
                <a:ea typeface="Ubuntu"/>
                <a:cs typeface="Ubuntu"/>
                <a:sym typeface="Ubuntu"/>
              </a:rPr>
              <a:t> </a:t>
            </a:r>
            <a:r>
              <a:rPr lang="en-US" sz="1000">
                <a:solidFill>
                  <a:schemeClr val="lt1"/>
                </a:solidFill>
                <a:latin typeface="Ubuntu"/>
                <a:ea typeface="Ubuntu"/>
                <a:cs typeface="Ubuntu"/>
                <a:sym typeface="Ubuntu"/>
              </a:rPr>
              <a:t>du </a:t>
            </a:r>
            <a:r>
              <a:rPr lang="en-US" sz="1000" u="sng">
                <a:solidFill>
                  <a:schemeClr val="lt1"/>
                </a:solidFill>
                <a:latin typeface="Ubuntu"/>
                <a:ea typeface="Ubuntu"/>
                <a:cs typeface="Ubuntu"/>
                <a:sym typeface="Ubuntu"/>
                <a:hlinkClick r:id="rId6">
                  <a:extLst>
                    <a:ext uri="{A12FA001-AC4F-418D-AE19-62706E023703}">
                      <ahyp:hlinkClr val="tx"/>
                    </a:ext>
                  </a:extLst>
                </a:hlinkClick>
              </a:rPr>
              <a:t>RÉCIT MST</a:t>
            </a:r>
            <a:r>
              <a:rPr lang="en-US" sz="1000">
                <a:solidFill>
                  <a:schemeClr val="lt1"/>
                </a:solidFill>
                <a:latin typeface="Ubuntu"/>
                <a:ea typeface="Ubuntu"/>
                <a:cs typeface="Ubuntu"/>
                <a:sym typeface="Ubuntu"/>
              </a:rPr>
              <a:t> et de l’</a:t>
            </a:r>
            <a:r>
              <a:rPr lang="en-US" sz="1000" u="sng">
                <a:solidFill>
                  <a:schemeClr val="lt1"/>
                </a:solidFill>
                <a:latin typeface="Ubuntu"/>
                <a:ea typeface="Ubuntu"/>
                <a:cs typeface="Ubuntu"/>
                <a:sym typeface="Ubuntu"/>
                <a:hlinkClick r:id="rId7">
                  <a:extLst>
                    <a:ext uri="{A12FA001-AC4F-418D-AE19-62706E023703}">
                      <ahyp:hlinkClr val="tx"/>
                    </a:ext>
                  </a:extLst>
                </a:hlinkClick>
              </a:rPr>
              <a:t>UQO</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8">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39" name="Google Shape;139;p19">
            <a:hlinkClick r:id="rId9"/>
          </p:cNvPr>
          <p:cNvPicPr preferRelativeResize="0"/>
          <p:nvPr/>
        </p:nvPicPr>
        <p:blipFill rotWithShape="1">
          <a:blip r:embed="rId10">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07" name="Shape 307"/>
        <p:cNvGrpSpPr/>
        <p:nvPr/>
      </p:nvGrpSpPr>
      <p:grpSpPr>
        <a:xfrm>
          <a:off x="0" y="0"/>
          <a:ext cx="0" cy="0"/>
          <a:chOff x="0" y="0"/>
          <a:chExt cx="0" cy="0"/>
        </a:xfrm>
      </p:grpSpPr>
      <p:pic>
        <p:nvPicPr>
          <p:cNvPr descr="A picture containing container, square&#10;&#10;Description automatically generated" id="308" name="Google Shape;308;p37"/>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09" name="Google Shape;309;p37"/>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10" name="Google Shape;310;p37"/>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11" name="Google Shape;311;p37"/>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Défi didactique #2</a:t>
            </a:r>
            <a:endParaRPr sz="3000">
              <a:solidFill>
                <a:srgbClr val="D8D8D8"/>
              </a:solidFill>
              <a:latin typeface="Roboto"/>
              <a:ea typeface="Roboto"/>
              <a:cs typeface="Roboto"/>
              <a:sym typeface="Roboto"/>
            </a:endParaRPr>
          </a:p>
        </p:txBody>
      </p:sp>
      <p:sp>
        <p:nvSpPr>
          <p:cNvPr id="312" name="Google Shape;312;p37"/>
          <p:cNvSpPr txBox="1"/>
          <p:nvPr/>
        </p:nvSpPr>
        <p:spPr>
          <a:xfrm>
            <a:off x="662575" y="2052725"/>
            <a:ext cx="11165100" cy="4256100"/>
          </a:xfrm>
          <a:prstGeom prst="rect">
            <a:avLst/>
          </a:prstGeom>
          <a:noFill/>
          <a:ln>
            <a:noFill/>
          </a:ln>
        </p:spPr>
        <p:txBody>
          <a:bodyPr anchorCtr="0" anchor="t" bIns="45700" lIns="91425" spcFirstLastPara="1" rIns="91425" wrap="square" tIns="45700">
            <a:spAutoFit/>
          </a:bodyPr>
          <a:lstStyle/>
          <a:p>
            <a:pPr indent="0" lvl="0" marL="0" marR="0" rtl="0" algn="just">
              <a:lnSpc>
                <a:spcPct val="125000"/>
              </a:lnSpc>
              <a:spcBef>
                <a:spcPts val="0"/>
              </a:spcBef>
              <a:spcAft>
                <a:spcPts val="0"/>
              </a:spcAft>
              <a:buNone/>
            </a:pPr>
            <a:r>
              <a:rPr lang="en-US" sz="2200">
                <a:solidFill>
                  <a:schemeClr val="lt1"/>
                </a:solidFill>
                <a:latin typeface="Roboto"/>
                <a:ea typeface="Roboto"/>
                <a:cs typeface="Roboto"/>
                <a:sym typeface="Roboto"/>
              </a:rPr>
              <a:t>L’artefact pour laisser des traces du raisonnement est limité (6/12 </a:t>
            </a:r>
            <a:r>
              <a:rPr lang="en-US" sz="2200">
                <a:solidFill>
                  <a:schemeClr val="lt1"/>
                </a:solidFill>
                <a:latin typeface="Roboto"/>
                <a:ea typeface="Roboto"/>
                <a:cs typeface="Roboto"/>
                <a:sym typeface="Roboto"/>
              </a:rPr>
              <a:t>enseignant·es et CP</a:t>
            </a:r>
            <a:r>
              <a:rPr lang="en-US" sz="2200">
                <a:solidFill>
                  <a:schemeClr val="lt1"/>
                </a:solidFill>
                <a:latin typeface="Roboto"/>
                <a:ea typeface="Roboto"/>
                <a:cs typeface="Roboto"/>
                <a:sym typeface="Roboto"/>
              </a:rPr>
              <a:t>)</a:t>
            </a:r>
            <a:endParaRPr sz="2200">
              <a:solidFill>
                <a:schemeClr val="lt1"/>
              </a:solidFill>
              <a:latin typeface="Roboto"/>
              <a:ea typeface="Roboto"/>
              <a:cs typeface="Roboto"/>
              <a:sym typeface="Roboto"/>
            </a:endParaRPr>
          </a:p>
          <a:p>
            <a:pPr indent="-342900" lvl="0" marL="457200" rtl="0" algn="just">
              <a:lnSpc>
                <a:spcPct val="12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Rosalie : « Je m’attendais peut-être à avoir de meilleures réponses dans le Livre et la plume. [...] Les </a:t>
            </a:r>
            <a:r>
              <a:rPr b="1" lang="en-US" sz="1800">
                <a:solidFill>
                  <a:schemeClr val="lt1"/>
                </a:solidFill>
                <a:latin typeface="Roboto"/>
                <a:ea typeface="Roboto"/>
                <a:cs typeface="Roboto"/>
                <a:sym typeface="Roboto"/>
              </a:rPr>
              <a:t>élèves semblaient quand même perdus dans l’exploration du Livre et la plume</a:t>
            </a:r>
            <a:r>
              <a:rPr lang="en-US" sz="1800">
                <a:solidFill>
                  <a:schemeClr val="lt1"/>
                </a:solidFill>
                <a:latin typeface="Roboto"/>
                <a:ea typeface="Roboto"/>
                <a:cs typeface="Roboto"/>
                <a:sym typeface="Roboto"/>
              </a:rPr>
              <a:t>. C’était difficile pour eux de mettre des mots sur les transformations ». </a:t>
            </a:r>
            <a:endParaRPr sz="1800">
              <a:solidFill>
                <a:schemeClr val="lt1"/>
              </a:solidFill>
              <a:latin typeface="Roboto"/>
              <a:ea typeface="Roboto"/>
              <a:cs typeface="Roboto"/>
              <a:sym typeface="Roboto"/>
            </a:endParaRPr>
          </a:p>
          <a:p>
            <a:pPr indent="-342900" lvl="0" marL="457200" rtl="0" algn="just">
              <a:lnSpc>
                <a:spcPct val="12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Selon Noémie, la gestion des traces sur Minecraft est moins efficace que sur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papier (tant du point de vue de l'enseignante que des élèves), notamment en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ce qui concerne les enjeux pour les </a:t>
            </a:r>
            <a:r>
              <a:rPr b="1" lang="en-US" sz="1800">
                <a:solidFill>
                  <a:schemeClr val="lt1"/>
                </a:solidFill>
                <a:latin typeface="Roboto"/>
                <a:ea typeface="Roboto"/>
                <a:cs typeface="Roboto"/>
                <a:sym typeface="Roboto"/>
              </a:rPr>
              <a:t>symboles mathématiques</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2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Myriam a expérimenté des difficultés : puisque l’</a:t>
            </a:r>
            <a:r>
              <a:rPr b="1" lang="en-US" sz="1800">
                <a:solidFill>
                  <a:schemeClr val="lt1"/>
                </a:solidFill>
                <a:latin typeface="Roboto"/>
                <a:ea typeface="Roboto"/>
                <a:cs typeface="Roboto"/>
                <a:sym typeface="Roboto"/>
              </a:rPr>
              <a:t>exposant deux</a:t>
            </a:r>
            <a:r>
              <a:rPr lang="en-US" sz="1800">
                <a:solidFill>
                  <a:schemeClr val="lt1"/>
                </a:solidFill>
                <a:latin typeface="Roboto"/>
                <a:ea typeface="Roboto"/>
                <a:cs typeface="Roboto"/>
                <a:sym typeface="Roboto"/>
              </a:rPr>
              <a:t> ne s’écrit pas,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elle avait peur que ça crée une erreur (faire une multiplication par deux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au lieu d’élever au carré) et les élèves devaient constamment </a:t>
            </a:r>
            <a:r>
              <a:rPr b="1" lang="en-US" sz="1800">
                <a:solidFill>
                  <a:schemeClr val="lt1"/>
                </a:solidFill>
                <a:latin typeface="Roboto"/>
                <a:ea typeface="Roboto"/>
                <a:cs typeface="Roboto"/>
                <a:sym typeface="Roboto"/>
              </a:rPr>
              <a:t>fermer puis ouvrir le Livre et la plume</a:t>
            </a:r>
            <a:r>
              <a:rPr lang="en-US" sz="1800">
                <a:solidFill>
                  <a:schemeClr val="lt1"/>
                </a:solidFill>
                <a:latin typeface="Roboto"/>
                <a:ea typeface="Roboto"/>
                <a:cs typeface="Roboto"/>
                <a:sym typeface="Roboto"/>
              </a:rPr>
              <a:t> pour observer le solide, puis répondre aux questions de la tâche.</a:t>
            </a:r>
            <a:endParaRPr sz="1800">
              <a:solidFill>
                <a:schemeClr val="lt1"/>
              </a:solidFill>
              <a:latin typeface="Roboto"/>
              <a:ea typeface="Roboto"/>
              <a:cs typeface="Roboto"/>
              <a:sym typeface="Roboto"/>
            </a:endParaRPr>
          </a:p>
          <a:p>
            <a:pPr indent="-342900" lvl="0" marL="457200" rtl="0" algn="just">
              <a:lnSpc>
                <a:spcPct val="12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Sophie a demandé aux élèves de faire un </a:t>
            </a:r>
            <a:r>
              <a:rPr b="1" lang="en-US" sz="1800">
                <a:solidFill>
                  <a:schemeClr val="lt1"/>
                </a:solidFill>
                <a:latin typeface="Roboto"/>
                <a:ea typeface="Roboto"/>
                <a:cs typeface="Roboto"/>
                <a:sym typeface="Roboto"/>
              </a:rPr>
              <a:t>plan à l’échelle</a:t>
            </a:r>
            <a:r>
              <a:rPr lang="en-US" sz="1800">
                <a:solidFill>
                  <a:schemeClr val="lt1"/>
                </a:solidFill>
                <a:latin typeface="Roboto"/>
                <a:ea typeface="Roboto"/>
                <a:cs typeface="Roboto"/>
                <a:sym typeface="Roboto"/>
              </a:rPr>
              <a:t> avant de faire leur construction.</a:t>
            </a:r>
            <a:endParaRPr sz="1800">
              <a:solidFill>
                <a:schemeClr val="lt1"/>
              </a:solidFill>
              <a:latin typeface="Roboto"/>
              <a:ea typeface="Roboto"/>
              <a:cs typeface="Roboto"/>
              <a:sym typeface="Roboto"/>
            </a:endParaRPr>
          </a:p>
        </p:txBody>
      </p:sp>
      <p:pic>
        <p:nvPicPr>
          <p:cNvPr id="313" name="Google Shape;313;p37"/>
          <p:cNvPicPr preferRelativeResize="0"/>
          <p:nvPr/>
        </p:nvPicPr>
        <p:blipFill>
          <a:blip r:embed="rId4">
            <a:alphaModFix/>
          </a:blip>
          <a:stretch>
            <a:fillRect/>
          </a:stretch>
        </p:blipFill>
        <p:spPr>
          <a:xfrm>
            <a:off x="9086525" y="3565850"/>
            <a:ext cx="2989550" cy="154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1000"/>
                                        <p:tgtEl>
                                          <p:spTgt spid="3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17" name="Shape 317"/>
        <p:cNvGrpSpPr/>
        <p:nvPr/>
      </p:nvGrpSpPr>
      <p:grpSpPr>
        <a:xfrm>
          <a:off x="0" y="0"/>
          <a:ext cx="0" cy="0"/>
          <a:chOff x="0" y="0"/>
          <a:chExt cx="0" cy="0"/>
        </a:xfrm>
      </p:grpSpPr>
      <p:pic>
        <p:nvPicPr>
          <p:cNvPr descr="A picture containing container, square&#10;&#10;Description automatically generated" id="318" name="Google Shape;318;p38"/>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19" name="Google Shape;319;p38"/>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20" name="Google Shape;320;p38"/>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21" name="Google Shape;321;p38"/>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Défi didactique #2 (suite)</a:t>
            </a:r>
            <a:endParaRPr sz="3000">
              <a:solidFill>
                <a:srgbClr val="D8D8D8"/>
              </a:solidFill>
              <a:latin typeface="Roboto"/>
              <a:ea typeface="Roboto"/>
              <a:cs typeface="Roboto"/>
              <a:sym typeface="Roboto"/>
            </a:endParaRPr>
          </a:p>
        </p:txBody>
      </p:sp>
      <p:sp>
        <p:nvSpPr>
          <p:cNvPr id="322" name="Google Shape;322;p38"/>
          <p:cNvSpPr txBox="1"/>
          <p:nvPr/>
        </p:nvSpPr>
        <p:spPr>
          <a:xfrm>
            <a:off x="590100" y="2067150"/>
            <a:ext cx="11165100" cy="35247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200">
                <a:solidFill>
                  <a:schemeClr val="lt1"/>
                </a:solidFill>
                <a:latin typeface="Roboto"/>
                <a:ea typeface="Roboto"/>
                <a:cs typeface="Roboto"/>
                <a:sym typeface="Roboto"/>
              </a:rPr>
              <a:t>L’artefact pour laisser des traces du raisonnement est limité (9/31 élèves)</a:t>
            </a:r>
            <a:endParaRPr sz="2200">
              <a:solidFill>
                <a:schemeClr val="lt1"/>
              </a:solidFill>
              <a:latin typeface="Roboto"/>
              <a:ea typeface="Roboto"/>
              <a:cs typeface="Roboto"/>
              <a:sym typeface="Roboto"/>
            </a:endParaRPr>
          </a:p>
          <a:p>
            <a:pPr indent="-349250" lvl="0" marL="457200" rtl="0" algn="just">
              <a:lnSpc>
                <a:spcPct val="150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Lauranne </a:t>
            </a:r>
            <a:r>
              <a:rPr lang="en-US" sz="1900">
                <a:solidFill>
                  <a:schemeClr val="lt1"/>
                </a:solidFill>
                <a:latin typeface="Roboto"/>
                <a:ea typeface="Roboto"/>
                <a:cs typeface="Roboto"/>
                <a:sym typeface="Roboto"/>
              </a:rPr>
              <a:t>dit qu’il n’y a pas de lignes courbes et qu’</a:t>
            </a:r>
            <a:r>
              <a:rPr b="1" lang="en-US" sz="1900">
                <a:solidFill>
                  <a:schemeClr val="lt1"/>
                </a:solidFill>
                <a:latin typeface="Roboto"/>
                <a:ea typeface="Roboto"/>
                <a:cs typeface="Roboto"/>
                <a:sym typeface="Roboto"/>
              </a:rPr>
              <a:t>on ne peut pas faire nos calculs dans Minecraft</a:t>
            </a:r>
            <a:r>
              <a:rPr lang="en-US" sz="1900">
                <a:solidFill>
                  <a:schemeClr val="lt1"/>
                </a:solidFill>
                <a:latin typeface="Roboto"/>
                <a:ea typeface="Roboto"/>
                <a:cs typeface="Roboto"/>
                <a:sym typeface="Roboto"/>
              </a:rPr>
              <a:t> : </a:t>
            </a:r>
            <a:r>
              <a:rPr lang="en-US" sz="1900">
                <a:solidFill>
                  <a:schemeClr val="lt1"/>
                </a:solidFill>
                <a:latin typeface="Roboto"/>
                <a:ea typeface="Roboto"/>
                <a:cs typeface="Roboto"/>
                <a:sym typeface="Roboto"/>
              </a:rPr>
              <a:t>« Normalement, les multiplications, comme 120 x 40, on le fait debout, tandis que sur Minecraft, si on veut le faire, c’est plus à l’horizontal. »</a:t>
            </a:r>
            <a:endParaRPr sz="1900">
              <a:solidFill>
                <a:schemeClr val="lt1"/>
              </a:solidFill>
              <a:latin typeface="Roboto"/>
              <a:ea typeface="Roboto"/>
              <a:cs typeface="Roboto"/>
              <a:sym typeface="Roboto"/>
            </a:endParaRPr>
          </a:p>
          <a:p>
            <a:pPr indent="-349250" lvl="0" marL="457200" rtl="0" algn="just">
              <a:lnSpc>
                <a:spcPct val="150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Tommy : « Mais c’est sûr que c’est </a:t>
            </a:r>
            <a:r>
              <a:rPr b="1" lang="en-US" sz="1900">
                <a:solidFill>
                  <a:schemeClr val="lt1"/>
                </a:solidFill>
                <a:latin typeface="Roboto"/>
                <a:ea typeface="Roboto"/>
                <a:cs typeface="Roboto"/>
                <a:sym typeface="Roboto"/>
              </a:rPr>
              <a:t>plus facile dans le cahier d’organiser ses calculs</a:t>
            </a:r>
            <a:r>
              <a:rPr lang="en-US" sz="1900">
                <a:solidFill>
                  <a:schemeClr val="lt1"/>
                </a:solidFill>
                <a:latin typeface="Roboto"/>
                <a:ea typeface="Roboto"/>
                <a:cs typeface="Roboto"/>
                <a:sym typeface="Roboto"/>
              </a:rPr>
              <a:t> que dans Minecraft. »</a:t>
            </a:r>
            <a:endParaRPr sz="1900">
              <a:solidFill>
                <a:schemeClr val="lt1"/>
              </a:solidFill>
              <a:latin typeface="Roboto"/>
              <a:ea typeface="Roboto"/>
              <a:cs typeface="Roboto"/>
              <a:sym typeface="Roboto"/>
            </a:endParaRPr>
          </a:p>
          <a:p>
            <a:pPr indent="-349250" lvl="0" marL="457200" rtl="0" algn="just">
              <a:lnSpc>
                <a:spcPct val="150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Christian : « </a:t>
            </a:r>
            <a:r>
              <a:rPr b="1" lang="en-US" sz="1900">
                <a:solidFill>
                  <a:schemeClr val="lt1"/>
                </a:solidFill>
                <a:latin typeface="Roboto"/>
                <a:ea typeface="Roboto"/>
                <a:cs typeface="Roboto"/>
                <a:sym typeface="Roboto"/>
              </a:rPr>
              <a:t>écrire c’est plus difficile</a:t>
            </a:r>
            <a:r>
              <a:rPr lang="en-US" sz="1900">
                <a:solidFill>
                  <a:schemeClr val="lt1"/>
                </a:solidFill>
                <a:latin typeface="Roboto"/>
                <a:ea typeface="Roboto"/>
                <a:cs typeface="Roboto"/>
                <a:sym typeface="Roboto"/>
              </a:rPr>
              <a:t> dans Minecraft que sur papier »</a:t>
            </a:r>
            <a:endParaRPr sz="1900">
              <a:solidFill>
                <a:schemeClr val="lt1"/>
              </a:solidFill>
              <a:latin typeface="Roboto"/>
              <a:ea typeface="Roboto"/>
              <a:cs typeface="Roboto"/>
              <a:sym typeface="Roboto"/>
            </a:endParaRPr>
          </a:p>
          <a:p>
            <a:pPr indent="-349250" lvl="0" marL="457200" rtl="0" algn="just">
              <a:lnSpc>
                <a:spcPct val="150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Léandre :  « tu as des pancartes, mais elles sont petites et tu n’as </a:t>
            </a:r>
            <a:r>
              <a:rPr b="1" lang="en-US" sz="1900">
                <a:solidFill>
                  <a:schemeClr val="lt1"/>
                </a:solidFill>
                <a:latin typeface="Roboto"/>
                <a:ea typeface="Roboto"/>
                <a:cs typeface="Roboto"/>
                <a:sym typeface="Roboto"/>
              </a:rPr>
              <a:t>pas beaucoup d’espace</a:t>
            </a:r>
            <a:r>
              <a:rPr lang="en-US" sz="1900">
                <a:solidFill>
                  <a:schemeClr val="lt1"/>
                </a:solidFill>
                <a:latin typeface="Roboto"/>
                <a:ea typeface="Roboto"/>
                <a:cs typeface="Roboto"/>
                <a:sym typeface="Roboto"/>
              </a:rPr>
              <a:t> »</a:t>
            </a:r>
            <a:endParaRPr sz="19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000"/>
                                        <p:tgtEl>
                                          <p:spTgt spid="3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1000"/>
                                        <p:tgtEl>
                                          <p:spTgt spid="3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1077D2"/>
            </a:gs>
            <a:gs pos="100000">
              <a:srgbClr val="093153"/>
            </a:gs>
          </a:gsLst>
          <a:path path="circle">
            <a:fillToRect b="50%" l="50%" r="50%" t="50%"/>
          </a:path>
          <a:tileRect/>
        </a:gradFill>
      </p:bgPr>
    </p:bg>
    <p:spTree>
      <p:nvGrpSpPr>
        <p:cNvPr id="326" name="Shape 326"/>
        <p:cNvGrpSpPr/>
        <p:nvPr/>
      </p:nvGrpSpPr>
      <p:grpSpPr>
        <a:xfrm>
          <a:off x="0" y="0"/>
          <a:ext cx="0" cy="0"/>
          <a:chOff x="0" y="0"/>
          <a:chExt cx="0" cy="0"/>
        </a:xfrm>
      </p:grpSpPr>
      <p:pic>
        <p:nvPicPr>
          <p:cNvPr id="327" name="Google Shape;327;p39"/>
          <p:cNvPicPr preferRelativeResize="0"/>
          <p:nvPr/>
        </p:nvPicPr>
        <p:blipFill>
          <a:blip r:embed="rId3">
            <a:alphaModFix/>
          </a:blip>
          <a:stretch>
            <a:fillRect/>
          </a:stretch>
        </p:blipFill>
        <p:spPr>
          <a:xfrm>
            <a:off x="1055580" y="0"/>
            <a:ext cx="9973070" cy="6858001"/>
          </a:xfrm>
          <a:prstGeom prst="rect">
            <a:avLst/>
          </a:prstGeom>
          <a:noFill/>
          <a:ln>
            <a:noFill/>
          </a:ln>
        </p:spPr>
      </p:pic>
      <p:pic>
        <p:nvPicPr>
          <p:cNvPr descr="A picture containing container, square&#10;&#10;Description automatically generated" id="328" name="Google Shape;328;p39"/>
          <p:cNvPicPr preferRelativeResize="0"/>
          <p:nvPr/>
        </p:nvPicPr>
        <p:blipFill rotWithShape="1">
          <a:blip r:embed="rId4">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29" name="Google Shape;329;p39"/>
          <p:cNvPicPr preferRelativeResize="0"/>
          <p:nvPr/>
        </p:nvPicPr>
        <p:blipFill rotWithShape="1">
          <a:blip r:embed="rId4">
            <a:alphaModFix/>
          </a:blip>
          <a:srcRect b="0" l="0" r="0" t="0"/>
          <a:stretch/>
        </p:blipFill>
        <p:spPr>
          <a:xfrm>
            <a:off x="239558" y="185522"/>
            <a:ext cx="1300063" cy="1300063"/>
          </a:xfrm>
          <a:prstGeom prst="rect">
            <a:avLst/>
          </a:prstGeom>
          <a:noFill/>
          <a:ln>
            <a:noFill/>
          </a:ln>
        </p:spPr>
      </p:pic>
      <p:pic>
        <p:nvPicPr>
          <p:cNvPr id="330" name="Google Shape;330;p39"/>
          <p:cNvPicPr preferRelativeResize="0"/>
          <p:nvPr/>
        </p:nvPicPr>
        <p:blipFill>
          <a:blip r:embed="rId5">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1000"/>
                                        <p:tgtEl>
                                          <p:spTgt spid="3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1000"/>
                                        <p:tgtEl>
                                          <p:spTgt spid="32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34" name="Shape 334"/>
        <p:cNvGrpSpPr/>
        <p:nvPr/>
      </p:nvGrpSpPr>
      <p:grpSpPr>
        <a:xfrm>
          <a:off x="0" y="0"/>
          <a:ext cx="0" cy="0"/>
          <a:chOff x="0" y="0"/>
          <a:chExt cx="0" cy="0"/>
        </a:xfrm>
      </p:grpSpPr>
      <p:pic>
        <p:nvPicPr>
          <p:cNvPr descr="A picture containing container, square&#10;&#10;Description automatically generated" id="335" name="Google Shape;335;p40"/>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36" name="Google Shape;336;p40"/>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37" name="Google Shape;337;p40"/>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38" name="Google Shape;338;p40"/>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Remarques conclusives</a:t>
            </a:r>
            <a:endParaRPr sz="3000">
              <a:solidFill>
                <a:srgbClr val="D8D8D8"/>
              </a:solidFill>
              <a:latin typeface="Roboto"/>
              <a:ea typeface="Roboto"/>
              <a:cs typeface="Roboto"/>
              <a:sym typeface="Roboto"/>
            </a:endParaRPr>
          </a:p>
        </p:txBody>
      </p:sp>
      <p:sp>
        <p:nvSpPr>
          <p:cNvPr id="339" name="Google Shape;339;p40"/>
          <p:cNvSpPr txBox="1"/>
          <p:nvPr/>
        </p:nvSpPr>
        <p:spPr>
          <a:xfrm>
            <a:off x="662575" y="1866575"/>
            <a:ext cx="11311500" cy="5002500"/>
          </a:xfrm>
          <a:prstGeom prst="rect">
            <a:avLst/>
          </a:prstGeom>
          <a:noFill/>
          <a:ln>
            <a:noFill/>
          </a:ln>
        </p:spPr>
        <p:txBody>
          <a:bodyPr anchorCtr="0" anchor="t" bIns="45700" lIns="91425" spcFirstLastPara="1" rIns="91425" wrap="square" tIns="45700">
            <a:spAutoFit/>
          </a:bodyPr>
          <a:lstStyle/>
          <a:p>
            <a:pPr indent="-349250" lvl="0" marL="457200" marR="0" rtl="0" algn="just">
              <a:lnSpc>
                <a:spcPct val="115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C</a:t>
            </a:r>
            <a:r>
              <a:rPr lang="en-US" sz="2000">
                <a:solidFill>
                  <a:schemeClr val="lt1"/>
                </a:solidFill>
                <a:latin typeface="Roboto"/>
                <a:ea typeface="Roboto"/>
                <a:cs typeface="Roboto"/>
                <a:sym typeface="Roboto"/>
              </a:rPr>
              <a:t>ompréhension favorisée pour des concepts mathématiques (</a:t>
            </a:r>
            <a:r>
              <a:rPr lang="en-US" sz="2000">
                <a:solidFill>
                  <a:schemeClr val="lt1"/>
                </a:solidFill>
                <a:latin typeface="Roboto"/>
                <a:ea typeface="Roboto"/>
                <a:cs typeface="Roboto"/>
                <a:sym typeface="Roboto"/>
              </a:rPr>
              <a:t>soulevé aussi par Jensen et Hanghøj, 2020) de divers domaines mathématiques</a:t>
            </a:r>
            <a:endParaRPr sz="2000">
              <a:solidFill>
                <a:schemeClr val="lt1"/>
              </a:solidFill>
              <a:latin typeface="Roboto"/>
              <a:ea typeface="Roboto"/>
              <a:cs typeface="Roboto"/>
              <a:sym typeface="Roboto"/>
            </a:endParaRPr>
          </a:p>
          <a:p>
            <a:pPr indent="-349250" lvl="1" marL="914400" marR="0" rtl="0" algn="just">
              <a:lnSpc>
                <a:spcPct val="115000"/>
              </a:lnSpc>
              <a:spcBef>
                <a:spcPts val="0"/>
              </a:spcBef>
              <a:spcAft>
                <a:spcPts val="0"/>
              </a:spcAft>
              <a:buClr>
                <a:schemeClr val="lt1"/>
              </a:buClr>
              <a:buSzPts val="1900"/>
              <a:buFont typeface="Roboto"/>
              <a:buChar char="○"/>
            </a:pPr>
            <a:r>
              <a:rPr lang="en-US" sz="2000">
                <a:solidFill>
                  <a:schemeClr val="lt1"/>
                </a:solidFill>
                <a:latin typeface="Roboto"/>
                <a:ea typeface="Roboto"/>
                <a:cs typeface="Roboto"/>
                <a:sym typeface="Roboto"/>
              </a:rPr>
              <a:t>Cet avantage semble </a:t>
            </a:r>
            <a:r>
              <a:rPr lang="en-US" sz="2000">
                <a:solidFill>
                  <a:schemeClr val="lt1"/>
                </a:solidFill>
                <a:latin typeface="Roboto"/>
                <a:ea typeface="Roboto"/>
                <a:cs typeface="Roboto"/>
                <a:sym typeface="Roboto"/>
              </a:rPr>
              <a:t>être</a:t>
            </a:r>
            <a:r>
              <a:rPr lang="en-US" sz="2000">
                <a:solidFill>
                  <a:schemeClr val="lt1"/>
                </a:solidFill>
                <a:latin typeface="Roboto"/>
                <a:ea typeface="Roboto"/>
                <a:cs typeface="Roboto"/>
                <a:sym typeface="Roboto"/>
              </a:rPr>
              <a:t> d’un autre ordre… inclut d’autres avantage</a:t>
            </a:r>
            <a:r>
              <a:rPr lang="en-US" sz="2000">
                <a:solidFill>
                  <a:schemeClr val="lt1"/>
                </a:solidFill>
                <a:latin typeface="Roboto"/>
                <a:ea typeface="Roboto"/>
                <a:cs typeface="Roboto"/>
                <a:sym typeface="Roboto"/>
              </a:rPr>
              <a:t>s didactiques</a:t>
            </a:r>
            <a:endParaRPr sz="2000">
              <a:solidFill>
                <a:schemeClr val="lt1"/>
              </a:solidFill>
              <a:latin typeface="Roboto"/>
              <a:ea typeface="Roboto"/>
              <a:cs typeface="Roboto"/>
              <a:sym typeface="Roboto"/>
            </a:endParaRPr>
          </a:p>
          <a:p>
            <a:pPr indent="-349250" lvl="0" marL="457200" marR="0" rtl="0" algn="just">
              <a:lnSpc>
                <a:spcPct val="115000"/>
              </a:lnSpc>
              <a:spcBef>
                <a:spcPts val="0"/>
              </a:spcBef>
              <a:spcAft>
                <a:spcPts val="0"/>
              </a:spcAft>
              <a:buClr>
                <a:schemeClr val="lt1"/>
              </a:buClr>
              <a:buSzPts val="1900"/>
              <a:buFont typeface="Roboto"/>
              <a:buChar char="■"/>
            </a:pPr>
            <a:r>
              <a:rPr lang="en-US" sz="2000">
                <a:solidFill>
                  <a:schemeClr val="lt1"/>
                </a:solidFill>
                <a:latin typeface="Roboto"/>
                <a:ea typeface="Roboto"/>
                <a:cs typeface="Roboto"/>
                <a:sym typeface="Roboto"/>
              </a:rPr>
              <a:t>Matériel de manipulation virtuel soutient l’apprentissage (Moyer et al., 2002, Voltolini, 2017), en les aidant à représenter les concepts enseignés (soulevé aussi par Özgün-Koca et Edwards, 2011), sans qu’il y ait des désagréments liés à la gestion de matériel tangible</a:t>
            </a:r>
            <a:endParaRPr sz="2000">
              <a:solidFill>
                <a:schemeClr val="lt1"/>
              </a:solidFill>
              <a:latin typeface="Roboto"/>
              <a:ea typeface="Roboto"/>
              <a:cs typeface="Roboto"/>
              <a:sym typeface="Roboto"/>
            </a:endParaRPr>
          </a:p>
          <a:p>
            <a:pPr indent="-349250" lvl="0" marL="457200" marR="0" rtl="0" algn="just">
              <a:lnSpc>
                <a:spcPct val="115000"/>
              </a:lnSpc>
              <a:spcBef>
                <a:spcPts val="0"/>
              </a:spcBef>
              <a:spcAft>
                <a:spcPts val="0"/>
              </a:spcAft>
              <a:buClr>
                <a:schemeClr val="lt1"/>
              </a:buClr>
              <a:buSzPts val="1900"/>
              <a:buFont typeface="Roboto"/>
              <a:buChar char="■"/>
            </a:pPr>
            <a:r>
              <a:rPr lang="en-US" sz="2000">
                <a:solidFill>
                  <a:schemeClr val="lt1"/>
                </a:solidFill>
                <a:latin typeface="Roboto"/>
                <a:ea typeface="Roboto"/>
                <a:cs typeface="Roboto"/>
                <a:sym typeface="Roboto"/>
              </a:rPr>
              <a:t>Défi didactique lié à la forme cubique et la taille des blocs (soulevé aussi par Koroglu et Yildiz, 2021) restreint les constructions aux rectangles et prismes rectangulaires, ce qui rend l’enseignement de la géométrie plane et celle dans l’espace relativement pauvres (en contraste avec les constats de Kim et Park, 2018), mais ce qui amène aussi les élèves à développer certaines stratégies</a:t>
            </a:r>
            <a:endParaRPr sz="2000">
              <a:solidFill>
                <a:schemeClr val="lt1"/>
              </a:solidFill>
              <a:latin typeface="Roboto"/>
              <a:ea typeface="Roboto"/>
              <a:cs typeface="Roboto"/>
              <a:sym typeface="Roboto"/>
            </a:endParaRPr>
          </a:p>
          <a:p>
            <a:pPr indent="-349250" lvl="0" marL="457200" marR="0" rtl="0" algn="just">
              <a:lnSpc>
                <a:spcPct val="115000"/>
              </a:lnSpc>
              <a:spcBef>
                <a:spcPts val="0"/>
              </a:spcBef>
              <a:spcAft>
                <a:spcPts val="0"/>
              </a:spcAft>
              <a:buClr>
                <a:schemeClr val="lt1"/>
              </a:buClr>
              <a:buSzPts val="1900"/>
              <a:buFont typeface="Roboto"/>
              <a:buChar char="■"/>
            </a:pPr>
            <a:r>
              <a:rPr lang="en-US" sz="2000">
                <a:solidFill>
                  <a:schemeClr val="lt1"/>
                </a:solidFill>
                <a:latin typeface="Roboto"/>
                <a:ea typeface="Roboto"/>
                <a:cs typeface="Roboto"/>
                <a:sym typeface="Roboto"/>
              </a:rPr>
              <a:t>Artefacts numériques du </a:t>
            </a:r>
            <a:r>
              <a:rPr i="1" lang="en-US" sz="2000">
                <a:solidFill>
                  <a:schemeClr val="lt1"/>
                </a:solidFill>
                <a:latin typeface="Roboto"/>
                <a:ea typeface="Roboto"/>
                <a:cs typeface="Roboto"/>
                <a:sym typeface="Roboto"/>
              </a:rPr>
              <a:t>Livre et la plume</a:t>
            </a:r>
            <a:r>
              <a:rPr lang="en-US" sz="2000">
                <a:solidFill>
                  <a:schemeClr val="lt1"/>
                </a:solidFill>
                <a:latin typeface="Roboto"/>
                <a:ea typeface="Roboto"/>
                <a:cs typeface="Roboto"/>
                <a:sym typeface="Roboto"/>
              </a:rPr>
              <a:t> et du tableau sont limités pour laisser des traces écrites représentatives de l’apprentissage et du raisonnement des élèves (symboles mathématiques)</a:t>
            </a:r>
            <a:endParaRPr sz="20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1000"/>
                                        <p:tgtEl>
                                          <p:spTgt spid="3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1000"/>
                                        <p:tgtEl>
                                          <p:spTgt spid="3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41"/>
          <p:cNvPicPr preferRelativeResize="0"/>
          <p:nvPr/>
        </p:nvPicPr>
        <p:blipFill rotWithShape="1">
          <a:blip r:embed="rId3">
            <a:alphaModFix/>
          </a:blip>
          <a:srcRect b="0" l="0" r="0" t="0"/>
          <a:stretch/>
        </p:blipFill>
        <p:spPr>
          <a:xfrm>
            <a:off x="-4375" y="8375"/>
            <a:ext cx="12192001" cy="6857999"/>
          </a:xfrm>
          <a:prstGeom prst="rect">
            <a:avLst/>
          </a:prstGeom>
          <a:noFill/>
          <a:ln>
            <a:noFill/>
          </a:ln>
        </p:spPr>
      </p:pic>
      <p:pic>
        <p:nvPicPr>
          <p:cNvPr descr="A picture containing text, toy&#10;&#10;Description automatically generated" id="345" name="Google Shape;345;p41"/>
          <p:cNvPicPr preferRelativeResize="0"/>
          <p:nvPr/>
        </p:nvPicPr>
        <p:blipFill rotWithShape="1">
          <a:blip r:embed="rId4">
            <a:alphaModFix/>
          </a:blip>
          <a:srcRect b="0" l="0" r="0" t="0"/>
          <a:stretch/>
        </p:blipFill>
        <p:spPr>
          <a:xfrm>
            <a:off x="7761514" y="3530721"/>
            <a:ext cx="4963887" cy="3901106"/>
          </a:xfrm>
          <a:prstGeom prst="rect">
            <a:avLst/>
          </a:prstGeom>
          <a:noFill/>
          <a:ln>
            <a:noFill/>
          </a:ln>
          <a:effectLst>
            <a:outerShdw blurRad="419100" rotWithShape="0" algn="tl" dir="2700000" dist="38100">
              <a:srgbClr val="000000">
                <a:alpha val="80000"/>
              </a:srgbClr>
            </a:outerShdw>
          </a:effectLst>
        </p:spPr>
      </p:pic>
      <p:sp>
        <p:nvSpPr>
          <p:cNvPr id="346" name="Google Shape;346;p41">
            <a:hlinkClick action="ppaction://hlinkshowjump?jump=nextslide"/>
          </p:cNvPr>
          <p:cNvSpPr/>
          <p:nvPr/>
        </p:nvSpPr>
        <p:spPr>
          <a:xfrm>
            <a:off x="3943350" y="25379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7" name="Google Shape;347;p41"/>
          <p:cNvSpPr txBox="1"/>
          <p:nvPr/>
        </p:nvSpPr>
        <p:spPr>
          <a:xfrm>
            <a:off x="4158500" y="2662450"/>
            <a:ext cx="3859800" cy="384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900">
                <a:solidFill>
                  <a:schemeClr val="lt1"/>
                </a:solidFill>
                <a:latin typeface="Press Start 2P"/>
                <a:ea typeface="Press Start 2P"/>
                <a:cs typeface="Press Start 2P"/>
                <a:sym typeface="Press Start 2P"/>
              </a:rPr>
              <a:t>Merci!</a:t>
            </a:r>
            <a:endParaRPr b="0" i="0" sz="1900" u="none" cap="none" strike="noStrike">
              <a:solidFill>
                <a:schemeClr val="lt1"/>
              </a:solidFill>
              <a:latin typeface="Press Start 2P"/>
              <a:ea typeface="Press Start 2P"/>
              <a:cs typeface="Press Start 2P"/>
              <a:sym typeface="Press Start 2P"/>
            </a:endParaRPr>
          </a:p>
        </p:txBody>
      </p:sp>
      <p:pic>
        <p:nvPicPr>
          <p:cNvPr id="348" name="Google Shape;348;p41"/>
          <p:cNvPicPr preferRelativeResize="0"/>
          <p:nvPr/>
        </p:nvPicPr>
        <p:blipFill>
          <a:blip r:embed="rId5">
            <a:alphaModFix/>
          </a:blip>
          <a:stretch>
            <a:fillRect/>
          </a:stretch>
        </p:blipFill>
        <p:spPr>
          <a:xfrm>
            <a:off x="255127" y="-228200"/>
            <a:ext cx="871925" cy="1407200"/>
          </a:xfrm>
          <a:prstGeom prst="rect">
            <a:avLst/>
          </a:prstGeom>
          <a:noFill/>
          <a:ln>
            <a:noFill/>
          </a:ln>
        </p:spPr>
      </p:pic>
      <p:pic>
        <p:nvPicPr>
          <p:cNvPr id="349" name="Google Shape;349;p41"/>
          <p:cNvPicPr preferRelativeResize="0"/>
          <p:nvPr/>
        </p:nvPicPr>
        <p:blipFill>
          <a:blip r:embed="rId6">
            <a:alphaModFix/>
          </a:blip>
          <a:stretch>
            <a:fillRect/>
          </a:stretch>
        </p:blipFill>
        <p:spPr>
          <a:xfrm>
            <a:off x="3301725" y="884421"/>
            <a:ext cx="5588550" cy="1353299"/>
          </a:xfrm>
          <a:prstGeom prst="rect">
            <a:avLst/>
          </a:prstGeom>
          <a:noFill/>
          <a:ln>
            <a:noFill/>
          </a:ln>
        </p:spPr>
      </p:pic>
      <p:sp>
        <p:nvSpPr>
          <p:cNvPr id="350" name="Google Shape;350;p41"/>
          <p:cNvSpPr txBox="1"/>
          <p:nvPr/>
        </p:nvSpPr>
        <p:spPr>
          <a:xfrm>
            <a:off x="3037700" y="4798075"/>
            <a:ext cx="58527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7">
                  <a:extLst>
                    <a:ext uri="{A12FA001-AC4F-418D-AE19-62706E023703}">
                      <ahyp:hlinkClr val="tx"/>
                    </a:ext>
                  </a:extLst>
                </a:hlinkClick>
              </a:rPr>
              <a:t>stephanie.rioux@recit.gouv.qc.ca</a:t>
            </a:r>
            <a:endParaRPr sz="1600">
              <a:solidFill>
                <a:schemeClr val="lt1"/>
              </a:solidFill>
            </a:endParaRPr>
          </a:p>
        </p:txBody>
      </p:sp>
      <p:sp>
        <p:nvSpPr>
          <p:cNvPr id="351" name="Google Shape;351;p41"/>
          <p:cNvSpPr txBox="1"/>
          <p:nvPr/>
        </p:nvSpPr>
        <p:spPr>
          <a:xfrm>
            <a:off x="3877525" y="44170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8">
                  <a:extLst>
                    <a:ext uri="{A12FA001-AC4F-418D-AE19-62706E023703}">
                      <ahyp:hlinkClr val="tx"/>
                    </a:ext>
                  </a:extLst>
                </a:hlinkClick>
              </a:rPr>
              <a:t>mathieu.thibault@uqo.ca</a:t>
            </a:r>
            <a:endParaRPr sz="1600">
              <a:solidFill>
                <a:schemeClr val="lt1"/>
              </a:solidFill>
            </a:endParaRPr>
          </a:p>
        </p:txBody>
      </p:sp>
      <p:sp>
        <p:nvSpPr>
          <p:cNvPr id="352" name="Google Shape;352;p41"/>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353" name="Google Shape;353;p41"/>
          <p:cNvPicPr preferRelativeResize="0"/>
          <p:nvPr/>
        </p:nvPicPr>
        <p:blipFill>
          <a:blip r:embed="rId9">
            <a:alphaModFix/>
          </a:blip>
          <a:stretch>
            <a:fillRect/>
          </a:stretch>
        </p:blipFill>
        <p:spPr>
          <a:xfrm>
            <a:off x="10044925" y="185823"/>
            <a:ext cx="1967600" cy="947350"/>
          </a:xfrm>
          <a:prstGeom prst="rect">
            <a:avLst/>
          </a:prstGeom>
          <a:noFill/>
          <a:ln>
            <a:noFill/>
          </a:ln>
        </p:spPr>
      </p:pic>
      <p:sp>
        <p:nvSpPr>
          <p:cNvPr id="354" name="Google Shape;354;p41"/>
          <p:cNvSpPr/>
          <p:nvPr/>
        </p:nvSpPr>
        <p:spPr>
          <a:xfrm>
            <a:off x="3910450" y="3308350"/>
            <a:ext cx="4305300" cy="10206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5" name="Google Shape;355;p41"/>
          <p:cNvSpPr txBox="1"/>
          <p:nvPr/>
        </p:nvSpPr>
        <p:spPr>
          <a:xfrm>
            <a:off x="3987575" y="3421825"/>
            <a:ext cx="41511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Press Start 2P"/>
                <a:ea typeface="Press Start 2P"/>
                <a:cs typeface="Press Start 2P"/>
                <a:sym typeface="Press Start 2P"/>
              </a:rPr>
              <a:t>Mathieu Thibault</a:t>
            </a:r>
            <a:endParaRPr sz="16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1600">
                <a:solidFill>
                  <a:schemeClr val="lt1"/>
                </a:solidFill>
                <a:latin typeface="Press Start 2P"/>
                <a:ea typeface="Press Start 2P"/>
                <a:cs typeface="Press Start 2P"/>
                <a:sym typeface="Press Start 2P"/>
              </a:rPr>
              <a:t>Stéphanie Rioux</a:t>
            </a:r>
            <a:br>
              <a:rPr lang="en-US" sz="1600">
                <a:solidFill>
                  <a:schemeClr val="lt1"/>
                </a:solidFill>
                <a:latin typeface="Press Start 2P"/>
                <a:ea typeface="Press Start 2P"/>
                <a:cs typeface="Press Start 2P"/>
                <a:sym typeface="Press Start 2P"/>
              </a:rPr>
            </a:br>
            <a:r>
              <a:rPr lang="en-US" sz="1600">
                <a:solidFill>
                  <a:schemeClr val="lt1"/>
                </a:solidFill>
                <a:latin typeface="Press Start 2P"/>
                <a:ea typeface="Press Start 2P"/>
                <a:cs typeface="Press Start 2P"/>
                <a:sym typeface="Press Start 2P"/>
              </a:rPr>
              <a:t>Sandrine Michot</a:t>
            </a:r>
            <a:endParaRPr sz="1600">
              <a:solidFill>
                <a:schemeClr val="lt1"/>
              </a:solidFill>
              <a:latin typeface="Press Start 2P"/>
              <a:ea typeface="Press Start 2P"/>
              <a:cs typeface="Press Start 2P"/>
              <a:sym typeface="Press Start 2P"/>
            </a:endParaRPr>
          </a:p>
        </p:txBody>
      </p:sp>
      <p:sp>
        <p:nvSpPr>
          <p:cNvPr id="356" name="Google Shape;356;p41"/>
          <p:cNvSpPr txBox="1"/>
          <p:nvPr/>
        </p:nvSpPr>
        <p:spPr>
          <a:xfrm>
            <a:off x="2897325" y="5179075"/>
            <a:ext cx="5993100" cy="492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0">
                  <a:extLst>
                    <a:ext uri="{A12FA001-AC4F-418D-AE19-62706E023703}">
                      <ahyp:hlinkClr val="tx"/>
                    </a:ext>
                  </a:extLst>
                </a:hlinkClick>
              </a:rPr>
              <a:t>michot.sandrine@courrier.uqam.ca</a:t>
            </a:r>
            <a:endParaRPr sz="13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t/>
            </a:r>
            <a:endParaRPr sz="1300">
              <a:solidFill>
                <a:schemeClr val="lt1"/>
              </a:solidFill>
              <a:latin typeface="Press Start 2P"/>
              <a:ea typeface="Press Start 2P"/>
              <a:cs typeface="Press Start 2P"/>
              <a:sym typeface="Press Start 2P"/>
            </a:endParaRPr>
          </a:p>
        </p:txBody>
      </p:sp>
      <p:sp>
        <p:nvSpPr>
          <p:cNvPr id="357" name="Google Shape;357;p41"/>
          <p:cNvSpPr txBox="1"/>
          <p:nvPr/>
        </p:nvSpPr>
        <p:spPr>
          <a:xfrm>
            <a:off x="186675" y="3200400"/>
            <a:ext cx="3171000" cy="85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a:solidFill>
                  <a:srgbClr val="D8D8D8"/>
                </a:solidFill>
                <a:latin typeface="Press Start 2P"/>
                <a:ea typeface="Press Start 2P"/>
                <a:cs typeface="Press Start 2P"/>
                <a:sym typeface="Press Start 2P"/>
              </a:rPr>
              <a:t>Ce</a:t>
            </a:r>
            <a:r>
              <a:rPr lang="en-US" sz="1200">
                <a:solidFill>
                  <a:srgbClr val="D8D8D8"/>
                </a:solidFill>
                <a:latin typeface="Press Start 2P"/>
                <a:ea typeface="Press Start 2P"/>
                <a:cs typeface="Press Start 2P"/>
                <a:sym typeface="Press Start 2P"/>
              </a:rPr>
              <a:t>tte recherche est financée par le FRQSC - Engagement</a:t>
            </a:r>
            <a:endParaRPr sz="1200">
              <a:solidFill>
                <a:srgbClr val="D8D8D8"/>
              </a:solidFill>
              <a:latin typeface="Press Start 2P"/>
              <a:ea typeface="Press Start 2P"/>
              <a:cs typeface="Press Start 2P"/>
              <a:sym typeface="Press Start 2P"/>
            </a:endParaRPr>
          </a:p>
        </p:txBody>
      </p:sp>
      <p:pic>
        <p:nvPicPr>
          <p:cNvPr id="358" name="Google Shape;358;p41"/>
          <p:cNvPicPr preferRelativeResize="0"/>
          <p:nvPr/>
        </p:nvPicPr>
        <p:blipFill>
          <a:blip r:embed="rId11">
            <a:alphaModFix/>
          </a:blip>
          <a:stretch>
            <a:fillRect/>
          </a:stretch>
        </p:blipFill>
        <p:spPr>
          <a:xfrm>
            <a:off x="853725" y="2304717"/>
            <a:ext cx="1757100" cy="794377"/>
          </a:xfrm>
          <a:prstGeom prst="rect">
            <a:avLst/>
          </a:prstGeom>
          <a:noFill/>
          <a:ln>
            <a:noFill/>
          </a:ln>
        </p:spPr>
      </p:pic>
      <p:sp>
        <p:nvSpPr>
          <p:cNvPr id="359" name="Google Shape;359;p41"/>
          <p:cNvSpPr txBox="1"/>
          <p:nvPr/>
        </p:nvSpPr>
        <p:spPr>
          <a:xfrm>
            <a:off x="2733750" y="5477975"/>
            <a:ext cx="6724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rgbClr val="FFFF00"/>
                </a:solidFill>
                <a:latin typeface="Press Start 2P"/>
                <a:ea typeface="Press Start 2P"/>
                <a:cs typeface="Press Start 2P"/>
                <a:sym typeface="Press Start 2P"/>
                <a:hlinkClick r:id="rId12">
                  <a:extLst>
                    <a:ext uri="{A12FA001-AC4F-418D-AE19-62706E023703}">
                      <ahyp:hlinkClr val="tx"/>
                    </a:ext>
                  </a:extLst>
                </a:hlinkClick>
              </a:rPr>
              <a:t>recitmst.qc.ca/minecraft</a:t>
            </a:r>
            <a:r>
              <a:rPr lang="en-US" sz="1600" u="sng">
                <a:solidFill>
                  <a:srgbClr val="FFFF00"/>
                </a:solidFill>
                <a:latin typeface="Press Start 2P"/>
                <a:ea typeface="Press Start 2P"/>
                <a:cs typeface="Press Start 2P"/>
                <a:sym typeface="Press Start 2P"/>
                <a:hlinkClick r:id="rId13">
                  <a:extLst>
                    <a:ext uri="{A12FA001-AC4F-418D-AE19-62706E023703}">
                      <ahyp:hlinkClr val="tx"/>
                    </a:ext>
                  </a:extLst>
                </a:hlinkClick>
              </a:rPr>
              <a:t>01052025</a:t>
            </a:r>
            <a:endParaRPr sz="1600">
              <a:solidFill>
                <a:srgbClr val="FFFF00"/>
              </a:solidFill>
              <a:latin typeface="Press Start 2P"/>
              <a:ea typeface="Press Start 2P"/>
              <a:cs typeface="Press Start 2P"/>
              <a:sym typeface="Press Start 2P"/>
            </a:endParaRPr>
          </a:p>
        </p:txBody>
      </p:sp>
      <p:pic>
        <p:nvPicPr>
          <p:cNvPr id="360" name="Google Shape;360;p41"/>
          <p:cNvPicPr preferRelativeResize="0"/>
          <p:nvPr/>
        </p:nvPicPr>
        <p:blipFill>
          <a:blip r:embed="rId14">
            <a:alphaModFix/>
          </a:blip>
          <a:stretch>
            <a:fillRect/>
          </a:stretch>
        </p:blipFill>
        <p:spPr>
          <a:xfrm>
            <a:off x="10456400" y="1736312"/>
            <a:ext cx="1556125" cy="1556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par>
                                <p:cTn fill="hold" nodeType="withEffect" presetClass="entr" presetID="2" presetSubtype="4">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1000"/>
                                        <p:tgtEl>
                                          <p:spTgt spid="34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64" name="Shape 364"/>
        <p:cNvGrpSpPr/>
        <p:nvPr/>
      </p:nvGrpSpPr>
      <p:grpSpPr>
        <a:xfrm>
          <a:off x="0" y="0"/>
          <a:ext cx="0" cy="0"/>
          <a:chOff x="0" y="0"/>
          <a:chExt cx="0" cy="0"/>
        </a:xfrm>
      </p:grpSpPr>
      <p:pic>
        <p:nvPicPr>
          <p:cNvPr descr="A picture containing container, square&#10;&#10;Description automatically generated" id="365" name="Google Shape;365;p42"/>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66" name="Google Shape;366;p42"/>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67" name="Google Shape;367;p42"/>
          <p:cNvSpPr/>
          <p:nvPr/>
        </p:nvSpPr>
        <p:spPr>
          <a:xfrm>
            <a:off x="1734650" y="173942"/>
            <a:ext cx="8718900" cy="11376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68" name="Google Shape;368;p42"/>
          <p:cNvSpPr txBox="1"/>
          <p:nvPr/>
        </p:nvSpPr>
        <p:spPr>
          <a:xfrm>
            <a:off x="1734650" y="343850"/>
            <a:ext cx="86898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2200">
                <a:solidFill>
                  <a:srgbClr val="D8D8D8"/>
                </a:solidFill>
                <a:latin typeface="Roboto"/>
                <a:ea typeface="Roboto"/>
                <a:cs typeface="Roboto"/>
                <a:sym typeface="Roboto"/>
              </a:rPr>
              <a:t>Quelques avantages et défis didactiques de l’usage de Minecraft Education en tant que jeu sérieux pour apprendre en mathématiques</a:t>
            </a:r>
            <a:endParaRPr sz="2200">
              <a:solidFill>
                <a:srgbClr val="D8D8D8"/>
              </a:solidFill>
              <a:latin typeface="Roboto"/>
              <a:ea typeface="Roboto"/>
              <a:cs typeface="Roboto"/>
              <a:sym typeface="Roboto"/>
            </a:endParaRPr>
          </a:p>
        </p:txBody>
      </p:sp>
      <p:sp>
        <p:nvSpPr>
          <p:cNvPr id="369" name="Google Shape;369;p42"/>
          <p:cNvSpPr txBox="1"/>
          <p:nvPr/>
        </p:nvSpPr>
        <p:spPr>
          <a:xfrm>
            <a:off x="814975" y="1747925"/>
            <a:ext cx="10772100" cy="3971100"/>
          </a:xfrm>
          <a:prstGeom prst="rect">
            <a:avLst/>
          </a:prstGeom>
          <a:noFill/>
          <a:ln>
            <a:noFill/>
          </a:ln>
        </p:spPr>
        <p:txBody>
          <a:bodyPr anchorCtr="0" anchor="t" bIns="45700" lIns="91425" spcFirstLastPara="1" rIns="91425" wrap="square" tIns="45700">
            <a:spAutoFit/>
          </a:bodyPr>
          <a:lstStyle/>
          <a:p>
            <a:pPr indent="0" lvl="0" marL="0" rtl="0" algn="just">
              <a:lnSpc>
                <a:spcPct val="100000"/>
              </a:lnSpc>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Minecraft Education est un jeu vidéo de plus en plus répandu dans les salles de classe. Sur le plan pédagogique, on retrouve plusieurs avantages, mais aussi des défis. Par contre, peu d’études empiriques ont porté sur le potentiel en didactique des mathématiques. Dans une accélération de l’intégration en classe des jeux sérieux, une prise de recul est nécessaire pour faire ressortir des avantages et des défis didactiques de l’usage de Minecraft Education pour l’enseignement-apprentissage des mathématiques. Dans cette recherche collaborative, notre équipe de recherche a mis en place des rencontres de travail avec 8 enseignant·es et 6 conseiller·ères pédagogiques. Des tâches mathématiques sur Minecraft Education ont été co-construites avec ces partenaires. La collecte de données (observations, productions, entrevues avec les enseignant·es et discussions de groupes avec des élèves) a été mise en place dans 10 classes d’élèves (n=220) allant de la 4</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 du primaire jusqu’à la 2</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 du secondaire (9-14 ans). L'analyse thématique des données permet de faire ressortir des avantages didactiques (par exemple, concernant le matériel de manipulation virtuel et la compréhension de l’élève) ainsi que des défis didactiques (par exemple, par rapport à la limite de la forme/taille des blocs et des traces).</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65"/>
                                        </p:tgtEl>
                                        <p:attrNameLst>
                                          <p:attrName>style.visibility</p:attrName>
                                        </p:attrNameLst>
                                      </p:cBhvr>
                                      <p:to>
                                        <p:strVal val="visible"/>
                                      </p:to>
                                    </p:set>
                                    <p:anim calcmode="lin" valueType="num">
                                      <p:cBhvr additive="base">
                                        <p:cTn dur="1000"/>
                                        <p:tgtEl>
                                          <p:spTgt spid="3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1000"/>
                                        <p:tgtEl>
                                          <p:spTgt spid="3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73" name="Shape 373"/>
        <p:cNvGrpSpPr/>
        <p:nvPr/>
      </p:nvGrpSpPr>
      <p:grpSpPr>
        <a:xfrm>
          <a:off x="0" y="0"/>
          <a:ext cx="0" cy="0"/>
          <a:chOff x="0" y="0"/>
          <a:chExt cx="0" cy="0"/>
        </a:xfrm>
      </p:grpSpPr>
      <p:pic>
        <p:nvPicPr>
          <p:cNvPr descr="A picture containing container, square&#10;&#10;Description automatically generated" id="374" name="Google Shape;374;p43"/>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75" name="Google Shape;375;p43"/>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76" name="Google Shape;376;p43"/>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77" name="Google Shape;377;p43"/>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Références </a:t>
            </a:r>
            <a:r>
              <a:rPr lang="en-US" sz="3000">
                <a:solidFill>
                  <a:srgbClr val="D8D8D8"/>
                </a:solidFill>
                <a:latin typeface="Roboto"/>
                <a:ea typeface="Roboto"/>
                <a:cs typeface="Roboto"/>
                <a:sym typeface="Roboto"/>
              </a:rPr>
              <a:t>bibliographiques</a:t>
            </a:r>
            <a:endParaRPr sz="3000">
              <a:solidFill>
                <a:srgbClr val="D8D8D8"/>
              </a:solidFill>
              <a:latin typeface="Roboto"/>
              <a:ea typeface="Roboto"/>
              <a:cs typeface="Roboto"/>
              <a:sym typeface="Roboto"/>
            </a:endParaRPr>
          </a:p>
        </p:txBody>
      </p:sp>
      <p:sp>
        <p:nvSpPr>
          <p:cNvPr id="378" name="Google Shape;378;p43"/>
          <p:cNvSpPr txBox="1"/>
          <p:nvPr/>
        </p:nvSpPr>
        <p:spPr>
          <a:xfrm>
            <a:off x="662575" y="1671725"/>
            <a:ext cx="11165100" cy="4248300"/>
          </a:xfrm>
          <a:prstGeom prst="rect">
            <a:avLst/>
          </a:prstGeom>
          <a:noFill/>
          <a:ln>
            <a:noFill/>
          </a:ln>
        </p:spPr>
        <p:txBody>
          <a:bodyPr anchorCtr="0" anchor="t" bIns="45700" lIns="91425" spcFirstLastPara="1" rIns="91425" wrap="square" tIns="45700">
            <a:spAutoFit/>
          </a:bodyPr>
          <a:lstStyle/>
          <a:p>
            <a:pPr indent="-457200" lvl="0" marL="457200" rtl="0" algn="just">
              <a:lnSpc>
                <a:spcPct val="100000"/>
              </a:lnSpc>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Alvarez, J. (2007). </a:t>
            </a:r>
            <a:r>
              <a:rPr i="1" lang="en-US" sz="1800">
                <a:solidFill>
                  <a:schemeClr val="lt1"/>
                </a:solidFill>
                <a:latin typeface="Roboto"/>
                <a:ea typeface="Roboto"/>
                <a:cs typeface="Roboto"/>
                <a:sym typeface="Roboto"/>
              </a:rPr>
              <a:t>Du jeu vidéo au serious game, approches culturelle, pragmatique et formelle</a:t>
            </a:r>
            <a:r>
              <a:rPr lang="en-US" sz="1800">
                <a:solidFill>
                  <a:schemeClr val="lt1"/>
                </a:solidFill>
                <a:latin typeface="Roboto"/>
                <a:ea typeface="Roboto"/>
                <a:cs typeface="Roboto"/>
                <a:sym typeface="Roboto"/>
              </a:rPr>
              <a:t>. Thèse de doctorat, Université de Toulouse, France.</a:t>
            </a:r>
            <a:endParaRPr sz="1800">
              <a:solidFill>
                <a:schemeClr val="lt1"/>
              </a:solidFill>
              <a:latin typeface="Roboto"/>
              <a:ea typeface="Roboto"/>
              <a:cs typeface="Roboto"/>
              <a:sym typeface="Roboto"/>
            </a:endParaRPr>
          </a:p>
          <a:p>
            <a:pPr indent="-457200" lvl="0" marL="457200" rtl="0" algn="just">
              <a:lnSpc>
                <a:spcPct val="100000"/>
              </a:lnSpc>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Andlauer, L., Thiault, F. et Bolka-Tabary, L. (2018). Apprendre avec le jeu numérique Minecraft. edu dans un dispositif interdisciplinaire en collège. </a:t>
            </a:r>
            <a:r>
              <a:rPr i="1" lang="en-US" sz="1800">
                <a:solidFill>
                  <a:schemeClr val="lt1"/>
                </a:solidFill>
                <a:latin typeface="Roboto"/>
                <a:ea typeface="Roboto"/>
                <a:cs typeface="Roboto"/>
                <a:sym typeface="Roboto"/>
              </a:rPr>
              <a:t>Sciences du jeu</a:t>
            </a:r>
            <a:r>
              <a:rPr lang="en-US" sz="1800">
                <a:solidFill>
                  <a:schemeClr val="lt1"/>
                </a:solidFill>
                <a:latin typeface="Roboto"/>
                <a:ea typeface="Roboto"/>
                <a:cs typeface="Roboto"/>
                <a:sym typeface="Roboto"/>
              </a:rPr>
              <a:t>, 9. </a:t>
            </a:r>
            <a:r>
              <a:rPr lang="en-US" sz="1800" u="sng">
                <a:solidFill>
                  <a:srgbClr val="00FFFF"/>
                </a:solidFill>
                <a:latin typeface="Roboto"/>
                <a:ea typeface="Roboto"/>
                <a:cs typeface="Roboto"/>
                <a:sym typeface="Roboto"/>
                <a:hlinkClick r:id="rId4">
                  <a:extLst>
                    <a:ext uri="{A12FA001-AC4F-418D-AE19-62706E023703}">
                      <ahyp:hlinkClr val="tx"/>
                    </a:ext>
                  </a:extLst>
                </a:hlinkClick>
              </a:rPr>
              <a:t>https://journals.openedition.org/sdj/1057</a:t>
            </a:r>
            <a:endParaRPr sz="1800">
              <a:solidFill>
                <a:srgbClr val="00FFFF"/>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Bayliss, J. D. (2012). Teaching game AI through Minecraft mods. Dans </a:t>
            </a:r>
            <a:r>
              <a:rPr i="1" lang="en-US" sz="1800">
                <a:solidFill>
                  <a:schemeClr val="lt1"/>
                </a:solidFill>
                <a:latin typeface="Roboto"/>
                <a:ea typeface="Roboto"/>
                <a:cs typeface="Roboto"/>
                <a:sym typeface="Roboto"/>
              </a:rPr>
              <a:t>2012 IEEE International Games Innovation Conference</a:t>
            </a:r>
            <a:r>
              <a:rPr lang="en-US" sz="1800">
                <a:solidFill>
                  <a:schemeClr val="lt1"/>
                </a:solidFill>
                <a:latin typeface="Roboto"/>
                <a:ea typeface="Roboto"/>
                <a:cs typeface="Roboto"/>
                <a:sym typeface="Roboto"/>
              </a:rPr>
              <a:t> (IGIC) (pp. 1-4). doi:10.1109/IGIC.2012.6329841</a:t>
            </a:r>
            <a:endParaRPr sz="18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Garskof, J. (2014). The ready-for-anything mind. </a:t>
            </a:r>
            <a:r>
              <a:rPr i="1" lang="en-US" sz="1800">
                <a:solidFill>
                  <a:schemeClr val="lt1"/>
                </a:solidFill>
                <a:latin typeface="Roboto"/>
                <a:ea typeface="Roboto"/>
                <a:cs typeface="Roboto"/>
                <a:sym typeface="Roboto"/>
              </a:rPr>
              <a:t>Scholastic Parent &amp; Child</a:t>
            </a:r>
            <a:r>
              <a:rPr lang="en-US" sz="1800">
                <a:solidFill>
                  <a:schemeClr val="lt1"/>
                </a:solidFill>
                <a:latin typeface="Roboto"/>
                <a:ea typeface="Roboto"/>
                <a:cs typeface="Roboto"/>
                <a:sym typeface="Roboto"/>
              </a:rPr>
              <a:t>, 62-66.</a:t>
            </a:r>
            <a:endParaRPr sz="1800">
              <a:solidFill>
                <a:schemeClr val="lt1"/>
              </a:solidFill>
              <a:latin typeface="Roboto"/>
              <a:ea typeface="Roboto"/>
              <a:cs typeface="Roboto"/>
              <a:sym typeface="Roboto"/>
            </a:endParaRPr>
          </a:p>
          <a:p>
            <a:pPr indent="-457200" lvl="0" marL="457200" rtl="0" algn="just">
              <a:lnSpc>
                <a:spcPct val="100000"/>
              </a:lnSpc>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Hainey, T., Connolly, T. M., Boyle, E. A., Wilson, A. et Razak, A. (2016). A systematic literature review of games- based learning empirical evidence in primary education. </a:t>
            </a:r>
            <a:r>
              <a:rPr i="1" lang="en-US" sz="1800">
                <a:solidFill>
                  <a:schemeClr val="lt1"/>
                </a:solidFill>
                <a:latin typeface="Roboto"/>
                <a:ea typeface="Roboto"/>
                <a:cs typeface="Roboto"/>
                <a:sym typeface="Roboto"/>
              </a:rPr>
              <a:t>Computers &amp; Education</a:t>
            </a:r>
            <a:r>
              <a:rPr lang="en-US" sz="1800">
                <a:solidFill>
                  <a:schemeClr val="lt1"/>
                </a:solidFill>
                <a:latin typeface="Roboto"/>
                <a:ea typeface="Roboto"/>
                <a:cs typeface="Roboto"/>
                <a:sym typeface="Roboto"/>
              </a:rPr>
              <a:t>, 102, 202–223. </a:t>
            </a:r>
            <a:r>
              <a:rPr lang="en-US" sz="1800" u="sng">
                <a:solidFill>
                  <a:srgbClr val="00FFFF"/>
                </a:solidFill>
                <a:latin typeface="Roboto"/>
                <a:ea typeface="Roboto"/>
                <a:cs typeface="Roboto"/>
                <a:sym typeface="Roboto"/>
                <a:hlinkClick r:id="rId5">
                  <a:extLst>
                    <a:ext uri="{A12FA001-AC4F-418D-AE19-62706E023703}">
                      <ahyp:hlinkClr val="tx"/>
                    </a:ext>
                  </a:extLst>
                </a:hlinkClick>
              </a:rPr>
              <a:t>https://www.sciencedirect.com/science/article/abs/pii/S0360131516301567</a:t>
            </a:r>
            <a:endParaRPr sz="1800">
              <a:solidFill>
                <a:srgbClr val="00FFFF"/>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Jensen, E. O. et Hanghøj, T. (2020). What’s the math in Minecraft? A design‑based study of students’ perspectives and mathematical experiences across game and school domains. </a:t>
            </a:r>
            <a:r>
              <a:rPr i="1" lang="en-US" sz="1800">
                <a:solidFill>
                  <a:schemeClr val="lt1"/>
                </a:solidFill>
                <a:latin typeface="Roboto"/>
                <a:ea typeface="Roboto"/>
                <a:cs typeface="Roboto"/>
                <a:sym typeface="Roboto"/>
              </a:rPr>
              <a:t>Electronic Journal of e-LEARNING</a:t>
            </a:r>
            <a:r>
              <a:rPr lang="en-US" sz="1800">
                <a:solidFill>
                  <a:schemeClr val="lt1"/>
                </a:solidFill>
                <a:latin typeface="Roboto"/>
                <a:ea typeface="Roboto"/>
                <a:cs typeface="Roboto"/>
                <a:sym typeface="Roboto"/>
              </a:rPr>
              <a:t>, </a:t>
            </a:r>
            <a:r>
              <a:rPr i="1" lang="en-US" sz="1800">
                <a:solidFill>
                  <a:schemeClr val="lt1"/>
                </a:solidFill>
                <a:latin typeface="Roboto"/>
                <a:ea typeface="Roboto"/>
                <a:cs typeface="Roboto"/>
                <a:sym typeface="Roboto"/>
              </a:rPr>
              <a:t>18</a:t>
            </a:r>
            <a:r>
              <a:rPr lang="en-US" sz="1800">
                <a:solidFill>
                  <a:schemeClr val="lt1"/>
                </a:solidFill>
                <a:latin typeface="Roboto"/>
                <a:ea typeface="Roboto"/>
                <a:cs typeface="Roboto"/>
                <a:sym typeface="Roboto"/>
              </a:rPr>
              <a:t>(3), 261-274.</a:t>
            </a:r>
            <a:endParaRPr sz="18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Kim, Y. R. et Park, M. S. (2018). Creating a Virtual World for Mathematics. </a:t>
            </a:r>
            <a:r>
              <a:rPr i="1" lang="en-US" sz="1800">
                <a:solidFill>
                  <a:schemeClr val="lt1"/>
                </a:solidFill>
                <a:latin typeface="Roboto"/>
                <a:ea typeface="Roboto"/>
                <a:cs typeface="Roboto"/>
                <a:sym typeface="Roboto"/>
              </a:rPr>
              <a:t>Journal of Education and Training Studies</a:t>
            </a:r>
            <a:r>
              <a:rPr lang="en-US" sz="1800">
                <a:solidFill>
                  <a:schemeClr val="lt1"/>
                </a:solidFill>
                <a:latin typeface="Roboto"/>
                <a:ea typeface="Roboto"/>
                <a:cs typeface="Roboto"/>
                <a:sym typeface="Roboto"/>
              </a:rPr>
              <a:t>, </a:t>
            </a:r>
            <a:r>
              <a:rPr i="1" lang="en-US" sz="1800">
                <a:solidFill>
                  <a:schemeClr val="lt1"/>
                </a:solidFill>
                <a:latin typeface="Roboto"/>
                <a:ea typeface="Roboto"/>
                <a:cs typeface="Roboto"/>
                <a:sym typeface="Roboto"/>
              </a:rPr>
              <a:t>6</a:t>
            </a:r>
            <a:r>
              <a:rPr lang="en-US" sz="1800">
                <a:solidFill>
                  <a:schemeClr val="lt1"/>
                </a:solidFill>
                <a:latin typeface="Roboto"/>
                <a:ea typeface="Roboto"/>
                <a:cs typeface="Roboto"/>
                <a:sym typeface="Roboto"/>
              </a:rPr>
              <a:t>(12), 172-183. </a:t>
            </a:r>
            <a:r>
              <a:rPr lang="en-US" sz="1800" u="sng">
                <a:solidFill>
                  <a:srgbClr val="00FFFF"/>
                </a:solidFill>
                <a:latin typeface="Roboto"/>
                <a:ea typeface="Roboto"/>
                <a:cs typeface="Roboto"/>
                <a:sym typeface="Roboto"/>
                <a:hlinkClick r:id="rId6">
                  <a:extLst>
                    <a:ext uri="{A12FA001-AC4F-418D-AE19-62706E023703}">
                      <ahyp:hlinkClr val="tx"/>
                    </a:ext>
                  </a:extLst>
                </a:hlinkClick>
              </a:rPr>
              <a:t>https://digitalcommons.tamusa.edu/edci_faculty/3</a:t>
            </a:r>
            <a:r>
              <a:rPr lang="en-US" sz="1800">
                <a:solidFill>
                  <a:srgbClr val="00FFFF"/>
                </a:solidFill>
                <a:latin typeface="Roboto"/>
                <a:ea typeface="Roboto"/>
                <a:cs typeface="Roboto"/>
                <a:sym typeface="Roboto"/>
              </a:rPr>
              <a:t> </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1000"/>
                                        <p:tgtEl>
                                          <p:spTgt spid="3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1000"/>
                                        <p:tgtEl>
                                          <p:spTgt spid="3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82" name="Shape 382"/>
        <p:cNvGrpSpPr/>
        <p:nvPr/>
      </p:nvGrpSpPr>
      <p:grpSpPr>
        <a:xfrm>
          <a:off x="0" y="0"/>
          <a:ext cx="0" cy="0"/>
          <a:chOff x="0" y="0"/>
          <a:chExt cx="0" cy="0"/>
        </a:xfrm>
      </p:grpSpPr>
      <p:pic>
        <p:nvPicPr>
          <p:cNvPr descr="A picture containing container, square&#10;&#10;Description automatically generated" id="383" name="Google Shape;383;p44"/>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384" name="Google Shape;384;p44"/>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385" name="Google Shape;385;p44"/>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386" name="Google Shape;386;p44"/>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Références bibliographiques (suite)</a:t>
            </a:r>
            <a:endParaRPr sz="3000">
              <a:solidFill>
                <a:srgbClr val="D8D8D8"/>
              </a:solidFill>
              <a:latin typeface="Roboto"/>
              <a:ea typeface="Roboto"/>
              <a:cs typeface="Roboto"/>
              <a:sym typeface="Roboto"/>
            </a:endParaRPr>
          </a:p>
        </p:txBody>
      </p:sp>
      <p:sp>
        <p:nvSpPr>
          <p:cNvPr id="387" name="Google Shape;387;p44"/>
          <p:cNvSpPr txBox="1"/>
          <p:nvPr/>
        </p:nvSpPr>
        <p:spPr>
          <a:xfrm>
            <a:off x="662575" y="1671725"/>
            <a:ext cx="11165100" cy="4802400"/>
          </a:xfrm>
          <a:prstGeom prst="rect">
            <a:avLst/>
          </a:prstGeom>
          <a:noFill/>
          <a:ln>
            <a:noFill/>
          </a:ln>
        </p:spPr>
        <p:txBody>
          <a:bodyPr anchorCtr="0" anchor="t" bIns="45700" lIns="91425" spcFirstLastPara="1" rIns="91425" wrap="square" tIns="45700">
            <a:spAutoFit/>
          </a:bodyPr>
          <a:lstStyle/>
          <a:p>
            <a:pPr indent="-457200" lvl="0" marL="457200" rtl="0" algn="just">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Kipnis, A. (2018). Communication through playful systems: presenting scientific worlds the way a game might do. </a:t>
            </a:r>
            <a:r>
              <a:rPr i="1" lang="en-US" sz="1800">
                <a:solidFill>
                  <a:schemeClr val="lt1"/>
                </a:solidFill>
                <a:latin typeface="Roboto"/>
                <a:ea typeface="Roboto"/>
                <a:cs typeface="Roboto"/>
                <a:sym typeface="Roboto"/>
              </a:rPr>
              <a:t>Integrative and Comparative Biology</a:t>
            </a:r>
            <a:r>
              <a:rPr lang="en-US" sz="1800">
                <a:solidFill>
                  <a:schemeClr val="lt1"/>
                </a:solidFill>
                <a:latin typeface="Roboto"/>
                <a:ea typeface="Roboto"/>
                <a:cs typeface="Roboto"/>
                <a:sym typeface="Roboto"/>
              </a:rPr>
              <a:t>, </a:t>
            </a:r>
            <a:r>
              <a:rPr i="1" lang="en-US" sz="1800">
                <a:solidFill>
                  <a:schemeClr val="lt1"/>
                </a:solidFill>
                <a:latin typeface="Roboto"/>
                <a:ea typeface="Roboto"/>
                <a:cs typeface="Roboto"/>
                <a:sym typeface="Roboto"/>
              </a:rPr>
              <a:t>58</a:t>
            </a:r>
            <a:r>
              <a:rPr lang="en-US" sz="1800">
                <a:solidFill>
                  <a:schemeClr val="lt1"/>
                </a:solidFill>
                <a:latin typeface="Roboto"/>
                <a:ea typeface="Roboto"/>
                <a:cs typeface="Roboto"/>
                <a:sym typeface="Roboto"/>
              </a:rPr>
              <a:t>(6), 1235-1246. </a:t>
            </a:r>
            <a:r>
              <a:rPr lang="en-US" sz="1800" u="sng">
                <a:solidFill>
                  <a:srgbClr val="00FFFF"/>
                </a:solidFill>
                <a:latin typeface="Roboto"/>
                <a:ea typeface="Roboto"/>
                <a:cs typeface="Roboto"/>
                <a:sym typeface="Roboto"/>
                <a:hlinkClick r:id="rId4">
                  <a:extLst>
                    <a:ext uri="{A12FA001-AC4F-418D-AE19-62706E023703}">
                      <ahyp:hlinkClr val="tx"/>
                    </a:ext>
                  </a:extLst>
                </a:hlinkClick>
              </a:rPr>
              <a:t>https://academic.oup.com/icb/article/58/6/1235/5056708</a:t>
            </a:r>
            <a:endParaRPr sz="18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Köroğlu, M. N. et Yildiz, B. (2021). Design thinking in mathematics education: The minecraft case. </a:t>
            </a:r>
            <a:r>
              <a:rPr i="1" lang="en-US" sz="1800">
                <a:solidFill>
                  <a:schemeClr val="lt1"/>
                </a:solidFill>
                <a:latin typeface="Roboto"/>
                <a:ea typeface="Roboto"/>
                <a:cs typeface="Roboto"/>
                <a:sym typeface="Roboto"/>
              </a:rPr>
              <a:t>Technology, Innovation and Special Education Research Journal</a:t>
            </a:r>
            <a:r>
              <a:rPr lang="en-US" sz="1800">
                <a:solidFill>
                  <a:schemeClr val="lt1"/>
                </a:solidFill>
                <a:latin typeface="Roboto"/>
                <a:ea typeface="Roboto"/>
                <a:cs typeface="Roboto"/>
                <a:sym typeface="Roboto"/>
              </a:rPr>
              <a:t>, </a:t>
            </a:r>
            <a:r>
              <a:rPr i="1" lang="en-US" sz="1800">
                <a:solidFill>
                  <a:schemeClr val="lt1"/>
                </a:solidFill>
                <a:latin typeface="Roboto"/>
                <a:ea typeface="Roboto"/>
                <a:cs typeface="Roboto"/>
                <a:sym typeface="Roboto"/>
              </a:rPr>
              <a:t>1</a:t>
            </a:r>
            <a:r>
              <a:rPr lang="en-US" sz="1800">
                <a:solidFill>
                  <a:schemeClr val="lt1"/>
                </a:solidFill>
                <a:latin typeface="Roboto"/>
                <a:ea typeface="Roboto"/>
                <a:cs typeface="Roboto"/>
                <a:sym typeface="Roboto"/>
              </a:rPr>
              <a:t>(2), 150-179.</a:t>
            </a:r>
            <a:endParaRPr sz="18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Moore, K. (2018). Minecraft comes to math class. </a:t>
            </a:r>
            <a:r>
              <a:rPr i="1" lang="en-US" sz="1800">
                <a:solidFill>
                  <a:schemeClr val="lt1"/>
                </a:solidFill>
                <a:latin typeface="Roboto"/>
                <a:ea typeface="Roboto"/>
                <a:cs typeface="Roboto"/>
                <a:sym typeface="Roboto"/>
              </a:rPr>
              <a:t>Mathematics Teaching in the Middle School</a:t>
            </a:r>
            <a:r>
              <a:rPr lang="en-US" sz="1800">
                <a:solidFill>
                  <a:schemeClr val="lt1"/>
                </a:solidFill>
                <a:latin typeface="Roboto"/>
                <a:ea typeface="Roboto"/>
                <a:cs typeface="Roboto"/>
                <a:sym typeface="Roboto"/>
              </a:rPr>
              <a:t>, </a:t>
            </a:r>
            <a:r>
              <a:rPr i="1" lang="en-US" sz="1800">
                <a:solidFill>
                  <a:schemeClr val="lt1"/>
                </a:solidFill>
                <a:latin typeface="Roboto"/>
                <a:ea typeface="Roboto"/>
                <a:cs typeface="Roboto"/>
                <a:sym typeface="Roboto"/>
              </a:rPr>
              <a:t>23</a:t>
            </a:r>
            <a:r>
              <a:rPr lang="en-US" sz="1800">
                <a:solidFill>
                  <a:schemeClr val="lt1"/>
                </a:solidFill>
                <a:latin typeface="Roboto"/>
                <a:ea typeface="Roboto"/>
                <a:cs typeface="Roboto"/>
                <a:sym typeface="Roboto"/>
              </a:rPr>
              <a:t>(6), 334–341.</a:t>
            </a:r>
            <a:endParaRPr sz="1800">
              <a:solidFill>
                <a:schemeClr val="lt1"/>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Moyer, P. S., Bolyard, J. J. et Spikell, M. A. (2002). What are virtual manipulatives? </a:t>
            </a:r>
            <a:r>
              <a:rPr i="1" lang="en-US" sz="1800">
                <a:solidFill>
                  <a:schemeClr val="lt1"/>
                </a:solidFill>
                <a:latin typeface="Roboto"/>
                <a:ea typeface="Roboto"/>
                <a:cs typeface="Roboto"/>
                <a:sym typeface="Roboto"/>
              </a:rPr>
              <a:t>Teaching Children Mathematics</a:t>
            </a:r>
            <a:r>
              <a:rPr lang="en-US" sz="1800">
                <a:solidFill>
                  <a:schemeClr val="lt1"/>
                </a:solidFill>
                <a:latin typeface="Roboto"/>
                <a:ea typeface="Roboto"/>
                <a:cs typeface="Roboto"/>
                <a:sym typeface="Roboto"/>
              </a:rPr>
              <a:t>, </a:t>
            </a:r>
            <a:r>
              <a:rPr i="1" lang="en-US" sz="1800">
                <a:solidFill>
                  <a:schemeClr val="lt1"/>
                </a:solidFill>
                <a:latin typeface="Roboto"/>
                <a:ea typeface="Roboto"/>
                <a:cs typeface="Roboto"/>
                <a:sym typeface="Roboto"/>
              </a:rPr>
              <a:t>8</a:t>
            </a:r>
            <a:r>
              <a:rPr lang="en-US" sz="1800">
                <a:solidFill>
                  <a:schemeClr val="lt1"/>
                </a:solidFill>
                <a:latin typeface="Roboto"/>
                <a:ea typeface="Roboto"/>
                <a:cs typeface="Roboto"/>
                <a:sym typeface="Roboto"/>
              </a:rPr>
              <a:t>(6), 372–377. </a:t>
            </a:r>
            <a:r>
              <a:rPr lang="en-US" sz="1800" u="sng">
                <a:solidFill>
                  <a:srgbClr val="00FFFF"/>
                </a:solidFill>
                <a:latin typeface="Roboto"/>
                <a:ea typeface="Roboto"/>
                <a:cs typeface="Roboto"/>
                <a:sym typeface="Roboto"/>
                <a:hlinkClick r:id="rId5">
                  <a:extLst>
                    <a:ext uri="{A12FA001-AC4F-418D-AE19-62706E023703}">
                      <ahyp:hlinkClr val="tx"/>
                    </a:ext>
                  </a:extLst>
                </a:hlinkClick>
              </a:rPr>
              <a:t>https://courses.edtechleaders.org/documents/elemmath/manipulatives.pdf</a:t>
            </a:r>
            <a:endParaRPr sz="1800">
              <a:solidFill>
                <a:srgbClr val="00FFFF"/>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Özgün-Koca, S. et Edwards, T. (2011) Hands-on, minds-on or both? A discussion of the development of a mathematics activity by using virtual and physical Manipulatives. </a:t>
            </a:r>
            <a:r>
              <a:rPr i="1" lang="en-US" sz="1800">
                <a:solidFill>
                  <a:schemeClr val="lt1"/>
                </a:solidFill>
                <a:latin typeface="Roboto"/>
                <a:ea typeface="Roboto"/>
                <a:cs typeface="Roboto"/>
                <a:sym typeface="Roboto"/>
              </a:rPr>
              <a:t>Journal of Computers in Mathematics and Sciences Teaching</a:t>
            </a:r>
            <a:r>
              <a:rPr lang="en-US" sz="1800">
                <a:solidFill>
                  <a:schemeClr val="lt1"/>
                </a:solidFill>
                <a:latin typeface="Roboto"/>
                <a:ea typeface="Roboto"/>
                <a:cs typeface="Roboto"/>
                <a:sym typeface="Roboto"/>
              </a:rPr>
              <a:t>. </a:t>
            </a:r>
            <a:r>
              <a:rPr i="1" lang="en-US" sz="1800">
                <a:solidFill>
                  <a:schemeClr val="lt1"/>
                </a:solidFill>
                <a:latin typeface="Roboto"/>
                <a:ea typeface="Roboto"/>
                <a:cs typeface="Roboto"/>
                <a:sym typeface="Roboto"/>
              </a:rPr>
              <a:t>30</a:t>
            </a:r>
            <a:r>
              <a:rPr lang="en-US" sz="1800">
                <a:solidFill>
                  <a:schemeClr val="lt1"/>
                </a:solidFill>
                <a:latin typeface="Roboto"/>
                <a:ea typeface="Roboto"/>
                <a:cs typeface="Roboto"/>
                <a:sym typeface="Roboto"/>
              </a:rPr>
              <a:t>(4), 389–402. </a:t>
            </a:r>
            <a:r>
              <a:rPr lang="en-US" sz="1800" u="sng">
                <a:solidFill>
                  <a:srgbClr val="00FFFF"/>
                </a:solidFill>
                <a:latin typeface="Roboto"/>
                <a:ea typeface="Roboto"/>
                <a:cs typeface="Roboto"/>
                <a:sym typeface="Roboto"/>
                <a:hlinkClick r:id="rId6">
                  <a:extLst>
                    <a:ext uri="{A12FA001-AC4F-418D-AE19-62706E023703}">
                      <ahyp:hlinkClr val="tx"/>
                    </a:ext>
                  </a:extLst>
                </a:hlinkClick>
              </a:rPr>
              <a:t>https://www.learntechlib.org/noaccess/34539/</a:t>
            </a:r>
            <a:endParaRPr sz="1800">
              <a:solidFill>
                <a:srgbClr val="00FFFF"/>
              </a:solidFill>
              <a:latin typeface="Roboto"/>
              <a:ea typeface="Roboto"/>
              <a:cs typeface="Roboto"/>
              <a:sym typeface="Roboto"/>
            </a:endParaRPr>
          </a:p>
          <a:p>
            <a:pPr indent="-457200" lvl="0" marL="457200" rtl="0" algn="just">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Petrov, A. (2014). </a:t>
            </a:r>
            <a:r>
              <a:rPr i="1" lang="en-US" sz="1800">
                <a:solidFill>
                  <a:schemeClr val="lt1"/>
                </a:solidFill>
                <a:latin typeface="Roboto"/>
                <a:ea typeface="Roboto"/>
                <a:cs typeface="Roboto"/>
                <a:sym typeface="Roboto"/>
              </a:rPr>
              <a:t>Using Minecraft in education: A Qualitative study on benefits and challenges of game-based education</a:t>
            </a:r>
            <a:r>
              <a:rPr lang="en-US" sz="1800">
                <a:solidFill>
                  <a:schemeClr val="lt1"/>
                </a:solidFill>
                <a:latin typeface="Roboto"/>
                <a:ea typeface="Roboto"/>
                <a:cs typeface="Roboto"/>
                <a:sym typeface="Roboto"/>
              </a:rPr>
              <a:t>. Thèse de doctorat, University of Toronto, Canada.</a:t>
            </a:r>
            <a:endParaRPr sz="1800">
              <a:solidFill>
                <a:schemeClr val="lt1"/>
              </a:solidFill>
              <a:latin typeface="Roboto"/>
              <a:ea typeface="Roboto"/>
              <a:cs typeface="Roboto"/>
              <a:sym typeface="Roboto"/>
            </a:endParaRPr>
          </a:p>
          <a:p>
            <a:pPr indent="-457200" lvl="0" marL="457200" rtl="0" algn="just">
              <a:lnSpc>
                <a:spcPct val="100000"/>
              </a:lnSpc>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Voltolini, A. (2017). </a:t>
            </a:r>
            <a:r>
              <a:rPr i="1" lang="en-US" sz="1800">
                <a:solidFill>
                  <a:schemeClr val="lt1"/>
                </a:solidFill>
                <a:latin typeface="Roboto"/>
                <a:ea typeface="Roboto"/>
                <a:cs typeface="Roboto"/>
                <a:sym typeface="Roboto"/>
              </a:rPr>
              <a:t>Duo d’artefacts numérique et matériel pour l’apprentissage de la géométrie au cycle 3</a:t>
            </a:r>
            <a:r>
              <a:rPr lang="en-US" sz="1800">
                <a:solidFill>
                  <a:schemeClr val="lt1"/>
                </a:solidFill>
                <a:latin typeface="Roboto"/>
                <a:ea typeface="Roboto"/>
                <a:cs typeface="Roboto"/>
                <a:sym typeface="Roboto"/>
              </a:rPr>
              <a:t> [thèse de doctorat, Université de Lyon]. </a:t>
            </a:r>
            <a:r>
              <a:rPr lang="en-US" sz="1800" u="sng">
                <a:solidFill>
                  <a:srgbClr val="00FFFF"/>
                </a:solidFill>
                <a:latin typeface="Roboto"/>
                <a:ea typeface="Roboto"/>
                <a:cs typeface="Roboto"/>
                <a:sym typeface="Roboto"/>
                <a:hlinkClick r:id="rId7">
                  <a:extLst>
                    <a:ext uri="{A12FA001-AC4F-418D-AE19-62706E023703}">
                      <ahyp:hlinkClr val="tx"/>
                    </a:ext>
                  </a:extLst>
                </a:hlinkClick>
              </a:rPr>
              <a:t>https://theses.hal.science/tel-01585845</a:t>
            </a:r>
            <a:endParaRPr sz="1800">
              <a:solidFill>
                <a:srgbClr val="00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1000"/>
                                        <p:tgtEl>
                                          <p:spTgt spid="3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5"/>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393" name="Google Shape;393;p45"/>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394" name="Google Shape;394;p45"/>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395" name="Google Shape;395;p45"/>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396" name="Google Shape;396;p45"/>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397" name="Google Shape;397;p45"/>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Icon&#10;&#10;Description automatically generated" id="402" name="Google Shape;402;p46"/>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403" name="Google Shape;403;p46"/>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Google Shape;144;p20"/>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20"/>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20"/>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Roboto"/>
                <a:ea typeface="Roboto"/>
                <a:cs typeface="Roboto"/>
                <a:sym typeface="Roboto"/>
              </a:rPr>
              <a:t>Plan</a:t>
            </a:r>
            <a:endParaRPr sz="3000">
              <a:latin typeface="Roboto"/>
              <a:ea typeface="Roboto"/>
              <a:cs typeface="Roboto"/>
              <a:sym typeface="Roboto"/>
            </a:endParaRPr>
          </a:p>
        </p:txBody>
      </p:sp>
      <p:pic>
        <p:nvPicPr>
          <p:cNvPr descr="A picture containing container, square&#10;&#10;Description automatically generated" id="147" name="Google Shape;147;p20"/>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48" name="Google Shape;148;p20"/>
          <p:cNvSpPr txBox="1"/>
          <p:nvPr/>
        </p:nvSpPr>
        <p:spPr>
          <a:xfrm>
            <a:off x="1915425" y="2090050"/>
            <a:ext cx="8958300" cy="3010800"/>
          </a:xfrm>
          <a:prstGeom prst="rect">
            <a:avLst/>
          </a:prstGeom>
          <a:noFill/>
          <a:ln>
            <a:noFill/>
          </a:ln>
        </p:spPr>
        <p:txBody>
          <a:bodyPr anchorCtr="0" anchor="t" bIns="45700" lIns="91425" spcFirstLastPara="1" rIns="91425" wrap="square" tIns="45700">
            <a:spAutoFit/>
          </a:bodyPr>
          <a:lstStyle/>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Problématique</a:t>
            </a:r>
            <a:endParaRPr sz="2400">
              <a:solidFill>
                <a:schemeClr val="lt2"/>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Question de recherche</a:t>
            </a:r>
            <a:endParaRPr sz="2400">
              <a:solidFill>
                <a:schemeClr val="lt2"/>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Cadre conceptuel</a:t>
            </a:r>
            <a:endParaRPr sz="2400">
              <a:solidFill>
                <a:srgbClr val="FF0000"/>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Considérations méthodologiques</a:t>
            </a:r>
            <a:endParaRPr sz="2400">
              <a:solidFill>
                <a:schemeClr val="lt2"/>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Tâches co-construites</a:t>
            </a:r>
            <a:endParaRPr sz="2400">
              <a:solidFill>
                <a:schemeClr val="lt2"/>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Quelques résultats</a:t>
            </a:r>
            <a:endParaRPr sz="2400">
              <a:solidFill>
                <a:schemeClr val="lt2"/>
              </a:solidFill>
              <a:latin typeface="Roboto"/>
              <a:ea typeface="Roboto"/>
              <a:cs typeface="Roboto"/>
              <a:sym typeface="Roboto"/>
            </a:endParaRPr>
          </a:p>
          <a:p>
            <a:pPr indent="-381000" lvl="0" marL="457200" rtl="0" algn="l">
              <a:lnSpc>
                <a:spcPct val="115000"/>
              </a:lnSpc>
              <a:spcBef>
                <a:spcPts val="0"/>
              </a:spcBef>
              <a:spcAft>
                <a:spcPts val="0"/>
              </a:spcAft>
              <a:buClr>
                <a:schemeClr val="lt2"/>
              </a:buClr>
              <a:buSzPts val="2400"/>
              <a:buFont typeface="Roboto"/>
              <a:buChar char="■"/>
            </a:pPr>
            <a:r>
              <a:rPr lang="en-US" sz="2400">
                <a:solidFill>
                  <a:schemeClr val="lt2"/>
                </a:solidFill>
                <a:latin typeface="Roboto"/>
                <a:ea typeface="Roboto"/>
                <a:cs typeface="Roboto"/>
                <a:sym typeface="Roboto"/>
              </a:rPr>
              <a:t>Remarques conclusives</a:t>
            </a:r>
            <a:endParaRPr sz="2400">
              <a:solidFill>
                <a:schemeClr val="lt2"/>
              </a:solidFill>
              <a:latin typeface="Roboto"/>
              <a:ea typeface="Roboto"/>
              <a:cs typeface="Roboto"/>
              <a:sym typeface="Roboto"/>
            </a:endParaRPr>
          </a:p>
        </p:txBody>
      </p:sp>
      <p:pic>
        <p:nvPicPr>
          <p:cNvPr descr="A picture containing container, square&#10;&#10;Description automatically generated" id="149" name="Google Shape;149;p20"/>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150" name="Google Shape;150;p20"/>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250"/>
                                        <p:tgtEl>
                                          <p:spTgt spid="148"/>
                                        </p:tgtEl>
                                      </p:cBhvr>
                                    </p:animEffect>
                                  </p:childTnLst>
                                </p:cTn>
                              </p:par>
                              <p:par>
                                <p:cTn fill="hold" nodeType="withEffect" presetClass="entr" presetID="2" presetSubtype="4">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500"/>
                                        <p:tgtEl>
                                          <p:spTgt spid="1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500"/>
                                        <p:tgtEl>
                                          <p:spTgt spid="1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1500"/>
                                        <p:tgtEl>
                                          <p:spTgt spid="1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Google Shape;155;p21"/>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21"/>
          <p:cNvSpPr txBox="1"/>
          <p:nvPr/>
        </p:nvSpPr>
        <p:spPr>
          <a:xfrm>
            <a:off x="1915425" y="367775"/>
            <a:ext cx="81948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D8D8D8"/>
                </a:solidFill>
                <a:latin typeface="Roboto"/>
                <a:ea typeface="Roboto"/>
                <a:cs typeface="Roboto"/>
                <a:sym typeface="Roboto"/>
              </a:rPr>
              <a:t>Qu’est-ce que Minecraft Education ?</a:t>
            </a:r>
            <a:endParaRPr sz="2800">
              <a:latin typeface="Roboto"/>
              <a:ea typeface="Roboto"/>
              <a:cs typeface="Roboto"/>
              <a:sym typeface="Roboto"/>
            </a:endParaRPr>
          </a:p>
        </p:txBody>
      </p:sp>
      <p:pic>
        <p:nvPicPr>
          <p:cNvPr id="157" name="Google Shape;157;p21"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61" name="Shape 161"/>
        <p:cNvGrpSpPr/>
        <p:nvPr/>
      </p:nvGrpSpPr>
      <p:grpSpPr>
        <a:xfrm>
          <a:off x="0" y="0"/>
          <a:ext cx="0" cy="0"/>
          <a:chOff x="0" y="0"/>
          <a:chExt cx="0" cy="0"/>
        </a:xfrm>
      </p:grpSpPr>
      <p:pic>
        <p:nvPicPr>
          <p:cNvPr descr="A picture containing container, square&#10;&#10;Description automatically generated" id="162" name="Google Shape;162;p22"/>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163" name="Google Shape;163;p22"/>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164" name="Google Shape;164;p22"/>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165" name="Google Shape;165;p22"/>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Problématique</a:t>
            </a:r>
            <a:endParaRPr sz="3000">
              <a:solidFill>
                <a:srgbClr val="D8D8D8"/>
              </a:solidFill>
              <a:latin typeface="Roboto"/>
              <a:ea typeface="Roboto"/>
              <a:cs typeface="Roboto"/>
              <a:sym typeface="Roboto"/>
            </a:endParaRPr>
          </a:p>
        </p:txBody>
      </p:sp>
      <p:sp>
        <p:nvSpPr>
          <p:cNvPr id="166" name="Google Shape;166;p22"/>
          <p:cNvSpPr txBox="1"/>
          <p:nvPr/>
        </p:nvSpPr>
        <p:spPr>
          <a:xfrm>
            <a:off x="662575" y="1855225"/>
            <a:ext cx="11165100" cy="5017800"/>
          </a:xfrm>
          <a:prstGeom prst="rect">
            <a:avLst/>
          </a:prstGeom>
          <a:noFill/>
          <a:ln>
            <a:noFill/>
          </a:ln>
        </p:spPr>
        <p:txBody>
          <a:bodyPr anchorCtr="0" anchor="t" bIns="45700" lIns="91425" spcFirstLastPara="1" rIns="91425" wrap="square" tIns="45700">
            <a:spAutoFit/>
          </a:bodyPr>
          <a:lstStyle/>
          <a:p>
            <a:pPr indent="-355600" lvl="0" marL="4572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J</a:t>
            </a:r>
            <a:r>
              <a:rPr lang="en-US" sz="2000">
                <a:solidFill>
                  <a:schemeClr val="lt1"/>
                </a:solidFill>
                <a:latin typeface="Roboto"/>
                <a:ea typeface="Roboto"/>
                <a:cs typeface="Roboto"/>
                <a:sym typeface="Roboto"/>
              </a:rPr>
              <a:t>eux éducatifs sont plus fréquemment utilisés pour enseigner les mathématiques que toute autre discipline (Hainey et al., 2016) </a:t>
            </a:r>
            <a:endParaRPr sz="2000">
              <a:solidFill>
                <a:schemeClr val="lt1"/>
              </a:solidFill>
              <a:latin typeface="Roboto"/>
              <a:ea typeface="Roboto"/>
              <a:cs typeface="Roboto"/>
              <a:sym typeface="Roboto"/>
            </a:endParaRPr>
          </a:p>
          <a:p>
            <a:pPr indent="-355600" lvl="0" marL="4572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Minecraft est un jeu éducatif de plus en plus répandu dans les salles de classe (Kipnis, 2018)</a:t>
            </a:r>
            <a:endParaRPr sz="2000">
              <a:solidFill>
                <a:schemeClr val="lt1"/>
              </a:solidFill>
              <a:latin typeface="Roboto"/>
              <a:ea typeface="Roboto"/>
              <a:cs typeface="Roboto"/>
              <a:sym typeface="Roboto"/>
            </a:endParaRPr>
          </a:p>
          <a:p>
            <a:pPr indent="-355600" lvl="0" marL="4572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Minecraft Education soulève un potentiel pédagogique intéressant</a:t>
            </a:r>
            <a:endParaRPr sz="2000">
              <a:solidFill>
                <a:schemeClr val="lt1"/>
              </a:solidFill>
              <a:latin typeface="Roboto"/>
              <a:ea typeface="Roboto"/>
              <a:cs typeface="Roboto"/>
              <a:sym typeface="Roboto"/>
            </a:endParaRPr>
          </a:p>
          <a:p>
            <a:pPr indent="-355600" lvl="1" marL="9144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Effet motivant chez les élèves (Andlauer et al., 2018; Bayliss, 2012 ; Kim et Park, 2018)</a:t>
            </a:r>
            <a:endParaRPr sz="2000">
              <a:solidFill>
                <a:schemeClr val="lt1"/>
              </a:solidFill>
              <a:latin typeface="Roboto"/>
              <a:ea typeface="Roboto"/>
              <a:cs typeface="Roboto"/>
              <a:sym typeface="Roboto"/>
            </a:endParaRPr>
          </a:p>
          <a:p>
            <a:pPr indent="-355600" lvl="1" marL="9144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Collaboration entre eux (Jensen et Hanghøj, 2020; Petrov, 2014)</a:t>
            </a:r>
            <a:endParaRPr sz="2000">
              <a:solidFill>
                <a:schemeClr val="lt1"/>
              </a:solidFill>
              <a:latin typeface="Roboto"/>
              <a:ea typeface="Roboto"/>
              <a:cs typeface="Roboto"/>
              <a:sym typeface="Roboto"/>
            </a:endParaRPr>
          </a:p>
          <a:p>
            <a:pPr indent="-355600" lvl="1" marL="9144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Créativité (Koroglu et Yildiz, 2021; Petrov, 2014)</a:t>
            </a:r>
            <a:endParaRPr sz="2000">
              <a:solidFill>
                <a:schemeClr val="lt1"/>
              </a:solidFill>
              <a:latin typeface="Roboto"/>
              <a:ea typeface="Roboto"/>
              <a:cs typeface="Roboto"/>
              <a:sym typeface="Roboto"/>
            </a:endParaRPr>
          </a:p>
          <a:p>
            <a:pPr indent="-355600" lvl="1" marL="9144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Développement des compétences en technologie (Koroglu et Yildiz, 2021)</a:t>
            </a:r>
            <a:endParaRPr sz="2000">
              <a:solidFill>
                <a:schemeClr val="lt1"/>
              </a:solidFill>
              <a:latin typeface="Roboto"/>
              <a:ea typeface="Roboto"/>
              <a:cs typeface="Roboto"/>
              <a:sym typeface="Roboto"/>
            </a:endParaRPr>
          </a:p>
          <a:p>
            <a:pPr indent="-355600" lvl="1" marL="9144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Communication (Petrov, 2014)</a:t>
            </a:r>
            <a:endParaRPr sz="2000">
              <a:solidFill>
                <a:schemeClr val="lt1"/>
              </a:solidFill>
              <a:latin typeface="Roboto"/>
              <a:ea typeface="Roboto"/>
              <a:cs typeface="Roboto"/>
              <a:sym typeface="Roboto"/>
            </a:endParaRPr>
          </a:p>
          <a:p>
            <a:pPr indent="-355600" lvl="0" marL="4572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Aussi des défis pédagogiques documentés, p. ex. novice/expert (Koroglu et Yildiz, 2021)</a:t>
            </a:r>
            <a:endParaRPr sz="2000">
              <a:solidFill>
                <a:schemeClr val="lt1"/>
              </a:solidFill>
              <a:latin typeface="Roboto"/>
              <a:ea typeface="Roboto"/>
              <a:cs typeface="Roboto"/>
              <a:sym typeface="Roboto"/>
            </a:endParaRPr>
          </a:p>
          <a:p>
            <a:pPr indent="-355600" lvl="0" marL="4572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Peu d’études ont porté sur le potentiel en didactique des mathématiques</a:t>
            </a:r>
            <a:r>
              <a:rPr lang="en-US" sz="2000">
                <a:solidFill>
                  <a:schemeClr val="lt1"/>
                </a:solidFill>
                <a:latin typeface="Roboto"/>
                <a:ea typeface="Roboto"/>
                <a:cs typeface="Roboto"/>
                <a:sym typeface="Roboto"/>
              </a:rPr>
              <a:t> </a:t>
            </a:r>
            <a:endParaRPr sz="20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1000"/>
                                        <p:tgtEl>
                                          <p:spTgt spid="1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1000"/>
                                        <p:tgtEl>
                                          <p:spTgt spid="1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70" name="Shape 170"/>
        <p:cNvGrpSpPr/>
        <p:nvPr/>
      </p:nvGrpSpPr>
      <p:grpSpPr>
        <a:xfrm>
          <a:off x="0" y="0"/>
          <a:ext cx="0" cy="0"/>
          <a:chOff x="0" y="0"/>
          <a:chExt cx="0" cy="0"/>
        </a:xfrm>
      </p:grpSpPr>
      <p:pic>
        <p:nvPicPr>
          <p:cNvPr descr="A picture containing container, square&#10;&#10;Description automatically generated" id="171" name="Google Shape;171;p23"/>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172" name="Google Shape;172;p23"/>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173" name="Google Shape;173;p23"/>
          <p:cNvSpPr/>
          <p:nvPr/>
        </p:nvSpPr>
        <p:spPr>
          <a:xfrm>
            <a:off x="2824950" y="228600"/>
            <a:ext cx="6542100" cy="11193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23"/>
          <p:cNvSpPr txBox="1"/>
          <p:nvPr/>
        </p:nvSpPr>
        <p:spPr>
          <a:xfrm>
            <a:off x="2922750" y="320325"/>
            <a:ext cx="6346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Roboto"/>
                <a:ea typeface="Roboto"/>
                <a:cs typeface="Roboto"/>
                <a:sym typeface="Roboto"/>
              </a:rPr>
              <a:t>De rares avantages et défis didactiques (à ce jour)</a:t>
            </a:r>
            <a:endParaRPr sz="3000">
              <a:latin typeface="Roboto"/>
              <a:ea typeface="Roboto"/>
              <a:cs typeface="Roboto"/>
              <a:sym typeface="Roboto"/>
            </a:endParaRPr>
          </a:p>
        </p:txBody>
      </p:sp>
      <p:graphicFrame>
        <p:nvGraphicFramePr>
          <p:cNvPr id="175" name="Google Shape;175;p23"/>
          <p:cNvGraphicFramePr/>
          <p:nvPr/>
        </p:nvGraphicFramePr>
        <p:xfrm>
          <a:off x="362400" y="2095500"/>
          <a:ext cx="3000000" cy="3000000"/>
        </p:xfrm>
        <a:graphic>
          <a:graphicData uri="http://schemas.openxmlformats.org/drawingml/2006/table">
            <a:tbl>
              <a:tblPr>
                <a:noFill/>
                <a:tableStyleId>{C1944211-048B-4C8D-B975-95CD9476EB1F}</a:tableStyleId>
              </a:tblPr>
              <a:tblGrid>
                <a:gridCol w="6237725"/>
              </a:tblGrid>
              <a:tr h="381000">
                <a:tc>
                  <a:txBody>
                    <a:bodyPr/>
                    <a:lstStyle/>
                    <a:p>
                      <a:pPr indent="0" lvl="0" marL="0" rtl="0" algn="ctr">
                        <a:spcBef>
                          <a:spcPts val="0"/>
                        </a:spcBef>
                        <a:spcAft>
                          <a:spcPts val="0"/>
                        </a:spcAft>
                        <a:buNone/>
                      </a:pPr>
                      <a:r>
                        <a:rPr b="1" lang="en-US" sz="2200">
                          <a:solidFill>
                            <a:schemeClr val="lt1"/>
                          </a:solidFill>
                          <a:latin typeface="Roboto"/>
                          <a:ea typeface="Roboto"/>
                          <a:cs typeface="Roboto"/>
                          <a:sym typeface="Roboto"/>
                        </a:rPr>
                        <a:t>Avantages didactiques</a:t>
                      </a:r>
                      <a:endParaRPr b="1" sz="22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Donne du sens à différents concepts mathématiques</a:t>
                      </a:r>
                      <a:endParaRPr sz="1800">
                        <a:solidFill>
                          <a:schemeClr val="lt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US" sz="1800">
                          <a:solidFill>
                            <a:schemeClr val="lt1"/>
                          </a:solidFill>
                          <a:latin typeface="Roboto"/>
                          <a:ea typeface="Roboto"/>
                          <a:cs typeface="Roboto"/>
                          <a:sym typeface="Roboto"/>
                        </a:rPr>
                        <a:t>(Jensen et Hanghøj, 2020)</a:t>
                      </a:r>
                      <a:endParaRPr sz="1800">
                        <a:solidFill>
                          <a:schemeClr val="lt1"/>
                        </a:solidFill>
                        <a:latin typeface="Roboto"/>
                        <a:ea typeface="Roboto"/>
                        <a:cs typeface="Roboto"/>
                        <a:sym typeface="Roboto"/>
                      </a:endParaRPr>
                    </a:p>
                    <a:p>
                      <a:pPr indent="-342900" lvl="0" marL="457200" rtl="0" algn="ctr">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en </a:t>
                      </a:r>
                      <a:r>
                        <a:rPr b="1" lang="en-US" sz="1800">
                          <a:solidFill>
                            <a:schemeClr val="lt1"/>
                          </a:solidFill>
                          <a:latin typeface="Roboto"/>
                          <a:ea typeface="Roboto"/>
                          <a:cs typeface="Roboto"/>
                          <a:sym typeface="Roboto"/>
                        </a:rPr>
                        <a:t>géométrie</a:t>
                      </a:r>
                      <a:r>
                        <a:rPr lang="en-US" sz="1800">
                          <a:solidFill>
                            <a:schemeClr val="lt1"/>
                          </a:solidFill>
                          <a:latin typeface="Roboto"/>
                          <a:ea typeface="Roboto"/>
                          <a:cs typeface="Roboto"/>
                          <a:sym typeface="Roboto"/>
                        </a:rPr>
                        <a:t> (Kim et Park, 2018)</a:t>
                      </a:r>
                      <a:endParaRPr sz="1800">
                        <a:solidFill>
                          <a:schemeClr val="lt1"/>
                        </a:solidFill>
                        <a:latin typeface="Roboto"/>
                        <a:ea typeface="Roboto"/>
                        <a:cs typeface="Roboto"/>
                        <a:sym typeface="Roboto"/>
                      </a:endParaRPr>
                    </a:p>
                    <a:p>
                      <a:pPr indent="-342900" lvl="0" marL="457200" rtl="0" algn="ctr">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en </a:t>
                      </a:r>
                      <a:r>
                        <a:rPr b="1" lang="en-US" sz="1800">
                          <a:solidFill>
                            <a:schemeClr val="lt1"/>
                          </a:solidFill>
                          <a:latin typeface="Roboto"/>
                          <a:ea typeface="Roboto"/>
                          <a:cs typeface="Roboto"/>
                          <a:sym typeface="Roboto"/>
                        </a:rPr>
                        <a:t>algèbre</a:t>
                      </a:r>
                      <a:r>
                        <a:rPr lang="en-US" sz="1800">
                          <a:solidFill>
                            <a:schemeClr val="lt1"/>
                          </a:solidFill>
                          <a:latin typeface="Roboto"/>
                          <a:ea typeface="Roboto"/>
                          <a:cs typeface="Roboto"/>
                          <a:sym typeface="Roboto"/>
                        </a:rPr>
                        <a:t> (Kim et Park, 2018; Moore, 2018)</a:t>
                      </a:r>
                      <a:endParaRPr sz="1800">
                        <a:solidFill>
                          <a:schemeClr val="lt1"/>
                        </a:solidFill>
                        <a:latin typeface="Roboto"/>
                        <a:ea typeface="Roboto"/>
                        <a:cs typeface="Roboto"/>
                        <a:sym typeface="Roboto"/>
                      </a:endParaRPr>
                    </a:p>
                  </a:txBody>
                  <a:tcPr marT="91425" marB="91425" marR="91425" marL="91425"/>
                </a:tc>
              </a:tr>
              <a:tr h="536350">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Soutient le développement d’</a:t>
                      </a:r>
                      <a:r>
                        <a:rPr b="1" lang="en-US" sz="1800">
                          <a:solidFill>
                            <a:schemeClr val="lt1"/>
                          </a:solidFill>
                          <a:latin typeface="Roboto"/>
                          <a:ea typeface="Roboto"/>
                          <a:cs typeface="Roboto"/>
                          <a:sym typeface="Roboto"/>
                        </a:rPr>
                        <a:t>habiletés spatiales</a:t>
                      </a:r>
                      <a:r>
                        <a:rPr lang="en-US" sz="1800">
                          <a:solidFill>
                            <a:schemeClr val="lt1"/>
                          </a:solidFill>
                          <a:latin typeface="Roboto"/>
                          <a:ea typeface="Roboto"/>
                          <a:cs typeface="Roboto"/>
                          <a:sym typeface="Roboto"/>
                        </a:rPr>
                        <a:t> (Garskof, 2014; Koroglu et Yildiz, 2021)</a:t>
                      </a:r>
                      <a:endParaRPr sz="1800">
                        <a:solidFill>
                          <a:schemeClr val="lt1"/>
                        </a:solidFill>
                        <a:latin typeface="Roboto"/>
                        <a:ea typeface="Roboto"/>
                        <a:cs typeface="Roboto"/>
                        <a:sym typeface="Roboto"/>
                      </a:endParaRPr>
                    </a:p>
                  </a:txBody>
                  <a:tcPr marT="91425" marB="91425" marR="91425" marL="91425"/>
                </a:tc>
              </a:tr>
              <a:tr h="536350">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 Élèves voient que les </a:t>
                      </a:r>
                      <a:r>
                        <a:rPr b="1" lang="en-US" sz="1800">
                          <a:solidFill>
                            <a:schemeClr val="lt1"/>
                          </a:solidFill>
                          <a:latin typeface="Roboto"/>
                          <a:ea typeface="Roboto"/>
                          <a:cs typeface="Roboto"/>
                          <a:sym typeface="Roboto"/>
                        </a:rPr>
                        <a:t>formules</a:t>
                      </a:r>
                      <a:r>
                        <a:rPr lang="en-US" sz="1800">
                          <a:solidFill>
                            <a:schemeClr val="lt1"/>
                          </a:solidFill>
                          <a:latin typeface="Roboto"/>
                          <a:ea typeface="Roboto"/>
                          <a:cs typeface="Roboto"/>
                          <a:sym typeface="Roboto"/>
                        </a:rPr>
                        <a:t> ne sont pas simplement quelque chose à mémoriser, mais sont liées à des objets et des expériences concrètes (Moore, 2018)</a:t>
                      </a:r>
                      <a:endParaRPr sz="1800">
                        <a:solidFill>
                          <a:schemeClr val="lt1"/>
                        </a:solidFill>
                        <a:latin typeface="Roboto"/>
                        <a:ea typeface="Roboto"/>
                        <a:cs typeface="Roboto"/>
                        <a:sym typeface="Roboto"/>
                      </a:endParaRPr>
                    </a:p>
                  </a:txBody>
                  <a:tcPr marT="91425" marB="91425" marR="91425" marL="91425"/>
                </a:tc>
              </a:tr>
            </a:tbl>
          </a:graphicData>
        </a:graphic>
      </p:graphicFrame>
      <p:graphicFrame>
        <p:nvGraphicFramePr>
          <p:cNvPr id="176" name="Google Shape;176;p23"/>
          <p:cNvGraphicFramePr/>
          <p:nvPr/>
        </p:nvGraphicFramePr>
        <p:xfrm>
          <a:off x="6795275" y="2095500"/>
          <a:ext cx="3000000" cy="3000000"/>
        </p:xfrm>
        <a:graphic>
          <a:graphicData uri="http://schemas.openxmlformats.org/drawingml/2006/table">
            <a:tbl>
              <a:tblPr>
                <a:noFill/>
                <a:tableStyleId>{C1944211-048B-4C8D-B975-95CD9476EB1F}</a:tableStyleId>
              </a:tblPr>
              <a:tblGrid>
                <a:gridCol w="5239675"/>
              </a:tblGrid>
              <a:tr h="339675">
                <a:tc>
                  <a:txBody>
                    <a:bodyPr/>
                    <a:lstStyle/>
                    <a:p>
                      <a:pPr indent="0" lvl="0" marL="0" rtl="0" algn="ctr">
                        <a:spcBef>
                          <a:spcPts val="0"/>
                        </a:spcBef>
                        <a:spcAft>
                          <a:spcPts val="0"/>
                        </a:spcAft>
                        <a:buNone/>
                      </a:pPr>
                      <a:r>
                        <a:rPr b="1" lang="en-US" sz="2200">
                          <a:solidFill>
                            <a:schemeClr val="lt1"/>
                          </a:solidFill>
                          <a:latin typeface="Roboto"/>
                          <a:ea typeface="Roboto"/>
                          <a:cs typeface="Roboto"/>
                          <a:sym typeface="Roboto"/>
                        </a:rPr>
                        <a:t>Défis didactiques</a:t>
                      </a:r>
                      <a:endParaRPr b="1" sz="2200">
                        <a:solidFill>
                          <a:schemeClr val="lt1"/>
                        </a:solidFill>
                        <a:latin typeface="Roboto"/>
                        <a:ea typeface="Roboto"/>
                        <a:cs typeface="Roboto"/>
                        <a:sym typeface="Roboto"/>
                      </a:endParaRPr>
                    </a:p>
                  </a:txBody>
                  <a:tcPr marT="91425" marB="91425" marR="91425" marL="91425"/>
                </a:tc>
              </a:tr>
              <a:tr h="600975">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Limite les fonctionnalités dû à la </a:t>
                      </a:r>
                      <a:r>
                        <a:rPr b="1" lang="en-US" sz="1800">
                          <a:solidFill>
                            <a:schemeClr val="lt1"/>
                          </a:solidFill>
                          <a:latin typeface="Roboto"/>
                          <a:ea typeface="Roboto"/>
                          <a:cs typeface="Roboto"/>
                          <a:sym typeface="Roboto"/>
                        </a:rPr>
                        <a:t>forme cubique des blocs</a:t>
                      </a:r>
                      <a:r>
                        <a:rPr lang="en-US" sz="1800">
                          <a:solidFill>
                            <a:schemeClr val="lt1"/>
                          </a:solidFill>
                          <a:latin typeface="Roboto"/>
                          <a:ea typeface="Roboto"/>
                          <a:cs typeface="Roboto"/>
                          <a:sym typeface="Roboto"/>
                        </a:rPr>
                        <a:t> (Koroglu et Yildiz, 2021) </a:t>
                      </a:r>
                      <a:endParaRPr sz="1800">
                        <a:solidFill>
                          <a:schemeClr val="lt1"/>
                        </a:solidFill>
                        <a:latin typeface="Roboto"/>
                        <a:ea typeface="Roboto"/>
                        <a:cs typeface="Roboto"/>
                        <a:sym typeface="Roboto"/>
                      </a:endParaRPr>
                    </a:p>
                  </a:txBody>
                  <a:tcPr marT="91425" marB="91425" marR="91425" marL="91425"/>
                </a:tc>
              </a:tr>
              <a:tr h="674700">
                <a:tc>
                  <a:txBody>
                    <a:bodyPr/>
                    <a:lstStyle/>
                    <a:p>
                      <a:pPr indent="0" lvl="0" marL="0" rtl="0" algn="ctr">
                        <a:spcBef>
                          <a:spcPts val="0"/>
                        </a:spcBef>
                        <a:spcAft>
                          <a:spcPts val="0"/>
                        </a:spcAft>
                        <a:buNone/>
                      </a:pPr>
                      <a:r>
                        <a:rPr lang="en-US" sz="1800">
                          <a:solidFill>
                            <a:schemeClr val="lt1"/>
                          </a:solidFill>
                          <a:latin typeface="Roboto"/>
                          <a:ea typeface="Roboto"/>
                          <a:cs typeface="Roboto"/>
                          <a:sym typeface="Roboto"/>
                        </a:rPr>
                        <a:t>Limite les fonctionnalités dû à la </a:t>
                      </a:r>
                      <a:r>
                        <a:rPr b="1" lang="en-US" sz="1800">
                          <a:solidFill>
                            <a:schemeClr val="lt1"/>
                          </a:solidFill>
                          <a:latin typeface="Roboto"/>
                          <a:ea typeface="Roboto"/>
                          <a:cs typeface="Roboto"/>
                          <a:sym typeface="Roboto"/>
                        </a:rPr>
                        <a:t>taille des blocs</a:t>
                      </a:r>
                      <a:r>
                        <a:rPr lang="en-US" sz="1800">
                          <a:solidFill>
                            <a:schemeClr val="lt1"/>
                          </a:solidFill>
                          <a:latin typeface="Roboto"/>
                          <a:ea typeface="Roboto"/>
                          <a:cs typeface="Roboto"/>
                          <a:sym typeface="Roboto"/>
                        </a:rPr>
                        <a:t>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(Koroglu et Yildiz, 2021) </a:t>
                      </a:r>
                      <a:endParaRPr sz="1800">
                        <a:solidFill>
                          <a:schemeClr val="lt1"/>
                        </a:solidFill>
                        <a:latin typeface="Roboto"/>
                        <a:ea typeface="Roboto"/>
                        <a:cs typeface="Roboto"/>
                        <a:sym typeface="Roboto"/>
                      </a:endParaRPr>
                    </a:p>
                  </a:txBody>
                  <a:tcPr marT="91425" marB="91425" marR="91425" marL="91425"/>
                </a:tc>
              </a:tr>
            </a:tbl>
          </a:graphicData>
        </a:graphic>
      </p:graphicFrame>
      <p:sp>
        <p:nvSpPr>
          <p:cNvPr id="177" name="Google Shape;177;p23"/>
          <p:cNvSpPr/>
          <p:nvPr/>
        </p:nvSpPr>
        <p:spPr>
          <a:xfrm>
            <a:off x="6666575" y="4919800"/>
            <a:ext cx="4822800" cy="1368900"/>
          </a:xfrm>
          <a:prstGeom prst="cloudCallout">
            <a:avLst>
              <a:gd fmla="val -48353" name="adj1"/>
              <a:gd fmla="val 7309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2000">
                <a:latin typeface="Roboto"/>
                <a:ea typeface="Roboto"/>
                <a:cs typeface="Roboto"/>
                <a:sym typeface="Roboto"/>
              </a:rPr>
              <a:t>Autres avantages et défis didactiques potentiels… </a:t>
            </a:r>
            <a:endParaRPr sz="20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1000"/>
                                        <p:tgtEl>
                                          <p:spTgt spid="1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2"/>
                                        </p:tgtEl>
                                        <p:attrNameLst>
                                          <p:attrName>style.visibility</p:attrName>
                                        </p:attrNameLst>
                                      </p:cBhvr>
                                      <p:to>
                                        <p:strVal val="visible"/>
                                      </p:to>
                                    </p:set>
                                    <p:anim calcmode="lin" valueType="num">
                                      <p:cBhvr additive="base">
                                        <p:cTn dur="1000"/>
                                        <p:tgtEl>
                                          <p:spTgt spid="17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1" name="Shape 181"/>
        <p:cNvGrpSpPr/>
        <p:nvPr/>
      </p:nvGrpSpPr>
      <p:grpSpPr>
        <a:xfrm>
          <a:off x="0" y="0"/>
          <a:ext cx="0" cy="0"/>
          <a:chOff x="0" y="0"/>
          <a:chExt cx="0" cy="0"/>
        </a:xfrm>
      </p:grpSpPr>
      <p:pic>
        <p:nvPicPr>
          <p:cNvPr descr="A picture containing container, square&#10;&#10;Description automatically generated" id="182" name="Google Shape;182;p24"/>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183" name="Google Shape;183;p24"/>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184" name="Google Shape;184;p24"/>
          <p:cNvSpPr/>
          <p:nvPr/>
        </p:nvSpPr>
        <p:spPr>
          <a:xfrm>
            <a:off x="2121800" y="169850"/>
            <a:ext cx="79155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185" name="Google Shape;185;p24"/>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Cadre conceptuel</a:t>
            </a:r>
            <a:endParaRPr sz="3000">
              <a:solidFill>
                <a:srgbClr val="D8D8D8"/>
              </a:solidFill>
              <a:latin typeface="Roboto"/>
              <a:ea typeface="Roboto"/>
              <a:cs typeface="Roboto"/>
              <a:sym typeface="Roboto"/>
            </a:endParaRPr>
          </a:p>
        </p:txBody>
      </p:sp>
      <p:sp>
        <p:nvSpPr>
          <p:cNvPr id="186" name="Google Shape;186;p24"/>
          <p:cNvSpPr txBox="1"/>
          <p:nvPr/>
        </p:nvSpPr>
        <p:spPr>
          <a:xfrm>
            <a:off x="600800" y="1533250"/>
            <a:ext cx="11197800" cy="5210400"/>
          </a:xfrm>
          <a:prstGeom prst="rect">
            <a:avLst/>
          </a:prstGeom>
          <a:noFill/>
          <a:ln>
            <a:noFill/>
          </a:ln>
        </p:spPr>
        <p:txBody>
          <a:bodyPr anchorCtr="0" anchor="t" bIns="45700" lIns="91425" spcFirstLastPara="1" rIns="91425" wrap="square" tIns="45700">
            <a:spAutoFit/>
          </a:bodyPr>
          <a:lstStyle/>
          <a:p>
            <a:pPr indent="-349250" lvl="0" marL="457200" rtl="0" algn="just">
              <a:lnSpc>
                <a:spcPct val="150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Jeu sérieux (</a:t>
            </a:r>
            <a:r>
              <a:rPr i="1" lang="en-US" sz="1900">
                <a:solidFill>
                  <a:schemeClr val="lt1"/>
                </a:solidFill>
                <a:latin typeface="Roboto"/>
                <a:ea typeface="Roboto"/>
                <a:cs typeface="Roboto"/>
                <a:sym typeface="Roboto"/>
              </a:rPr>
              <a:t>serious game</a:t>
            </a:r>
            <a:r>
              <a:rPr lang="en-US" sz="1900">
                <a:solidFill>
                  <a:schemeClr val="lt1"/>
                </a:solidFill>
                <a:latin typeface="Roboto"/>
                <a:ea typeface="Roboto"/>
                <a:cs typeface="Roboto"/>
                <a:sym typeface="Roboto"/>
              </a:rPr>
              <a:t>)</a:t>
            </a:r>
            <a:endParaRPr sz="1900">
              <a:solidFill>
                <a:schemeClr val="lt1"/>
              </a:solidFill>
              <a:latin typeface="Roboto"/>
              <a:ea typeface="Roboto"/>
              <a:cs typeface="Roboto"/>
              <a:sym typeface="Roboto"/>
            </a:endParaRPr>
          </a:p>
          <a:p>
            <a:pPr indent="-349250" lvl="1" marL="914400" rtl="0" algn="just">
              <a:lnSpc>
                <a:spcPct val="150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 Application informatique, dont l’intention initiale est de combiner, avec cohérence, à la fois des aspects sérieux (</a:t>
            </a:r>
            <a:r>
              <a:rPr i="1" lang="en-US" sz="1900">
                <a:solidFill>
                  <a:schemeClr val="lt1"/>
                </a:solidFill>
                <a:latin typeface="Roboto"/>
                <a:ea typeface="Roboto"/>
                <a:cs typeface="Roboto"/>
                <a:sym typeface="Roboto"/>
              </a:rPr>
              <a:t>serious</a:t>
            </a:r>
            <a:r>
              <a:rPr lang="en-US" sz="1900">
                <a:solidFill>
                  <a:schemeClr val="lt1"/>
                </a:solidFill>
                <a:latin typeface="Roboto"/>
                <a:ea typeface="Roboto"/>
                <a:cs typeface="Roboto"/>
                <a:sym typeface="Roboto"/>
              </a:rPr>
              <a:t>) tels, de manière non exhaustive et non exclusive, l’</a:t>
            </a:r>
            <a:r>
              <a:rPr b="1" lang="en-US" sz="1900">
                <a:solidFill>
                  <a:schemeClr val="lt1"/>
                </a:solidFill>
                <a:latin typeface="Roboto"/>
                <a:ea typeface="Roboto"/>
                <a:cs typeface="Roboto"/>
                <a:sym typeface="Roboto"/>
              </a:rPr>
              <a:t>enseignement</a:t>
            </a:r>
            <a:r>
              <a:rPr lang="en-US" sz="1900">
                <a:solidFill>
                  <a:schemeClr val="lt1"/>
                </a:solidFill>
                <a:latin typeface="Roboto"/>
                <a:ea typeface="Roboto"/>
                <a:cs typeface="Roboto"/>
                <a:sym typeface="Roboto"/>
              </a:rPr>
              <a:t>, l’</a:t>
            </a:r>
            <a:r>
              <a:rPr b="1" lang="en-US" sz="1900">
                <a:solidFill>
                  <a:schemeClr val="lt1"/>
                </a:solidFill>
                <a:latin typeface="Roboto"/>
                <a:ea typeface="Roboto"/>
                <a:cs typeface="Roboto"/>
                <a:sym typeface="Roboto"/>
              </a:rPr>
              <a:t>apprentissage</a:t>
            </a:r>
            <a:r>
              <a:rPr lang="en-US" sz="1900">
                <a:solidFill>
                  <a:schemeClr val="lt1"/>
                </a:solidFill>
                <a:latin typeface="Roboto"/>
                <a:ea typeface="Roboto"/>
                <a:cs typeface="Roboto"/>
                <a:sym typeface="Roboto"/>
              </a:rPr>
              <a:t>, la communication, ou encore l’information, avec des ressorts ludiques issus du </a:t>
            </a:r>
            <a:r>
              <a:rPr b="1" lang="en-US" sz="1900">
                <a:solidFill>
                  <a:schemeClr val="lt1"/>
                </a:solidFill>
                <a:latin typeface="Roboto"/>
                <a:ea typeface="Roboto"/>
                <a:cs typeface="Roboto"/>
                <a:sym typeface="Roboto"/>
              </a:rPr>
              <a:t>jeu vidéo</a:t>
            </a:r>
            <a:r>
              <a:rPr lang="en-US" sz="1900">
                <a:solidFill>
                  <a:schemeClr val="lt1"/>
                </a:solidFill>
                <a:latin typeface="Roboto"/>
                <a:ea typeface="Roboto"/>
                <a:cs typeface="Roboto"/>
                <a:sym typeface="Roboto"/>
              </a:rPr>
              <a:t> (</a:t>
            </a:r>
            <a:r>
              <a:rPr i="1" lang="en-US" sz="1900">
                <a:solidFill>
                  <a:schemeClr val="lt1"/>
                </a:solidFill>
                <a:latin typeface="Roboto"/>
                <a:ea typeface="Roboto"/>
                <a:cs typeface="Roboto"/>
                <a:sym typeface="Roboto"/>
              </a:rPr>
              <a:t>game</a:t>
            </a:r>
            <a:r>
              <a:rPr lang="en-US" sz="1900">
                <a:solidFill>
                  <a:schemeClr val="lt1"/>
                </a:solidFill>
                <a:latin typeface="Roboto"/>
                <a:ea typeface="Roboto"/>
                <a:cs typeface="Roboto"/>
                <a:sym typeface="Roboto"/>
              </a:rPr>
              <a:t>) [et] a donc pour </a:t>
            </a:r>
            <a:r>
              <a:rPr b="1" lang="en-US" sz="1900">
                <a:solidFill>
                  <a:schemeClr val="lt1"/>
                </a:solidFill>
                <a:latin typeface="Roboto"/>
                <a:ea typeface="Roboto"/>
                <a:cs typeface="Roboto"/>
                <a:sym typeface="Roboto"/>
              </a:rPr>
              <a:t>but de s’écarter du simple divertissement</a:t>
            </a:r>
            <a:r>
              <a:rPr lang="en-US" sz="1900">
                <a:solidFill>
                  <a:schemeClr val="lt1"/>
                </a:solidFill>
                <a:latin typeface="Roboto"/>
                <a:ea typeface="Roboto"/>
                <a:cs typeface="Roboto"/>
                <a:sym typeface="Roboto"/>
              </a:rPr>
              <a:t>. » (Alvarez, 2007, p. 249)</a:t>
            </a:r>
            <a:endParaRPr sz="1900">
              <a:solidFill>
                <a:schemeClr val="lt1"/>
              </a:solidFill>
              <a:latin typeface="Roboto"/>
              <a:ea typeface="Roboto"/>
              <a:cs typeface="Roboto"/>
              <a:sym typeface="Roboto"/>
            </a:endParaRPr>
          </a:p>
          <a:p>
            <a:pPr indent="-349250" lvl="0" marL="457200" marR="0" rtl="0" algn="just">
              <a:lnSpc>
                <a:spcPct val="150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Artefact numérique</a:t>
            </a:r>
            <a:endParaRPr sz="1900">
              <a:solidFill>
                <a:schemeClr val="lt1"/>
              </a:solidFill>
              <a:latin typeface="Roboto"/>
              <a:ea typeface="Roboto"/>
              <a:cs typeface="Roboto"/>
              <a:sym typeface="Roboto"/>
            </a:endParaRPr>
          </a:p>
          <a:p>
            <a:pPr indent="-349250" lvl="1" marL="914400" rtl="0" algn="just">
              <a:lnSpc>
                <a:spcPct val="150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Permet de « re-matérialiser les objets mathématiques abstraits qui sont invisibles et virtuels » (</a:t>
            </a:r>
            <a:r>
              <a:rPr lang="en-US" sz="1900">
                <a:solidFill>
                  <a:schemeClr val="lt1"/>
                </a:solidFill>
                <a:latin typeface="Roboto"/>
                <a:ea typeface="Roboto"/>
                <a:cs typeface="Roboto"/>
                <a:sym typeface="Roboto"/>
              </a:rPr>
              <a:t>Voltolini, 2017, </a:t>
            </a:r>
            <a:r>
              <a:rPr lang="en-US" sz="1900">
                <a:solidFill>
                  <a:schemeClr val="lt1"/>
                </a:solidFill>
                <a:latin typeface="Roboto"/>
                <a:ea typeface="Roboto"/>
                <a:cs typeface="Roboto"/>
                <a:sym typeface="Roboto"/>
              </a:rPr>
              <a:t>p. 44)</a:t>
            </a:r>
            <a:endParaRPr sz="1900">
              <a:solidFill>
                <a:schemeClr val="lt1"/>
              </a:solidFill>
              <a:latin typeface="Roboto"/>
              <a:ea typeface="Roboto"/>
              <a:cs typeface="Roboto"/>
              <a:sym typeface="Roboto"/>
            </a:endParaRPr>
          </a:p>
          <a:p>
            <a:pPr indent="-349250" lvl="0" marL="457200" rtl="0" algn="just">
              <a:lnSpc>
                <a:spcPct val="150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Matériel de manipulation virtuel</a:t>
            </a:r>
            <a:endParaRPr sz="1900">
              <a:solidFill>
                <a:schemeClr val="lt1"/>
              </a:solidFill>
              <a:latin typeface="Roboto"/>
              <a:ea typeface="Roboto"/>
              <a:cs typeface="Roboto"/>
              <a:sym typeface="Roboto"/>
            </a:endParaRPr>
          </a:p>
          <a:p>
            <a:pPr indent="-349250" lvl="1" marL="914400" rtl="0" algn="just">
              <a:lnSpc>
                <a:spcPct val="150000"/>
              </a:lnSpc>
              <a:spcBef>
                <a:spcPts val="0"/>
              </a:spcBef>
              <a:spcAft>
                <a:spcPts val="0"/>
              </a:spcAft>
              <a:buClr>
                <a:schemeClr val="lt1"/>
              </a:buClr>
              <a:buSzPts val="1900"/>
              <a:buFont typeface="Roboto"/>
              <a:buChar char="○"/>
            </a:pPr>
            <a:r>
              <a:rPr lang="en-US" sz="1900">
                <a:solidFill>
                  <a:schemeClr val="lt1"/>
                </a:solidFill>
                <a:latin typeface="Roboto"/>
                <a:ea typeface="Roboto"/>
                <a:cs typeface="Roboto"/>
                <a:sym typeface="Roboto"/>
              </a:rPr>
              <a:t>Représentation visuelle interactive d’un objet dynamique, en ligne, qui offre des possibilités de construire des connaissances mathématiques (Moyer et al., 2002)</a:t>
            </a:r>
            <a:endParaRPr sz="19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1000"/>
                                        <p:tgtEl>
                                          <p:spTgt spid="1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1000"/>
                                        <p:tgtEl>
                                          <p:spTgt spid="18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0" name="Shape 190"/>
        <p:cNvGrpSpPr/>
        <p:nvPr/>
      </p:nvGrpSpPr>
      <p:grpSpPr>
        <a:xfrm>
          <a:off x="0" y="0"/>
          <a:ext cx="0" cy="0"/>
          <a:chOff x="0" y="0"/>
          <a:chExt cx="0" cy="0"/>
        </a:xfrm>
      </p:grpSpPr>
      <p:sp>
        <p:nvSpPr>
          <p:cNvPr id="191" name="Google Shape;191;p25"/>
          <p:cNvSpPr/>
          <p:nvPr/>
        </p:nvSpPr>
        <p:spPr>
          <a:xfrm>
            <a:off x="2121800" y="169850"/>
            <a:ext cx="79155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pic>
        <p:nvPicPr>
          <p:cNvPr descr="A picture containing container, square&#10;&#10;Description automatically generated" id="192" name="Google Shape;192;p2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193" name="Google Shape;193;p2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194" name="Google Shape;194;p25"/>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Cadre conceptuel (suite)</a:t>
            </a:r>
            <a:endParaRPr sz="3000">
              <a:solidFill>
                <a:srgbClr val="D8D8D8"/>
              </a:solidFill>
              <a:latin typeface="Roboto"/>
              <a:ea typeface="Roboto"/>
              <a:cs typeface="Roboto"/>
              <a:sym typeface="Roboto"/>
            </a:endParaRPr>
          </a:p>
        </p:txBody>
      </p:sp>
      <p:sp>
        <p:nvSpPr>
          <p:cNvPr id="195" name="Google Shape;195;p25"/>
          <p:cNvSpPr txBox="1"/>
          <p:nvPr/>
        </p:nvSpPr>
        <p:spPr>
          <a:xfrm>
            <a:off x="600800" y="2066650"/>
            <a:ext cx="10903800" cy="2247300"/>
          </a:xfrm>
          <a:prstGeom prst="rect">
            <a:avLst/>
          </a:prstGeom>
          <a:noFill/>
          <a:ln>
            <a:noFill/>
          </a:ln>
        </p:spPr>
        <p:txBody>
          <a:bodyPr anchorCtr="0" anchor="t" bIns="45700" lIns="91425" spcFirstLastPara="1" rIns="91425" wrap="square" tIns="45700">
            <a:spAutoFit/>
          </a:bodyPr>
          <a:lstStyle/>
          <a:p>
            <a:pPr indent="0" lvl="0" marL="0" rtl="0" algn="just">
              <a:lnSpc>
                <a:spcPct val="150000"/>
              </a:lnSpc>
              <a:spcBef>
                <a:spcPts val="0"/>
              </a:spcBef>
              <a:spcAft>
                <a:spcPts val="0"/>
              </a:spcAft>
              <a:buNone/>
            </a:pPr>
            <a:r>
              <a:rPr lang="en-US" sz="2000">
                <a:solidFill>
                  <a:schemeClr val="lt1"/>
                </a:solidFill>
                <a:latin typeface="Roboto"/>
                <a:ea typeface="Roboto"/>
                <a:cs typeface="Roboto"/>
                <a:sym typeface="Roboto"/>
              </a:rPr>
              <a:t>Avantage et défi didactique</a:t>
            </a:r>
            <a:endParaRPr sz="2000">
              <a:solidFill>
                <a:schemeClr val="lt1"/>
              </a:solidFill>
              <a:latin typeface="Roboto"/>
              <a:ea typeface="Roboto"/>
              <a:cs typeface="Roboto"/>
              <a:sym typeface="Roboto"/>
            </a:endParaRPr>
          </a:p>
          <a:p>
            <a:pPr indent="-355600" lvl="1" marL="9144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Difficile à définir… à contraster par rapport à un avantage et un défi </a:t>
            </a:r>
            <a:r>
              <a:rPr i="1" lang="en-US" sz="2000">
                <a:solidFill>
                  <a:schemeClr val="lt1"/>
                </a:solidFill>
                <a:latin typeface="Roboto"/>
                <a:ea typeface="Roboto"/>
                <a:cs typeface="Roboto"/>
                <a:sym typeface="Roboto"/>
              </a:rPr>
              <a:t>pédagogique</a:t>
            </a:r>
            <a:endParaRPr i="1" sz="2000">
              <a:solidFill>
                <a:schemeClr val="lt1"/>
              </a:solidFill>
              <a:latin typeface="Roboto"/>
              <a:ea typeface="Roboto"/>
              <a:cs typeface="Roboto"/>
              <a:sym typeface="Roboto"/>
            </a:endParaRPr>
          </a:p>
          <a:p>
            <a:pPr indent="-355600" lvl="1" marL="914400" rtl="0" algn="just">
              <a:lnSpc>
                <a:spcPct val="15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Jeu sérieux peut</a:t>
            </a:r>
            <a:r>
              <a:rPr lang="en-US" sz="2000">
                <a:solidFill>
                  <a:schemeClr val="lt1"/>
                </a:solidFill>
                <a:latin typeface="Roboto"/>
                <a:ea typeface="Roboto"/>
                <a:cs typeface="Roboto"/>
                <a:sym typeface="Roboto"/>
              </a:rPr>
              <a:t> </a:t>
            </a:r>
            <a:r>
              <a:rPr lang="en-US" sz="2000">
                <a:solidFill>
                  <a:schemeClr val="lt1"/>
                </a:solidFill>
                <a:latin typeface="Roboto"/>
                <a:ea typeface="Roboto"/>
                <a:cs typeface="Roboto"/>
                <a:sym typeface="Roboto"/>
              </a:rPr>
              <a:t>influencer positivement (avantage… favorise/soutient/facilite/aide/ optimise) ou négativement </a:t>
            </a:r>
            <a:r>
              <a:rPr lang="en-US" sz="2000">
                <a:solidFill>
                  <a:schemeClr val="lt1"/>
                </a:solidFill>
                <a:latin typeface="Roboto"/>
                <a:ea typeface="Roboto"/>
                <a:cs typeface="Roboto"/>
                <a:sym typeface="Roboto"/>
              </a:rPr>
              <a:t>(défi… limite/restreint/nuit) l’apprentissage </a:t>
            </a:r>
            <a:r>
              <a:rPr lang="en-US" sz="2000">
                <a:solidFill>
                  <a:schemeClr val="lt1"/>
                </a:solidFill>
                <a:latin typeface="Roboto"/>
                <a:ea typeface="Roboto"/>
                <a:cs typeface="Roboto"/>
                <a:sym typeface="Roboto"/>
              </a:rPr>
              <a:t>de concepts et processus </a:t>
            </a:r>
            <a:r>
              <a:rPr lang="en-US" sz="2000">
                <a:solidFill>
                  <a:schemeClr val="lt1"/>
                </a:solidFill>
                <a:latin typeface="Roboto"/>
                <a:ea typeface="Roboto"/>
                <a:cs typeface="Roboto"/>
                <a:sym typeface="Roboto"/>
              </a:rPr>
              <a:t> mathématiques</a:t>
            </a:r>
            <a:endParaRPr sz="2000">
              <a:solidFill>
                <a:schemeClr val="lt1"/>
              </a:solidFill>
              <a:latin typeface="Roboto"/>
              <a:ea typeface="Roboto"/>
              <a:cs typeface="Roboto"/>
              <a:sym typeface="Roboto"/>
            </a:endParaRPr>
          </a:p>
        </p:txBody>
      </p:sp>
      <p:pic>
        <p:nvPicPr>
          <p:cNvPr id="196" name="Google Shape;196;p25"/>
          <p:cNvPicPr preferRelativeResize="0"/>
          <p:nvPr/>
        </p:nvPicPr>
        <p:blipFill>
          <a:blip r:embed="rId4">
            <a:alphaModFix/>
          </a:blip>
          <a:stretch>
            <a:fillRect/>
          </a:stretch>
        </p:blipFill>
        <p:spPr>
          <a:xfrm>
            <a:off x="2481754" y="4542550"/>
            <a:ext cx="7141884" cy="2148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1000"/>
                                        <p:tgtEl>
                                          <p:spTgt spid="1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1000"/>
                                        <p:tgtEl>
                                          <p:spTgt spid="1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00" name="Shape 200"/>
        <p:cNvGrpSpPr/>
        <p:nvPr/>
      </p:nvGrpSpPr>
      <p:grpSpPr>
        <a:xfrm>
          <a:off x="0" y="0"/>
          <a:ext cx="0" cy="0"/>
          <a:chOff x="0" y="0"/>
          <a:chExt cx="0" cy="0"/>
        </a:xfrm>
      </p:grpSpPr>
      <p:pic>
        <p:nvPicPr>
          <p:cNvPr descr="A picture containing container, square&#10;&#10;Description automatically generated" id="201" name="Google Shape;201;p26"/>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202" name="Google Shape;202;p26"/>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203" name="Google Shape;203;p26"/>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204" name="Google Shape;204;p26"/>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Question de recherche</a:t>
            </a:r>
            <a:endParaRPr sz="3000">
              <a:solidFill>
                <a:srgbClr val="D8D8D8"/>
              </a:solidFill>
              <a:latin typeface="Roboto"/>
              <a:ea typeface="Roboto"/>
              <a:cs typeface="Roboto"/>
              <a:sym typeface="Roboto"/>
            </a:endParaRPr>
          </a:p>
        </p:txBody>
      </p:sp>
      <p:sp>
        <p:nvSpPr>
          <p:cNvPr id="205" name="Google Shape;205;p26"/>
          <p:cNvSpPr txBox="1"/>
          <p:nvPr/>
        </p:nvSpPr>
        <p:spPr>
          <a:xfrm>
            <a:off x="662575" y="1900325"/>
            <a:ext cx="11165100" cy="1015800"/>
          </a:xfrm>
          <a:prstGeom prst="rect">
            <a:avLst/>
          </a:prstGeom>
          <a:noFill/>
          <a:ln>
            <a:noFill/>
          </a:ln>
        </p:spPr>
        <p:txBody>
          <a:bodyPr anchorCtr="0" anchor="t" bIns="45700" lIns="91425" spcFirstLastPara="1" rIns="91425" wrap="square" tIns="45700">
            <a:spAutoFit/>
          </a:bodyPr>
          <a:lstStyle/>
          <a:p>
            <a:pPr indent="0" lvl="0" marL="457200" rtl="0" algn="just">
              <a:lnSpc>
                <a:spcPct val="150000"/>
              </a:lnSpc>
              <a:spcBef>
                <a:spcPts val="0"/>
              </a:spcBef>
              <a:spcAft>
                <a:spcPts val="0"/>
              </a:spcAft>
              <a:buNone/>
            </a:pPr>
            <a:r>
              <a:rPr lang="en-US" sz="2400">
                <a:solidFill>
                  <a:schemeClr val="lt1"/>
                </a:solidFill>
                <a:latin typeface="Roboto"/>
                <a:ea typeface="Roboto"/>
                <a:cs typeface="Roboto"/>
                <a:sym typeface="Roboto"/>
              </a:rPr>
              <a:t>Dans une accélération de l’intégration en classe des jeux sérieux, une prise de recul est nécessaire pour en faire ressortir le potentiel…</a:t>
            </a:r>
            <a:endParaRPr sz="2400">
              <a:solidFill>
                <a:schemeClr val="lt1"/>
              </a:solidFill>
              <a:latin typeface="Roboto"/>
              <a:ea typeface="Roboto"/>
              <a:cs typeface="Roboto"/>
              <a:sym typeface="Roboto"/>
            </a:endParaRPr>
          </a:p>
        </p:txBody>
      </p:sp>
      <p:pic>
        <p:nvPicPr>
          <p:cNvPr id="206" name="Google Shape;206;p26"/>
          <p:cNvPicPr preferRelativeResize="0"/>
          <p:nvPr/>
        </p:nvPicPr>
        <p:blipFill>
          <a:blip r:embed="rId4">
            <a:alphaModFix/>
          </a:blip>
          <a:stretch>
            <a:fillRect/>
          </a:stretch>
        </p:blipFill>
        <p:spPr>
          <a:xfrm>
            <a:off x="10304100" y="4581349"/>
            <a:ext cx="1746250" cy="2308573"/>
          </a:xfrm>
          <a:prstGeom prst="rect">
            <a:avLst/>
          </a:prstGeom>
          <a:noFill/>
          <a:ln>
            <a:noFill/>
          </a:ln>
        </p:spPr>
      </p:pic>
      <p:sp>
        <p:nvSpPr>
          <p:cNvPr id="207" name="Google Shape;207;p26"/>
          <p:cNvSpPr/>
          <p:nvPr/>
        </p:nvSpPr>
        <p:spPr>
          <a:xfrm>
            <a:off x="1343900" y="3119525"/>
            <a:ext cx="9405300" cy="1806900"/>
          </a:xfrm>
          <a:prstGeom prst="wedgeRoundRectCallout">
            <a:avLst>
              <a:gd fmla="val 53108" name="adj1"/>
              <a:gd fmla="val 41664" name="adj2"/>
              <a:gd fmla="val 0" name="adj3"/>
            </a:avLst>
          </a:prstGeom>
          <a:solidFill>
            <a:schemeClr val="lt2"/>
          </a:solid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None/>
            </a:pPr>
            <a:r>
              <a:rPr lang="en-US" sz="2400">
                <a:solidFill>
                  <a:schemeClr val="dk1"/>
                </a:solidFill>
                <a:latin typeface="Roboto"/>
                <a:ea typeface="Roboto"/>
                <a:cs typeface="Roboto"/>
                <a:sym typeface="Roboto"/>
              </a:rPr>
              <a:t>Quels sont les avantages et défis didactiques </a:t>
            </a:r>
            <a:br>
              <a:rPr lang="en-US" sz="2400">
                <a:solidFill>
                  <a:schemeClr val="dk1"/>
                </a:solidFill>
                <a:latin typeface="Roboto"/>
                <a:ea typeface="Roboto"/>
                <a:cs typeface="Roboto"/>
                <a:sym typeface="Roboto"/>
              </a:rPr>
            </a:br>
            <a:r>
              <a:rPr lang="en-US" sz="2400">
                <a:solidFill>
                  <a:schemeClr val="dk1"/>
                </a:solidFill>
                <a:latin typeface="Roboto"/>
                <a:ea typeface="Roboto"/>
                <a:cs typeface="Roboto"/>
                <a:sym typeface="Roboto"/>
              </a:rPr>
              <a:t>de l’usage de Minecraft Education </a:t>
            </a:r>
            <a:br>
              <a:rPr lang="en-US" sz="2400">
                <a:solidFill>
                  <a:schemeClr val="dk1"/>
                </a:solidFill>
                <a:latin typeface="Roboto"/>
                <a:ea typeface="Roboto"/>
                <a:cs typeface="Roboto"/>
                <a:sym typeface="Roboto"/>
              </a:rPr>
            </a:br>
            <a:r>
              <a:rPr lang="en-US" sz="2400">
                <a:solidFill>
                  <a:schemeClr val="dk1"/>
                </a:solidFill>
                <a:latin typeface="Roboto"/>
                <a:ea typeface="Roboto"/>
                <a:cs typeface="Roboto"/>
                <a:sym typeface="Roboto"/>
              </a:rPr>
              <a:t>dans l’enseignement-apprentissage des mathématiques?</a:t>
            </a:r>
            <a:endParaRPr sz="2400">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01"/>
                                        </p:tgtEl>
                                        <p:attrNameLst>
                                          <p:attrName>style.visibility</p:attrName>
                                        </p:attrNameLst>
                                      </p:cBhvr>
                                      <p:to>
                                        <p:strVal val="visible"/>
                                      </p:to>
                                    </p:set>
                                    <p:anim calcmode="lin" valueType="num">
                                      <p:cBhvr additive="base">
                                        <p:cTn dur="1000"/>
                                        <p:tgtEl>
                                          <p:spTgt spid="2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2"/>
                                        </p:tgtEl>
                                        <p:attrNameLst>
                                          <p:attrName>style.visibility</p:attrName>
                                        </p:attrNameLst>
                                      </p:cBhvr>
                                      <p:to>
                                        <p:strVal val="visible"/>
                                      </p:to>
                                    </p:set>
                                    <p:anim calcmode="lin" valueType="num">
                                      <p:cBhvr additive="base">
                                        <p:cTn dur="1000"/>
                                        <p:tgtEl>
                                          <p:spTgt spid="20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