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Ubuntu"/>
      <p:regular r:id="rId22"/>
      <p:bold r:id="rId23"/>
      <p:italic r:id="rId24"/>
      <p:boldItalic r:id="rId25"/>
    </p:embeddedFont>
    <p:embeddedFont>
      <p:font typeface="Dosis"/>
      <p:regular r:id="rId26"/>
      <p:bold r:id="rId27"/>
    </p:embeddedFont>
    <p:embeddedFont>
      <p:font typeface="Roboto"/>
      <p:regular r:id="rId28"/>
      <p:bold r:id="rId29"/>
      <p:italic r:id="rId30"/>
      <p:boldItalic r:id="rId31"/>
    </p:embeddedFont>
    <p:embeddedFont>
      <p:font typeface="Viga"/>
      <p:regular r:id="rId32"/>
    </p:embeddedFont>
    <p:embeddedFont>
      <p:font typeface="Source Code Pro"/>
      <p:regular r:id="rId33"/>
      <p:bold r:id="rId34"/>
      <p:italic r:id="rId35"/>
      <p:boldItalic r:id="rId36"/>
    </p:embeddedFont>
    <p:embeddedFont>
      <p:font typeface="Source Code Pro SemiBold"/>
      <p:regular r:id="rId37"/>
      <p:bold r:id="rId38"/>
      <p:italic r:id="rId39"/>
      <p:boldItalic r:id="rId40"/>
    </p:embeddedFont>
    <p:embeddedFont>
      <p:font typeface="Passion One"/>
      <p:regular r:id="rId41"/>
      <p:bold r:id="rId42"/>
    </p:embeddedFont>
    <p:embeddedFont>
      <p:font typeface="Source Code Pr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SemiBold-boldItalic.fntdata"/><Relationship Id="rId20" Type="http://schemas.openxmlformats.org/officeDocument/2006/relationships/slide" Target="slides/slide15.xml"/><Relationship Id="rId42" Type="http://schemas.openxmlformats.org/officeDocument/2006/relationships/font" Target="fonts/PassionOne-bold.fntdata"/><Relationship Id="rId41" Type="http://schemas.openxmlformats.org/officeDocument/2006/relationships/font" Target="fonts/PassionOne-regular.fntdata"/><Relationship Id="rId22" Type="http://schemas.openxmlformats.org/officeDocument/2006/relationships/font" Target="fonts/Ubuntu-regular.fntdata"/><Relationship Id="rId44" Type="http://schemas.openxmlformats.org/officeDocument/2006/relationships/font" Target="fonts/SourceCodeProMedium-bold.fntdata"/><Relationship Id="rId21" Type="http://schemas.openxmlformats.org/officeDocument/2006/relationships/slide" Target="slides/slide16.xml"/><Relationship Id="rId43" Type="http://schemas.openxmlformats.org/officeDocument/2006/relationships/font" Target="fonts/SourceCodeProMedium-regular.fntdata"/><Relationship Id="rId24" Type="http://schemas.openxmlformats.org/officeDocument/2006/relationships/font" Target="fonts/Ubuntu-italic.fntdata"/><Relationship Id="rId46" Type="http://schemas.openxmlformats.org/officeDocument/2006/relationships/font" Target="fonts/SourceCodeProMedium-boldItalic.fntdata"/><Relationship Id="rId23" Type="http://schemas.openxmlformats.org/officeDocument/2006/relationships/font" Target="fonts/Ubuntu-bold.fntdata"/><Relationship Id="rId45" Type="http://schemas.openxmlformats.org/officeDocument/2006/relationships/font" Target="fonts/SourceCodePr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osis-regular.fntdata"/><Relationship Id="rId25" Type="http://schemas.openxmlformats.org/officeDocument/2006/relationships/font" Target="fonts/Ubuntu-boldItalic.fntdata"/><Relationship Id="rId28" Type="http://schemas.openxmlformats.org/officeDocument/2006/relationships/font" Target="fonts/Roboto-regular.fntdata"/><Relationship Id="rId27" Type="http://schemas.openxmlformats.org/officeDocument/2006/relationships/font" Target="fonts/Dosi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SourceCodePro-regular.fntdata"/><Relationship Id="rId10" Type="http://schemas.openxmlformats.org/officeDocument/2006/relationships/slide" Target="slides/slide5.xml"/><Relationship Id="rId32" Type="http://schemas.openxmlformats.org/officeDocument/2006/relationships/font" Target="fonts/Viga-regular.fntdata"/><Relationship Id="rId13" Type="http://schemas.openxmlformats.org/officeDocument/2006/relationships/slide" Target="slides/slide8.xml"/><Relationship Id="rId35" Type="http://schemas.openxmlformats.org/officeDocument/2006/relationships/font" Target="fonts/SourceCodePro-italic.fntdata"/><Relationship Id="rId12" Type="http://schemas.openxmlformats.org/officeDocument/2006/relationships/slide" Target="slides/slide7.xml"/><Relationship Id="rId34" Type="http://schemas.openxmlformats.org/officeDocument/2006/relationships/font" Target="fonts/SourceCodePro-bold.fntdata"/><Relationship Id="rId15" Type="http://schemas.openxmlformats.org/officeDocument/2006/relationships/slide" Target="slides/slide10.xml"/><Relationship Id="rId37" Type="http://schemas.openxmlformats.org/officeDocument/2006/relationships/font" Target="fonts/SourceCodeProSemiBold-regular.fntdata"/><Relationship Id="rId14" Type="http://schemas.openxmlformats.org/officeDocument/2006/relationships/slide" Target="slides/slide9.xml"/><Relationship Id="rId36" Type="http://schemas.openxmlformats.org/officeDocument/2006/relationships/font" Target="fonts/SourceCodePro-boldItalic.fntdata"/><Relationship Id="rId17" Type="http://schemas.openxmlformats.org/officeDocument/2006/relationships/slide" Target="slides/slide12.xml"/><Relationship Id="rId39" Type="http://schemas.openxmlformats.org/officeDocument/2006/relationships/font" Target="fonts/SourceCodeProSemiBold-italic.fntdata"/><Relationship Id="rId16" Type="http://schemas.openxmlformats.org/officeDocument/2006/relationships/slide" Target="slides/slide11.xml"/><Relationship Id="rId38" Type="http://schemas.openxmlformats.org/officeDocument/2006/relationships/font" Target="fonts/SourceCodePro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luc.lagarde@recitmst.qc.ca" TargetMode="External"/><Relationship Id="rId3" Type="http://schemas.openxmlformats.org/officeDocument/2006/relationships/hyperlink" Target="mailto:equipe@recitmst.qc.c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0f399f39f1_7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0f399f39f1_7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Lien de la présentation : https://monurl.ca/cl21janvier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f31f3d20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f31f3d20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eb91e88d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eb91e88d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484054d8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484054d8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f4cf6278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f4cf6278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f4cf62780_10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0f4cf62780_10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f4cf62780_103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0f4cf62780_10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f4cf62780_103_5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f4cf62780_103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fr-CA"/>
              <a:t>Me joindre </a:t>
            </a:r>
            <a:r>
              <a:rPr lang="fr-CA" u="sng">
                <a:solidFill>
                  <a:schemeClr val="hlink"/>
                </a:solidFill>
                <a:hlinkClick r:id="rId2"/>
              </a:rPr>
              <a:t>luc.lagarde@recitmst.qc.ca</a:t>
            </a:r>
            <a:r>
              <a:rPr lang="fr-CA"/>
              <a:t> </a:t>
            </a:r>
            <a:endParaRPr>
              <a:solidFill>
                <a:srgbClr val="666666"/>
              </a:solidFill>
              <a:latin typeface="Ubuntu"/>
              <a:ea typeface="Ubuntu"/>
              <a:cs typeface="Ubuntu"/>
              <a:sym typeface="Ubuntu"/>
            </a:endParaRPr>
          </a:p>
          <a:p>
            <a:pPr indent="0" lvl="0" marL="0" rtl="0" algn="l">
              <a:spcBef>
                <a:spcPts val="600"/>
              </a:spcBef>
              <a:spcAft>
                <a:spcPts val="0"/>
              </a:spcAft>
              <a:buNone/>
            </a:pPr>
            <a:r>
              <a:rPr lang="fr-CA">
                <a:solidFill>
                  <a:srgbClr val="666666"/>
                </a:solidFill>
                <a:latin typeface="Ubuntu"/>
                <a:ea typeface="Ubuntu"/>
                <a:cs typeface="Ubuntu"/>
                <a:sym typeface="Ubuntu"/>
              </a:rPr>
              <a:t>Message à l’équipe : equipe</a:t>
            </a:r>
            <a:r>
              <a:rPr lang="fr-CA">
                <a:solidFill>
                  <a:srgbClr val="666666"/>
                </a:solidFill>
                <a:uFill>
                  <a:noFill/>
                </a:uFill>
                <a:latin typeface="Ubuntu"/>
                <a:ea typeface="Ubuntu"/>
                <a:cs typeface="Ubuntu"/>
                <a:sym typeface="Ubuntu"/>
                <a:hlinkClick r:id="rId3">
                  <a:extLst>
                    <a:ext uri="{A12FA001-AC4F-418D-AE19-62706E023703}">
                      <ahyp:hlinkClr val="tx"/>
                    </a:ext>
                  </a:extLst>
                </a:hlinkClick>
              </a:rPr>
              <a:t>@recitmst.qc.ca</a:t>
            </a:r>
            <a:r>
              <a:rPr lang="fr-CA"/>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eb91e88d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eb91e88d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f399f39f1_7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f399f39f1_7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f31f3d20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f31f3d20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eb91e88d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eb91e88d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f4cf6278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f4cf6278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eb91e88d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eb91e88d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eb91e88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eb91e88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eb91e88d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0eb91e88d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 name="Google Shape;52;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hyperlink" Target="https://monurl.ca/cl21janvier" TargetMode="External"/><Relationship Id="rId9" Type="http://schemas.openxmlformats.org/officeDocument/2006/relationships/image" Target="../media/image1.png"/><Relationship Id="rId5" Type="http://schemas.openxmlformats.org/officeDocument/2006/relationships/hyperlink" Target="https://recitmst.qc.ca/" TargetMode="External"/><Relationship Id="rId6" Type="http://schemas.openxmlformats.org/officeDocument/2006/relationships/hyperlink" Target="mailto:equipe@recitmst.qc.ca" TargetMode="External"/><Relationship Id="rId7" Type="http://schemas.openxmlformats.org/officeDocument/2006/relationships/hyperlink" Target="http://creativecommons.org/licenses/by-nc-sa/4.0/" TargetMode="External"/><Relationship Id="rId8"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hyperlink" Target="https://teacher.desmos.com/activitybuilder/custom/61e80747631ed30a4e806dac?lang=fr" TargetMode="External"/><Relationship Id="rId7"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hyperlink" Target="https://teacher.desmos.com/computation-layer/documentation?lang=fr" TargetMode="External"/><Relationship Id="rId9" Type="http://schemas.openxmlformats.org/officeDocument/2006/relationships/image" Target="../media/image2.png"/><Relationship Id="rId5" Type="http://schemas.openxmlformats.org/officeDocument/2006/relationships/hyperlink" Target="https://docs.google.com/document/d/1_lgnOWwNLprDBbKCgKCA6L9WL3sGK_Pji6J_UcHtw48" TargetMode="External"/><Relationship Id="rId6" Type="http://schemas.openxmlformats.org/officeDocument/2006/relationships/hyperlink" Target="https://teacher.desmos.com/collection/5cacb5bbd252c50c659b2ab3?lang=fr" TargetMode="External"/><Relationship Id="rId7" Type="http://schemas.openxmlformats.org/officeDocument/2006/relationships/hyperlink" Target="https://teacher.desmos.com/collection/5e8f5eb2bba0d86c999d3402?lang=fr" TargetMode="External"/><Relationship Id="rId8"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hyperlink" Target="https://teacher.desmos.com/computation-layer/documentation?lang=fr" TargetMode="External"/><Relationship Id="rId9" Type="http://schemas.openxmlformats.org/officeDocument/2006/relationships/image" Target="../media/image2.png"/><Relationship Id="rId5" Type="http://schemas.openxmlformats.org/officeDocument/2006/relationships/hyperlink" Target="https://docs.google.com/document/d/1_lgnOWwNLprDBbKCgKCA6L9WL3sGK_Pji6J_UcHtw48" TargetMode="External"/><Relationship Id="rId6" Type="http://schemas.openxmlformats.org/officeDocument/2006/relationships/hyperlink" Target="https://teacher.desmos.com/collection/5cacb5bbd252c50c659b2ab3?lang=fr" TargetMode="External"/><Relationship Id="rId7" Type="http://schemas.openxmlformats.org/officeDocument/2006/relationships/hyperlink" Target="https://teacher.desmos.com/collection/5e8f5eb2bba0d86c999d3402?lang=fr" TargetMode="External"/><Relationship Id="rId8"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6.gif"/><Relationship Id="rId5" Type="http://schemas.openxmlformats.org/officeDocument/2006/relationships/image" Target="../media/image2.png"/><Relationship Id="rId6" Type="http://schemas.openxmlformats.org/officeDocument/2006/relationships/hyperlink" Target="https://campus.recit.qc.ca/login/index.php" TargetMode="External"/><Relationship Id="rId7"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geogebra.org/" TargetMode="External"/><Relationship Id="rId4" Type="http://schemas.openxmlformats.org/officeDocument/2006/relationships/hyperlink" Target="http://recitmst.qc.ca/ecv-zoom" TargetMode="External"/><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hyperlink" Target="mailto:luc.lagarde@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equipe@recitmst.qc.ca" TargetMode="External"/><Relationship Id="rId6" Type="http://schemas.openxmlformats.org/officeDocument/2006/relationships/hyperlink" Target="https://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presentation/d/e/2PACX-1vRSHiHGIsg8mB9J5QjVxo9QZg4nhpZdcCe3iEwulVtheGsBekREC8zFyCjY87IvlCvoUHFTixQRedTn/pub" TargetMode="External"/><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2.png"/><Relationship Id="rId5" Type="http://schemas.openxmlformats.org/officeDocument/2006/relationships/image" Target="../media/image6.gif"/><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hyperlink" Target="mailto:luc.lagard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6.gif"/><Relationship Id="rId5" Type="http://schemas.openxmlformats.org/officeDocument/2006/relationships/image" Target="../media/image2.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eacher.desmos.com/?lang=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hyperlink" Target="https://teacher.desmos.com/activitybuilder/custom/61e80747631ed30a4e806dac/edit-readonly/published?lang=fr#step=4897ee8b-9a19-45b8-9628-8aab4fac3fce&amp;preview" TargetMode="Externa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0" y="0"/>
            <a:ext cx="9144001" cy="5138725"/>
          </a:xfrm>
          <a:prstGeom prst="rect">
            <a:avLst/>
          </a:prstGeom>
          <a:noFill/>
          <a:ln>
            <a:noFill/>
          </a:ln>
        </p:spPr>
      </p:pic>
      <p:sp>
        <p:nvSpPr>
          <p:cNvPr id="59" name="Google Shape;59;p14"/>
          <p:cNvSpPr/>
          <p:nvPr/>
        </p:nvSpPr>
        <p:spPr>
          <a:xfrm>
            <a:off x="6632475" y="281200"/>
            <a:ext cx="2057100" cy="1244100"/>
          </a:xfrm>
          <a:prstGeom prst="snip2DiagRect">
            <a:avLst>
              <a:gd fmla="val 0" name="adj1"/>
              <a:gd fmla="val 16667"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5400000">
            <a:off x="1095013" y="2792763"/>
            <a:ext cx="1255725" cy="3445750"/>
          </a:xfrm>
          <a:prstGeom prst="flowChartOffpageConnector">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nvSpPr>
        <p:spPr>
          <a:xfrm>
            <a:off x="124925" y="1335225"/>
            <a:ext cx="5369100" cy="1376100"/>
          </a:xfrm>
          <a:prstGeom prst="rect">
            <a:avLst/>
          </a:prstGeom>
          <a:solidFill>
            <a:srgbClr val="676967">
              <a:alpha val="72070"/>
            </a:srgbClr>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CA" sz="3600">
                <a:solidFill>
                  <a:schemeClr val="lt1"/>
                </a:solidFill>
                <a:latin typeface="Viga"/>
                <a:ea typeface="Viga"/>
                <a:cs typeface="Viga"/>
                <a:sym typeface="Viga"/>
              </a:rPr>
              <a:t>Desmos avancé</a:t>
            </a:r>
            <a:endParaRPr sz="3600">
              <a:solidFill>
                <a:schemeClr val="lt1"/>
              </a:solidFill>
              <a:latin typeface="Viga"/>
              <a:ea typeface="Viga"/>
              <a:cs typeface="Viga"/>
              <a:sym typeface="Viga"/>
            </a:endParaRPr>
          </a:p>
          <a:p>
            <a:pPr indent="0" lvl="0" marL="0" rtl="0" algn="l">
              <a:lnSpc>
                <a:spcPct val="115000"/>
              </a:lnSpc>
              <a:spcBef>
                <a:spcPts val="0"/>
              </a:spcBef>
              <a:spcAft>
                <a:spcPts val="0"/>
              </a:spcAft>
              <a:buClr>
                <a:schemeClr val="dk1"/>
              </a:buClr>
              <a:buSzPts val="1100"/>
              <a:buFont typeface="Arial"/>
              <a:buNone/>
            </a:pPr>
            <a:r>
              <a:rPr lang="fr-CA" sz="3600">
                <a:solidFill>
                  <a:schemeClr val="lt1"/>
                </a:solidFill>
                <a:latin typeface="Viga"/>
                <a:ea typeface="Viga"/>
                <a:cs typeface="Viga"/>
                <a:sym typeface="Viga"/>
              </a:rPr>
              <a:t>Computation Layer (CL)</a:t>
            </a:r>
            <a:endParaRPr sz="3600">
              <a:solidFill>
                <a:schemeClr val="lt1"/>
              </a:solidFill>
              <a:latin typeface="Viga"/>
              <a:ea typeface="Viga"/>
              <a:cs typeface="Viga"/>
              <a:sym typeface="Viga"/>
            </a:endParaRPr>
          </a:p>
        </p:txBody>
      </p:sp>
      <p:sp>
        <p:nvSpPr>
          <p:cNvPr id="62" name="Google Shape;62;p14"/>
          <p:cNvSpPr txBox="1"/>
          <p:nvPr/>
        </p:nvSpPr>
        <p:spPr>
          <a:xfrm>
            <a:off x="5047125" y="3346175"/>
            <a:ext cx="4155000" cy="1385400"/>
          </a:xfrm>
          <a:prstGeom prst="rect">
            <a:avLst/>
          </a:prstGeom>
          <a:noFill/>
          <a:ln>
            <a:noFill/>
          </a:ln>
        </p:spPr>
        <p:txBody>
          <a:bodyPr anchorCtr="0" anchor="t" bIns="91425" lIns="91425" spcFirstLastPara="1" rIns="91425" wrap="square" tIns="91425">
            <a:spAutoFit/>
          </a:bodyPr>
          <a:lstStyle/>
          <a:p>
            <a:pPr indent="0" lvl="0" marL="107999" rtl="0" algn="l">
              <a:spcBef>
                <a:spcPts val="0"/>
              </a:spcBef>
              <a:spcAft>
                <a:spcPts val="0"/>
              </a:spcAft>
              <a:buNone/>
            </a:pPr>
            <a:r>
              <a:rPr lang="fr-CA" sz="1800">
                <a:solidFill>
                  <a:schemeClr val="lt1"/>
                </a:solidFill>
                <a:latin typeface="Ubuntu"/>
                <a:ea typeface="Ubuntu"/>
                <a:cs typeface="Ubuntu"/>
                <a:sym typeface="Ubuntu"/>
              </a:rPr>
              <a:t>21 janvier 2022</a:t>
            </a:r>
            <a:endParaRPr sz="1800">
              <a:solidFill>
                <a:schemeClr val="lt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fr-CA" sz="3000" u="sng">
                <a:solidFill>
                  <a:srgbClr val="FF9900"/>
                </a:solidFill>
                <a:latin typeface="Ubuntu"/>
                <a:ea typeface="Ubuntu"/>
                <a:cs typeface="Ubuntu"/>
                <a:sym typeface="Ubuntu"/>
                <a:hlinkClick r:id="rId4">
                  <a:extLst>
                    <a:ext uri="{A12FA001-AC4F-418D-AE19-62706E023703}">
                      <ahyp:hlinkClr val="tx"/>
                    </a:ext>
                  </a:extLst>
                </a:hlinkClick>
              </a:rPr>
              <a:t>monurl.ca/cl21janvier</a:t>
            </a:r>
            <a:r>
              <a:rPr b="1" lang="fr-CA" sz="3000">
                <a:solidFill>
                  <a:schemeClr val="lt1"/>
                </a:solidFill>
                <a:latin typeface="Ubuntu"/>
                <a:ea typeface="Ubuntu"/>
                <a:cs typeface="Ubuntu"/>
                <a:sym typeface="Ubuntu"/>
              </a:rPr>
              <a:t> </a:t>
            </a:r>
            <a:r>
              <a:rPr lang="fr-CA" sz="3000">
                <a:solidFill>
                  <a:srgbClr val="0069BF"/>
                </a:solidFill>
                <a:latin typeface="Ubuntu"/>
                <a:ea typeface="Ubuntu"/>
                <a:cs typeface="Ubuntu"/>
                <a:sym typeface="Ubuntu"/>
              </a:rPr>
              <a:t> </a:t>
            </a:r>
            <a:endParaRPr>
              <a:solidFill>
                <a:schemeClr val="lt1"/>
              </a:solidFill>
              <a:latin typeface="Ubuntu"/>
              <a:ea typeface="Ubuntu"/>
              <a:cs typeface="Ubuntu"/>
              <a:sym typeface="Ubuntu"/>
            </a:endParaRPr>
          </a:p>
          <a:p>
            <a:pPr indent="0" lvl="0" marL="0" rtl="0" algn="l">
              <a:spcBef>
                <a:spcPts val="0"/>
              </a:spcBef>
              <a:spcAft>
                <a:spcPts val="0"/>
              </a:spcAft>
              <a:buNone/>
            </a:pPr>
            <a:r>
              <a:t/>
            </a:r>
            <a:endParaRPr sz="1800">
              <a:solidFill>
                <a:schemeClr val="lt1"/>
              </a:solidFill>
              <a:latin typeface="Ubuntu"/>
              <a:ea typeface="Ubuntu"/>
              <a:cs typeface="Ubuntu"/>
              <a:sym typeface="Ubuntu"/>
            </a:endParaRPr>
          </a:p>
          <a:p>
            <a:pPr indent="0" lvl="0" marL="0" rtl="0" algn="l">
              <a:spcBef>
                <a:spcPts val="0"/>
              </a:spcBef>
              <a:spcAft>
                <a:spcPts val="0"/>
              </a:spcAft>
              <a:buNone/>
            </a:pPr>
            <a:r>
              <a:t/>
            </a:r>
            <a:endParaRPr sz="1200"/>
          </a:p>
        </p:txBody>
      </p:sp>
      <p:sp>
        <p:nvSpPr>
          <p:cNvPr id="63" name="Google Shape;63;p14"/>
          <p:cNvSpPr txBox="1"/>
          <p:nvPr/>
        </p:nvSpPr>
        <p:spPr>
          <a:xfrm>
            <a:off x="124925" y="4816875"/>
            <a:ext cx="3009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dk1"/>
                </a:solidFill>
                <a:latin typeface="Viga"/>
                <a:ea typeface="Viga"/>
                <a:cs typeface="Viga"/>
                <a:sym typeface="Viga"/>
              </a:rPr>
              <a:t>Visitez notre site:</a:t>
            </a:r>
            <a:r>
              <a:rPr lang="fr-CA" sz="1200">
                <a:solidFill>
                  <a:schemeClr val="lt1"/>
                </a:solidFill>
                <a:latin typeface="Ubuntu"/>
                <a:ea typeface="Ubuntu"/>
                <a:cs typeface="Ubuntu"/>
                <a:sym typeface="Ubuntu"/>
              </a:rPr>
              <a:t> </a:t>
            </a:r>
            <a:r>
              <a:rPr lang="fr-CA" sz="1200" u="sng">
                <a:solidFill>
                  <a:schemeClr val="accent1"/>
                </a:solidFill>
                <a:latin typeface="Ubuntu"/>
                <a:ea typeface="Ubuntu"/>
                <a:cs typeface="Ubuntu"/>
                <a:sym typeface="Ubuntu"/>
                <a:hlinkClick r:id="rId5">
                  <a:extLst>
                    <a:ext uri="{A12FA001-AC4F-418D-AE19-62706E023703}">
                      <ahyp:hlinkClr val="tx"/>
                    </a:ext>
                  </a:extLst>
                </a:hlinkClick>
              </a:rPr>
              <a:t>recitmst.qc.ca</a:t>
            </a:r>
            <a:endParaRPr sz="1200">
              <a:solidFill>
                <a:schemeClr val="accent1"/>
              </a:solidFill>
              <a:latin typeface="Ubuntu"/>
              <a:ea typeface="Ubuntu"/>
              <a:cs typeface="Ubuntu"/>
              <a:sym typeface="Ubuntu"/>
            </a:endParaRPr>
          </a:p>
        </p:txBody>
      </p:sp>
      <p:sp>
        <p:nvSpPr>
          <p:cNvPr id="64" name="Google Shape;64;p14"/>
          <p:cNvSpPr txBox="1"/>
          <p:nvPr/>
        </p:nvSpPr>
        <p:spPr>
          <a:xfrm>
            <a:off x="3261425" y="4731575"/>
            <a:ext cx="4231200" cy="406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3D4965"/>
              </a:buClr>
              <a:buSzPts val="1100"/>
              <a:buFont typeface="Arial"/>
              <a:buNone/>
            </a:pPr>
            <a:r>
              <a:rPr lang="fr-CA" sz="900">
                <a:solidFill>
                  <a:schemeClr val="lt1"/>
                </a:solidFill>
                <a:latin typeface="Ubuntu"/>
                <a:ea typeface="Ubuntu"/>
                <a:cs typeface="Ubuntu"/>
                <a:sym typeface="Ubuntu"/>
              </a:rPr>
              <a:t>Cette présentation du </a:t>
            </a:r>
            <a:r>
              <a:rPr lang="fr-CA" sz="900" u="sng">
                <a:solidFill>
                  <a:schemeClr val="lt1"/>
                </a:solidFill>
                <a:latin typeface="Ubuntu"/>
                <a:ea typeface="Ubuntu"/>
                <a:cs typeface="Ubuntu"/>
                <a:sym typeface="Ubuntu"/>
                <a:hlinkClick r:id="rId6">
                  <a:extLst>
                    <a:ext uri="{A12FA001-AC4F-418D-AE19-62706E023703}">
                      <ahyp:hlinkClr val="tx"/>
                    </a:ext>
                  </a:extLst>
                </a:hlinkClick>
              </a:rPr>
              <a:t>RÉCITMST </a:t>
            </a:r>
            <a:r>
              <a:rPr lang="fr-CA" sz="900">
                <a:solidFill>
                  <a:schemeClr val="lt1"/>
                </a:solidFill>
                <a:latin typeface="Ubuntu"/>
                <a:ea typeface="Ubuntu"/>
                <a:cs typeface="Ubuntu"/>
                <a:sym typeface="Ubuntu"/>
              </a:rPr>
              <a:t>est mise à disposition, sauf exception, selon les termes de la </a:t>
            </a:r>
            <a:r>
              <a:rPr lang="fr-CA" sz="900" u="sng">
                <a:solidFill>
                  <a:schemeClr val="hlink"/>
                </a:solidFill>
                <a:latin typeface="Ubuntu"/>
                <a:ea typeface="Ubuntu"/>
                <a:cs typeface="Ubuntu"/>
                <a:sym typeface="Ubuntu"/>
                <a:hlinkClick r:id="rId7"/>
              </a:rPr>
              <a:t>Licence Creative Common</a:t>
            </a:r>
            <a:r>
              <a:rPr lang="fr-CA" sz="900">
                <a:solidFill>
                  <a:schemeClr val="lt1"/>
                </a:solidFill>
                <a:latin typeface="Ubuntu"/>
                <a:ea typeface="Ubuntu"/>
                <a:cs typeface="Ubuntu"/>
                <a:sym typeface="Ubuntu"/>
              </a:rPr>
              <a:t>.</a:t>
            </a:r>
            <a:endParaRPr>
              <a:solidFill>
                <a:schemeClr val="lt1"/>
              </a:solidFill>
              <a:latin typeface="Ubuntu"/>
              <a:ea typeface="Ubuntu"/>
              <a:cs typeface="Ubuntu"/>
              <a:sym typeface="Ubuntu"/>
            </a:endParaRPr>
          </a:p>
        </p:txBody>
      </p:sp>
      <p:pic>
        <p:nvPicPr>
          <p:cNvPr id="65" name="Google Shape;65;p14">
            <a:hlinkClick r:id="rId8"/>
          </p:cNvPr>
          <p:cNvPicPr preferRelativeResize="0"/>
          <p:nvPr/>
        </p:nvPicPr>
        <p:blipFill rotWithShape="1">
          <a:blip r:embed="rId9">
            <a:alphaModFix/>
          </a:blip>
          <a:srcRect b="0" l="0" r="0" t="0"/>
          <a:stretch/>
        </p:blipFill>
        <p:spPr>
          <a:xfrm>
            <a:off x="7983713" y="4670645"/>
            <a:ext cx="1108530" cy="392400"/>
          </a:xfrm>
          <a:prstGeom prst="rect">
            <a:avLst/>
          </a:prstGeom>
          <a:noFill/>
          <a:ln>
            <a:noFill/>
          </a:ln>
        </p:spPr>
      </p:pic>
      <p:pic>
        <p:nvPicPr>
          <p:cNvPr id="66" name="Google Shape;66;p14"/>
          <p:cNvPicPr preferRelativeResize="0"/>
          <p:nvPr/>
        </p:nvPicPr>
        <p:blipFill rotWithShape="1">
          <a:blip r:embed="rId10">
            <a:alphaModFix/>
          </a:blip>
          <a:srcRect b="0" l="14028" r="15049" t="0"/>
          <a:stretch/>
        </p:blipFill>
        <p:spPr>
          <a:xfrm>
            <a:off x="66512" y="4150824"/>
            <a:ext cx="3126425" cy="666043"/>
          </a:xfrm>
          <a:prstGeom prst="rect">
            <a:avLst/>
          </a:prstGeom>
          <a:noFill/>
          <a:ln>
            <a:noFill/>
          </a:ln>
        </p:spPr>
      </p:pic>
      <p:pic>
        <p:nvPicPr>
          <p:cNvPr id="67" name="Google Shape;67;p14"/>
          <p:cNvPicPr preferRelativeResize="0"/>
          <p:nvPr/>
        </p:nvPicPr>
        <p:blipFill>
          <a:blip r:embed="rId11">
            <a:alphaModFix/>
          </a:blip>
          <a:stretch>
            <a:fillRect/>
          </a:stretch>
        </p:blipFill>
        <p:spPr>
          <a:xfrm>
            <a:off x="6777919" y="689927"/>
            <a:ext cx="1826806" cy="780650"/>
          </a:xfrm>
          <a:prstGeom prst="rect">
            <a:avLst/>
          </a:prstGeom>
          <a:noFill/>
          <a:ln>
            <a:noFill/>
          </a:ln>
        </p:spPr>
      </p:pic>
      <p:sp>
        <p:nvSpPr>
          <p:cNvPr id="68" name="Google Shape;68;p14"/>
          <p:cNvSpPr txBox="1"/>
          <p:nvPr/>
        </p:nvSpPr>
        <p:spPr>
          <a:xfrm>
            <a:off x="6941625" y="194500"/>
            <a:ext cx="14994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sz="3000">
                <a:solidFill>
                  <a:srgbClr val="E98B6B"/>
                </a:solidFill>
                <a:latin typeface="Passion One"/>
                <a:ea typeface="Passion One"/>
                <a:cs typeface="Passion One"/>
                <a:sym typeface="Passion One"/>
              </a:rPr>
              <a:t>BarCamp</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23"/>
          <p:cNvGrpSpPr/>
          <p:nvPr/>
        </p:nvGrpSpPr>
        <p:grpSpPr>
          <a:xfrm>
            <a:off x="586750" y="1894175"/>
            <a:ext cx="7970499" cy="2531174"/>
            <a:chOff x="586750" y="2217050"/>
            <a:chExt cx="7970499" cy="2531174"/>
          </a:xfrm>
        </p:grpSpPr>
        <p:pic>
          <p:nvPicPr>
            <p:cNvPr id="205" name="Google Shape;205;p23"/>
            <p:cNvPicPr preferRelativeResize="0"/>
            <p:nvPr/>
          </p:nvPicPr>
          <p:blipFill>
            <a:blip r:embed="rId3">
              <a:alphaModFix/>
            </a:blip>
            <a:stretch>
              <a:fillRect/>
            </a:stretch>
          </p:blipFill>
          <p:spPr>
            <a:xfrm>
              <a:off x="586750" y="2217050"/>
              <a:ext cx="7970499" cy="2531174"/>
            </a:xfrm>
            <a:prstGeom prst="rect">
              <a:avLst/>
            </a:prstGeom>
            <a:noFill/>
            <a:ln>
              <a:noFill/>
            </a:ln>
          </p:spPr>
        </p:pic>
        <p:sp>
          <p:nvSpPr>
            <p:cNvPr id="206" name="Google Shape;206;p23"/>
            <p:cNvSpPr/>
            <p:nvPr/>
          </p:nvSpPr>
          <p:spPr>
            <a:xfrm>
              <a:off x="3754450" y="2657300"/>
              <a:ext cx="271800" cy="271800"/>
            </a:xfrm>
            <a:prstGeom prst="ellipse">
              <a:avLst/>
            </a:prstGeom>
            <a:noFill/>
            <a:ln cap="flat" cmpd="sng" w="1905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23"/>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txBox="1"/>
          <p:nvPr/>
        </p:nvSpPr>
        <p:spPr>
          <a:xfrm>
            <a:off x="124475" y="0"/>
            <a:ext cx="8404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sz="2600">
                <a:solidFill>
                  <a:schemeClr val="lt1"/>
                </a:solidFill>
                <a:latin typeface="Viga"/>
                <a:ea typeface="Viga"/>
                <a:cs typeface="Viga"/>
                <a:sym typeface="Viga"/>
              </a:rPr>
              <a:t>&lt;/&gt; Programmation CL? / exemple</a:t>
            </a:r>
            <a:endParaRPr b="1" sz="2600">
              <a:solidFill>
                <a:srgbClr val="FFFFFF"/>
              </a:solidFill>
              <a:latin typeface="Source Code Pro"/>
              <a:ea typeface="Source Code Pro"/>
              <a:cs typeface="Source Code Pro"/>
              <a:sym typeface="Source Code Pro"/>
            </a:endParaRPr>
          </a:p>
        </p:txBody>
      </p:sp>
      <p:cxnSp>
        <p:nvCxnSpPr>
          <p:cNvPr id="209" name="Google Shape;209;p23"/>
          <p:cNvCxnSpPr>
            <a:stCxn id="206" idx="2"/>
            <a:endCxn id="210" idx="2"/>
          </p:cNvCxnSpPr>
          <p:nvPr/>
        </p:nvCxnSpPr>
        <p:spPr>
          <a:xfrm rot="10800000">
            <a:off x="2849350" y="1868225"/>
            <a:ext cx="905100" cy="602100"/>
          </a:xfrm>
          <a:prstGeom prst="curvedConnector2">
            <a:avLst/>
          </a:prstGeom>
          <a:noFill/>
          <a:ln cap="flat" cmpd="sng" w="28575">
            <a:solidFill>
              <a:srgbClr val="38761D"/>
            </a:solidFill>
            <a:prstDash val="solid"/>
            <a:round/>
            <a:headEnd len="med" w="med" type="none"/>
            <a:tailEnd len="med" w="med" type="triangle"/>
          </a:ln>
        </p:spPr>
      </p:cxnSp>
      <p:grpSp>
        <p:nvGrpSpPr>
          <p:cNvPr id="211" name="Google Shape;211;p23"/>
          <p:cNvGrpSpPr/>
          <p:nvPr/>
        </p:nvGrpSpPr>
        <p:grpSpPr>
          <a:xfrm>
            <a:off x="312025" y="781288"/>
            <a:ext cx="5074649" cy="1087075"/>
            <a:chOff x="312025" y="857488"/>
            <a:chExt cx="5074649" cy="1087075"/>
          </a:xfrm>
        </p:grpSpPr>
        <p:pic>
          <p:nvPicPr>
            <p:cNvPr id="210" name="Google Shape;210;p23"/>
            <p:cNvPicPr preferRelativeResize="0"/>
            <p:nvPr/>
          </p:nvPicPr>
          <p:blipFill rotWithShape="1">
            <a:blip r:embed="rId4">
              <a:alphaModFix/>
            </a:blip>
            <a:srcRect b="0" l="2056" r="0" t="8717"/>
            <a:stretch/>
          </p:blipFill>
          <p:spPr>
            <a:xfrm>
              <a:off x="312025" y="857488"/>
              <a:ext cx="5074649" cy="1087075"/>
            </a:xfrm>
            <a:prstGeom prst="rect">
              <a:avLst/>
            </a:prstGeom>
            <a:noFill/>
            <a:ln cap="flat" cmpd="sng" w="19050">
              <a:solidFill>
                <a:srgbClr val="38761D"/>
              </a:solidFill>
              <a:prstDash val="solid"/>
              <a:round/>
              <a:headEnd len="sm" w="sm" type="none"/>
              <a:tailEnd len="sm" w="sm" type="none"/>
            </a:ln>
            <a:effectLst>
              <a:outerShdw blurRad="57150" rotWithShape="0" algn="bl" dir="5400000" dist="19050">
                <a:srgbClr val="000000">
                  <a:alpha val="50000"/>
                </a:srgbClr>
              </a:outerShdw>
            </a:effectLst>
          </p:spPr>
        </p:pic>
        <p:sp>
          <p:nvSpPr>
            <p:cNvPr id="212" name="Google Shape;212;p23"/>
            <p:cNvSpPr/>
            <p:nvPr/>
          </p:nvSpPr>
          <p:spPr>
            <a:xfrm>
              <a:off x="483150" y="1248125"/>
              <a:ext cx="4318200" cy="1782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3"/>
          <p:cNvSpPr txBox="1"/>
          <p:nvPr/>
        </p:nvSpPr>
        <p:spPr>
          <a:xfrm>
            <a:off x="5676975" y="684450"/>
            <a:ext cx="3291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Viga"/>
                <a:ea typeface="Viga"/>
                <a:cs typeface="Viga"/>
                <a:sym typeface="Viga"/>
              </a:rPr>
              <a:t>On ajoute un “#” au début d’une ligne pour écrire un commentaire.</a:t>
            </a:r>
            <a:endParaRPr sz="1200">
              <a:latin typeface="Viga"/>
              <a:ea typeface="Viga"/>
              <a:cs typeface="Viga"/>
              <a:sym typeface="Viga"/>
            </a:endParaRPr>
          </a:p>
        </p:txBody>
      </p:sp>
      <p:cxnSp>
        <p:nvCxnSpPr>
          <p:cNvPr id="214" name="Google Shape;214;p23"/>
          <p:cNvCxnSpPr>
            <a:endCxn id="212" idx="3"/>
          </p:cNvCxnSpPr>
          <p:nvPr/>
        </p:nvCxnSpPr>
        <p:spPr>
          <a:xfrm flipH="1">
            <a:off x="4801350" y="916025"/>
            <a:ext cx="875700" cy="345000"/>
          </a:xfrm>
          <a:prstGeom prst="curvedConnector3">
            <a:avLst>
              <a:gd fmla="val 50000" name="adj1"/>
            </a:avLst>
          </a:prstGeom>
          <a:noFill/>
          <a:ln cap="flat" cmpd="sng" w="9525">
            <a:solidFill>
              <a:srgbClr val="999999"/>
            </a:solidFill>
            <a:prstDash val="solid"/>
            <a:round/>
            <a:headEnd len="med" w="med" type="none"/>
            <a:tailEnd len="med" w="med" type="triangle"/>
          </a:ln>
        </p:spPr>
      </p:cxnSp>
      <p:pic>
        <p:nvPicPr>
          <p:cNvPr id="215" name="Google Shape;215;p23"/>
          <p:cNvPicPr preferRelativeResize="0"/>
          <p:nvPr/>
        </p:nvPicPr>
        <p:blipFill rotWithShape="1">
          <a:blip r:embed="rId5">
            <a:alphaModFix/>
          </a:blip>
          <a:srcRect b="12541" l="0" r="14602" t="0"/>
          <a:stretch/>
        </p:blipFill>
        <p:spPr>
          <a:xfrm>
            <a:off x="3997950" y="3417873"/>
            <a:ext cx="2308050" cy="1552775"/>
          </a:xfrm>
          <a:prstGeom prst="rect">
            <a:avLst/>
          </a:prstGeom>
          <a:noFill/>
          <a:ln cap="flat" cmpd="sng" w="19050">
            <a:solidFill>
              <a:srgbClr val="38761D"/>
            </a:solidFill>
            <a:prstDash val="solid"/>
            <a:round/>
            <a:headEnd len="sm" w="sm" type="none"/>
            <a:tailEnd len="sm" w="sm" type="none"/>
          </a:ln>
          <a:effectLst>
            <a:outerShdw blurRad="57150" rotWithShape="0" algn="bl" dir="5400000" dist="19050">
              <a:srgbClr val="000000">
                <a:alpha val="50000"/>
              </a:srgbClr>
            </a:outerShdw>
          </a:effectLst>
        </p:spPr>
      </p:pic>
      <p:sp>
        <p:nvSpPr>
          <p:cNvPr id="216" name="Google Shape;216;p23"/>
          <p:cNvSpPr/>
          <p:nvPr/>
        </p:nvSpPr>
        <p:spPr>
          <a:xfrm>
            <a:off x="1432650" y="3899275"/>
            <a:ext cx="2155200" cy="448500"/>
          </a:xfrm>
          <a:prstGeom prst="rect">
            <a:avLst/>
          </a:prstGeom>
          <a:noFill/>
          <a:ln cap="flat" cmpd="sng" w="1905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23"/>
          <p:cNvCxnSpPr>
            <a:stCxn id="216" idx="3"/>
            <a:endCxn id="215" idx="1"/>
          </p:cNvCxnSpPr>
          <p:nvPr/>
        </p:nvCxnSpPr>
        <p:spPr>
          <a:xfrm>
            <a:off x="3587850" y="4123525"/>
            <a:ext cx="410100" cy="70800"/>
          </a:xfrm>
          <a:prstGeom prst="curvedConnector3">
            <a:avLst>
              <a:gd fmla="val 50000" name="adj1"/>
            </a:avLst>
          </a:prstGeom>
          <a:noFill/>
          <a:ln cap="flat" cmpd="sng" w="28575">
            <a:solidFill>
              <a:srgbClr val="38761D"/>
            </a:solidFill>
            <a:prstDash val="solid"/>
            <a:round/>
            <a:headEnd len="med" w="med" type="none"/>
            <a:tailEnd len="med" w="med" type="triangle"/>
          </a:ln>
        </p:spPr>
      </p:cxnSp>
      <p:pic>
        <p:nvPicPr>
          <p:cNvPr id="218" name="Google Shape;218;p23">
            <a:hlinkClick r:id="rId6"/>
          </p:cNvPr>
          <p:cNvPicPr preferRelativeResize="0"/>
          <p:nvPr/>
        </p:nvPicPr>
        <p:blipFill>
          <a:blip r:embed="rId7">
            <a:alphaModFix/>
          </a:blip>
          <a:stretch>
            <a:fillRect/>
          </a:stretch>
        </p:blipFill>
        <p:spPr>
          <a:xfrm>
            <a:off x="8345399" y="4347775"/>
            <a:ext cx="622875" cy="62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4"/>
          <p:cNvPicPr preferRelativeResize="0"/>
          <p:nvPr/>
        </p:nvPicPr>
        <p:blipFill>
          <a:blip r:embed="rId3">
            <a:alphaModFix/>
          </a:blip>
          <a:stretch>
            <a:fillRect/>
          </a:stretch>
        </p:blipFill>
        <p:spPr>
          <a:xfrm>
            <a:off x="3584357" y="1817551"/>
            <a:ext cx="1734546" cy="1440000"/>
          </a:xfrm>
          <a:prstGeom prst="rect">
            <a:avLst/>
          </a:prstGeom>
          <a:noFill/>
          <a:ln>
            <a:noFill/>
          </a:ln>
        </p:spPr>
      </p:pic>
      <p:pic>
        <p:nvPicPr>
          <p:cNvPr id="225" name="Google Shape;225;p24"/>
          <p:cNvPicPr preferRelativeResize="0"/>
          <p:nvPr/>
        </p:nvPicPr>
        <p:blipFill>
          <a:blip r:embed="rId4">
            <a:alphaModFix/>
          </a:blip>
          <a:stretch>
            <a:fillRect/>
          </a:stretch>
        </p:blipFill>
        <p:spPr>
          <a:xfrm>
            <a:off x="867298" y="1817551"/>
            <a:ext cx="1295999" cy="1440000"/>
          </a:xfrm>
          <a:prstGeom prst="rect">
            <a:avLst/>
          </a:prstGeom>
          <a:noFill/>
          <a:ln>
            <a:noFill/>
          </a:ln>
        </p:spPr>
      </p:pic>
      <p:pic>
        <p:nvPicPr>
          <p:cNvPr id="226" name="Google Shape;226;p24"/>
          <p:cNvPicPr preferRelativeResize="0"/>
          <p:nvPr/>
        </p:nvPicPr>
        <p:blipFill rotWithShape="1">
          <a:blip r:embed="rId5">
            <a:alphaModFix/>
          </a:blip>
          <a:srcRect b="7651" l="17903" r="15068" t="7336"/>
          <a:stretch/>
        </p:blipFill>
        <p:spPr>
          <a:xfrm>
            <a:off x="6739963" y="1817551"/>
            <a:ext cx="1511837" cy="1440000"/>
          </a:xfrm>
          <a:prstGeom prst="rect">
            <a:avLst/>
          </a:prstGeom>
          <a:noFill/>
          <a:ln>
            <a:noFill/>
          </a:ln>
        </p:spPr>
      </p:pic>
      <p:sp>
        <p:nvSpPr>
          <p:cNvPr id="227" name="Google Shape;227;p24"/>
          <p:cNvSpPr txBox="1"/>
          <p:nvPr/>
        </p:nvSpPr>
        <p:spPr>
          <a:xfrm>
            <a:off x="648000" y="3403800"/>
            <a:ext cx="1734600" cy="477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Ubuntu"/>
                <a:ea typeface="Ubuntu"/>
                <a:cs typeface="Ubuntu"/>
                <a:sym typeface="Ubuntu"/>
              </a:rPr>
              <a:t>Explorez</a:t>
            </a:r>
            <a:endParaRPr b="1" sz="1900">
              <a:latin typeface="Ubuntu"/>
              <a:ea typeface="Ubuntu"/>
              <a:cs typeface="Ubuntu"/>
              <a:sym typeface="Ubuntu"/>
            </a:endParaRPr>
          </a:p>
        </p:txBody>
      </p:sp>
      <p:sp>
        <p:nvSpPr>
          <p:cNvPr id="228" name="Google Shape;228;p24"/>
          <p:cNvSpPr txBox="1"/>
          <p:nvPr/>
        </p:nvSpPr>
        <p:spPr>
          <a:xfrm>
            <a:off x="6628588" y="3403800"/>
            <a:ext cx="1734600" cy="769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Ubuntu"/>
                <a:ea typeface="Ubuntu"/>
                <a:cs typeface="Ubuntu"/>
                <a:sym typeface="Ubuntu"/>
              </a:rPr>
              <a:t>Inspirez</a:t>
            </a:r>
            <a:r>
              <a:rPr b="1" lang="fr-CA" sz="1900">
                <a:latin typeface="Ubuntu"/>
                <a:ea typeface="Ubuntu"/>
                <a:cs typeface="Ubuntu"/>
                <a:sym typeface="Ubuntu"/>
              </a:rPr>
              <a:t> vous des autres</a:t>
            </a:r>
            <a:endParaRPr b="1" sz="1900">
              <a:latin typeface="Ubuntu"/>
              <a:ea typeface="Ubuntu"/>
              <a:cs typeface="Ubuntu"/>
              <a:sym typeface="Ubuntu"/>
            </a:endParaRPr>
          </a:p>
        </p:txBody>
      </p:sp>
      <p:sp>
        <p:nvSpPr>
          <p:cNvPr id="229" name="Google Shape;229;p24"/>
          <p:cNvSpPr txBox="1"/>
          <p:nvPr/>
        </p:nvSpPr>
        <p:spPr>
          <a:xfrm>
            <a:off x="3584325" y="3403800"/>
            <a:ext cx="1734600" cy="769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Ubuntu"/>
                <a:ea typeface="Ubuntu"/>
                <a:cs typeface="Ubuntu"/>
                <a:sym typeface="Ubuntu"/>
              </a:rPr>
              <a:t>Une étape à la fois</a:t>
            </a:r>
            <a:endParaRPr b="1" sz="1900">
              <a:latin typeface="Ubuntu"/>
              <a:ea typeface="Ubuntu"/>
              <a:cs typeface="Ubuntu"/>
              <a:sym typeface="Ubuntu"/>
            </a:endParaRPr>
          </a:p>
        </p:txBody>
      </p:sp>
      <p:sp>
        <p:nvSpPr>
          <p:cNvPr id="230" name="Google Shape;230;p24"/>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a:t>
            </a:r>
            <a:r>
              <a:rPr b="1" lang="fr-CA" sz="2600">
                <a:solidFill>
                  <a:srgbClr val="FFFFFF"/>
                </a:solidFill>
                <a:latin typeface="Viga"/>
                <a:ea typeface="Viga"/>
                <a:cs typeface="Viga"/>
                <a:sym typeface="Viga"/>
              </a:rPr>
              <a:t>Ressources</a:t>
            </a:r>
            <a:endParaRPr b="1" sz="2600">
              <a:solidFill>
                <a:srgbClr val="FFFFFF"/>
              </a:solidFill>
              <a:latin typeface="Viga"/>
              <a:ea typeface="Viga"/>
              <a:cs typeface="Viga"/>
              <a:sym typeface="Viga"/>
            </a:endParaRPr>
          </a:p>
        </p:txBody>
      </p:sp>
      <p:sp>
        <p:nvSpPr>
          <p:cNvPr id="231" name="Google Shape;231;p24"/>
          <p:cNvSpPr txBox="1"/>
          <p:nvPr/>
        </p:nvSpPr>
        <p:spPr>
          <a:xfrm>
            <a:off x="216025" y="705562"/>
            <a:ext cx="3033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a:solidFill>
                  <a:schemeClr val="dk1"/>
                </a:solidFill>
                <a:latin typeface="Source Code Pro Medium"/>
                <a:ea typeface="Source Code Pro Medium"/>
                <a:cs typeface="Source Code Pro Medium"/>
                <a:sym typeface="Source Code Pro Medium"/>
              </a:rPr>
              <a:t>Comment faire</a:t>
            </a:r>
            <a:r>
              <a:rPr lang="fr-CA" sz="1300">
                <a:solidFill>
                  <a:schemeClr val="dk1"/>
                </a:solidFill>
                <a:latin typeface="Source Code Pro Medium"/>
                <a:ea typeface="Source Code Pro Medium"/>
                <a:cs typeface="Source Code Pro Medium"/>
                <a:sym typeface="Source Code Pro Medium"/>
              </a:rPr>
              <a:t>…</a:t>
            </a:r>
            <a:endParaRPr sz="1300">
              <a:solidFill>
                <a:schemeClr val="dk1"/>
              </a:solidFill>
              <a:latin typeface="Source Code Pro Medium"/>
              <a:ea typeface="Source Code Pro Medium"/>
              <a:cs typeface="Source Code Pro Medium"/>
              <a:sym typeface="Source Code Pr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5"/>
          <p:cNvPicPr preferRelativeResize="0"/>
          <p:nvPr/>
        </p:nvPicPr>
        <p:blipFill>
          <a:blip r:embed="rId3">
            <a:alphaModFix amt="33000"/>
          </a:blip>
          <a:stretch>
            <a:fillRect/>
          </a:stretch>
        </p:blipFill>
        <p:spPr>
          <a:xfrm rot="-178101">
            <a:off x="113056" y="407853"/>
            <a:ext cx="8831240" cy="4594719"/>
          </a:xfrm>
          <a:prstGeom prst="rect">
            <a:avLst/>
          </a:prstGeom>
          <a:noFill/>
          <a:ln>
            <a:noFill/>
          </a:ln>
        </p:spPr>
      </p:pic>
      <p:sp>
        <p:nvSpPr>
          <p:cNvPr id="237" name="Google Shape;237;p25"/>
          <p:cNvSpPr/>
          <p:nvPr/>
        </p:nvSpPr>
        <p:spPr>
          <a:xfrm>
            <a:off x="1076975" y="836475"/>
            <a:ext cx="6979800" cy="3543300"/>
          </a:xfrm>
          <a:prstGeom prst="rect">
            <a:avLst/>
          </a:prstGeom>
          <a:solidFill>
            <a:schemeClr val="lt1"/>
          </a:solidFill>
          <a:ln cap="flat" cmpd="sng" w="38100">
            <a:solidFill>
              <a:srgbClr val="3E73A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Code Pro SemiBold"/>
              <a:ea typeface="Source Code Pro SemiBold"/>
              <a:cs typeface="Source Code Pro SemiBold"/>
              <a:sym typeface="Source Code Pro SemiBold"/>
            </a:endParaRPr>
          </a:p>
        </p:txBody>
      </p:sp>
      <p:sp>
        <p:nvSpPr>
          <p:cNvPr id="238" name="Google Shape;238;p25"/>
          <p:cNvSpPr/>
          <p:nvPr/>
        </p:nvSpPr>
        <p:spPr>
          <a:xfrm>
            <a:off x="1082100" y="836475"/>
            <a:ext cx="6960900" cy="498600"/>
          </a:xfrm>
          <a:prstGeom prst="rect">
            <a:avLst/>
          </a:prstGeom>
          <a:solidFill>
            <a:srgbClr val="3E73A9"/>
          </a:solidFill>
          <a:ln cap="flat" cmpd="sng" w="38100">
            <a:solidFill>
              <a:srgbClr val="3E73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txBox="1"/>
          <p:nvPr/>
        </p:nvSpPr>
        <p:spPr>
          <a:xfrm>
            <a:off x="1139100" y="824175"/>
            <a:ext cx="362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Source Code Pro"/>
                <a:ea typeface="Source Code Pro"/>
                <a:cs typeface="Source Code Pro"/>
                <a:sym typeface="Source Code Pro"/>
              </a:rPr>
              <a:t>&lt;/&gt; Ressources</a:t>
            </a:r>
            <a:endParaRPr b="1" sz="2600">
              <a:solidFill>
                <a:srgbClr val="FFFFFF"/>
              </a:solidFill>
              <a:latin typeface="Source Code Pro"/>
              <a:ea typeface="Source Code Pro"/>
              <a:cs typeface="Source Code Pro"/>
              <a:sym typeface="Source Code Pro"/>
            </a:endParaRPr>
          </a:p>
        </p:txBody>
      </p:sp>
      <p:sp>
        <p:nvSpPr>
          <p:cNvPr id="240" name="Google Shape;240;p25"/>
          <p:cNvSpPr/>
          <p:nvPr/>
        </p:nvSpPr>
        <p:spPr>
          <a:xfrm>
            <a:off x="1128750" y="1438650"/>
            <a:ext cx="248400" cy="2889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txBox="1"/>
          <p:nvPr/>
        </p:nvSpPr>
        <p:spPr>
          <a:xfrm>
            <a:off x="1382400" y="1545375"/>
            <a:ext cx="63792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u="sng">
                <a:solidFill>
                  <a:schemeClr val="hlink"/>
                </a:solidFill>
                <a:latin typeface="Source Code Pro SemiBold"/>
                <a:ea typeface="Source Code Pro SemiBold"/>
                <a:cs typeface="Source Code Pro SemiBold"/>
                <a:sym typeface="Source Code Pro SemiBold"/>
                <a:hlinkClick r:id="rId4"/>
              </a:rPr>
              <a:t>Documentation officielle (en anglais)</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u="sng">
                <a:solidFill>
                  <a:schemeClr val="hlink"/>
                </a:solidFill>
                <a:latin typeface="Source Code Pro SemiBold"/>
                <a:ea typeface="Source Code Pro SemiBold"/>
                <a:cs typeface="Source Code Pro SemiBold"/>
                <a:sym typeface="Source Code Pro SemiBold"/>
                <a:hlinkClick r:id="rId5"/>
              </a:rPr>
              <a:t>Traduction en français par Jocelyn Dagenais</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Collections pour l'appropriation:</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342900" lvl="0" marL="457200" rtl="0" algn="l">
              <a:spcBef>
                <a:spcPts val="0"/>
              </a:spcBef>
              <a:spcAft>
                <a:spcPts val="0"/>
              </a:spcAft>
              <a:buSzPts val="1800"/>
              <a:buFont typeface="Source Code Pro SemiBold"/>
              <a:buChar char="-"/>
            </a:pPr>
            <a:r>
              <a:rPr lang="fr-CA" sz="1800" u="sng">
                <a:solidFill>
                  <a:schemeClr val="hlink"/>
                </a:solidFill>
                <a:latin typeface="Source Code Pro SemiBold"/>
                <a:ea typeface="Source Code Pro SemiBold"/>
                <a:cs typeface="Source Code Pro SemiBold"/>
                <a:sym typeface="Source Code Pro SemiBold"/>
                <a:hlinkClick r:id="rId6"/>
              </a:rPr>
              <a:t>Introduction à CL</a:t>
            </a:r>
            <a:endParaRPr sz="1800">
              <a:solidFill>
                <a:schemeClr val="dk1"/>
              </a:solidFill>
              <a:latin typeface="Source Code Pro SemiBold"/>
              <a:ea typeface="Source Code Pro SemiBold"/>
              <a:cs typeface="Source Code Pro SemiBold"/>
              <a:sym typeface="Source Code Pro SemiBold"/>
            </a:endParaRPr>
          </a:p>
          <a:p>
            <a:pPr indent="-342900" lvl="0" marL="457200" rtl="0" algn="l">
              <a:spcBef>
                <a:spcPts val="0"/>
              </a:spcBef>
              <a:spcAft>
                <a:spcPts val="0"/>
              </a:spcAft>
              <a:buClr>
                <a:schemeClr val="dk1"/>
              </a:buClr>
              <a:buSzPts val="1800"/>
              <a:buFont typeface="Source Code Pro SemiBold"/>
              <a:buChar char="-"/>
            </a:pPr>
            <a:r>
              <a:rPr lang="fr-CA" sz="1800" u="sng">
                <a:solidFill>
                  <a:schemeClr val="hlink"/>
                </a:solidFill>
                <a:latin typeface="Source Code Pro SemiBold"/>
                <a:ea typeface="Source Code Pro SemiBold"/>
                <a:cs typeface="Source Code Pro SemiBold"/>
                <a:sym typeface="Source Code Pro SemiBold"/>
                <a:hlinkClick r:id="rId7"/>
              </a:rPr>
              <a:t>CL</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a:solidFill>
                <a:schemeClr val="dk1"/>
              </a:solidFill>
              <a:latin typeface="Source Code Pro SemiBold"/>
              <a:ea typeface="Source Code Pro SemiBold"/>
              <a:cs typeface="Source Code Pro SemiBold"/>
              <a:sym typeface="Source Code Pro SemiBold"/>
            </a:endParaRPr>
          </a:p>
        </p:txBody>
      </p:sp>
      <p:pic>
        <p:nvPicPr>
          <p:cNvPr id="242" name="Google Shape;242;p25"/>
          <p:cNvPicPr preferRelativeResize="0"/>
          <p:nvPr/>
        </p:nvPicPr>
        <p:blipFill rotWithShape="1">
          <a:blip r:embed="rId8">
            <a:alphaModFix/>
          </a:blip>
          <a:srcRect b="14770" l="0" r="46300" t="0"/>
          <a:stretch/>
        </p:blipFill>
        <p:spPr>
          <a:xfrm>
            <a:off x="1426000" y="3794775"/>
            <a:ext cx="369125" cy="498600"/>
          </a:xfrm>
          <a:prstGeom prst="rect">
            <a:avLst/>
          </a:prstGeom>
          <a:noFill/>
          <a:ln>
            <a:noFill/>
          </a:ln>
        </p:spPr>
      </p:pic>
      <p:pic>
        <p:nvPicPr>
          <p:cNvPr id="243" name="Google Shape;243;p25"/>
          <p:cNvPicPr preferRelativeResize="0"/>
          <p:nvPr/>
        </p:nvPicPr>
        <p:blipFill rotWithShape="1">
          <a:blip r:embed="rId9">
            <a:alphaModFix/>
          </a:blip>
          <a:srcRect b="0" l="14028" r="15049" t="0"/>
          <a:stretch/>
        </p:blipFill>
        <p:spPr>
          <a:xfrm>
            <a:off x="6913730" y="4593561"/>
            <a:ext cx="2060775" cy="439025"/>
          </a:xfrm>
          <a:prstGeom prst="rect">
            <a:avLst/>
          </a:prstGeom>
          <a:noFill/>
          <a:ln>
            <a:noFill/>
          </a:ln>
        </p:spPr>
      </p:pic>
      <p:sp>
        <p:nvSpPr>
          <p:cNvPr id="244" name="Google Shape;244;p25"/>
          <p:cNvSpPr/>
          <p:nvPr/>
        </p:nvSpPr>
        <p:spPr>
          <a:xfrm>
            <a:off x="-62125" y="0"/>
            <a:ext cx="92166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txBox="1"/>
          <p:nvPr/>
        </p:nvSpPr>
        <p:spPr>
          <a:xfrm>
            <a:off x="144950" y="17700"/>
            <a:ext cx="6772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sz="2600">
                <a:solidFill>
                  <a:schemeClr val="lt1"/>
                </a:solidFill>
                <a:latin typeface="Viga"/>
                <a:ea typeface="Viga"/>
                <a:cs typeface="Viga"/>
                <a:sym typeface="Viga"/>
              </a:rPr>
              <a:t>&lt;/&gt; Ressources / survol et exploration</a:t>
            </a:r>
            <a:endParaRPr b="1" sz="2800">
              <a:solidFill>
                <a:schemeClr val="lt1"/>
              </a:solidFill>
              <a:latin typeface="Viga"/>
              <a:ea typeface="Viga"/>
              <a:cs typeface="Viga"/>
              <a:sym typeface="Vig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6"/>
          <p:cNvPicPr preferRelativeResize="0"/>
          <p:nvPr/>
        </p:nvPicPr>
        <p:blipFill>
          <a:blip r:embed="rId3">
            <a:alphaModFix amt="33000"/>
          </a:blip>
          <a:stretch>
            <a:fillRect/>
          </a:stretch>
        </p:blipFill>
        <p:spPr>
          <a:xfrm rot="-178101">
            <a:off x="113056" y="407853"/>
            <a:ext cx="8831240" cy="4594719"/>
          </a:xfrm>
          <a:prstGeom prst="rect">
            <a:avLst/>
          </a:prstGeom>
          <a:noFill/>
          <a:ln>
            <a:noFill/>
          </a:ln>
        </p:spPr>
      </p:pic>
      <p:sp>
        <p:nvSpPr>
          <p:cNvPr id="251" name="Google Shape;251;p26"/>
          <p:cNvSpPr/>
          <p:nvPr/>
        </p:nvSpPr>
        <p:spPr>
          <a:xfrm>
            <a:off x="1076975" y="836475"/>
            <a:ext cx="6979800" cy="3543300"/>
          </a:xfrm>
          <a:prstGeom prst="rect">
            <a:avLst/>
          </a:prstGeom>
          <a:solidFill>
            <a:schemeClr val="lt1"/>
          </a:solidFill>
          <a:ln cap="flat" cmpd="sng" w="38100">
            <a:solidFill>
              <a:srgbClr val="3E73A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Code Pro SemiBold"/>
              <a:ea typeface="Source Code Pro SemiBold"/>
              <a:cs typeface="Source Code Pro SemiBold"/>
              <a:sym typeface="Source Code Pro SemiBold"/>
            </a:endParaRPr>
          </a:p>
        </p:txBody>
      </p:sp>
      <p:sp>
        <p:nvSpPr>
          <p:cNvPr id="252" name="Google Shape;252;p26"/>
          <p:cNvSpPr/>
          <p:nvPr/>
        </p:nvSpPr>
        <p:spPr>
          <a:xfrm>
            <a:off x="1082100" y="836475"/>
            <a:ext cx="6960900" cy="498600"/>
          </a:xfrm>
          <a:prstGeom prst="rect">
            <a:avLst/>
          </a:prstGeom>
          <a:solidFill>
            <a:srgbClr val="3E73A9"/>
          </a:solidFill>
          <a:ln cap="flat" cmpd="sng" w="38100">
            <a:solidFill>
              <a:srgbClr val="3E73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txBox="1"/>
          <p:nvPr/>
        </p:nvSpPr>
        <p:spPr>
          <a:xfrm>
            <a:off x="1139100" y="824175"/>
            <a:ext cx="362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Source Code Pro"/>
                <a:ea typeface="Source Code Pro"/>
                <a:cs typeface="Source Code Pro"/>
                <a:sym typeface="Source Code Pro"/>
              </a:rPr>
              <a:t>&lt;/&gt; Ressources</a:t>
            </a:r>
            <a:endParaRPr b="1" sz="2600">
              <a:solidFill>
                <a:srgbClr val="FFFFFF"/>
              </a:solidFill>
              <a:latin typeface="Source Code Pro"/>
              <a:ea typeface="Source Code Pro"/>
              <a:cs typeface="Source Code Pro"/>
              <a:sym typeface="Source Code Pro"/>
            </a:endParaRPr>
          </a:p>
        </p:txBody>
      </p:sp>
      <p:sp>
        <p:nvSpPr>
          <p:cNvPr id="254" name="Google Shape;254;p26"/>
          <p:cNvSpPr/>
          <p:nvPr/>
        </p:nvSpPr>
        <p:spPr>
          <a:xfrm>
            <a:off x="1128750" y="1438650"/>
            <a:ext cx="248400" cy="2889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txBox="1"/>
          <p:nvPr/>
        </p:nvSpPr>
        <p:spPr>
          <a:xfrm>
            <a:off x="1382400" y="1545375"/>
            <a:ext cx="63792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u="sng">
                <a:solidFill>
                  <a:schemeClr val="hlink"/>
                </a:solidFill>
                <a:latin typeface="Source Code Pro SemiBold"/>
                <a:ea typeface="Source Code Pro SemiBold"/>
                <a:cs typeface="Source Code Pro SemiBold"/>
                <a:sym typeface="Source Code Pro SemiBold"/>
                <a:hlinkClick r:id="rId4"/>
              </a:rPr>
              <a:t>Documentation officielle (en anglais)</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u="sng">
                <a:solidFill>
                  <a:schemeClr val="hlink"/>
                </a:solidFill>
                <a:latin typeface="Source Code Pro SemiBold"/>
                <a:ea typeface="Source Code Pro SemiBold"/>
                <a:cs typeface="Source Code Pro SemiBold"/>
                <a:sym typeface="Source Code Pro SemiBold"/>
                <a:hlinkClick r:id="rId5"/>
              </a:rPr>
              <a:t>Traduction en français par Jocelyn Dagenais</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Collections pour l'appropriation:</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342900" lvl="0" marL="457200" rtl="0" algn="l">
              <a:spcBef>
                <a:spcPts val="0"/>
              </a:spcBef>
              <a:spcAft>
                <a:spcPts val="0"/>
              </a:spcAft>
              <a:buSzPts val="1800"/>
              <a:buFont typeface="Source Code Pro SemiBold"/>
              <a:buChar char="-"/>
            </a:pPr>
            <a:r>
              <a:rPr lang="fr-CA" sz="1800" u="sng">
                <a:solidFill>
                  <a:schemeClr val="hlink"/>
                </a:solidFill>
                <a:latin typeface="Source Code Pro SemiBold"/>
                <a:ea typeface="Source Code Pro SemiBold"/>
                <a:cs typeface="Source Code Pro SemiBold"/>
                <a:sym typeface="Source Code Pro SemiBold"/>
                <a:hlinkClick r:id="rId6"/>
              </a:rPr>
              <a:t>Introduction à CL</a:t>
            </a:r>
            <a:endParaRPr sz="1800">
              <a:solidFill>
                <a:schemeClr val="dk1"/>
              </a:solidFill>
              <a:latin typeface="Source Code Pro SemiBold"/>
              <a:ea typeface="Source Code Pro SemiBold"/>
              <a:cs typeface="Source Code Pro SemiBold"/>
              <a:sym typeface="Source Code Pro SemiBold"/>
            </a:endParaRPr>
          </a:p>
          <a:p>
            <a:pPr indent="-342900" lvl="0" marL="457200" rtl="0" algn="l">
              <a:spcBef>
                <a:spcPts val="0"/>
              </a:spcBef>
              <a:spcAft>
                <a:spcPts val="0"/>
              </a:spcAft>
              <a:buClr>
                <a:schemeClr val="dk1"/>
              </a:buClr>
              <a:buSzPts val="1800"/>
              <a:buFont typeface="Source Code Pro SemiBold"/>
              <a:buChar char="-"/>
            </a:pPr>
            <a:r>
              <a:rPr lang="fr-CA" sz="1800" u="sng">
                <a:solidFill>
                  <a:schemeClr val="hlink"/>
                </a:solidFill>
                <a:latin typeface="Source Code Pro SemiBold"/>
                <a:ea typeface="Source Code Pro SemiBold"/>
                <a:cs typeface="Source Code Pro SemiBold"/>
                <a:sym typeface="Source Code Pro SemiBold"/>
                <a:hlinkClick r:id="rId7"/>
              </a:rPr>
              <a:t>CL</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a:solidFill>
                <a:schemeClr val="dk1"/>
              </a:solidFill>
              <a:latin typeface="Source Code Pro SemiBold"/>
              <a:ea typeface="Source Code Pro SemiBold"/>
              <a:cs typeface="Source Code Pro SemiBold"/>
              <a:sym typeface="Source Code Pro SemiBold"/>
            </a:endParaRPr>
          </a:p>
        </p:txBody>
      </p:sp>
      <p:pic>
        <p:nvPicPr>
          <p:cNvPr id="256" name="Google Shape;256;p26"/>
          <p:cNvPicPr preferRelativeResize="0"/>
          <p:nvPr/>
        </p:nvPicPr>
        <p:blipFill rotWithShape="1">
          <a:blip r:embed="rId8">
            <a:alphaModFix/>
          </a:blip>
          <a:srcRect b="14770" l="0" r="46300" t="0"/>
          <a:stretch/>
        </p:blipFill>
        <p:spPr>
          <a:xfrm>
            <a:off x="1426000" y="3794775"/>
            <a:ext cx="369125" cy="498600"/>
          </a:xfrm>
          <a:prstGeom prst="rect">
            <a:avLst/>
          </a:prstGeom>
          <a:noFill/>
          <a:ln>
            <a:noFill/>
          </a:ln>
        </p:spPr>
      </p:pic>
      <p:pic>
        <p:nvPicPr>
          <p:cNvPr id="257" name="Google Shape;257;p26"/>
          <p:cNvPicPr preferRelativeResize="0"/>
          <p:nvPr/>
        </p:nvPicPr>
        <p:blipFill rotWithShape="1">
          <a:blip r:embed="rId9">
            <a:alphaModFix/>
          </a:blip>
          <a:srcRect b="0" l="14028" r="15049" t="0"/>
          <a:stretch/>
        </p:blipFill>
        <p:spPr>
          <a:xfrm>
            <a:off x="6913730" y="4593561"/>
            <a:ext cx="2060775" cy="439025"/>
          </a:xfrm>
          <a:prstGeom prst="rect">
            <a:avLst/>
          </a:prstGeom>
          <a:noFill/>
          <a:ln>
            <a:noFill/>
          </a:ln>
        </p:spPr>
      </p:pic>
      <p:sp>
        <p:nvSpPr>
          <p:cNvPr id="258" name="Google Shape;258;p26"/>
          <p:cNvSpPr/>
          <p:nvPr/>
        </p:nvSpPr>
        <p:spPr>
          <a:xfrm>
            <a:off x="-62125" y="0"/>
            <a:ext cx="92166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txBox="1"/>
          <p:nvPr/>
        </p:nvSpPr>
        <p:spPr>
          <a:xfrm>
            <a:off x="144950" y="17700"/>
            <a:ext cx="6772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chemeClr val="lt1"/>
                </a:solidFill>
                <a:latin typeface="Viga"/>
                <a:ea typeface="Viga"/>
                <a:cs typeface="Viga"/>
                <a:sym typeface="Viga"/>
              </a:rPr>
              <a:t>&lt;/&gt; Ressources / survol et exploration</a:t>
            </a:r>
            <a:endParaRPr b="1" sz="2800">
              <a:solidFill>
                <a:schemeClr val="lt1"/>
              </a:solidFill>
              <a:latin typeface="Viga"/>
              <a:ea typeface="Viga"/>
              <a:cs typeface="Viga"/>
              <a:sym typeface="Vig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7"/>
          <p:cNvPicPr preferRelativeResize="0"/>
          <p:nvPr/>
        </p:nvPicPr>
        <p:blipFill>
          <a:blip r:embed="rId3">
            <a:alphaModFix amt="33000"/>
          </a:blip>
          <a:stretch>
            <a:fillRect/>
          </a:stretch>
        </p:blipFill>
        <p:spPr>
          <a:xfrm rot="-178101">
            <a:off x="113056" y="407853"/>
            <a:ext cx="8831240" cy="4594719"/>
          </a:xfrm>
          <a:prstGeom prst="rect">
            <a:avLst/>
          </a:prstGeom>
          <a:noFill/>
          <a:ln>
            <a:noFill/>
          </a:ln>
        </p:spPr>
      </p:pic>
      <p:sp>
        <p:nvSpPr>
          <p:cNvPr id="265" name="Google Shape;265;p27"/>
          <p:cNvSpPr/>
          <p:nvPr/>
        </p:nvSpPr>
        <p:spPr>
          <a:xfrm>
            <a:off x="1076975" y="836475"/>
            <a:ext cx="6979800" cy="3543300"/>
          </a:xfrm>
          <a:prstGeom prst="rect">
            <a:avLst/>
          </a:prstGeom>
          <a:solidFill>
            <a:schemeClr val="lt1"/>
          </a:solidFill>
          <a:ln cap="flat" cmpd="sng" w="38100">
            <a:solidFill>
              <a:srgbClr val="3E73A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Code Pro SemiBold"/>
              <a:ea typeface="Source Code Pro SemiBold"/>
              <a:cs typeface="Source Code Pro SemiBold"/>
              <a:sym typeface="Source Code Pro SemiBold"/>
            </a:endParaRPr>
          </a:p>
        </p:txBody>
      </p:sp>
      <p:sp>
        <p:nvSpPr>
          <p:cNvPr id="266" name="Google Shape;266;p27"/>
          <p:cNvSpPr/>
          <p:nvPr/>
        </p:nvSpPr>
        <p:spPr>
          <a:xfrm>
            <a:off x="1082100" y="836475"/>
            <a:ext cx="6960900" cy="498600"/>
          </a:xfrm>
          <a:prstGeom prst="rect">
            <a:avLst/>
          </a:prstGeom>
          <a:solidFill>
            <a:srgbClr val="3E73A9"/>
          </a:solidFill>
          <a:ln cap="flat" cmpd="sng" w="38100">
            <a:solidFill>
              <a:srgbClr val="3E73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txBox="1"/>
          <p:nvPr/>
        </p:nvSpPr>
        <p:spPr>
          <a:xfrm>
            <a:off x="1139100" y="824175"/>
            <a:ext cx="6334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Source Code Pro"/>
                <a:ea typeface="Source Code Pro"/>
                <a:cs typeface="Source Code Pro"/>
                <a:sym typeface="Source Code Pro"/>
              </a:rPr>
              <a:t>&lt;/&gt; Comment l’obtenir?</a:t>
            </a:r>
            <a:endParaRPr b="1" sz="2600">
              <a:solidFill>
                <a:srgbClr val="FFFFFF"/>
              </a:solidFill>
              <a:latin typeface="Source Code Pro"/>
              <a:ea typeface="Source Code Pro"/>
              <a:cs typeface="Source Code Pro"/>
              <a:sym typeface="Source Code Pro"/>
            </a:endParaRPr>
          </a:p>
        </p:txBody>
      </p:sp>
      <p:sp>
        <p:nvSpPr>
          <p:cNvPr id="268" name="Google Shape;268;p27"/>
          <p:cNvSpPr/>
          <p:nvPr/>
        </p:nvSpPr>
        <p:spPr>
          <a:xfrm>
            <a:off x="1128750" y="1438650"/>
            <a:ext cx="248400" cy="2889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27"/>
          <p:cNvPicPr preferRelativeResize="0"/>
          <p:nvPr/>
        </p:nvPicPr>
        <p:blipFill rotWithShape="1">
          <a:blip r:embed="rId4">
            <a:alphaModFix/>
          </a:blip>
          <a:srcRect b="14770" l="0" r="46300" t="0"/>
          <a:stretch/>
        </p:blipFill>
        <p:spPr>
          <a:xfrm>
            <a:off x="1426000" y="3794775"/>
            <a:ext cx="369125" cy="498600"/>
          </a:xfrm>
          <a:prstGeom prst="rect">
            <a:avLst/>
          </a:prstGeom>
          <a:noFill/>
          <a:ln>
            <a:noFill/>
          </a:ln>
        </p:spPr>
      </p:pic>
      <p:pic>
        <p:nvPicPr>
          <p:cNvPr id="270" name="Google Shape;270;p27"/>
          <p:cNvPicPr preferRelativeResize="0"/>
          <p:nvPr/>
        </p:nvPicPr>
        <p:blipFill rotWithShape="1">
          <a:blip r:embed="rId5">
            <a:alphaModFix/>
          </a:blip>
          <a:srcRect b="0" l="14028" r="15049" t="0"/>
          <a:stretch/>
        </p:blipFill>
        <p:spPr>
          <a:xfrm>
            <a:off x="6913730" y="4593561"/>
            <a:ext cx="2060775" cy="439025"/>
          </a:xfrm>
          <a:prstGeom prst="rect">
            <a:avLst/>
          </a:prstGeom>
          <a:noFill/>
          <a:ln>
            <a:noFill/>
          </a:ln>
        </p:spPr>
      </p:pic>
      <p:sp>
        <p:nvSpPr>
          <p:cNvPr id="271" name="Google Shape;271;p27"/>
          <p:cNvSpPr/>
          <p:nvPr/>
        </p:nvSpPr>
        <p:spPr>
          <a:xfrm>
            <a:off x="-62125" y="0"/>
            <a:ext cx="92166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txBox="1"/>
          <p:nvPr/>
        </p:nvSpPr>
        <p:spPr>
          <a:xfrm>
            <a:off x="144950" y="17700"/>
            <a:ext cx="6772500" cy="985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chemeClr val="lt1"/>
                </a:solidFill>
                <a:latin typeface="Viga"/>
                <a:ea typeface="Viga"/>
                <a:cs typeface="Viga"/>
                <a:sym typeface="Viga"/>
              </a:rPr>
              <a:t>&lt;/&gt; </a:t>
            </a:r>
            <a:r>
              <a:rPr b="1" lang="fr-CA" sz="2600">
                <a:solidFill>
                  <a:schemeClr val="lt1"/>
                </a:solidFill>
                <a:latin typeface="Viga"/>
                <a:ea typeface="Viga"/>
                <a:cs typeface="Viga"/>
                <a:sym typeface="Viga"/>
              </a:rPr>
              <a:t>Badge « Participation » </a:t>
            </a:r>
            <a:endParaRPr b="1" sz="2600">
              <a:solidFill>
                <a:schemeClr val="lt1"/>
              </a:solidFill>
              <a:latin typeface="Viga"/>
              <a:ea typeface="Viga"/>
              <a:cs typeface="Viga"/>
              <a:sym typeface="Viga"/>
            </a:endParaRPr>
          </a:p>
          <a:p>
            <a:pPr indent="0" lvl="0" marL="0" rtl="0" algn="l">
              <a:spcBef>
                <a:spcPts val="0"/>
              </a:spcBef>
              <a:spcAft>
                <a:spcPts val="0"/>
              </a:spcAft>
              <a:buNone/>
            </a:pPr>
            <a:r>
              <a:t/>
            </a:r>
            <a:endParaRPr b="1" sz="2600">
              <a:solidFill>
                <a:schemeClr val="lt1"/>
              </a:solidFill>
              <a:latin typeface="Viga"/>
              <a:ea typeface="Viga"/>
              <a:cs typeface="Viga"/>
              <a:sym typeface="Viga"/>
            </a:endParaRPr>
          </a:p>
        </p:txBody>
      </p:sp>
      <p:sp>
        <p:nvSpPr>
          <p:cNvPr id="273" name="Google Shape;273;p27"/>
          <p:cNvSpPr txBox="1"/>
          <p:nvPr/>
        </p:nvSpPr>
        <p:spPr>
          <a:xfrm>
            <a:off x="1377150" y="1438650"/>
            <a:ext cx="41418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solidFill>
                  <a:schemeClr val="dk2"/>
                </a:solidFill>
                <a:latin typeface="Source Code Pro"/>
                <a:ea typeface="Source Code Pro"/>
                <a:cs typeface="Source Code Pro"/>
                <a:sym typeface="Source Code Pro"/>
              </a:rPr>
              <a:t>Créer compte gratuit sur </a:t>
            </a:r>
            <a:r>
              <a:rPr b="1" lang="fr-CA" sz="2000" u="sng">
                <a:solidFill>
                  <a:schemeClr val="hlink"/>
                </a:solidFill>
                <a:latin typeface="Source Code Pro"/>
                <a:ea typeface="Source Code Pro"/>
                <a:cs typeface="Source Code Pro"/>
                <a:sym typeface="Source Code Pro"/>
                <a:hlinkClick r:id="rId6"/>
              </a:rPr>
              <a:t>campus.recit.qc.ca</a:t>
            </a:r>
            <a:endParaRPr b="1" sz="2000">
              <a:solidFill>
                <a:schemeClr val="dk2"/>
              </a:solidFill>
              <a:latin typeface="Source Code Pro"/>
              <a:ea typeface="Source Code Pro"/>
              <a:cs typeface="Source Code Pro"/>
              <a:sym typeface="Source Code Pro"/>
            </a:endParaRPr>
          </a:p>
          <a:p>
            <a:pPr indent="0" lvl="0" marL="914400" rtl="0" algn="l">
              <a:spcBef>
                <a:spcPts val="0"/>
              </a:spcBef>
              <a:spcAft>
                <a:spcPts val="0"/>
              </a:spcAft>
              <a:buNone/>
            </a:pPr>
            <a:r>
              <a:rPr lang="fr-CA" sz="1600">
                <a:solidFill>
                  <a:schemeClr val="dk2"/>
                </a:solidFill>
                <a:latin typeface="Source Code Pro"/>
                <a:ea typeface="Source Code Pro"/>
                <a:cs typeface="Source Code Pro"/>
                <a:sym typeface="Source Code Pro"/>
              </a:rPr>
              <a:t>Valider le courriel et se connecter</a:t>
            </a:r>
            <a:endParaRPr sz="1600">
              <a:solidFill>
                <a:schemeClr val="dk2"/>
              </a:solidFill>
              <a:latin typeface="Source Code Pro"/>
              <a:ea typeface="Source Code Pro"/>
              <a:cs typeface="Source Code Pro"/>
              <a:sym typeface="Source Code Pro"/>
            </a:endParaRPr>
          </a:p>
          <a:p>
            <a:pPr indent="0" lvl="0" marL="914400" rtl="0" algn="l">
              <a:spcBef>
                <a:spcPts val="0"/>
              </a:spcBef>
              <a:spcAft>
                <a:spcPts val="0"/>
              </a:spcAft>
              <a:buNone/>
            </a:pPr>
            <a:r>
              <a:t/>
            </a:r>
            <a:endParaRPr sz="20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rPr b="1" lang="fr-CA" sz="2000">
                <a:solidFill>
                  <a:schemeClr val="dk2"/>
                </a:solidFill>
                <a:latin typeface="Source Code Pro"/>
                <a:ea typeface="Source Code Pro"/>
                <a:cs typeface="Source Code Pro"/>
                <a:sym typeface="Source Code Pro"/>
              </a:rPr>
              <a:t>Cliquer sur le lien placé dans le clavardage</a:t>
            </a:r>
            <a:endParaRPr sz="2000">
              <a:solidFill>
                <a:schemeClr val="dk2"/>
              </a:solidFill>
              <a:latin typeface="Ubuntu"/>
              <a:ea typeface="Ubuntu"/>
              <a:cs typeface="Ubuntu"/>
              <a:sym typeface="Ubuntu"/>
            </a:endParaRPr>
          </a:p>
        </p:txBody>
      </p:sp>
      <p:pic>
        <p:nvPicPr>
          <p:cNvPr id="274" name="Google Shape;274;p27"/>
          <p:cNvPicPr preferRelativeResize="0"/>
          <p:nvPr/>
        </p:nvPicPr>
        <p:blipFill>
          <a:blip r:embed="rId7">
            <a:alphaModFix/>
          </a:blip>
          <a:stretch>
            <a:fillRect/>
          </a:stretch>
        </p:blipFill>
        <p:spPr>
          <a:xfrm>
            <a:off x="5689650" y="1941150"/>
            <a:ext cx="2146625" cy="2120425"/>
          </a:xfrm>
          <a:prstGeom prst="rect">
            <a:avLst/>
          </a:prstGeom>
          <a:noFill/>
          <a:ln>
            <a:noFill/>
          </a:ln>
        </p:spPr>
      </p:pic>
      <p:cxnSp>
        <p:nvCxnSpPr>
          <p:cNvPr id="275" name="Google Shape;275;p27"/>
          <p:cNvCxnSpPr/>
          <p:nvPr/>
        </p:nvCxnSpPr>
        <p:spPr>
          <a:xfrm>
            <a:off x="2283800" y="2176221"/>
            <a:ext cx="0" cy="4257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8"/>
          <p:cNvSpPr txBox="1"/>
          <p:nvPr>
            <p:ph idx="4294967295" type="title"/>
          </p:nvPr>
        </p:nvSpPr>
        <p:spPr>
          <a:xfrm>
            <a:off x="943500" y="636075"/>
            <a:ext cx="7257000" cy="857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fr-CA" sz="3000">
                <a:latin typeface="Viga"/>
                <a:ea typeface="Viga"/>
                <a:cs typeface="Viga"/>
                <a:sym typeface="Viga"/>
              </a:rPr>
              <a:t>L’équipe du RÉCIT MST est disponible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les mercredis matins </a:t>
            </a:r>
            <a:endParaRPr sz="3000">
              <a:latin typeface="Viga"/>
              <a:ea typeface="Viga"/>
              <a:cs typeface="Viga"/>
              <a:sym typeface="Viga"/>
            </a:endParaRPr>
          </a:p>
          <a:p>
            <a:pPr indent="0" lvl="0" marL="0" rtl="0" algn="ctr">
              <a:spcBef>
                <a:spcPts val="0"/>
              </a:spcBef>
              <a:spcAft>
                <a:spcPts val="0"/>
              </a:spcAft>
              <a:buNone/>
            </a:pPr>
            <a:r>
              <a:rPr lang="fr-CA" sz="3000">
                <a:latin typeface="Viga"/>
                <a:ea typeface="Viga"/>
                <a:cs typeface="Viga"/>
                <a:sym typeface="Viga"/>
              </a:rPr>
              <a:t>de 9 h à 11 h 30. </a:t>
            </a:r>
            <a:endParaRPr sz="3000">
              <a:latin typeface="Viga"/>
              <a:ea typeface="Viga"/>
              <a:cs typeface="Viga"/>
              <a:sym typeface="Viga"/>
            </a:endParaRPr>
          </a:p>
        </p:txBody>
      </p:sp>
      <p:sp>
        <p:nvSpPr>
          <p:cNvPr id="281" name="Google Shape;281;p28">
            <a:hlinkClick r:id="rId3"/>
          </p:cNvPr>
          <p:cNvSpPr/>
          <p:nvPr/>
        </p:nvSpPr>
        <p:spPr>
          <a:xfrm>
            <a:off x="3092753" y="1988225"/>
            <a:ext cx="2958600" cy="16332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282" name="Google Shape;282;p28"/>
          <p:cNvSpPr/>
          <p:nvPr/>
        </p:nvSpPr>
        <p:spPr>
          <a:xfrm>
            <a:off x="2957648" y="1877003"/>
            <a:ext cx="3228699" cy="2173280"/>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283" name="Google Shape;283;p28"/>
          <p:cNvSpPr txBox="1"/>
          <p:nvPr/>
        </p:nvSpPr>
        <p:spPr>
          <a:xfrm>
            <a:off x="2098950" y="4116175"/>
            <a:ext cx="49461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Ubuntu"/>
                <a:ea typeface="Ubuntu"/>
                <a:cs typeface="Ubuntu"/>
                <a:sym typeface="Ubuntu"/>
              </a:rPr>
              <a:t>Lien vers notre salle de vidéoconférence : </a:t>
            </a:r>
            <a:endParaRPr>
              <a:latin typeface="Ubuntu"/>
              <a:ea typeface="Ubuntu"/>
              <a:cs typeface="Ubuntu"/>
              <a:sym typeface="Ubuntu"/>
            </a:endParaRPr>
          </a:p>
          <a:p>
            <a:pPr indent="0" lvl="0" marL="0" rtl="0" algn="ctr">
              <a:spcBef>
                <a:spcPts val="0"/>
              </a:spcBef>
              <a:spcAft>
                <a:spcPts val="0"/>
              </a:spcAft>
              <a:buNone/>
            </a:pPr>
            <a:r>
              <a:t/>
            </a:r>
            <a:endParaRPr sz="400">
              <a:latin typeface="Ubuntu"/>
              <a:ea typeface="Ubuntu"/>
              <a:cs typeface="Ubuntu"/>
              <a:sym typeface="Ubuntu"/>
            </a:endParaRPr>
          </a:p>
          <a:p>
            <a:pPr indent="0" lvl="0" marL="0" rtl="0" algn="ctr">
              <a:spcBef>
                <a:spcPts val="0"/>
              </a:spcBef>
              <a:spcAft>
                <a:spcPts val="0"/>
              </a:spcAft>
              <a:buNone/>
            </a:pPr>
            <a:r>
              <a:rPr lang="fr-CA" sz="2400" u="sng">
                <a:solidFill>
                  <a:schemeClr val="hlink"/>
                </a:solidFill>
                <a:highlight>
                  <a:srgbClr val="FFFFFF"/>
                </a:highlight>
                <a:latin typeface="Viga"/>
                <a:ea typeface="Viga"/>
                <a:cs typeface="Viga"/>
                <a:sym typeface="Viga"/>
                <a:hlinkClick r:id="rId4"/>
              </a:rPr>
              <a:t>recitmst.qc.ca/ecv-zoom</a:t>
            </a:r>
            <a:r>
              <a:rPr lang="fr-CA" sz="2400">
                <a:highlight>
                  <a:srgbClr val="FFFFFF"/>
                </a:highlight>
                <a:latin typeface="Viga"/>
                <a:ea typeface="Viga"/>
                <a:cs typeface="Viga"/>
                <a:sym typeface="Viga"/>
              </a:rPr>
              <a:t> </a:t>
            </a:r>
            <a:endParaRPr b="1" sz="2400">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pic>
        <p:nvPicPr>
          <p:cNvPr id="284" name="Google Shape;284;p28"/>
          <p:cNvPicPr preferRelativeResize="0"/>
          <p:nvPr/>
        </p:nvPicPr>
        <p:blipFill>
          <a:blip r:embed="rId5">
            <a:alphaModFix/>
          </a:blip>
          <a:stretch>
            <a:fillRect/>
          </a:stretch>
        </p:blipFill>
        <p:spPr>
          <a:xfrm>
            <a:off x="3092750" y="1988225"/>
            <a:ext cx="2958601" cy="1633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idx="4294967295" type="ctrTitle"/>
          </p:nvPr>
        </p:nvSpPr>
        <p:spPr>
          <a:xfrm>
            <a:off x="1761750" y="1294175"/>
            <a:ext cx="5620500" cy="704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10000">
                <a:latin typeface="Viga"/>
                <a:ea typeface="Viga"/>
                <a:cs typeface="Viga"/>
                <a:sym typeface="Viga"/>
              </a:rPr>
              <a:t>MERCI !</a:t>
            </a:r>
            <a:endParaRPr b="1" sz="10000">
              <a:latin typeface="Viga"/>
              <a:ea typeface="Viga"/>
              <a:cs typeface="Viga"/>
              <a:sym typeface="Viga"/>
            </a:endParaRPr>
          </a:p>
        </p:txBody>
      </p:sp>
      <p:pic>
        <p:nvPicPr>
          <p:cNvPr id="290" name="Google Shape;290;p29"/>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291" name="Google Shape;291;p29"/>
          <p:cNvSpPr txBox="1"/>
          <p:nvPr/>
        </p:nvSpPr>
        <p:spPr>
          <a:xfrm>
            <a:off x="4142800" y="2338700"/>
            <a:ext cx="4227900" cy="2213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lang="fr-CA" sz="2500" u="sng">
                <a:solidFill>
                  <a:schemeClr val="hlink"/>
                </a:solidFill>
                <a:latin typeface="Ubuntu"/>
                <a:ea typeface="Ubuntu"/>
                <a:cs typeface="Ubuntu"/>
                <a:sym typeface="Ubuntu"/>
                <a:hlinkClick r:id="rId4"/>
              </a:rPr>
              <a:t>luc.lagarde@recitmst.qc.ca</a:t>
            </a:r>
            <a:r>
              <a:rPr lang="fr-CA" sz="2500">
                <a:solidFill>
                  <a:schemeClr val="dk2"/>
                </a:solidFill>
                <a:latin typeface="Ubuntu"/>
                <a:ea typeface="Ubuntu"/>
                <a:cs typeface="Ubuntu"/>
                <a:sym typeface="Ubuntu"/>
              </a:rPr>
              <a:t> </a:t>
            </a:r>
            <a:endParaRPr sz="2500">
              <a:solidFill>
                <a:schemeClr val="dk2"/>
              </a:solidFill>
              <a:latin typeface="Ubuntu"/>
              <a:ea typeface="Ubuntu"/>
              <a:cs typeface="Ubuntu"/>
              <a:sym typeface="Ubuntu"/>
            </a:endParaRPr>
          </a:p>
          <a:p>
            <a:pPr indent="0" lvl="0" marL="0" rtl="0" algn="l">
              <a:spcBef>
                <a:spcPts val="600"/>
              </a:spcBef>
              <a:spcAft>
                <a:spcPts val="0"/>
              </a:spcAft>
              <a:buNone/>
            </a:pPr>
            <a:r>
              <a:rPr lang="fr-CA" sz="2500" u="sng">
                <a:solidFill>
                  <a:schemeClr val="hlink"/>
                </a:solidFill>
                <a:latin typeface="Ubuntu"/>
                <a:ea typeface="Ubuntu"/>
                <a:cs typeface="Ubuntu"/>
                <a:sym typeface="Ubuntu"/>
                <a:hlinkClick r:id="rId5"/>
              </a:rPr>
              <a:t>equipe@recitmst.qc.ca</a:t>
            </a:r>
            <a:endParaRPr sz="2500">
              <a:solidFill>
                <a:schemeClr val="dk2"/>
              </a:solidFill>
              <a:latin typeface="Ubuntu"/>
              <a:ea typeface="Ubuntu"/>
              <a:cs typeface="Ubuntu"/>
              <a:sym typeface="Ubuntu"/>
            </a:endParaRPr>
          </a:p>
          <a:p>
            <a:pPr indent="-330200" lvl="0" marL="457200" rtl="0" algn="l">
              <a:spcBef>
                <a:spcPts val="600"/>
              </a:spcBef>
              <a:spcAft>
                <a:spcPts val="0"/>
              </a:spcAft>
              <a:buClr>
                <a:schemeClr val="dk2"/>
              </a:buClr>
              <a:buSzPts val="1600"/>
              <a:buFont typeface="Ubuntu"/>
              <a:buChar char="❏"/>
            </a:pPr>
            <a:r>
              <a:rPr lang="fr-CA" sz="1600" u="sng">
                <a:solidFill>
                  <a:schemeClr val="hlink"/>
                </a:solidFill>
                <a:latin typeface="Ubuntu"/>
                <a:ea typeface="Ubuntu"/>
                <a:cs typeface="Ubuntu"/>
                <a:sym typeface="Ubuntu"/>
                <a:hlinkClick r:id="rId6"/>
              </a:rPr>
              <a:t>Site Internet</a:t>
            </a:r>
            <a:endParaRPr sz="1600">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7">
                  <a:extLst>
                    <a:ext uri="{A12FA001-AC4F-418D-AE19-62706E023703}">
                      <ahyp:hlinkClr val="tx"/>
                    </a:ext>
                  </a:extLst>
                </a:hlinkClick>
              </a:rPr>
              <a:t>Page Facebook</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8">
                  <a:extLst>
                    <a:ext uri="{A12FA001-AC4F-418D-AE19-62706E023703}">
                      <ahyp:hlinkClr val="tx"/>
                    </a:ext>
                  </a:extLst>
                </a:hlinkClick>
              </a:rPr>
              <a:t>Twitter</a:t>
            </a:r>
            <a:endParaRPr sz="1600" u="sng">
              <a:solidFill>
                <a:schemeClr val="dk2"/>
              </a:solidFill>
              <a:latin typeface="Ubuntu"/>
              <a:ea typeface="Ubuntu"/>
              <a:cs typeface="Ubuntu"/>
              <a:sym typeface="Ubuntu"/>
            </a:endParaRPr>
          </a:p>
          <a:p>
            <a:pPr indent="-330200" lvl="0" marL="457200" rtl="0" algn="l">
              <a:spcBef>
                <a:spcPts val="0"/>
              </a:spcBef>
              <a:spcAft>
                <a:spcPts val="0"/>
              </a:spcAft>
              <a:buClr>
                <a:schemeClr val="dk2"/>
              </a:buClr>
              <a:buSzPts val="1600"/>
              <a:buFont typeface="Ubuntu"/>
              <a:buChar char="❏"/>
            </a:pPr>
            <a:r>
              <a:rPr lang="fr-CA" sz="1600" u="sng">
                <a:solidFill>
                  <a:schemeClr val="dk2"/>
                </a:solidFill>
                <a:latin typeface="Ubuntu"/>
                <a:ea typeface="Ubuntu"/>
                <a:cs typeface="Ubuntu"/>
                <a:sym typeface="Ubuntu"/>
                <a:hlinkClick r:id="rId9">
                  <a:extLst>
                    <a:ext uri="{A12FA001-AC4F-418D-AE19-62706E023703}">
                      <ahyp:hlinkClr val="tx"/>
                    </a:ext>
                  </a:extLst>
                </a:hlinkClick>
              </a:rPr>
              <a:t>Chaîne YouTube</a:t>
            </a:r>
            <a:endParaRPr sz="900">
              <a:solidFill>
                <a:schemeClr val="dk2"/>
              </a:solidFill>
            </a:endParaRPr>
          </a:p>
        </p:txBody>
      </p:sp>
      <p:sp>
        <p:nvSpPr>
          <p:cNvPr id="292" name="Google Shape;292;p29"/>
          <p:cNvSpPr txBox="1"/>
          <p:nvPr/>
        </p:nvSpPr>
        <p:spPr>
          <a:xfrm>
            <a:off x="443038" y="241490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fr-CA"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293" name="Google Shape;293;p29"/>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Ces formations du RÉCIT </a:t>
            </a:r>
            <a:r>
              <a:rPr lang="fr-CA" sz="800">
                <a:latin typeface="Ubuntu"/>
                <a:ea typeface="Ubuntu"/>
                <a:cs typeface="Ubuntu"/>
                <a:sym typeface="Ubuntu"/>
              </a:rPr>
              <a:t>sont mise</a:t>
            </a:r>
            <a:r>
              <a:rPr lang="fr-CA" sz="800">
                <a:latin typeface="Ubuntu"/>
                <a:ea typeface="Ubuntu"/>
                <a:cs typeface="Ubuntu"/>
                <a:sym typeface="Ubuntu"/>
              </a:rPr>
              <a:t>s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chemeClr val="accent1"/>
                </a:solidFill>
                <a:latin typeface="Ubuntu"/>
                <a:ea typeface="Ubuntu"/>
                <a:cs typeface="Ubuntu"/>
                <a:sym typeface="Ubuntu"/>
              </a:rPr>
              <a:t> </a:t>
            </a:r>
            <a:r>
              <a:rPr lang="fr-CA" sz="800" u="sng">
                <a:solidFill>
                  <a:schemeClr val="accent1"/>
                </a:solidFill>
                <a:hlinkClick r:id="rId10">
                  <a:extLst>
                    <a:ext uri="{A12FA001-AC4F-418D-AE19-62706E023703}">
                      <ahyp:hlinkClr val="tx"/>
                    </a:ext>
                  </a:extLst>
                </a:hlinkClick>
              </a:rPr>
              <a:t>Licence Creative Commons Attribution - Pas d’Utilisation Commerciale - Partage dans les Mêmes Conditions 4.0 International</a:t>
            </a:r>
            <a:r>
              <a:rPr lang="fr-CA" sz="800">
                <a:solidFill>
                  <a:schemeClr val="accent1"/>
                </a:solidFill>
              </a:rPr>
              <a:t>.</a:t>
            </a:r>
            <a:r>
              <a:rPr lang="fr-CA"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294" name="Google Shape;294;p29"/>
          <p:cNvPicPr preferRelativeResize="0"/>
          <p:nvPr/>
        </p:nvPicPr>
        <p:blipFill>
          <a:blip r:embed="rId11">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nvSpPr>
        <p:spPr>
          <a:xfrm>
            <a:off x="1133650" y="901175"/>
            <a:ext cx="7761300" cy="4042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CA" sz="1900" u="sng">
                <a:solidFill>
                  <a:srgbClr val="0000FF"/>
                </a:solidFill>
                <a:latin typeface="Ubuntu"/>
                <a:ea typeface="Ubuntu"/>
                <a:cs typeface="Ubuntu"/>
                <a:sym typeface="Ubuntu"/>
                <a:hlinkClick r:id="rId3">
                  <a:extLst>
                    <a:ext uri="{A12FA001-AC4F-418D-AE19-62706E023703}">
                      <ahyp:hlinkClr val="tx"/>
                    </a:ext>
                  </a:extLst>
                </a:hlinkClick>
              </a:rPr>
              <a:t>Computation Layer</a:t>
            </a:r>
            <a:r>
              <a:rPr b="1" lang="fr-CA" sz="1900">
                <a:solidFill>
                  <a:srgbClr val="434343"/>
                </a:solidFill>
                <a:latin typeface="Ubuntu"/>
                <a:ea typeface="Ubuntu"/>
                <a:cs typeface="Ubuntu"/>
                <a:sym typeface="Ubuntu"/>
              </a:rPr>
              <a:t> (CL) est un langage de programmation créé spécialement pour le Créateur d’activités Desmos. Ce langage permet l'interaction entre les différentes composantes d’une activité pour soutenir les élèves avec leurs observations et leurs interprétations.</a:t>
            </a:r>
            <a:endParaRPr b="1" sz="1900">
              <a:solidFill>
                <a:srgbClr val="434343"/>
              </a:solidFill>
              <a:latin typeface="Ubuntu"/>
              <a:ea typeface="Ubuntu"/>
              <a:cs typeface="Ubuntu"/>
              <a:sym typeface="Ubuntu"/>
            </a:endParaRPr>
          </a:p>
          <a:p>
            <a:pPr indent="0" lvl="0" marL="0" rtl="0" algn="just">
              <a:lnSpc>
                <a:spcPct val="115000"/>
              </a:lnSpc>
              <a:spcBef>
                <a:spcPts val="2100"/>
              </a:spcBef>
              <a:spcAft>
                <a:spcPts val="0"/>
              </a:spcAft>
              <a:buNone/>
            </a:pPr>
            <a:r>
              <a:rPr b="1" lang="fr-CA" sz="1900">
                <a:solidFill>
                  <a:srgbClr val="434343"/>
                </a:solidFill>
                <a:latin typeface="Ubuntu"/>
                <a:ea typeface="Ubuntu"/>
                <a:cs typeface="Ubuntu"/>
                <a:sym typeface="Ubuntu"/>
              </a:rPr>
              <a:t>Atelier de type participatif permettant d’explorer et d’expérimenter les ressources disponibles sur la programmation CL.</a:t>
            </a:r>
            <a:endParaRPr b="1" sz="1900">
              <a:solidFill>
                <a:srgbClr val="434343"/>
              </a:solidFill>
              <a:latin typeface="Ubuntu"/>
              <a:ea typeface="Ubuntu"/>
              <a:cs typeface="Ubuntu"/>
              <a:sym typeface="Ubuntu"/>
            </a:endParaRPr>
          </a:p>
          <a:p>
            <a:pPr indent="0" lvl="0" marL="0" rtl="0" algn="just">
              <a:lnSpc>
                <a:spcPct val="115000"/>
              </a:lnSpc>
              <a:spcBef>
                <a:spcPts val="2100"/>
              </a:spcBef>
              <a:spcAft>
                <a:spcPts val="2100"/>
              </a:spcAft>
              <a:buClr>
                <a:schemeClr val="dk1"/>
              </a:buClr>
              <a:buSzPts val="1100"/>
              <a:buFont typeface="Arial"/>
              <a:buNone/>
            </a:pPr>
            <a:r>
              <a:rPr b="1" lang="fr-CA" sz="1900">
                <a:solidFill>
                  <a:srgbClr val="434343"/>
                </a:solidFill>
                <a:latin typeface="Ubuntu"/>
                <a:ea typeface="Ubuntu"/>
                <a:cs typeface="Ubuntu"/>
                <a:sym typeface="Ubuntu"/>
              </a:rPr>
              <a:t>Une bonne connaissance de base du Créateur d’activités Desmos est nécessaire pour y participer.</a:t>
            </a:r>
            <a:endParaRPr sz="2200">
              <a:latin typeface="Ubuntu"/>
              <a:ea typeface="Ubuntu"/>
              <a:cs typeface="Ubuntu"/>
              <a:sym typeface="Ubuntu"/>
            </a:endParaRPr>
          </a:p>
        </p:txBody>
      </p:sp>
      <p:sp>
        <p:nvSpPr>
          <p:cNvPr id="75" name="Google Shape;75;p15"/>
          <p:cNvSpPr txBox="1"/>
          <p:nvPr/>
        </p:nvSpPr>
        <p:spPr>
          <a:xfrm>
            <a:off x="144950" y="17700"/>
            <a:ext cx="67725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800">
                <a:solidFill>
                  <a:schemeClr val="lt1"/>
                </a:solidFill>
                <a:latin typeface="Viga"/>
                <a:ea typeface="Viga"/>
                <a:cs typeface="Viga"/>
                <a:sym typeface="Viga"/>
              </a:rPr>
              <a:t>desmos Computation Layer (CL)</a:t>
            </a:r>
            <a:endParaRPr b="1" sz="2800">
              <a:solidFill>
                <a:schemeClr val="lt1"/>
              </a:solidFill>
              <a:latin typeface="Viga"/>
              <a:ea typeface="Viga"/>
              <a:cs typeface="Viga"/>
              <a:sym typeface="Viga"/>
            </a:endParaRPr>
          </a:p>
        </p:txBody>
      </p:sp>
      <p:pic>
        <p:nvPicPr>
          <p:cNvPr id="76" name="Google Shape;76;p15"/>
          <p:cNvPicPr preferRelativeResize="0"/>
          <p:nvPr/>
        </p:nvPicPr>
        <p:blipFill>
          <a:blip r:embed="rId4">
            <a:alphaModFix/>
          </a:blip>
          <a:stretch>
            <a:fillRect/>
          </a:stretch>
        </p:blipFill>
        <p:spPr>
          <a:xfrm>
            <a:off x="289224" y="4216175"/>
            <a:ext cx="607739" cy="585000"/>
          </a:xfrm>
          <a:prstGeom prst="rect">
            <a:avLst/>
          </a:prstGeom>
          <a:noFill/>
          <a:ln>
            <a:noFill/>
          </a:ln>
        </p:spPr>
      </p:pic>
      <p:pic>
        <p:nvPicPr>
          <p:cNvPr id="77" name="Google Shape;77;p15"/>
          <p:cNvPicPr preferRelativeResize="0"/>
          <p:nvPr/>
        </p:nvPicPr>
        <p:blipFill rotWithShape="1">
          <a:blip r:embed="rId5">
            <a:alphaModFix/>
          </a:blip>
          <a:srcRect b="13530" l="25444" r="23573" t="11173"/>
          <a:stretch/>
        </p:blipFill>
        <p:spPr>
          <a:xfrm>
            <a:off x="235400" y="3038426"/>
            <a:ext cx="715375" cy="704374"/>
          </a:xfrm>
          <a:prstGeom prst="rect">
            <a:avLst/>
          </a:prstGeom>
          <a:noFill/>
          <a:ln>
            <a:noFill/>
          </a:ln>
        </p:spPr>
      </p:pic>
      <p:pic>
        <p:nvPicPr>
          <p:cNvPr id="78" name="Google Shape;78;p15"/>
          <p:cNvPicPr preferRelativeResize="0"/>
          <p:nvPr/>
        </p:nvPicPr>
        <p:blipFill>
          <a:blip r:embed="rId6">
            <a:alphaModFix/>
          </a:blip>
          <a:stretch>
            <a:fillRect/>
          </a:stretch>
        </p:blipFill>
        <p:spPr>
          <a:xfrm>
            <a:off x="289223" y="1507835"/>
            <a:ext cx="607749" cy="607749"/>
          </a:xfrm>
          <a:prstGeom prst="rect">
            <a:avLst/>
          </a:prstGeom>
          <a:noFill/>
          <a:ln>
            <a:noFill/>
          </a:ln>
        </p:spPr>
      </p:pic>
      <p:cxnSp>
        <p:nvCxnSpPr>
          <p:cNvPr id="79" name="Google Shape;79;p15"/>
          <p:cNvCxnSpPr/>
          <p:nvPr/>
        </p:nvCxnSpPr>
        <p:spPr>
          <a:xfrm>
            <a:off x="1044775" y="1044775"/>
            <a:ext cx="0" cy="1577100"/>
          </a:xfrm>
          <a:prstGeom prst="straightConnector1">
            <a:avLst/>
          </a:prstGeom>
          <a:noFill/>
          <a:ln cap="flat" cmpd="sng" w="9525">
            <a:solidFill>
              <a:schemeClr val="dk2"/>
            </a:solidFill>
            <a:prstDash val="solid"/>
            <a:round/>
            <a:headEnd len="med" w="med" type="none"/>
            <a:tailEnd len="med" w="med" type="none"/>
          </a:ln>
        </p:spPr>
      </p:cxnSp>
      <p:cxnSp>
        <p:nvCxnSpPr>
          <p:cNvPr id="80" name="Google Shape;80;p15"/>
          <p:cNvCxnSpPr/>
          <p:nvPr/>
        </p:nvCxnSpPr>
        <p:spPr>
          <a:xfrm>
            <a:off x="1044775" y="2933400"/>
            <a:ext cx="0" cy="895800"/>
          </a:xfrm>
          <a:prstGeom prst="straightConnector1">
            <a:avLst/>
          </a:prstGeom>
          <a:noFill/>
          <a:ln cap="flat" cmpd="sng" w="9525">
            <a:solidFill>
              <a:schemeClr val="dk2"/>
            </a:solidFill>
            <a:prstDash val="solid"/>
            <a:round/>
            <a:headEnd len="med" w="med" type="none"/>
            <a:tailEnd len="med" w="med" type="none"/>
          </a:ln>
        </p:spPr>
      </p:cxnSp>
      <p:cxnSp>
        <p:nvCxnSpPr>
          <p:cNvPr id="81" name="Google Shape;81;p15"/>
          <p:cNvCxnSpPr/>
          <p:nvPr/>
        </p:nvCxnSpPr>
        <p:spPr>
          <a:xfrm>
            <a:off x="1044775" y="4216175"/>
            <a:ext cx="0" cy="595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mt="33000"/>
          </a:blip>
          <a:stretch>
            <a:fillRect/>
          </a:stretch>
        </p:blipFill>
        <p:spPr>
          <a:xfrm rot="-178101">
            <a:off x="113056" y="407853"/>
            <a:ext cx="8831240" cy="4594719"/>
          </a:xfrm>
          <a:prstGeom prst="rect">
            <a:avLst/>
          </a:prstGeom>
          <a:noFill/>
          <a:ln>
            <a:noFill/>
          </a:ln>
        </p:spPr>
      </p:pic>
      <p:pic>
        <p:nvPicPr>
          <p:cNvPr id="87" name="Google Shape;87;p16"/>
          <p:cNvPicPr preferRelativeResize="0"/>
          <p:nvPr/>
        </p:nvPicPr>
        <p:blipFill rotWithShape="1">
          <a:blip r:embed="rId4">
            <a:alphaModFix/>
          </a:blip>
          <a:srcRect b="0" l="14028" r="15049" t="0"/>
          <a:stretch/>
        </p:blipFill>
        <p:spPr>
          <a:xfrm>
            <a:off x="6913730" y="4593561"/>
            <a:ext cx="2060775" cy="439025"/>
          </a:xfrm>
          <a:prstGeom prst="rect">
            <a:avLst/>
          </a:prstGeom>
          <a:noFill/>
          <a:ln>
            <a:noFill/>
          </a:ln>
        </p:spPr>
      </p:pic>
      <p:sp>
        <p:nvSpPr>
          <p:cNvPr id="88" name="Google Shape;88;p16"/>
          <p:cNvSpPr/>
          <p:nvPr/>
        </p:nvSpPr>
        <p:spPr>
          <a:xfrm>
            <a:off x="-62125" y="0"/>
            <a:ext cx="92166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144950" y="17700"/>
            <a:ext cx="67725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800">
                <a:solidFill>
                  <a:schemeClr val="lt1"/>
                </a:solidFill>
                <a:latin typeface="Viga"/>
                <a:ea typeface="Viga"/>
                <a:cs typeface="Viga"/>
                <a:sym typeface="Viga"/>
              </a:rPr>
              <a:t>desmos Computation Layer (CL)</a:t>
            </a:r>
            <a:endParaRPr b="1" sz="2800">
              <a:solidFill>
                <a:schemeClr val="lt1"/>
              </a:solidFill>
              <a:latin typeface="Viga"/>
              <a:ea typeface="Viga"/>
              <a:cs typeface="Viga"/>
              <a:sym typeface="Viga"/>
            </a:endParaRPr>
          </a:p>
        </p:txBody>
      </p:sp>
      <p:sp>
        <p:nvSpPr>
          <p:cNvPr id="90" name="Google Shape;90;p16"/>
          <p:cNvSpPr/>
          <p:nvPr/>
        </p:nvSpPr>
        <p:spPr>
          <a:xfrm>
            <a:off x="1994700" y="1078025"/>
            <a:ext cx="6979800" cy="3176400"/>
          </a:xfrm>
          <a:prstGeom prst="rect">
            <a:avLst/>
          </a:prstGeom>
          <a:solidFill>
            <a:schemeClr val="lt1"/>
          </a:solidFill>
          <a:ln cap="flat" cmpd="sng" w="38100">
            <a:solidFill>
              <a:srgbClr val="3E73A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Code Pro SemiBold"/>
              <a:ea typeface="Source Code Pro SemiBold"/>
              <a:cs typeface="Source Code Pro SemiBold"/>
              <a:sym typeface="Source Code Pro SemiBold"/>
            </a:endParaRPr>
          </a:p>
        </p:txBody>
      </p:sp>
      <p:pic>
        <p:nvPicPr>
          <p:cNvPr id="91" name="Google Shape;91;p16"/>
          <p:cNvPicPr preferRelativeResize="0"/>
          <p:nvPr/>
        </p:nvPicPr>
        <p:blipFill rotWithShape="1">
          <a:blip r:embed="rId5">
            <a:alphaModFix/>
          </a:blip>
          <a:srcRect b="14770" l="0" r="46300" t="0"/>
          <a:stretch/>
        </p:blipFill>
        <p:spPr>
          <a:xfrm>
            <a:off x="5702625" y="2220476"/>
            <a:ext cx="369125" cy="498600"/>
          </a:xfrm>
          <a:prstGeom prst="rect">
            <a:avLst/>
          </a:prstGeom>
          <a:noFill/>
          <a:ln>
            <a:noFill/>
          </a:ln>
        </p:spPr>
      </p:pic>
      <p:sp>
        <p:nvSpPr>
          <p:cNvPr id="92" name="Google Shape;92;p16"/>
          <p:cNvSpPr/>
          <p:nvPr/>
        </p:nvSpPr>
        <p:spPr>
          <a:xfrm>
            <a:off x="2056600" y="1161425"/>
            <a:ext cx="248400" cy="3009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6"/>
          <p:cNvPicPr preferRelativeResize="0"/>
          <p:nvPr/>
        </p:nvPicPr>
        <p:blipFill rotWithShape="1">
          <a:blip r:embed="rId4">
            <a:alphaModFix/>
          </a:blip>
          <a:srcRect b="0" l="14028" r="15049" t="0"/>
          <a:stretch/>
        </p:blipFill>
        <p:spPr>
          <a:xfrm>
            <a:off x="6913730" y="4593561"/>
            <a:ext cx="2060775" cy="439025"/>
          </a:xfrm>
          <a:prstGeom prst="rect">
            <a:avLst/>
          </a:prstGeom>
          <a:noFill/>
          <a:ln>
            <a:noFill/>
          </a:ln>
        </p:spPr>
      </p:pic>
      <p:cxnSp>
        <p:nvCxnSpPr>
          <p:cNvPr id="94" name="Google Shape;94;p16"/>
          <p:cNvCxnSpPr/>
          <p:nvPr/>
        </p:nvCxnSpPr>
        <p:spPr>
          <a:xfrm>
            <a:off x="3531208" y="1971158"/>
            <a:ext cx="0" cy="600600"/>
          </a:xfrm>
          <a:prstGeom prst="straightConnector1">
            <a:avLst/>
          </a:prstGeom>
          <a:noFill/>
          <a:ln cap="flat" cmpd="sng" w="9525">
            <a:solidFill>
              <a:schemeClr val="dk2"/>
            </a:solidFill>
            <a:prstDash val="dash"/>
            <a:round/>
            <a:headEnd len="med" w="med" type="none"/>
            <a:tailEnd len="med" w="med" type="none"/>
          </a:ln>
        </p:spPr>
      </p:cxnSp>
      <p:pic>
        <p:nvPicPr>
          <p:cNvPr id="95" name="Google Shape;95;p16"/>
          <p:cNvPicPr preferRelativeResize="0"/>
          <p:nvPr/>
        </p:nvPicPr>
        <p:blipFill>
          <a:blip r:embed="rId6">
            <a:alphaModFix/>
          </a:blip>
          <a:stretch>
            <a:fillRect/>
          </a:stretch>
        </p:blipFill>
        <p:spPr>
          <a:xfrm>
            <a:off x="-242550" y="1335025"/>
            <a:ext cx="3697550" cy="3697550"/>
          </a:xfrm>
          <a:prstGeom prst="rect">
            <a:avLst/>
          </a:prstGeom>
          <a:noFill/>
          <a:ln>
            <a:noFill/>
          </a:ln>
        </p:spPr>
      </p:pic>
      <p:sp>
        <p:nvSpPr>
          <p:cNvPr id="96" name="Google Shape;96;p16"/>
          <p:cNvSpPr/>
          <p:nvPr/>
        </p:nvSpPr>
        <p:spPr>
          <a:xfrm>
            <a:off x="3076725" y="3068825"/>
            <a:ext cx="4315800" cy="85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6"/>
          <p:cNvPicPr preferRelativeResize="0"/>
          <p:nvPr/>
        </p:nvPicPr>
        <p:blipFill>
          <a:blip r:embed="rId7">
            <a:alphaModFix/>
          </a:blip>
          <a:stretch>
            <a:fillRect/>
          </a:stretch>
        </p:blipFill>
        <p:spPr>
          <a:xfrm>
            <a:off x="7541550" y="2866075"/>
            <a:ext cx="1262900" cy="1262900"/>
          </a:xfrm>
          <a:prstGeom prst="rect">
            <a:avLst/>
          </a:prstGeom>
          <a:noFill/>
          <a:ln>
            <a:noFill/>
          </a:ln>
        </p:spPr>
      </p:pic>
      <p:sp>
        <p:nvSpPr>
          <p:cNvPr id="98" name="Google Shape;98;p16"/>
          <p:cNvSpPr txBox="1"/>
          <p:nvPr/>
        </p:nvSpPr>
        <p:spPr>
          <a:xfrm>
            <a:off x="3076725" y="1251275"/>
            <a:ext cx="5001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4500">
                <a:solidFill>
                  <a:schemeClr val="dk1"/>
                </a:solidFill>
                <a:latin typeface="Source Code Pro SemiBold"/>
                <a:ea typeface="Source Code Pro SemiBold"/>
                <a:cs typeface="Source Code Pro SemiBold"/>
                <a:sym typeface="Source Code Pro SemiBold"/>
              </a:rPr>
              <a:t>Luc Lagarde</a:t>
            </a:r>
            <a:endParaRPr sz="45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	</a:t>
            </a:r>
            <a:r>
              <a:rPr lang="fr-CA" sz="2000" u="sng">
                <a:solidFill>
                  <a:schemeClr val="hlink"/>
                </a:solidFill>
                <a:latin typeface="Source Code Pro"/>
                <a:ea typeface="Source Code Pro"/>
                <a:cs typeface="Source Code Pro"/>
                <a:sym typeface="Source Code Pro"/>
                <a:hlinkClick r:id="rId8"/>
              </a:rPr>
              <a:t>luc.lagarde@recitmst.qc.ca</a:t>
            </a:r>
            <a:r>
              <a:rPr lang="fr-CA" sz="2000">
                <a:solidFill>
                  <a:srgbClr val="666666"/>
                </a:solidFill>
                <a:latin typeface="Source Code Pro"/>
                <a:ea typeface="Source Code Pro"/>
                <a:cs typeface="Source Code Pro"/>
                <a:sym typeface="Source Code Pro"/>
              </a:rPr>
              <a:t> </a:t>
            </a:r>
            <a:endParaRPr sz="20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lang="fr-CA" sz="2000">
                <a:solidFill>
                  <a:srgbClr val="666666"/>
                </a:solidFill>
                <a:latin typeface="Source Code Pro"/>
                <a:ea typeface="Source Code Pro"/>
                <a:cs typeface="Source Code Pro"/>
                <a:sym typeface="Source Code Pro"/>
              </a:rPr>
              <a:t>	</a:t>
            </a:r>
            <a:r>
              <a:rPr lang="fr-CA" sz="2000">
                <a:solidFill>
                  <a:schemeClr val="dk1"/>
                </a:solidFill>
                <a:latin typeface="Source Code Pro SemiBold"/>
                <a:ea typeface="Source Code Pro SemiBold"/>
                <a:cs typeface="Source Code Pro SemiBold"/>
                <a:sym typeface="Source Code Pro SemiBold"/>
              </a:rPr>
              <a:t>recitmst.qc.ca</a:t>
            </a:r>
            <a:endParaRPr sz="20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t/>
            </a:r>
            <a:endParaRPr sz="20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t/>
            </a:r>
            <a:endParaRPr i="1" sz="20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lang="fr-CA" sz="1700">
                <a:latin typeface="Source Code Pro"/>
                <a:ea typeface="Source Code Pro"/>
                <a:cs typeface="Source Code Pro"/>
                <a:sym typeface="Source Code Pro"/>
              </a:rPr>
              <a:t>lien de la présentation</a:t>
            </a:r>
            <a:endParaRPr sz="1700">
              <a:latin typeface="Source Code Pro"/>
              <a:ea typeface="Source Code Pro"/>
              <a:cs typeface="Source Code Pro"/>
              <a:sym typeface="Source Code Pro"/>
            </a:endParaRPr>
          </a:p>
          <a:p>
            <a:pPr indent="0" lvl="0" marL="0" rtl="0" algn="l">
              <a:spcBef>
                <a:spcPts val="0"/>
              </a:spcBef>
              <a:spcAft>
                <a:spcPts val="0"/>
              </a:spcAft>
              <a:buNone/>
            </a:pPr>
            <a:r>
              <a:rPr lang="fr-CA" sz="2600">
                <a:solidFill>
                  <a:srgbClr val="980000"/>
                </a:solidFill>
                <a:latin typeface="Source Code Pro SemiBold"/>
                <a:ea typeface="Source Code Pro SemiBold"/>
                <a:cs typeface="Source Code Pro SemiBold"/>
                <a:sym typeface="Source Code Pro SemiBold"/>
              </a:rPr>
              <a:t>monurl.ca/cl21janvier</a:t>
            </a:r>
            <a:endParaRPr sz="2000">
              <a:solidFill>
                <a:srgbClr val="980000"/>
              </a:solidFill>
              <a:latin typeface="Source Code Pro SemiBold"/>
              <a:ea typeface="Source Code Pro SemiBold"/>
              <a:cs typeface="Source Code Pro SemiBold"/>
              <a:sym typeface="Source Code Pro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7"/>
          <p:cNvPicPr preferRelativeResize="0"/>
          <p:nvPr/>
        </p:nvPicPr>
        <p:blipFill>
          <a:blip r:embed="rId3">
            <a:alphaModFix amt="33000"/>
          </a:blip>
          <a:stretch>
            <a:fillRect/>
          </a:stretch>
        </p:blipFill>
        <p:spPr>
          <a:xfrm rot="-178101">
            <a:off x="113056" y="407853"/>
            <a:ext cx="8831240" cy="4594719"/>
          </a:xfrm>
          <a:prstGeom prst="rect">
            <a:avLst/>
          </a:prstGeom>
          <a:noFill/>
          <a:ln>
            <a:noFill/>
          </a:ln>
        </p:spPr>
      </p:pic>
      <p:sp>
        <p:nvSpPr>
          <p:cNvPr id="104" name="Google Shape;104;p17"/>
          <p:cNvSpPr/>
          <p:nvPr/>
        </p:nvSpPr>
        <p:spPr>
          <a:xfrm>
            <a:off x="1076975" y="836475"/>
            <a:ext cx="6979800" cy="3654000"/>
          </a:xfrm>
          <a:prstGeom prst="rect">
            <a:avLst/>
          </a:prstGeom>
          <a:solidFill>
            <a:schemeClr val="lt1"/>
          </a:solidFill>
          <a:ln cap="flat" cmpd="sng" w="38100">
            <a:solidFill>
              <a:srgbClr val="3E73A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Source Code Pro SemiBold"/>
              <a:ea typeface="Source Code Pro SemiBold"/>
              <a:cs typeface="Source Code Pro SemiBold"/>
              <a:sym typeface="Source Code Pro SemiBold"/>
            </a:endParaRPr>
          </a:p>
        </p:txBody>
      </p:sp>
      <p:sp>
        <p:nvSpPr>
          <p:cNvPr id="105" name="Google Shape;105;p17"/>
          <p:cNvSpPr/>
          <p:nvPr/>
        </p:nvSpPr>
        <p:spPr>
          <a:xfrm>
            <a:off x="1082100" y="836475"/>
            <a:ext cx="6960900" cy="498600"/>
          </a:xfrm>
          <a:prstGeom prst="rect">
            <a:avLst/>
          </a:prstGeom>
          <a:solidFill>
            <a:srgbClr val="3E73A9"/>
          </a:solidFill>
          <a:ln cap="flat" cmpd="sng" w="38100">
            <a:solidFill>
              <a:srgbClr val="3E73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139100" y="824175"/>
            <a:ext cx="6425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Source Code Pro"/>
                <a:ea typeface="Source Code Pro"/>
                <a:cs typeface="Source Code Pro"/>
                <a:sym typeface="Source Code Pro"/>
              </a:rPr>
              <a:t>&lt;/&gt; Projet de la rencontre</a:t>
            </a:r>
            <a:endParaRPr b="1" sz="2600">
              <a:solidFill>
                <a:srgbClr val="FFFFFF"/>
              </a:solidFill>
              <a:latin typeface="Source Code Pro"/>
              <a:ea typeface="Source Code Pro"/>
              <a:cs typeface="Source Code Pro"/>
              <a:sym typeface="Source Code Pro"/>
            </a:endParaRPr>
          </a:p>
        </p:txBody>
      </p:sp>
      <p:sp>
        <p:nvSpPr>
          <p:cNvPr id="107" name="Google Shape;107;p17"/>
          <p:cNvSpPr/>
          <p:nvPr/>
        </p:nvSpPr>
        <p:spPr>
          <a:xfrm>
            <a:off x="1128750" y="1438650"/>
            <a:ext cx="248400" cy="3009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1382400" y="1392975"/>
            <a:ext cx="63792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Accueil et bienvenue</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	</a:t>
            </a:r>
            <a:r>
              <a:rPr i="1" lang="fr-CA" sz="1600">
                <a:solidFill>
                  <a:srgbClr val="666666"/>
                </a:solidFill>
                <a:latin typeface="Source Code Pro"/>
                <a:ea typeface="Source Code Pro"/>
                <a:cs typeface="Source Code Pro"/>
                <a:sym typeface="Source Code Pro"/>
              </a:rPr>
              <a:t>Tour de table</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i="1" lang="fr-CA" sz="1600">
                <a:solidFill>
                  <a:srgbClr val="666666"/>
                </a:solidFill>
                <a:latin typeface="Source Code Pro"/>
                <a:ea typeface="Source Code Pro"/>
                <a:cs typeface="Source Code Pro"/>
                <a:sym typeface="Source Code Pro"/>
              </a:rPr>
              <a:t>	Situation actuelle</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Programmation CL?</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	</a:t>
            </a:r>
            <a:r>
              <a:rPr i="1" lang="fr-CA" sz="1600">
                <a:solidFill>
                  <a:srgbClr val="666666"/>
                </a:solidFill>
                <a:latin typeface="Source Code Pro"/>
                <a:ea typeface="Source Code Pro"/>
                <a:cs typeface="Source Code Pro"/>
                <a:sym typeface="Source Code Pro"/>
              </a:rPr>
              <a:t>Survol</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i="1" lang="fr-CA" sz="1600">
                <a:solidFill>
                  <a:srgbClr val="666666"/>
                </a:solidFill>
                <a:latin typeface="Source Code Pro"/>
                <a:ea typeface="Source Code Pro"/>
                <a:cs typeface="Source Code Pro"/>
                <a:sym typeface="Source Code Pro"/>
              </a:rPr>
              <a:t>	Exemple</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Ressources</a:t>
            </a:r>
            <a:endParaRPr sz="1800">
              <a:solidFill>
                <a:schemeClr val="dk1"/>
              </a:solidFill>
              <a:latin typeface="Source Code Pro SemiBold"/>
              <a:ea typeface="Source Code Pro SemiBold"/>
              <a:cs typeface="Source Code Pro SemiBold"/>
              <a:sym typeface="Source Code Pro SemiBold"/>
            </a:endParaRPr>
          </a:p>
          <a:p>
            <a:pPr indent="0" lvl="0" marL="0" rtl="0" algn="l">
              <a:spcBef>
                <a:spcPts val="0"/>
              </a:spcBef>
              <a:spcAft>
                <a:spcPts val="0"/>
              </a:spcAft>
              <a:buNone/>
            </a:pPr>
            <a:r>
              <a:rPr lang="fr-CA" sz="1800">
                <a:solidFill>
                  <a:schemeClr val="dk1"/>
                </a:solidFill>
                <a:latin typeface="Source Code Pro SemiBold"/>
                <a:ea typeface="Source Code Pro SemiBold"/>
                <a:cs typeface="Source Code Pro SemiBold"/>
                <a:sym typeface="Source Code Pro SemiBold"/>
              </a:rPr>
              <a:t>	</a:t>
            </a:r>
            <a:r>
              <a:rPr i="1" lang="fr-CA" sz="1600">
                <a:solidFill>
                  <a:srgbClr val="666666"/>
                </a:solidFill>
                <a:latin typeface="Source Code Pro"/>
                <a:ea typeface="Source Code Pro"/>
                <a:cs typeface="Source Code Pro"/>
                <a:sym typeface="Source Code Pro"/>
              </a:rPr>
              <a:t>Présentation</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rPr i="1" lang="fr-CA" sz="1600">
                <a:solidFill>
                  <a:srgbClr val="666666"/>
                </a:solidFill>
                <a:latin typeface="Source Code Pro"/>
                <a:ea typeface="Source Code Pro"/>
                <a:cs typeface="Source Code Pro"/>
                <a:sym typeface="Source Code Pro"/>
              </a:rPr>
              <a:t>	Exploration/mains sur les touches</a:t>
            </a:r>
            <a:endParaRPr i="1" sz="1600">
              <a:solidFill>
                <a:srgbClr val="666666"/>
              </a:solidFill>
              <a:latin typeface="Source Code Pro"/>
              <a:ea typeface="Source Code Pro"/>
              <a:cs typeface="Source Code Pro"/>
              <a:sym typeface="Source Code Pro"/>
            </a:endParaRPr>
          </a:p>
          <a:p>
            <a:pPr indent="0" lvl="0" marL="0" rtl="0" algn="l">
              <a:spcBef>
                <a:spcPts val="0"/>
              </a:spcBef>
              <a:spcAft>
                <a:spcPts val="0"/>
              </a:spcAft>
              <a:buNone/>
            </a:pPr>
            <a:r>
              <a:t/>
            </a:r>
            <a:endParaRPr>
              <a:solidFill>
                <a:schemeClr val="dk1"/>
              </a:solidFill>
              <a:latin typeface="Source Code Pro SemiBold"/>
              <a:ea typeface="Source Code Pro SemiBold"/>
              <a:cs typeface="Source Code Pro SemiBold"/>
              <a:sym typeface="Source Code Pro SemiBold"/>
            </a:endParaRPr>
          </a:p>
        </p:txBody>
      </p:sp>
      <p:pic>
        <p:nvPicPr>
          <p:cNvPr id="109" name="Google Shape;109;p17"/>
          <p:cNvPicPr preferRelativeResize="0"/>
          <p:nvPr/>
        </p:nvPicPr>
        <p:blipFill rotWithShape="1">
          <a:blip r:embed="rId4">
            <a:alphaModFix/>
          </a:blip>
          <a:srcRect b="14770" l="0" r="46300" t="0"/>
          <a:stretch/>
        </p:blipFill>
        <p:spPr>
          <a:xfrm>
            <a:off x="5986050" y="3949650"/>
            <a:ext cx="369125" cy="498600"/>
          </a:xfrm>
          <a:prstGeom prst="rect">
            <a:avLst/>
          </a:prstGeom>
          <a:noFill/>
          <a:ln>
            <a:noFill/>
          </a:ln>
        </p:spPr>
      </p:pic>
      <p:pic>
        <p:nvPicPr>
          <p:cNvPr id="110" name="Google Shape;110;p17"/>
          <p:cNvPicPr preferRelativeResize="0"/>
          <p:nvPr/>
        </p:nvPicPr>
        <p:blipFill rotWithShape="1">
          <a:blip r:embed="rId5">
            <a:alphaModFix/>
          </a:blip>
          <a:srcRect b="0" l="14028" r="15049" t="0"/>
          <a:stretch/>
        </p:blipFill>
        <p:spPr>
          <a:xfrm>
            <a:off x="6913730" y="4593561"/>
            <a:ext cx="2060775" cy="439025"/>
          </a:xfrm>
          <a:prstGeom prst="rect">
            <a:avLst/>
          </a:prstGeom>
          <a:noFill/>
          <a:ln>
            <a:noFill/>
          </a:ln>
        </p:spPr>
      </p:pic>
      <p:sp>
        <p:nvSpPr>
          <p:cNvPr id="111" name="Google Shape;111;p17"/>
          <p:cNvSpPr/>
          <p:nvPr/>
        </p:nvSpPr>
        <p:spPr>
          <a:xfrm>
            <a:off x="-62125" y="0"/>
            <a:ext cx="92166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144950" y="17700"/>
            <a:ext cx="67725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800">
                <a:solidFill>
                  <a:schemeClr val="lt1"/>
                </a:solidFill>
                <a:latin typeface="Viga"/>
                <a:ea typeface="Viga"/>
                <a:cs typeface="Viga"/>
                <a:sym typeface="Viga"/>
              </a:rPr>
              <a:t>desmos Computation Layer (CL)</a:t>
            </a:r>
            <a:endParaRPr b="1" sz="2800">
              <a:solidFill>
                <a:schemeClr val="lt1"/>
              </a:solidFill>
              <a:latin typeface="Viga"/>
              <a:ea typeface="Viga"/>
              <a:cs typeface="Viga"/>
              <a:sym typeface="Viga"/>
            </a:endParaRPr>
          </a:p>
        </p:txBody>
      </p:sp>
      <p:cxnSp>
        <p:nvCxnSpPr>
          <p:cNvPr id="113" name="Google Shape;113;p17"/>
          <p:cNvCxnSpPr/>
          <p:nvPr/>
        </p:nvCxnSpPr>
        <p:spPr>
          <a:xfrm>
            <a:off x="1850150" y="3871092"/>
            <a:ext cx="0" cy="512400"/>
          </a:xfrm>
          <a:prstGeom prst="straightConnector1">
            <a:avLst/>
          </a:prstGeom>
          <a:noFill/>
          <a:ln cap="flat" cmpd="sng" w="9525">
            <a:solidFill>
              <a:schemeClr val="dk2"/>
            </a:solidFill>
            <a:prstDash val="dash"/>
            <a:round/>
            <a:headEnd len="med" w="med" type="none"/>
            <a:tailEnd len="med" w="med" type="none"/>
          </a:ln>
        </p:spPr>
      </p:cxnSp>
      <p:cxnSp>
        <p:nvCxnSpPr>
          <p:cNvPr id="114" name="Google Shape;114;p17"/>
          <p:cNvCxnSpPr/>
          <p:nvPr/>
        </p:nvCxnSpPr>
        <p:spPr>
          <a:xfrm>
            <a:off x="1850150" y="2839650"/>
            <a:ext cx="0" cy="512400"/>
          </a:xfrm>
          <a:prstGeom prst="straightConnector1">
            <a:avLst/>
          </a:prstGeom>
          <a:noFill/>
          <a:ln cap="flat" cmpd="sng" w="9525">
            <a:solidFill>
              <a:schemeClr val="dk2"/>
            </a:solidFill>
            <a:prstDash val="dash"/>
            <a:round/>
            <a:headEnd len="med" w="med" type="none"/>
            <a:tailEnd len="med" w="med" type="none"/>
          </a:ln>
        </p:spPr>
      </p:cxnSp>
      <p:cxnSp>
        <p:nvCxnSpPr>
          <p:cNvPr id="115" name="Google Shape;115;p17"/>
          <p:cNvCxnSpPr/>
          <p:nvPr/>
        </p:nvCxnSpPr>
        <p:spPr>
          <a:xfrm>
            <a:off x="1850150" y="1782896"/>
            <a:ext cx="0" cy="512400"/>
          </a:xfrm>
          <a:prstGeom prst="straightConnector1">
            <a:avLst/>
          </a:prstGeom>
          <a:noFill/>
          <a:ln cap="flat" cmpd="sng" w="9525">
            <a:solidFill>
              <a:schemeClr val="dk2"/>
            </a:solidFill>
            <a:prstDash val="dash"/>
            <a:round/>
            <a:headEnd len="med" w="med" type="none"/>
            <a:tailEnd len="med" w="med" type="none"/>
          </a:ln>
        </p:spPr>
      </p:cxnSp>
      <p:sp>
        <p:nvSpPr>
          <p:cNvPr id="116" name="Google Shape;116;p17"/>
          <p:cNvSpPr txBox="1"/>
          <p:nvPr/>
        </p:nvSpPr>
        <p:spPr>
          <a:xfrm>
            <a:off x="90425" y="4693650"/>
            <a:ext cx="2752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980000"/>
                </a:solidFill>
                <a:latin typeface="Source Code Pro SemiBold"/>
                <a:ea typeface="Source Code Pro SemiBold"/>
                <a:cs typeface="Source Code Pro SemiBold"/>
                <a:sym typeface="Source Code Pro SemiBold"/>
              </a:rPr>
              <a:t>monurl.ca/cl21janvier</a:t>
            </a:r>
            <a:endParaRPr sz="400"/>
          </a:p>
        </p:txBody>
      </p:sp>
      <p:pic>
        <p:nvPicPr>
          <p:cNvPr id="117" name="Google Shape;117;p17"/>
          <p:cNvPicPr preferRelativeResize="0"/>
          <p:nvPr/>
        </p:nvPicPr>
        <p:blipFill>
          <a:blip r:embed="rId6">
            <a:alphaModFix/>
          </a:blip>
          <a:stretch>
            <a:fillRect/>
          </a:stretch>
        </p:blipFill>
        <p:spPr>
          <a:xfrm>
            <a:off x="6519800" y="3036300"/>
            <a:ext cx="1241800" cy="1226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a:t>
            </a:r>
            <a:r>
              <a:rPr b="1" lang="fr-CA" sz="2600">
                <a:solidFill>
                  <a:srgbClr val="FFFFFF"/>
                </a:solidFill>
                <a:latin typeface="Viga"/>
                <a:ea typeface="Viga"/>
                <a:cs typeface="Viga"/>
                <a:sym typeface="Viga"/>
              </a:rPr>
              <a:t>Accueil et bienvenue / tour de table</a:t>
            </a:r>
            <a:endParaRPr b="1" sz="2600">
              <a:solidFill>
                <a:srgbClr val="FFFFFF"/>
              </a:solidFill>
              <a:latin typeface="Viga"/>
              <a:ea typeface="Viga"/>
              <a:cs typeface="Viga"/>
              <a:sym typeface="Viga"/>
            </a:endParaRPr>
          </a:p>
        </p:txBody>
      </p:sp>
      <p:grpSp>
        <p:nvGrpSpPr>
          <p:cNvPr id="124" name="Google Shape;124;p18"/>
          <p:cNvGrpSpPr/>
          <p:nvPr/>
        </p:nvGrpSpPr>
        <p:grpSpPr>
          <a:xfrm>
            <a:off x="2683175" y="1908725"/>
            <a:ext cx="3043800" cy="2370900"/>
            <a:chOff x="2683175" y="1908725"/>
            <a:chExt cx="3043800" cy="2370900"/>
          </a:xfrm>
        </p:grpSpPr>
        <p:sp>
          <p:nvSpPr>
            <p:cNvPr id="125" name="Google Shape;125;p18"/>
            <p:cNvSpPr/>
            <p:nvPr/>
          </p:nvSpPr>
          <p:spPr>
            <a:xfrm>
              <a:off x="2683175" y="1908725"/>
              <a:ext cx="3043800" cy="2370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8"/>
            <p:cNvPicPr preferRelativeResize="0"/>
            <p:nvPr/>
          </p:nvPicPr>
          <p:blipFill>
            <a:blip r:embed="rId3">
              <a:alphaModFix/>
            </a:blip>
            <a:stretch>
              <a:fillRect/>
            </a:stretch>
          </p:blipFill>
          <p:spPr>
            <a:xfrm>
              <a:off x="3109677" y="2120737"/>
              <a:ext cx="2434097" cy="1946876"/>
            </a:xfrm>
            <a:prstGeom prst="rect">
              <a:avLst/>
            </a:prstGeom>
            <a:noFill/>
            <a:ln>
              <a:noFill/>
            </a:ln>
          </p:spPr>
        </p:pic>
      </p:grpSp>
      <p:sp>
        <p:nvSpPr>
          <p:cNvPr id="127" name="Google Shape;127;p18"/>
          <p:cNvSpPr/>
          <p:nvPr/>
        </p:nvSpPr>
        <p:spPr>
          <a:xfrm>
            <a:off x="1295925" y="1115100"/>
            <a:ext cx="18384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Qui êtes-vous?</a:t>
            </a:r>
            <a:endParaRPr sz="2000">
              <a:latin typeface="Ubuntu"/>
              <a:ea typeface="Ubuntu"/>
              <a:cs typeface="Ubuntu"/>
              <a:sym typeface="Ubuntu"/>
            </a:endParaRPr>
          </a:p>
        </p:txBody>
      </p:sp>
      <p:cxnSp>
        <p:nvCxnSpPr>
          <p:cNvPr id="128" name="Google Shape;128;p18"/>
          <p:cNvCxnSpPr>
            <a:stCxn id="125" idx="2"/>
            <a:endCxn id="127" idx="2"/>
          </p:cNvCxnSpPr>
          <p:nvPr/>
        </p:nvCxnSpPr>
        <p:spPr>
          <a:xfrm rot="10800000">
            <a:off x="2215175" y="2079575"/>
            <a:ext cx="468000" cy="1014600"/>
          </a:xfrm>
          <a:prstGeom prst="curvedConnector2">
            <a:avLst/>
          </a:prstGeom>
          <a:noFill/>
          <a:ln cap="flat" cmpd="sng" w="9525">
            <a:solidFill>
              <a:schemeClr val="dk2"/>
            </a:solidFill>
            <a:prstDash val="solid"/>
            <a:round/>
            <a:headEnd len="med" w="med" type="none"/>
            <a:tailEnd len="med" w="med" type="triangle"/>
          </a:ln>
        </p:spPr>
      </p:cxnSp>
      <p:sp>
        <p:nvSpPr>
          <p:cNvPr id="129" name="Google Shape;129;p18"/>
          <p:cNvSpPr/>
          <p:nvPr/>
        </p:nvSpPr>
        <p:spPr>
          <a:xfrm>
            <a:off x="5794300" y="775250"/>
            <a:ext cx="18384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Connaissez-vous CL?</a:t>
            </a:r>
            <a:endParaRPr sz="2000">
              <a:latin typeface="Ubuntu"/>
              <a:ea typeface="Ubuntu"/>
              <a:cs typeface="Ubuntu"/>
              <a:sym typeface="Ubuntu"/>
            </a:endParaRPr>
          </a:p>
        </p:txBody>
      </p:sp>
      <p:cxnSp>
        <p:nvCxnSpPr>
          <p:cNvPr id="130" name="Google Shape;130;p18"/>
          <p:cNvCxnSpPr>
            <a:stCxn id="125" idx="0"/>
            <a:endCxn id="129" idx="1"/>
          </p:cNvCxnSpPr>
          <p:nvPr/>
        </p:nvCxnSpPr>
        <p:spPr>
          <a:xfrm rot="-5400000">
            <a:off x="4673975" y="788525"/>
            <a:ext cx="651300" cy="1589100"/>
          </a:xfrm>
          <a:prstGeom prst="curvedConnector2">
            <a:avLst/>
          </a:prstGeom>
          <a:noFill/>
          <a:ln cap="flat" cmpd="sng" w="9525">
            <a:solidFill>
              <a:schemeClr val="dk2"/>
            </a:solidFill>
            <a:prstDash val="solid"/>
            <a:round/>
            <a:headEnd len="med" w="med" type="none"/>
            <a:tailEnd len="med" w="med" type="triangle"/>
          </a:ln>
        </p:spPr>
      </p:cxnSp>
      <p:sp>
        <p:nvSpPr>
          <p:cNvPr id="131" name="Google Shape;131;p18"/>
          <p:cNvSpPr/>
          <p:nvPr/>
        </p:nvSpPr>
        <p:spPr>
          <a:xfrm>
            <a:off x="5908725" y="3435775"/>
            <a:ext cx="2434200" cy="11973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Aisance avec la programmation</a:t>
            </a:r>
            <a:endParaRPr sz="2000">
              <a:latin typeface="Ubuntu"/>
              <a:ea typeface="Ubuntu"/>
              <a:cs typeface="Ubuntu"/>
              <a:sym typeface="Ubuntu"/>
            </a:endParaRPr>
          </a:p>
        </p:txBody>
      </p:sp>
      <p:cxnSp>
        <p:nvCxnSpPr>
          <p:cNvPr id="132" name="Google Shape;132;p18"/>
          <p:cNvCxnSpPr>
            <a:stCxn id="125" idx="5"/>
            <a:endCxn id="131" idx="2"/>
          </p:cNvCxnSpPr>
          <p:nvPr/>
        </p:nvCxnSpPr>
        <p:spPr>
          <a:xfrm flipH="1" rot="-5400000">
            <a:off x="5853171" y="3360465"/>
            <a:ext cx="700800" cy="1844700"/>
          </a:xfrm>
          <a:prstGeom prst="curvedConnector3">
            <a:avLst>
              <a:gd fmla="val 133959" name="adj1"/>
            </a:avLst>
          </a:prstGeom>
          <a:noFill/>
          <a:ln cap="flat" cmpd="sng" w="9525">
            <a:solidFill>
              <a:schemeClr val="dk2"/>
            </a:solidFill>
            <a:prstDash val="solid"/>
            <a:round/>
            <a:headEnd len="med" w="med" type="none"/>
            <a:tailEnd len="med" w="med" type="triangle"/>
          </a:ln>
        </p:spPr>
      </p:cxnSp>
      <p:sp>
        <p:nvSpPr>
          <p:cNvPr id="133" name="Google Shape;133;p18"/>
          <p:cNvSpPr/>
          <p:nvPr/>
        </p:nvSpPr>
        <p:spPr>
          <a:xfrm>
            <a:off x="663025" y="3934013"/>
            <a:ext cx="18384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Attentes</a:t>
            </a:r>
            <a:endParaRPr sz="2000">
              <a:latin typeface="Ubuntu"/>
              <a:ea typeface="Ubuntu"/>
              <a:cs typeface="Ubuntu"/>
              <a:sym typeface="Ubuntu"/>
            </a:endParaRPr>
          </a:p>
        </p:txBody>
      </p:sp>
      <p:cxnSp>
        <p:nvCxnSpPr>
          <p:cNvPr id="134" name="Google Shape;134;p18"/>
          <p:cNvCxnSpPr>
            <a:stCxn id="125" idx="3"/>
            <a:endCxn id="133" idx="3"/>
          </p:cNvCxnSpPr>
          <p:nvPr/>
        </p:nvCxnSpPr>
        <p:spPr>
          <a:xfrm rot="5400000">
            <a:off x="2573179" y="3860565"/>
            <a:ext cx="483900" cy="627600"/>
          </a:xfrm>
          <a:prstGeom prst="curvedConnector2">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Accueil et bienvenue / situation actuelle</a:t>
            </a:r>
            <a:endParaRPr b="1" sz="2600">
              <a:solidFill>
                <a:srgbClr val="FFFFFF"/>
              </a:solidFill>
              <a:latin typeface="Viga"/>
              <a:ea typeface="Viga"/>
              <a:cs typeface="Viga"/>
              <a:sym typeface="Viga"/>
            </a:endParaRPr>
          </a:p>
        </p:txBody>
      </p:sp>
      <p:sp>
        <p:nvSpPr>
          <p:cNvPr id="141" name="Google Shape;141;p19"/>
          <p:cNvSpPr/>
          <p:nvPr/>
        </p:nvSpPr>
        <p:spPr>
          <a:xfrm>
            <a:off x="261175" y="894100"/>
            <a:ext cx="22302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Phase exploratoire</a:t>
            </a:r>
            <a:endParaRPr sz="2000">
              <a:latin typeface="Ubuntu"/>
              <a:ea typeface="Ubuntu"/>
              <a:cs typeface="Ubuntu"/>
              <a:sym typeface="Ubuntu"/>
            </a:endParaRPr>
          </a:p>
          <a:p>
            <a:pPr indent="0" lvl="0" marL="0" rtl="0" algn="ctr">
              <a:spcBef>
                <a:spcPts val="0"/>
              </a:spcBef>
              <a:spcAft>
                <a:spcPts val="0"/>
              </a:spcAft>
              <a:buNone/>
            </a:pPr>
            <a:r>
              <a:rPr lang="fr-CA" sz="1100">
                <a:latin typeface="Ubuntu"/>
                <a:ea typeface="Ubuntu"/>
                <a:cs typeface="Ubuntu"/>
                <a:sym typeface="Ubuntu"/>
              </a:rPr>
              <a:t>accompagnement plutôt que formation</a:t>
            </a:r>
            <a:endParaRPr sz="1100">
              <a:latin typeface="Ubuntu"/>
              <a:ea typeface="Ubuntu"/>
              <a:cs typeface="Ubuntu"/>
              <a:sym typeface="Ubuntu"/>
            </a:endParaRPr>
          </a:p>
        </p:txBody>
      </p:sp>
      <p:cxnSp>
        <p:nvCxnSpPr>
          <p:cNvPr id="142" name="Google Shape;142;p19"/>
          <p:cNvCxnSpPr>
            <a:stCxn id="143" idx="2"/>
            <a:endCxn id="141" idx="2"/>
          </p:cNvCxnSpPr>
          <p:nvPr/>
        </p:nvCxnSpPr>
        <p:spPr>
          <a:xfrm rot="10800000">
            <a:off x="1376238" y="1858750"/>
            <a:ext cx="882300" cy="1185300"/>
          </a:xfrm>
          <a:prstGeom prst="curvedConnector2">
            <a:avLst/>
          </a:prstGeom>
          <a:noFill/>
          <a:ln cap="flat" cmpd="sng" w="9525">
            <a:solidFill>
              <a:schemeClr val="dk2"/>
            </a:solidFill>
            <a:prstDash val="solid"/>
            <a:round/>
            <a:headEnd len="med" w="med" type="none"/>
            <a:tailEnd len="med" w="med" type="triangle"/>
          </a:ln>
        </p:spPr>
      </p:cxnSp>
      <p:sp>
        <p:nvSpPr>
          <p:cNvPr id="143" name="Google Shape;143;p19"/>
          <p:cNvSpPr/>
          <p:nvPr/>
        </p:nvSpPr>
        <p:spPr>
          <a:xfrm>
            <a:off x="2258538" y="1858600"/>
            <a:ext cx="3043800" cy="2370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5402525" y="680125"/>
            <a:ext cx="25485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Pas d’autoformation</a:t>
            </a:r>
            <a:endParaRPr sz="2000">
              <a:latin typeface="Ubuntu"/>
              <a:ea typeface="Ubuntu"/>
              <a:cs typeface="Ubuntu"/>
              <a:sym typeface="Ubuntu"/>
            </a:endParaRPr>
          </a:p>
        </p:txBody>
      </p:sp>
      <p:cxnSp>
        <p:nvCxnSpPr>
          <p:cNvPr id="145" name="Google Shape;145;p19"/>
          <p:cNvCxnSpPr>
            <a:stCxn id="143" idx="0"/>
            <a:endCxn id="144" idx="1"/>
          </p:cNvCxnSpPr>
          <p:nvPr/>
        </p:nvCxnSpPr>
        <p:spPr>
          <a:xfrm rot="-5400000">
            <a:off x="4243338" y="699400"/>
            <a:ext cx="696300" cy="1622100"/>
          </a:xfrm>
          <a:prstGeom prst="curvedConnector2">
            <a:avLst/>
          </a:prstGeom>
          <a:noFill/>
          <a:ln cap="flat" cmpd="sng" w="9525">
            <a:solidFill>
              <a:schemeClr val="dk2"/>
            </a:solidFill>
            <a:prstDash val="solid"/>
            <a:round/>
            <a:headEnd len="med" w="med" type="none"/>
            <a:tailEnd len="med" w="med" type="triangle"/>
          </a:ln>
        </p:spPr>
      </p:cxnSp>
      <p:sp>
        <p:nvSpPr>
          <p:cNvPr id="146" name="Google Shape;146;p19"/>
          <p:cNvSpPr/>
          <p:nvPr/>
        </p:nvSpPr>
        <p:spPr>
          <a:xfrm>
            <a:off x="6272575" y="2021013"/>
            <a:ext cx="2434200" cy="11973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Quelques ressources </a:t>
            </a:r>
            <a:r>
              <a:rPr lang="fr-CA" sz="2000">
                <a:latin typeface="Ubuntu"/>
                <a:ea typeface="Ubuntu"/>
                <a:cs typeface="Ubuntu"/>
                <a:sym typeface="Ubuntu"/>
              </a:rPr>
              <a:t>disponibles</a:t>
            </a:r>
            <a:endParaRPr sz="2000">
              <a:latin typeface="Ubuntu"/>
              <a:ea typeface="Ubuntu"/>
              <a:cs typeface="Ubuntu"/>
              <a:sym typeface="Ubuntu"/>
            </a:endParaRPr>
          </a:p>
        </p:txBody>
      </p:sp>
      <p:cxnSp>
        <p:nvCxnSpPr>
          <p:cNvPr id="147" name="Google Shape;147;p19"/>
          <p:cNvCxnSpPr>
            <a:stCxn id="144" idx="2"/>
            <a:endCxn id="146" idx="0"/>
          </p:cNvCxnSpPr>
          <p:nvPr/>
        </p:nvCxnSpPr>
        <p:spPr>
          <a:xfrm flipH="1" rot="-5400000">
            <a:off x="6895025" y="1426375"/>
            <a:ext cx="376500" cy="813000"/>
          </a:xfrm>
          <a:prstGeom prst="curvedConnector3">
            <a:avLst>
              <a:gd fmla="val 49985" name="adj1"/>
            </a:avLst>
          </a:prstGeom>
          <a:noFill/>
          <a:ln cap="flat" cmpd="sng" w="9525">
            <a:solidFill>
              <a:schemeClr val="dk2"/>
            </a:solidFill>
            <a:prstDash val="solid"/>
            <a:round/>
            <a:headEnd len="med" w="med" type="none"/>
            <a:tailEnd len="med" w="med" type="triangle"/>
          </a:ln>
        </p:spPr>
      </p:cxnSp>
      <p:sp>
        <p:nvSpPr>
          <p:cNvPr id="148" name="Google Shape;148;p19"/>
          <p:cNvSpPr/>
          <p:nvPr/>
        </p:nvSpPr>
        <p:spPr>
          <a:xfrm>
            <a:off x="5860775" y="3644950"/>
            <a:ext cx="2708400" cy="12819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Temps investis</a:t>
            </a:r>
            <a:endParaRPr sz="2000">
              <a:latin typeface="Ubuntu"/>
              <a:ea typeface="Ubuntu"/>
              <a:cs typeface="Ubuntu"/>
              <a:sym typeface="Ubuntu"/>
            </a:endParaRPr>
          </a:p>
          <a:p>
            <a:pPr indent="0" lvl="0" marL="0" rtl="0" algn="ctr">
              <a:spcBef>
                <a:spcPts val="0"/>
              </a:spcBef>
              <a:spcAft>
                <a:spcPts val="0"/>
              </a:spcAft>
              <a:buNone/>
            </a:pPr>
            <a:r>
              <a:rPr lang="fr-CA" sz="1600">
                <a:latin typeface="Ubuntu"/>
                <a:ea typeface="Ubuntu"/>
                <a:cs typeface="Ubuntu"/>
                <a:sym typeface="Ubuntu"/>
              </a:rPr>
              <a:t>enseignant vs élèves</a:t>
            </a:r>
            <a:endParaRPr sz="1600">
              <a:latin typeface="Ubuntu"/>
              <a:ea typeface="Ubuntu"/>
              <a:cs typeface="Ubuntu"/>
              <a:sym typeface="Ubuntu"/>
            </a:endParaRPr>
          </a:p>
        </p:txBody>
      </p:sp>
      <p:cxnSp>
        <p:nvCxnSpPr>
          <p:cNvPr id="149" name="Google Shape;149;p19"/>
          <p:cNvCxnSpPr>
            <a:stCxn id="143" idx="5"/>
            <a:endCxn id="148" idx="1"/>
          </p:cNvCxnSpPr>
          <p:nvPr/>
        </p:nvCxnSpPr>
        <p:spPr>
          <a:xfrm flipH="1" rot="-5400000">
            <a:off x="5156883" y="3581990"/>
            <a:ext cx="403500" cy="1004100"/>
          </a:xfrm>
          <a:prstGeom prst="curvedConnector2">
            <a:avLst/>
          </a:prstGeom>
          <a:noFill/>
          <a:ln cap="flat" cmpd="sng" w="9525">
            <a:solidFill>
              <a:schemeClr val="dk2"/>
            </a:solidFill>
            <a:prstDash val="solid"/>
            <a:round/>
            <a:headEnd len="med" w="med" type="none"/>
            <a:tailEnd len="med" w="med" type="triangle"/>
          </a:ln>
        </p:spPr>
      </p:cxnSp>
      <p:pic>
        <p:nvPicPr>
          <p:cNvPr id="150" name="Google Shape;150;p19"/>
          <p:cNvPicPr preferRelativeResize="0"/>
          <p:nvPr/>
        </p:nvPicPr>
        <p:blipFill>
          <a:blip r:embed="rId3">
            <a:alphaModFix/>
          </a:blip>
          <a:stretch>
            <a:fillRect/>
          </a:stretch>
        </p:blipFill>
        <p:spPr>
          <a:xfrm>
            <a:off x="2858088" y="2171825"/>
            <a:ext cx="1844700" cy="1844700"/>
          </a:xfrm>
          <a:prstGeom prst="ellipse">
            <a:avLst/>
          </a:prstGeom>
          <a:noFill/>
          <a:ln>
            <a:noFill/>
          </a:ln>
        </p:spPr>
      </p:pic>
      <p:sp>
        <p:nvSpPr>
          <p:cNvPr id="151" name="Google Shape;151;p19"/>
          <p:cNvSpPr/>
          <p:nvPr/>
        </p:nvSpPr>
        <p:spPr>
          <a:xfrm>
            <a:off x="124475" y="4016525"/>
            <a:ext cx="2708400" cy="964500"/>
          </a:xfrm>
          <a:prstGeom prst="roundRect">
            <a:avLst>
              <a:gd fmla="val 37496"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000">
                <a:latin typeface="Ubuntu"/>
                <a:ea typeface="Ubuntu"/>
                <a:cs typeface="Ubuntu"/>
                <a:sym typeface="Ubuntu"/>
              </a:rPr>
              <a:t>Outil gratuit et stable</a:t>
            </a:r>
            <a:endParaRPr sz="2000">
              <a:latin typeface="Ubuntu"/>
              <a:ea typeface="Ubuntu"/>
              <a:cs typeface="Ubuntu"/>
              <a:sym typeface="Ubuntu"/>
            </a:endParaRPr>
          </a:p>
          <a:p>
            <a:pPr indent="0" lvl="0" marL="0" rtl="0" algn="ctr">
              <a:spcBef>
                <a:spcPts val="0"/>
              </a:spcBef>
              <a:spcAft>
                <a:spcPts val="0"/>
              </a:spcAft>
              <a:buNone/>
            </a:pPr>
            <a:r>
              <a:rPr lang="fr-CA" sz="1100">
                <a:latin typeface="Ubuntu"/>
                <a:ea typeface="Ubuntu"/>
                <a:cs typeface="Ubuntu"/>
                <a:sym typeface="Ubuntu"/>
              </a:rPr>
              <a:t>grand potentiel</a:t>
            </a:r>
            <a:endParaRPr sz="1100">
              <a:latin typeface="Ubuntu"/>
              <a:ea typeface="Ubuntu"/>
              <a:cs typeface="Ubuntu"/>
              <a:sym typeface="Ubuntu"/>
            </a:endParaRPr>
          </a:p>
        </p:txBody>
      </p:sp>
      <p:cxnSp>
        <p:nvCxnSpPr>
          <p:cNvPr id="152" name="Google Shape;152;p19"/>
          <p:cNvCxnSpPr>
            <a:endCxn id="151" idx="0"/>
          </p:cNvCxnSpPr>
          <p:nvPr/>
        </p:nvCxnSpPr>
        <p:spPr>
          <a:xfrm flipH="1">
            <a:off x="1478675" y="3882425"/>
            <a:ext cx="1225500" cy="134100"/>
          </a:xfrm>
          <a:prstGeom prst="curvedConnector2">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nvSpPr>
        <p:spPr>
          <a:xfrm>
            <a:off x="679500" y="1329075"/>
            <a:ext cx="77955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Ubuntu"/>
                <a:ea typeface="Ubuntu"/>
                <a:cs typeface="Ubuntu"/>
                <a:sym typeface="Ubuntu"/>
              </a:rPr>
              <a:t>Échange d’informations entre des composants  sur le même écran ou sur un autre écran.</a:t>
            </a:r>
            <a:endParaRPr sz="2000">
              <a:latin typeface="Ubuntu"/>
              <a:ea typeface="Ubuntu"/>
              <a:cs typeface="Ubuntu"/>
              <a:sym typeface="Ubuntu"/>
            </a:endParaRPr>
          </a:p>
          <a:p>
            <a:pPr indent="0" lvl="0" marL="457200" rtl="0" algn="l">
              <a:spcBef>
                <a:spcPts val="0"/>
              </a:spcBef>
              <a:spcAft>
                <a:spcPts val="0"/>
              </a:spcAft>
              <a:buNone/>
            </a:pPr>
            <a:r>
              <a:t/>
            </a:r>
            <a:endParaRPr sz="2000">
              <a:latin typeface="Ubuntu"/>
              <a:ea typeface="Ubuntu"/>
              <a:cs typeface="Ubuntu"/>
              <a:sym typeface="Ubuntu"/>
            </a:endParaRPr>
          </a:p>
          <a:p>
            <a:pPr indent="0" lvl="0" marL="0" rtl="0" algn="l">
              <a:spcBef>
                <a:spcPts val="0"/>
              </a:spcBef>
              <a:spcAft>
                <a:spcPts val="0"/>
              </a:spcAft>
              <a:buNone/>
            </a:pPr>
            <a:r>
              <a:rPr lang="fr-CA" sz="2000">
                <a:latin typeface="Ubuntu"/>
                <a:ea typeface="Ubuntu"/>
                <a:cs typeface="Ubuntu"/>
                <a:sym typeface="Ubuntu"/>
              </a:rPr>
              <a:t>Interaction avec les composants.</a:t>
            </a:r>
            <a:endParaRPr sz="2000">
              <a:latin typeface="Ubuntu"/>
              <a:ea typeface="Ubuntu"/>
              <a:cs typeface="Ubuntu"/>
              <a:sym typeface="Ubuntu"/>
            </a:endParaRPr>
          </a:p>
          <a:p>
            <a:pPr indent="0" lvl="0" marL="457200" rtl="0" algn="l">
              <a:spcBef>
                <a:spcPts val="0"/>
              </a:spcBef>
              <a:spcAft>
                <a:spcPts val="0"/>
              </a:spcAft>
              <a:buNone/>
            </a:pPr>
            <a:r>
              <a:t/>
            </a:r>
            <a:endParaRPr sz="2000">
              <a:latin typeface="Ubuntu"/>
              <a:ea typeface="Ubuntu"/>
              <a:cs typeface="Ubuntu"/>
              <a:sym typeface="Ubuntu"/>
            </a:endParaRPr>
          </a:p>
          <a:p>
            <a:pPr indent="0" lvl="0" marL="0" rtl="0" algn="l">
              <a:spcBef>
                <a:spcPts val="0"/>
              </a:spcBef>
              <a:spcAft>
                <a:spcPts val="0"/>
              </a:spcAft>
              <a:buNone/>
            </a:pPr>
            <a:r>
              <a:rPr lang="fr-CA" sz="2000">
                <a:latin typeface="Ubuntu"/>
                <a:ea typeface="Ubuntu"/>
                <a:cs typeface="Ubuntu"/>
                <a:sym typeface="Ubuntu"/>
              </a:rPr>
              <a:t>Validation et gestion de la navigation.</a:t>
            </a:r>
            <a:endParaRPr sz="2000">
              <a:latin typeface="Ubuntu"/>
              <a:ea typeface="Ubuntu"/>
              <a:cs typeface="Ubuntu"/>
              <a:sym typeface="Ubuntu"/>
            </a:endParaRPr>
          </a:p>
          <a:p>
            <a:pPr indent="0" lvl="0" marL="457200" rtl="0" algn="l">
              <a:spcBef>
                <a:spcPts val="0"/>
              </a:spcBef>
              <a:spcAft>
                <a:spcPts val="0"/>
              </a:spcAft>
              <a:buNone/>
            </a:pPr>
            <a:r>
              <a:t/>
            </a:r>
            <a:endParaRPr sz="2000">
              <a:latin typeface="Ubuntu"/>
              <a:ea typeface="Ubuntu"/>
              <a:cs typeface="Ubuntu"/>
              <a:sym typeface="Ubuntu"/>
            </a:endParaRPr>
          </a:p>
          <a:p>
            <a:pPr indent="0" lvl="0" marL="0" rtl="0" algn="l">
              <a:spcBef>
                <a:spcPts val="0"/>
              </a:spcBef>
              <a:spcAft>
                <a:spcPts val="0"/>
              </a:spcAft>
              <a:buNone/>
            </a:pPr>
            <a:r>
              <a:rPr lang="fr-CA" sz="2000">
                <a:latin typeface="Ubuntu"/>
                <a:ea typeface="Ubuntu"/>
                <a:cs typeface="Ubuntu"/>
                <a:sym typeface="Ubuntu"/>
              </a:rPr>
              <a:t>Interaction</a:t>
            </a:r>
            <a:r>
              <a:rPr lang="fr-CA" sz="2000">
                <a:latin typeface="Ubuntu"/>
                <a:ea typeface="Ubuntu"/>
                <a:cs typeface="Ubuntu"/>
                <a:sym typeface="Ubuntu"/>
              </a:rPr>
              <a:t> avec le tableau de bord de l’enseignant.</a:t>
            </a:r>
            <a:endParaRPr sz="2000">
              <a:latin typeface="Ubuntu"/>
              <a:ea typeface="Ubuntu"/>
              <a:cs typeface="Ubuntu"/>
              <a:sym typeface="Ubuntu"/>
            </a:endParaRPr>
          </a:p>
        </p:txBody>
      </p:sp>
      <p:sp>
        <p:nvSpPr>
          <p:cNvPr id="159" name="Google Shape;159;p20"/>
          <p:cNvSpPr txBox="1"/>
          <p:nvPr/>
        </p:nvSpPr>
        <p:spPr>
          <a:xfrm>
            <a:off x="6368425" y="4611125"/>
            <a:ext cx="255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u="sng">
                <a:solidFill>
                  <a:schemeClr val="hlink"/>
                </a:solidFill>
                <a:hlinkClick r:id="rId3"/>
              </a:rPr>
              <a:t>Accès aux créateur d'activités</a:t>
            </a:r>
            <a:r>
              <a:rPr lang="fr-CA"/>
              <a:t> </a:t>
            </a:r>
            <a:endParaRPr/>
          </a:p>
        </p:txBody>
      </p:sp>
      <p:sp>
        <p:nvSpPr>
          <p:cNvPr id="160" name="Google Shape;160;p20"/>
          <p:cNvSpPr txBox="1"/>
          <p:nvPr/>
        </p:nvSpPr>
        <p:spPr>
          <a:xfrm>
            <a:off x="0" y="554850"/>
            <a:ext cx="329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a:solidFill>
                  <a:schemeClr val="dk1"/>
                </a:solidFill>
                <a:latin typeface="Source Code Pro Medium"/>
                <a:ea typeface="Source Code Pro Medium"/>
                <a:cs typeface="Source Code Pro Medium"/>
                <a:sym typeface="Source Code Pro Medium"/>
              </a:rPr>
              <a:t>Dans le créateur d’activités…</a:t>
            </a:r>
            <a:endParaRPr sz="1300">
              <a:solidFill>
                <a:schemeClr val="dk1"/>
              </a:solidFill>
              <a:latin typeface="Source Code Pro Medium"/>
              <a:ea typeface="Source Code Pro Medium"/>
              <a:cs typeface="Source Code Pro Medium"/>
              <a:sym typeface="Source Code Pro Medium"/>
            </a:endParaRPr>
          </a:p>
        </p:txBody>
      </p:sp>
      <p:sp>
        <p:nvSpPr>
          <p:cNvPr id="161" name="Google Shape;161;p20"/>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Programmation CL? / survol</a:t>
            </a:r>
            <a:endParaRPr b="1" sz="2600">
              <a:solidFill>
                <a:srgbClr val="FFFFFF"/>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1"/>
          <p:cNvPicPr preferRelativeResize="0"/>
          <p:nvPr/>
        </p:nvPicPr>
        <p:blipFill>
          <a:blip r:embed="rId3">
            <a:alphaModFix/>
          </a:blip>
          <a:stretch>
            <a:fillRect/>
          </a:stretch>
        </p:blipFill>
        <p:spPr>
          <a:xfrm>
            <a:off x="70575" y="1513925"/>
            <a:ext cx="8839201" cy="2719250"/>
          </a:xfrm>
          <a:prstGeom prst="rect">
            <a:avLst/>
          </a:prstGeom>
          <a:noFill/>
          <a:ln cap="flat" cmpd="sng" w="9525">
            <a:solidFill>
              <a:schemeClr val="dk2"/>
            </a:solidFill>
            <a:prstDash val="solid"/>
            <a:round/>
            <a:headEnd len="sm" w="sm" type="none"/>
            <a:tailEnd len="sm" w="sm" type="none"/>
          </a:ln>
        </p:spPr>
      </p:pic>
      <p:sp>
        <p:nvSpPr>
          <p:cNvPr id="167" name="Google Shape;167;p21"/>
          <p:cNvSpPr/>
          <p:nvPr/>
        </p:nvSpPr>
        <p:spPr>
          <a:xfrm>
            <a:off x="1230425" y="1936350"/>
            <a:ext cx="322800" cy="32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a:off x="4670650" y="2410350"/>
            <a:ext cx="322800" cy="32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a:off x="8141100" y="2410350"/>
            <a:ext cx="322800" cy="32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1230425" y="862850"/>
            <a:ext cx="897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100">
                <a:latin typeface="Ubuntu"/>
                <a:ea typeface="Ubuntu"/>
                <a:cs typeface="Ubuntu"/>
                <a:sym typeface="Ubuntu"/>
              </a:rPr>
              <a:t>Écran</a:t>
            </a:r>
            <a:endParaRPr b="1" sz="2100">
              <a:latin typeface="Ubuntu"/>
              <a:ea typeface="Ubuntu"/>
              <a:cs typeface="Ubuntu"/>
              <a:sym typeface="Ubuntu"/>
            </a:endParaRPr>
          </a:p>
        </p:txBody>
      </p:sp>
      <p:sp>
        <p:nvSpPr>
          <p:cNvPr id="171" name="Google Shape;171;p21"/>
          <p:cNvSpPr txBox="1"/>
          <p:nvPr/>
        </p:nvSpPr>
        <p:spPr>
          <a:xfrm>
            <a:off x="5728450" y="862850"/>
            <a:ext cx="1936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100">
                <a:latin typeface="Ubuntu"/>
                <a:ea typeface="Ubuntu"/>
                <a:cs typeface="Ubuntu"/>
                <a:sym typeface="Ubuntu"/>
              </a:rPr>
              <a:t>Composants</a:t>
            </a:r>
            <a:endParaRPr b="1" sz="2100">
              <a:latin typeface="Ubuntu"/>
              <a:ea typeface="Ubuntu"/>
              <a:cs typeface="Ubuntu"/>
              <a:sym typeface="Ubuntu"/>
            </a:endParaRPr>
          </a:p>
        </p:txBody>
      </p:sp>
      <p:cxnSp>
        <p:nvCxnSpPr>
          <p:cNvPr id="172" name="Google Shape;172;p21"/>
          <p:cNvCxnSpPr>
            <a:stCxn id="170" idx="2"/>
            <a:endCxn id="167" idx="0"/>
          </p:cNvCxnSpPr>
          <p:nvPr/>
        </p:nvCxnSpPr>
        <p:spPr>
          <a:xfrm rot="5400000">
            <a:off x="1252775" y="1509800"/>
            <a:ext cx="565500" cy="287400"/>
          </a:xfrm>
          <a:prstGeom prst="curvedConnector3">
            <a:avLst>
              <a:gd fmla="val 50009" name="adj1"/>
            </a:avLst>
          </a:prstGeom>
          <a:noFill/>
          <a:ln cap="flat" cmpd="sng" w="28575">
            <a:solidFill>
              <a:srgbClr val="FF0000"/>
            </a:solidFill>
            <a:prstDash val="solid"/>
            <a:round/>
            <a:headEnd len="med" w="med" type="none"/>
            <a:tailEnd len="med" w="med" type="triangle"/>
          </a:ln>
        </p:spPr>
      </p:cxnSp>
      <p:cxnSp>
        <p:nvCxnSpPr>
          <p:cNvPr id="173" name="Google Shape;173;p21"/>
          <p:cNvCxnSpPr>
            <a:stCxn id="171" idx="2"/>
            <a:endCxn id="168" idx="0"/>
          </p:cNvCxnSpPr>
          <p:nvPr/>
        </p:nvCxnSpPr>
        <p:spPr>
          <a:xfrm rot="5400000">
            <a:off x="5244550" y="958100"/>
            <a:ext cx="1039500" cy="1864800"/>
          </a:xfrm>
          <a:prstGeom prst="curvedConnector3">
            <a:avLst>
              <a:gd fmla="val 50005" name="adj1"/>
            </a:avLst>
          </a:prstGeom>
          <a:noFill/>
          <a:ln cap="flat" cmpd="sng" w="28575">
            <a:solidFill>
              <a:srgbClr val="FF0000"/>
            </a:solidFill>
            <a:prstDash val="solid"/>
            <a:round/>
            <a:headEnd len="med" w="med" type="none"/>
            <a:tailEnd len="med" w="med" type="triangle"/>
          </a:ln>
        </p:spPr>
      </p:cxnSp>
      <p:cxnSp>
        <p:nvCxnSpPr>
          <p:cNvPr id="174" name="Google Shape;174;p21"/>
          <p:cNvCxnSpPr>
            <a:stCxn id="171" idx="2"/>
            <a:endCxn id="169" idx="0"/>
          </p:cNvCxnSpPr>
          <p:nvPr/>
        </p:nvCxnSpPr>
        <p:spPr>
          <a:xfrm flipH="1" rot="-5400000">
            <a:off x="6979900" y="1087550"/>
            <a:ext cx="1039500" cy="1605900"/>
          </a:xfrm>
          <a:prstGeom prst="curvedConnector3">
            <a:avLst>
              <a:gd fmla="val 50005" name="adj1"/>
            </a:avLst>
          </a:prstGeom>
          <a:noFill/>
          <a:ln cap="flat" cmpd="sng" w="28575">
            <a:solidFill>
              <a:srgbClr val="FF0000"/>
            </a:solidFill>
            <a:prstDash val="solid"/>
            <a:round/>
            <a:headEnd len="med" w="med" type="none"/>
            <a:tailEnd len="med" w="med" type="triangle"/>
          </a:ln>
        </p:spPr>
      </p:cxnSp>
      <p:sp>
        <p:nvSpPr>
          <p:cNvPr id="175" name="Google Shape;175;p21"/>
          <p:cNvSpPr txBox="1"/>
          <p:nvPr/>
        </p:nvSpPr>
        <p:spPr>
          <a:xfrm>
            <a:off x="1615625" y="4396075"/>
            <a:ext cx="5388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100">
                <a:latin typeface="Viga"/>
                <a:ea typeface="Viga"/>
                <a:cs typeface="Viga"/>
                <a:sym typeface="Viga"/>
              </a:rPr>
              <a:t>N’oubliez pas de nommer vos composants</a:t>
            </a:r>
            <a:endParaRPr sz="2100">
              <a:latin typeface="Viga"/>
              <a:ea typeface="Viga"/>
              <a:cs typeface="Viga"/>
              <a:sym typeface="Viga"/>
            </a:endParaRPr>
          </a:p>
        </p:txBody>
      </p:sp>
      <p:sp>
        <p:nvSpPr>
          <p:cNvPr id="176" name="Google Shape;176;p21"/>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1"/>
          <p:cNvPicPr preferRelativeResize="0"/>
          <p:nvPr/>
        </p:nvPicPr>
        <p:blipFill>
          <a:blip r:embed="rId4">
            <a:alphaModFix/>
          </a:blip>
          <a:stretch>
            <a:fillRect/>
          </a:stretch>
        </p:blipFill>
        <p:spPr>
          <a:xfrm>
            <a:off x="1199225" y="4457431"/>
            <a:ext cx="385198" cy="385188"/>
          </a:xfrm>
          <a:prstGeom prst="rect">
            <a:avLst/>
          </a:prstGeom>
          <a:noFill/>
          <a:ln>
            <a:noFill/>
          </a:ln>
        </p:spPr>
      </p:pic>
      <p:sp>
        <p:nvSpPr>
          <p:cNvPr id="178" name="Google Shape;178;p21"/>
          <p:cNvSpPr/>
          <p:nvPr/>
        </p:nvSpPr>
        <p:spPr>
          <a:xfrm>
            <a:off x="2099587" y="2471283"/>
            <a:ext cx="1456800" cy="2418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p:nvPr/>
        </p:nvSpPr>
        <p:spPr>
          <a:xfrm>
            <a:off x="5547050" y="2471283"/>
            <a:ext cx="1456800" cy="2418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21"/>
          <p:cNvCxnSpPr>
            <a:stCxn id="175" idx="0"/>
            <a:endCxn id="178" idx="2"/>
          </p:cNvCxnSpPr>
          <p:nvPr/>
        </p:nvCxnSpPr>
        <p:spPr>
          <a:xfrm flipH="1" rot="5400000">
            <a:off x="2727425" y="2813725"/>
            <a:ext cx="1683000" cy="1481700"/>
          </a:xfrm>
          <a:prstGeom prst="curvedConnector3">
            <a:avLst>
              <a:gd fmla="val 50000" name="adj1"/>
            </a:avLst>
          </a:prstGeom>
          <a:noFill/>
          <a:ln cap="flat" cmpd="sng" w="28575">
            <a:solidFill>
              <a:schemeClr val="accent5"/>
            </a:solidFill>
            <a:prstDash val="solid"/>
            <a:round/>
            <a:headEnd len="med" w="med" type="none"/>
            <a:tailEnd len="med" w="med" type="triangle"/>
          </a:ln>
        </p:spPr>
      </p:cxnSp>
      <p:cxnSp>
        <p:nvCxnSpPr>
          <p:cNvPr id="181" name="Google Shape;181;p21"/>
          <p:cNvCxnSpPr>
            <a:stCxn id="175" idx="0"/>
            <a:endCxn id="179" idx="2"/>
          </p:cNvCxnSpPr>
          <p:nvPr/>
        </p:nvCxnSpPr>
        <p:spPr>
          <a:xfrm rot="-5400000">
            <a:off x="4451075" y="2571775"/>
            <a:ext cx="1683000" cy="1965600"/>
          </a:xfrm>
          <a:prstGeom prst="curvedConnector3">
            <a:avLst>
              <a:gd fmla="val 50000" name="adj1"/>
            </a:avLst>
          </a:prstGeom>
          <a:noFill/>
          <a:ln cap="flat" cmpd="sng" w="28575">
            <a:solidFill>
              <a:schemeClr val="accent5"/>
            </a:solidFill>
            <a:prstDash val="solid"/>
            <a:round/>
            <a:headEnd len="med" w="med" type="none"/>
            <a:tailEnd len="med" w="med" type="triangle"/>
          </a:ln>
        </p:spPr>
      </p:cxnSp>
      <p:sp>
        <p:nvSpPr>
          <p:cNvPr id="182" name="Google Shape;182;p21"/>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Programmation CL? / survol</a:t>
            </a:r>
            <a:endParaRPr b="1" sz="2600">
              <a:solidFill>
                <a:srgbClr val="FFFFFF"/>
              </a:solidFill>
              <a:latin typeface="Viga"/>
              <a:ea typeface="Viga"/>
              <a:cs typeface="Viga"/>
              <a:sym typeface="Viga"/>
            </a:endParaRPr>
          </a:p>
        </p:txBody>
      </p:sp>
      <p:sp>
        <p:nvSpPr>
          <p:cNvPr id="183" name="Google Shape;183;p21"/>
          <p:cNvSpPr txBox="1"/>
          <p:nvPr/>
        </p:nvSpPr>
        <p:spPr>
          <a:xfrm>
            <a:off x="0" y="554862"/>
            <a:ext cx="3033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a:solidFill>
                  <a:schemeClr val="dk1"/>
                </a:solidFill>
                <a:latin typeface="Source Code Pro Medium"/>
                <a:ea typeface="Source Code Pro Medium"/>
                <a:cs typeface="Source Code Pro Medium"/>
                <a:sym typeface="Source Code Pro Medium"/>
              </a:rPr>
              <a:t>Dans le créateur d’activité…</a:t>
            </a:r>
            <a:endParaRPr sz="1300">
              <a:solidFill>
                <a:schemeClr val="dk1"/>
              </a:solidFill>
              <a:latin typeface="Source Code Pro Medium"/>
              <a:ea typeface="Source Code Pro Medium"/>
              <a:cs typeface="Source Code Pro Medium"/>
              <a:sym typeface="Source Code Pr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p:nvPr/>
        </p:nvSpPr>
        <p:spPr>
          <a:xfrm>
            <a:off x="0" y="0"/>
            <a:ext cx="9154500" cy="585000"/>
          </a:xfrm>
          <a:prstGeom prst="rect">
            <a:avLst/>
          </a:prstGeom>
          <a:solidFill>
            <a:srgbClr val="15B0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txBox="1"/>
          <p:nvPr/>
        </p:nvSpPr>
        <p:spPr>
          <a:xfrm>
            <a:off x="1485987" y="659525"/>
            <a:ext cx="6999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Ubuntu"/>
                <a:ea typeface="Ubuntu"/>
                <a:cs typeface="Ubuntu"/>
                <a:sym typeface="Ubuntu"/>
              </a:rPr>
              <a:t>Tracer une droite dans un graphique à partir des données saisies </a:t>
            </a:r>
            <a:r>
              <a:rPr lang="fr-CA" sz="2000">
                <a:solidFill>
                  <a:schemeClr val="dk1"/>
                </a:solidFill>
                <a:latin typeface="Ubuntu"/>
                <a:ea typeface="Ubuntu"/>
                <a:cs typeface="Ubuntu"/>
                <a:sym typeface="Ubuntu"/>
              </a:rPr>
              <a:t>dans un tableau</a:t>
            </a:r>
            <a:r>
              <a:rPr lang="fr-CA" sz="2000">
                <a:latin typeface="Ubuntu"/>
                <a:ea typeface="Ubuntu"/>
                <a:cs typeface="Ubuntu"/>
                <a:sym typeface="Ubuntu"/>
              </a:rPr>
              <a:t> par l’élève.</a:t>
            </a:r>
            <a:endParaRPr sz="2000">
              <a:latin typeface="Ubuntu"/>
              <a:ea typeface="Ubuntu"/>
              <a:cs typeface="Ubuntu"/>
              <a:sym typeface="Ubuntu"/>
            </a:endParaRPr>
          </a:p>
        </p:txBody>
      </p:sp>
      <p:grpSp>
        <p:nvGrpSpPr>
          <p:cNvPr id="190" name="Google Shape;190;p22"/>
          <p:cNvGrpSpPr/>
          <p:nvPr/>
        </p:nvGrpSpPr>
        <p:grpSpPr>
          <a:xfrm>
            <a:off x="152400" y="1534450"/>
            <a:ext cx="8839199" cy="3363395"/>
            <a:chOff x="152400" y="1534450"/>
            <a:chExt cx="8839199" cy="3363395"/>
          </a:xfrm>
        </p:grpSpPr>
        <p:pic>
          <p:nvPicPr>
            <p:cNvPr id="191" name="Google Shape;191;p22"/>
            <p:cNvPicPr preferRelativeResize="0"/>
            <p:nvPr/>
          </p:nvPicPr>
          <p:blipFill>
            <a:blip r:embed="rId3">
              <a:alphaModFix/>
            </a:blip>
            <a:stretch>
              <a:fillRect/>
            </a:stretch>
          </p:blipFill>
          <p:spPr>
            <a:xfrm>
              <a:off x="152400" y="1534450"/>
              <a:ext cx="8839199" cy="3363395"/>
            </a:xfrm>
            <a:prstGeom prst="rect">
              <a:avLst/>
            </a:prstGeom>
            <a:noFill/>
            <a:ln>
              <a:noFill/>
            </a:ln>
          </p:spPr>
        </p:pic>
        <p:sp>
          <p:nvSpPr>
            <p:cNvPr id="192" name="Google Shape;192;p22"/>
            <p:cNvSpPr/>
            <p:nvPr/>
          </p:nvSpPr>
          <p:spPr>
            <a:xfrm>
              <a:off x="5012650" y="2737825"/>
              <a:ext cx="1077000" cy="261600"/>
            </a:xfrm>
            <a:prstGeom prst="roundRect">
              <a:avLst>
                <a:gd fmla="val 16667" name="adj"/>
              </a:avLst>
            </a:prstGeom>
            <a:noFill/>
            <a:ln cap="flat" cmpd="sng" w="1905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6785600" y="2737825"/>
              <a:ext cx="1077000" cy="261600"/>
            </a:xfrm>
            <a:prstGeom prst="roundRect">
              <a:avLst>
                <a:gd fmla="val 16667" name="adj"/>
              </a:avLst>
            </a:prstGeom>
            <a:noFill/>
            <a:ln cap="flat" cmpd="sng" w="1905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4" name="Google Shape;194;p22"/>
            <p:cNvCxnSpPr>
              <a:stCxn id="192" idx="2"/>
              <a:endCxn id="195" idx="6"/>
            </p:cNvCxnSpPr>
            <p:nvPr/>
          </p:nvCxnSpPr>
          <p:spPr>
            <a:xfrm rot="5400000">
              <a:off x="3802150" y="1824325"/>
              <a:ext cx="573900" cy="2924100"/>
            </a:xfrm>
            <a:prstGeom prst="bentConnector2">
              <a:avLst/>
            </a:prstGeom>
            <a:noFill/>
            <a:ln cap="flat" cmpd="sng" w="28575">
              <a:solidFill>
                <a:srgbClr val="38761D"/>
              </a:solidFill>
              <a:prstDash val="solid"/>
              <a:round/>
              <a:headEnd len="med" w="med" type="none"/>
              <a:tailEnd len="med" w="med" type="triangle"/>
            </a:ln>
          </p:spPr>
        </p:cxnSp>
        <p:cxnSp>
          <p:nvCxnSpPr>
            <p:cNvPr id="196" name="Google Shape;196;p22"/>
            <p:cNvCxnSpPr>
              <a:stCxn id="193" idx="2"/>
              <a:endCxn id="195" idx="6"/>
            </p:cNvCxnSpPr>
            <p:nvPr/>
          </p:nvCxnSpPr>
          <p:spPr>
            <a:xfrm rot="5400000">
              <a:off x="4688600" y="937825"/>
              <a:ext cx="573900" cy="4697100"/>
            </a:xfrm>
            <a:prstGeom prst="bentConnector2">
              <a:avLst/>
            </a:prstGeom>
            <a:noFill/>
            <a:ln cap="flat" cmpd="sng" w="28575">
              <a:solidFill>
                <a:srgbClr val="38761D"/>
              </a:solidFill>
              <a:prstDash val="solid"/>
              <a:round/>
              <a:headEnd len="med" w="med" type="none"/>
              <a:tailEnd len="med" w="med" type="triangle"/>
            </a:ln>
          </p:spPr>
        </p:cxnSp>
        <p:sp>
          <p:nvSpPr>
            <p:cNvPr id="195" name="Google Shape;195;p22"/>
            <p:cNvSpPr/>
            <p:nvPr/>
          </p:nvSpPr>
          <p:spPr>
            <a:xfrm>
              <a:off x="2194150" y="3412225"/>
              <a:ext cx="432900" cy="3222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7" name="Google Shape;197;p22"/>
          <p:cNvPicPr preferRelativeResize="0"/>
          <p:nvPr/>
        </p:nvPicPr>
        <p:blipFill rotWithShape="1">
          <a:blip r:embed="rId4">
            <a:alphaModFix/>
          </a:blip>
          <a:srcRect b="21092" l="17166" r="8808" t="21482"/>
          <a:stretch/>
        </p:blipFill>
        <p:spPr>
          <a:xfrm>
            <a:off x="669500" y="726199"/>
            <a:ext cx="816486" cy="667049"/>
          </a:xfrm>
          <a:prstGeom prst="rect">
            <a:avLst/>
          </a:prstGeom>
          <a:noFill/>
          <a:ln>
            <a:noFill/>
          </a:ln>
        </p:spPr>
      </p:pic>
      <p:sp>
        <p:nvSpPr>
          <p:cNvPr id="198" name="Google Shape;198;p22"/>
          <p:cNvSpPr txBox="1"/>
          <p:nvPr/>
        </p:nvSpPr>
        <p:spPr>
          <a:xfrm>
            <a:off x="124475" y="0"/>
            <a:ext cx="8404500" cy="585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fr-CA" sz="2600">
                <a:solidFill>
                  <a:srgbClr val="FFFFFF"/>
                </a:solidFill>
                <a:latin typeface="Viga"/>
                <a:ea typeface="Viga"/>
                <a:cs typeface="Viga"/>
                <a:sym typeface="Viga"/>
              </a:rPr>
              <a:t>&lt;/&gt; Programmation CL? / exemple</a:t>
            </a:r>
            <a:endParaRPr b="1" sz="2600">
              <a:solidFill>
                <a:srgbClr val="FFFFFF"/>
              </a:solidFill>
              <a:latin typeface="Viga"/>
              <a:ea typeface="Viga"/>
              <a:cs typeface="Viga"/>
              <a:sym typeface="Viga"/>
            </a:endParaRPr>
          </a:p>
        </p:txBody>
      </p:sp>
      <p:pic>
        <p:nvPicPr>
          <p:cNvPr id="199" name="Google Shape;199;p22">
            <a:hlinkClick r:id="rId5"/>
          </p:cNvPr>
          <p:cNvPicPr preferRelativeResize="0"/>
          <p:nvPr/>
        </p:nvPicPr>
        <p:blipFill rotWithShape="1">
          <a:blip r:embed="rId6">
            <a:alphaModFix/>
          </a:blip>
          <a:srcRect b="12114" l="0" r="0" t="18383"/>
          <a:stretch/>
        </p:blipFill>
        <p:spPr>
          <a:xfrm>
            <a:off x="7795050" y="4250050"/>
            <a:ext cx="1032600" cy="720600"/>
          </a:xfrm>
          <a:prstGeom prst="ellipse">
            <a:avLst/>
          </a:prstGeom>
          <a:noFill/>
          <a:ln cap="flat" cmpd="sng" w="19050">
            <a:solidFill>
              <a:srgbClr val="FF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