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Sniglet"/>
      <p:regular r:id="rId19"/>
    </p:embeddedFont>
    <p:embeddedFont>
      <p:font typeface="Dosis"/>
      <p:regular r:id="rId20"/>
      <p:bold r:id="rId21"/>
    </p:embeddedFont>
    <p:embeddedFont>
      <p:font typeface="Ubuntu"/>
      <p:regular r:id="rId22"/>
      <p:bold r:id="rId23"/>
      <p:italic r:id="rId24"/>
      <p:boldItalic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Viga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-regular.fntdata"/><Relationship Id="rId22" Type="http://schemas.openxmlformats.org/officeDocument/2006/relationships/font" Target="fonts/Ubuntu-regular.fntdata"/><Relationship Id="rId21" Type="http://schemas.openxmlformats.org/officeDocument/2006/relationships/font" Target="fonts/Dosis-bold.fntdata"/><Relationship Id="rId24" Type="http://schemas.openxmlformats.org/officeDocument/2006/relationships/font" Target="fonts/Ubuntu-italic.fntdata"/><Relationship Id="rId23" Type="http://schemas.openxmlformats.org/officeDocument/2006/relationships/font" Target="fonts/Ubuntu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regular.fntdata"/><Relationship Id="rId25" Type="http://schemas.openxmlformats.org/officeDocument/2006/relationships/font" Target="fonts/Ubuntu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Viga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Snigle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ath%c3%a9matique-science-et-technologie/scratchmathematique1" TargetMode="External"/><Relationship Id="rId3" Type="http://schemas.openxmlformats.org/officeDocument/2006/relationships/hyperlink" Target="https://campus.recit.qc.ca/math%c3%a9matique-science-et-technologie/scratchpremierspas" TargetMode="External"/><Relationship Id="rId4" Type="http://schemas.openxmlformats.org/officeDocument/2006/relationships/hyperlink" Target="https://padlet.com/rioux_stephanie/scratch" TargetMode="External"/><Relationship Id="rId11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10" Type="http://schemas.openxmlformats.org/officeDocument/2006/relationships/hyperlink" Target="http://www.education.gouv.qc.ca/fileadmin/site_web/documents/ministere/Cadre-reference-competence-num.pdf" TargetMode="External"/><Relationship Id="rId9" Type="http://schemas.openxmlformats.org/officeDocument/2006/relationships/hyperlink" Target="https://docs.google.com/presentation/d/1uT3__XHDs62l-N2Ic7ku1wJZReJxhCzPkK7_MdwBpCw/edit?usp=sharing" TargetMode="External"/><Relationship Id="rId5" Type="http://schemas.openxmlformats.org/officeDocument/2006/relationships/hyperlink" Target="https://docs.google.com/spreadsheets/d/1hWJM3_F-5miQ7z5ioTb7M4mGA_XJKdYkcP4EPwlgk9c/edit#gid=0" TargetMode="External"/><Relationship Id="rId6" Type="http://schemas.openxmlformats.org/officeDocument/2006/relationships/hyperlink" Target="https://www.youtube.com/playlist?list=PLbE85KlaADWnn-vHutGey_JJEAwpkFsGE" TargetMode="External"/><Relationship Id="rId7" Type="http://schemas.openxmlformats.org/officeDocument/2006/relationships/hyperlink" Target="https://www.youtube.com/playlist?list=PLbE85KlaADWkJr8wLE12PM8iKgS9tpFDt" TargetMode="External"/><Relationship Id="rId8" Type="http://schemas.openxmlformats.org/officeDocument/2006/relationships/hyperlink" Target="mailto:equipe@recitmst.qc.ca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wooclap.com/XHYSDY" TargetMode="External"/><Relationship Id="rId3" Type="http://schemas.openxmlformats.org/officeDocument/2006/relationships/hyperlink" Target="http://www.wooclap.com/XHYSDY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desmos.com/join/xwshhb?lang=fr" TargetMode="External"/><Relationship Id="rId3" Type="http://schemas.openxmlformats.org/officeDocument/2006/relationships/hyperlink" Target="https://teacher.desmos.com/activitybuilder/custom/5ebc069d3e5e5e0c774115e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807cb297af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807cb297a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781c581e6f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781c581e6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f96fffd7d2_0_10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f96fffd7d2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f96fffd7d2_0_5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f96fffd7d2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en mathématique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https://campus.recit.qc.ca/math%c3%a9matique-science-et-technologie/scratchmathematique1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https://campus.recit.qc.ca/math%c3%a9matique-science-et-technologie/scratchpremierspas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Padlet d’idées</a:t>
            </a:r>
            <a:r>
              <a:rPr lang="en" sz="1200"/>
              <a:t>: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https://padlet.com/rioux_stephanie/scratch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Leçons de programmation: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https://docs.google.com/spreadsheets/d/1hWJM3_F-5miQ7z5ioTb7M4mGA_XJKdYkcP4EPwlgk9c/edit#gid=0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 Scratch en math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https://www.youtube.com/playlist?list=PLbE85KlaADWnn-vHutGey_JJEAwpkFsGE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https://www.youtube.com/playlist?list=PLbE85KlaADWkJr8wLE12PM8iKgS9tpFDt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Ubuntu"/>
                <a:ea typeface="Ubuntu"/>
                <a:cs typeface="Ubuntu"/>
                <a:sym typeface="Ubuntu"/>
                <a:hlinkClick r:id="rId8"/>
              </a:rPr>
              <a:t>equipe@recitmst.qc.ca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Différenciation: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https://docs.google.com/presentation/d/1uT3__XHDs62l-N2Ic7ku1wJZReJxhCzPkK7_MdwBpCw/edit?usp=sharing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Cadre de référence de la compétence numérique: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http://www.education.gouv.qc.ca/fileadmin/site_web/documents/ministere/Cadre-reference-competence-num.pdf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Plan d’action numérique (PAN):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http://www.education.gouv.qc.ca/references/tx-solrtyperecherchepublicationtx-solrpublicationnouveaute/resultats-de-la-recherche/detail/article/plan-daction-numerique-en-education-et-en-enseignement-superieur/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7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2"/>
              </a:rPr>
              <a:t>www.wooclap.com/</a:t>
            </a:r>
            <a:r>
              <a:rPr b="1" lang="en" sz="18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XHYSDY</a:t>
            </a:r>
            <a:endParaRPr b="1" sz="185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79d459c1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79d459c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f96fffd7d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f96fffd7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https://student.desmos.com/join/xwshhb?lang=fr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l’activité: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https://teacher.desmos.com/activitybuilder/custom/5ebc069d3e5e5e0c774115e0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141976799/editor" TargetMode="External"/><Relationship Id="rId10" Type="http://schemas.openxmlformats.org/officeDocument/2006/relationships/hyperlink" Target="https://scratch.mit.edu/projects/358281224/editor/" TargetMode="External"/><Relationship Id="rId13" Type="http://schemas.openxmlformats.org/officeDocument/2006/relationships/hyperlink" Target="https://youtu.be/glaQrf8ZuD4" TargetMode="External"/><Relationship Id="rId12" Type="http://schemas.openxmlformats.org/officeDocument/2006/relationships/hyperlink" Target="https://scratch.mit.edu/projects/357318983/editor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cratch.mit.edu/projects/133399339/editor" TargetMode="External"/><Relationship Id="rId4" Type="http://schemas.openxmlformats.org/officeDocument/2006/relationships/hyperlink" Target="https://youtu.be/Zn8VLULg7zQ" TargetMode="External"/><Relationship Id="rId9" Type="http://schemas.openxmlformats.org/officeDocument/2006/relationships/hyperlink" Target="https://youtu.be/9fahJ9rpkKA" TargetMode="External"/><Relationship Id="rId14" Type="http://schemas.openxmlformats.org/officeDocument/2006/relationships/hyperlink" Target="https://scratch.mit.edu/projects/130842168/editor" TargetMode="External"/><Relationship Id="rId5" Type="http://schemas.openxmlformats.org/officeDocument/2006/relationships/hyperlink" Target="https://scratch.mit.edu/projects/176985648/editor" TargetMode="External"/><Relationship Id="rId6" Type="http://schemas.openxmlformats.org/officeDocument/2006/relationships/hyperlink" Target="https://youtu.be/YbovlKuATtc" TargetMode="External"/><Relationship Id="rId7" Type="http://schemas.openxmlformats.org/officeDocument/2006/relationships/hyperlink" Target="https://scratch.mit.edu/projects/357316433/editor/" TargetMode="External"/><Relationship Id="rId8" Type="http://schemas.openxmlformats.org/officeDocument/2006/relationships/hyperlink" Target="https://scratch.mit.edu/projects/357319972/editor/" TargetMode="Externa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96381371/editor" TargetMode="External"/><Relationship Id="rId10" Type="http://schemas.openxmlformats.org/officeDocument/2006/relationships/hyperlink" Target="https://youtu.be/ecKLXHs7jow" TargetMode="External"/><Relationship Id="rId12" Type="http://schemas.openxmlformats.org/officeDocument/2006/relationships/hyperlink" Target="https://youtu.be/9Wx6A-bYR3w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cratch.mit.edu/projects/277690822/editor" TargetMode="External"/><Relationship Id="rId4" Type="http://schemas.openxmlformats.org/officeDocument/2006/relationships/hyperlink" Target="https://youtu.be/lPhX7MlJpnk" TargetMode="External"/><Relationship Id="rId9" Type="http://schemas.openxmlformats.org/officeDocument/2006/relationships/hyperlink" Target="https://scratch.mit.edu/projects/296377685/editor" TargetMode="External"/><Relationship Id="rId5" Type="http://schemas.openxmlformats.org/officeDocument/2006/relationships/hyperlink" Target="https://scratch.mit.edu/projects/231170231/editor" TargetMode="External"/><Relationship Id="rId6" Type="http://schemas.openxmlformats.org/officeDocument/2006/relationships/hyperlink" Target="https://youtu.be/bZQE5PVpeXM" TargetMode="External"/><Relationship Id="rId7" Type="http://schemas.openxmlformats.org/officeDocument/2006/relationships/hyperlink" Target="https://scratch.mit.edu/projects/334920618/editor/" TargetMode="External"/><Relationship Id="rId8" Type="http://schemas.openxmlformats.org/officeDocument/2006/relationships/hyperlink" Target="https://youtu.be/Uv46VPIQfU0" TargetMode="Externa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recitmst.qc.ca/Scratch-generalisation-de-calculs" TargetMode="External"/><Relationship Id="rId10" Type="http://schemas.openxmlformats.org/officeDocument/2006/relationships/hyperlink" Target="https://recitmst.qc.ca/Scratch-dessin-geometrique" TargetMode="External"/><Relationship Id="rId12" Type="http://schemas.openxmlformats.org/officeDocument/2006/relationships/hyperlink" Target="https://recitmst.qc.ca/Scratch-generalisation-de-calculs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ampus.recit.qc.ca/math%c3%a9matique-science-et-technologie/scratchmathematique1" TargetMode="External"/><Relationship Id="rId4" Type="http://schemas.openxmlformats.org/officeDocument/2006/relationships/hyperlink" Target="https://campus.recit.qc.ca/course/view.php?id=276" TargetMode="External"/><Relationship Id="rId9" Type="http://schemas.openxmlformats.org/officeDocument/2006/relationships/hyperlink" Target="https://www.youtube.com/playlist?list=PLbE85KlaADWkJr8wLE12PM8iKgS9tpFDt" TargetMode="External"/><Relationship Id="rId5" Type="http://schemas.openxmlformats.org/officeDocument/2006/relationships/hyperlink" Target="https://campus.recit.qc.ca/math%c3%a9matique-science-et-technologie/scratchpremierspas" TargetMode="External"/><Relationship Id="rId6" Type="http://schemas.openxmlformats.org/officeDocument/2006/relationships/hyperlink" Target="https://padlet.com/rioux_stephanie/scratch" TargetMode="External"/><Relationship Id="rId7" Type="http://schemas.openxmlformats.org/officeDocument/2006/relationships/hyperlink" Target="https://docs.google.com/spreadsheets/d/1fmb39gcwBgvFr2BSUe75QQQ7-0qZ_Ekx0dck1zSzxIE/edit#gid=0" TargetMode="External"/><Relationship Id="rId8" Type="http://schemas.openxmlformats.org/officeDocument/2006/relationships/hyperlink" Target="https://www.youtube.com/playlist?list=PLbE85KlaADWnn-vHutGey_JJEAwpkFsGE" TargetMode="External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4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hyperlink" Target="https://monurl.ca/scratch22102021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4" Type="http://schemas.openxmlformats.org/officeDocument/2006/relationships/hyperlink" Target="http://www.education.gouv.qc.ca/fileadmin/site_web/documents/ministere/Cadre-reference-competence-num.pdf" TargetMode="External"/><Relationship Id="rId5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93334767/editor/" TargetMode="External"/><Relationship Id="rId10" Type="http://schemas.openxmlformats.org/officeDocument/2006/relationships/hyperlink" Target="https://scratch.mit.edu/projects/277691668/editor" TargetMode="External"/><Relationship Id="rId13" Type="http://schemas.openxmlformats.org/officeDocument/2006/relationships/hyperlink" Target="https://youtu.be/IS_-V0bICeM" TargetMode="External"/><Relationship Id="rId12" Type="http://schemas.openxmlformats.org/officeDocument/2006/relationships/hyperlink" Target="https://youtu.be/Ln05pjPuFx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ratch.mit.edu/projects/357315992/editor/" TargetMode="External"/><Relationship Id="rId4" Type="http://schemas.openxmlformats.org/officeDocument/2006/relationships/hyperlink" Target="https://youtu.be/yoEj7ah5Syc" TargetMode="External"/><Relationship Id="rId9" Type="http://schemas.openxmlformats.org/officeDocument/2006/relationships/hyperlink" Target="https://youtu.be/J68ZVy2Gfik" TargetMode="External"/><Relationship Id="rId15" Type="http://schemas.openxmlformats.org/officeDocument/2006/relationships/image" Target="../media/image6.png"/><Relationship Id="rId14" Type="http://schemas.openxmlformats.org/officeDocument/2006/relationships/hyperlink" Target="https://youtu.be/RsSjMk3V5uA" TargetMode="External"/><Relationship Id="rId5" Type="http://schemas.openxmlformats.org/officeDocument/2006/relationships/hyperlink" Target="https://scratch.mit.edu/projects/357316433/editor/" TargetMode="External"/><Relationship Id="rId6" Type="http://schemas.openxmlformats.org/officeDocument/2006/relationships/hyperlink" Target="https://youtu.be/Ju9WvQgktzM" TargetMode="External"/><Relationship Id="rId7" Type="http://schemas.openxmlformats.org/officeDocument/2006/relationships/hyperlink" Target="https://scratch.mit.edu/projects/154511043/editor" TargetMode="External"/><Relationship Id="rId8" Type="http://schemas.openxmlformats.org/officeDocument/2006/relationships/hyperlink" Target="https://scratch.mit.edu/projects/277691507/edito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hyperlink" Target="https://scratch.mit.edu/projects/380722893/editor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s://scratch.mit.edu/projects/277690822/editor" TargetMode="External"/><Relationship Id="rId7" Type="http://schemas.openxmlformats.org/officeDocument/2006/relationships/hyperlink" Target="https://scratch.mit.edu/projects/277691268/editor" TargetMode="External"/><Relationship Id="rId8" Type="http://schemas.openxmlformats.org/officeDocument/2006/relationships/hyperlink" Target="https://scratch.mit.edu/projects/277692550/edito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activitybuilder/custom/5ebc069d3e5e5e0c774115e0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/>
          <p:nvPr>
            <p:ph type="ctrTitle"/>
          </p:nvPr>
        </p:nvSpPr>
        <p:spPr>
          <a:xfrm>
            <a:off x="565900" y="596199"/>
            <a:ext cx="6215100" cy="20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Viga"/>
                <a:ea typeface="Viga"/>
                <a:cs typeface="Viga"/>
                <a:sym typeface="Viga"/>
              </a:rPr>
              <a:t>Scratch en mathématique au secondaire</a:t>
            </a:r>
            <a:endParaRPr sz="4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CSSMB - 22 octobre 2021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26" name="Google Shape;52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3550" y="912425"/>
            <a:ext cx="1626950" cy="16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21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généralisation d’un calcul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1" name="Google Shape;601;p21"/>
          <p:cNvSpPr txBox="1"/>
          <p:nvPr/>
        </p:nvSpPr>
        <p:spPr>
          <a:xfrm>
            <a:off x="999550" y="924075"/>
            <a:ext cx="71427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uFill>
                <a:noFill/>
              </a:uFill>
              <a:latin typeface="Ubuntu"/>
              <a:ea typeface="Ubuntu"/>
              <a:cs typeface="Ubuntu"/>
              <a:sym typeface="Ubuntu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Structure générale d’un programme </a:t>
            </a:r>
            <a:endParaRPr b="1"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02" name="Google Shape;6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426" y="1786200"/>
            <a:ext cx="6531151" cy="2713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8" name="Google Shape;608;p22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généralisation d’un calcul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9" name="Google Shape;609;p22"/>
          <p:cNvSpPr txBox="1"/>
          <p:nvPr/>
        </p:nvSpPr>
        <p:spPr>
          <a:xfrm>
            <a:off x="1155275" y="944325"/>
            <a:ext cx="7142700" cy="3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Somme de 2 nombres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Moyenne de 4 nombres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uFill>
                <a:noFill/>
              </a:uFill>
              <a:latin typeface="Ubuntu"/>
              <a:ea typeface="Ubuntu"/>
              <a:cs typeface="Ubuntu"/>
              <a:sym typeface="Ubuntu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Aire et périmètre d’un rectangle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Rabais et taxes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du type ax+b=c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Relation de Pythagore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Équation de la droite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5" name="Google Shape;615;p23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 aller plus loin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6" name="Google Shape;616;p23"/>
          <p:cNvSpPr txBox="1"/>
          <p:nvPr/>
        </p:nvSpPr>
        <p:spPr>
          <a:xfrm>
            <a:off x="1155275" y="944325"/>
            <a:ext cx="71427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Combiner généralisation de calculs et dessin géométrique: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Carrés et Pythagore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Triangle, Pythagore et trigonométrie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Les listes en arithmétique ou  en statistique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Facture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Moyenne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Moyenne pondérée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4"/>
          <p:cNvSpPr/>
          <p:nvPr/>
        </p:nvSpPr>
        <p:spPr>
          <a:xfrm>
            <a:off x="321475" y="1205500"/>
            <a:ext cx="6730800" cy="502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4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3" name="Google Shape;623;p2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4" name="Google Shape;624;p24"/>
          <p:cNvSpPr txBox="1"/>
          <p:nvPr>
            <p:ph idx="1" type="body"/>
          </p:nvPr>
        </p:nvSpPr>
        <p:spPr>
          <a:xfrm>
            <a:off x="321475" y="1264075"/>
            <a:ext cx="7725300" cy="3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en mathématique</a:t>
            </a:r>
            <a:endParaRPr sz="17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Plus loin avec Scratch en mathématique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 d’idées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Leçons de programmation</a:t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Scratch en math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Webinaire sur le dessin géométrique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Webinaire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sur la généralisation de calculs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	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5"/>
          <p:cNvSpPr txBox="1"/>
          <p:nvPr>
            <p:ph idx="4294967295" type="ctrTitle"/>
          </p:nvPr>
        </p:nvSpPr>
        <p:spPr>
          <a:xfrm>
            <a:off x="508725" y="1598975"/>
            <a:ext cx="47706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30" name="Google Shape;6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25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32" name="Google Shape;632;p25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3" name="Google Shape;633;p25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4" name="Google Shape;634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79275" y="1281287"/>
            <a:ext cx="3276724" cy="13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3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3" name="Google Shape;533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4" name="Google Shape;53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3"/>
          <p:cNvSpPr txBox="1"/>
          <p:nvPr/>
        </p:nvSpPr>
        <p:spPr>
          <a:xfrm>
            <a:off x="2194650" y="3922725"/>
            <a:ext cx="5273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monurl.ca/scratch22102021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13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7" name="Google Shape;53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4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43" name="Google Shape;543;p14"/>
          <p:cNvSpPr txBox="1"/>
          <p:nvPr>
            <p:ph idx="1" type="body"/>
          </p:nvPr>
        </p:nvSpPr>
        <p:spPr>
          <a:xfrm>
            <a:off x="747925" y="1302825"/>
            <a:ext cx="6826800" cy="30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our mieux vous connaître…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Scratch?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 dessin géométrique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La généralisation de calculs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aller un peu plus loin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Idées et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4" name="Google Shape;544;p1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programmation informatique avec Scratch, je me situe… 😺💻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0" name="Google Shape;550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1" name="Google Shape;5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50" y="1656149"/>
            <a:ext cx="7911474" cy="20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faire de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informatique en classe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7" name="Google Shape;557;p16"/>
          <p:cNvSpPr txBox="1"/>
          <p:nvPr>
            <p:ph idx="4294967295" type="body"/>
          </p:nvPr>
        </p:nvSpPr>
        <p:spPr>
          <a:xfrm>
            <a:off x="681425" y="1060350"/>
            <a:ext cx="8186700" cy="3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motivation, faire des maths autrement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algèbre, probabilités, statistiques, maths financières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</a:t>
            </a:r>
            <a:endParaRPr sz="18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Mesure 02 du Plan d’action numérique (PAN)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Document du MEQ «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L’usage pédagogique de la programmation informatique</a:t>
            </a: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dessin géométrique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4" name="Google Shape;564;p17"/>
          <p:cNvSpPr txBox="1"/>
          <p:nvPr/>
        </p:nvSpPr>
        <p:spPr>
          <a:xfrm>
            <a:off x="301725" y="986800"/>
            <a:ext cx="65820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Carré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Triangle équilatéral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Dessiner des quadrilatères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x10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 créatif: les 3 fleurs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Tuto1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Tuto2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Tuto3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5" name="Google Shape;565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21625" y="986800"/>
            <a:ext cx="4019175" cy="26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8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dessin géométrique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1" name="Google Shape;5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50" y="1068869"/>
            <a:ext cx="3503750" cy="25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225" y="1020700"/>
            <a:ext cx="3189625" cy="26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575" y="1808250"/>
            <a:ext cx="2240575" cy="27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050" y="896475"/>
            <a:ext cx="1953550" cy="22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14475"/>
            <a:ext cx="2553115" cy="22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9"/>
          <p:cNvSpPr txBox="1"/>
          <p:nvPr>
            <p:ph idx="4294967295" type="subTitle"/>
          </p:nvPr>
        </p:nvSpPr>
        <p:spPr>
          <a:xfrm>
            <a:off x="598600" y="202000"/>
            <a:ext cx="8180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</a:t>
            </a: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vec variables, incrémentation et opérateurs mathématiques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1" name="Google Shape;581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2" name="Google Shape;582;p19"/>
          <p:cNvSpPr txBox="1"/>
          <p:nvPr/>
        </p:nvSpPr>
        <p:spPr>
          <a:xfrm>
            <a:off x="460450" y="238917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3" name="Google Shape;583;p19"/>
          <p:cNvSpPr txBox="1"/>
          <p:nvPr/>
        </p:nvSpPr>
        <p:spPr>
          <a:xfrm>
            <a:off x="8262888" y="195802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4" name="Google Shape;584;p19"/>
          <p:cNvSpPr txBox="1"/>
          <p:nvPr/>
        </p:nvSpPr>
        <p:spPr>
          <a:xfrm>
            <a:off x="2188788" y="8851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5" name="Google Shape;58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9075" y="2092526"/>
            <a:ext cx="2471075" cy="25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9"/>
          <p:cNvSpPr txBox="1"/>
          <p:nvPr/>
        </p:nvSpPr>
        <p:spPr>
          <a:xfrm>
            <a:off x="4474788" y="21805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0"/>
          <p:cNvSpPr txBox="1"/>
          <p:nvPr>
            <p:ph idx="1" type="subTitle"/>
          </p:nvPr>
        </p:nvSpPr>
        <p:spPr>
          <a:xfrm>
            <a:off x="1691699" y="272350"/>
            <a:ext cx="576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Idée pour piloter une activité Scratch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2" name="Google Shape;592;p20"/>
          <p:cNvSpPr txBox="1"/>
          <p:nvPr/>
        </p:nvSpPr>
        <p:spPr>
          <a:xfrm>
            <a:off x="5336750" y="1204575"/>
            <a:ext cx="3146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l’activité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93" name="Google Shape;5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725" y="1765375"/>
            <a:ext cx="1974949" cy="18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325" y="1495625"/>
            <a:ext cx="4213000" cy="16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