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  <p:sldMasterId id="2147483690" r:id="rId2"/>
    <p:sldMasterId id="2147483691" r:id="rId3"/>
  </p:sldMasterIdLst>
  <p:notesMasterIdLst>
    <p:notesMasterId r:id="rId3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Dosis" panose="020B0604020202020204" charset="0"/>
      <p:regular r:id="rId45"/>
      <p:bold r:id="rId46"/>
    </p:embeddedFont>
    <p:embeddedFont>
      <p:font typeface="Montserrat" panose="020B0604020202020204" charset="0"/>
      <p:regular r:id="rId47"/>
      <p:bold r:id="rId48"/>
      <p:italic r:id="rId49"/>
      <p:boldItalic r:id="rId50"/>
    </p:embeddedFont>
    <p:embeddedFont>
      <p:font typeface="Montserrat ExtraBold" panose="020B0604020202020204" charset="0"/>
      <p:bold r:id="rId51"/>
      <p:boldItalic r:id="rId52"/>
    </p:embeddedFont>
    <p:embeddedFont>
      <p:font typeface="Montserrat Light" panose="020B0604020202020204" charset="0"/>
      <p:regular r:id="rId53"/>
      <p:bold r:id="rId54"/>
      <p:italic r:id="rId55"/>
      <p:boldItalic r:id="rId56"/>
    </p:embeddedFont>
    <p:embeddedFont>
      <p:font typeface="Roboto" panose="020B0604020202020204" charset="0"/>
      <p:regular r:id="rId57"/>
      <p:bold r:id="rId58"/>
      <p:italic r:id="rId59"/>
      <p:boldItalic r:id="rId60"/>
    </p:embeddedFont>
    <p:embeddedFont>
      <p:font typeface="Sniglet" panose="020B0604020202020204" charset="0"/>
      <p:regular r:id="rId61"/>
    </p:embeddedFont>
    <p:embeddedFont>
      <p:font typeface="Ubuntu" panose="020B0604020202020204" charset="0"/>
      <p:regular r:id="rId62"/>
      <p:bold r:id="rId63"/>
      <p:italic r:id="rId64"/>
      <p:boldItalic r:id="rId65"/>
    </p:embeddedFont>
    <p:embeddedFont>
      <p:font typeface="Ubuntu Light" panose="020B0604020202020204" charset="0"/>
      <p:regular r:id="rId66"/>
      <p:bold r:id="rId67"/>
      <p:italic r:id="rId68"/>
      <p:boldItalic r:id="rId69"/>
    </p:embeddedFont>
    <p:embeddedFont>
      <p:font typeface="Ubuntu Medium" panose="020B0604020202020204" charset="0"/>
      <p:regular r:id="rId70"/>
      <p:bold r:id="rId71"/>
      <p:italic r:id="rId72"/>
      <p:boldItalic r:id="rId73"/>
    </p:embeddedFont>
    <p:embeddedFont>
      <p:font typeface="Viga" panose="020B0604020202020204" charset="0"/>
      <p:regular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A1EDD18-8699-48B6-9164-431860C0EE89}">
  <a:tblStyle styleId="{CA1EDD18-8699-48B6-9164-431860C0EE8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8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63" Type="http://schemas.openxmlformats.org/officeDocument/2006/relationships/font" Target="fonts/font27.fntdata"/><Relationship Id="rId68" Type="http://schemas.openxmlformats.org/officeDocument/2006/relationships/font" Target="fonts/font32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font" Target="fonts/font30.fntdata"/><Relationship Id="rId74" Type="http://schemas.openxmlformats.org/officeDocument/2006/relationships/font" Target="fonts/font38.fntdata"/><Relationship Id="rId5" Type="http://schemas.openxmlformats.org/officeDocument/2006/relationships/slide" Target="slides/slide2.xml"/><Relationship Id="rId61" Type="http://schemas.openxmlformats.org/officeDocument/2006/relationships/font" Target="fonts/font25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69" Type="http://schemas.openxmlformats.org/officeDocument/2006/relationships/font" Target="fonts/font33.fntdata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72" Type="http://schemas.openxmlformats.org/officeDocument/2006/relationships/font" Target="fonts/font3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font" Target="fonts/font31.fntdata"/><Relationship Id="rId20" Type="http://schemas.openxmlformats.org/officeDocument/2006/relationships/slide" Target="slides/slide17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70" Type="http://schemas.openxmlformats.org/officeDocument/2006/relationships/font" Target="fonts/font34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font" Target="fonts/font29.fntdata"/><Relationship Id="rId73" Type="http://schemas.openxmlformats.org/officeDocument/2006/relationships/font" Target="fonts/font37.fntdata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3.fntdata"/><Relationship Id="rId34" Type="http://schemas.openxmlformats.org/officeDocument/2006/relationships/slide" Target="slides/slide31.xml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font" Target="fonts/font3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mst9sept21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ecv-zoom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laboratoirecreatif.recit.org/espace-creatif-virtuel-mst/" TargetMode="External"/><Relationship Id="rId4" Type="http://schemas.openxmlformats.org/officeDocument/2006/relationships/hyperlink" Target="https://recitmst.qc.ca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mod/assign/view.php?id=11554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equipe@recitmst.qc.ca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channel/UC7IcadI_rZFwso9N81PYqFg" TargetMode="External"/><Relationship Id="rId5" Type="http://schemas.openxmlformats.org/officeDocument/2006/relationships/hyperlink" Target="https://twitter.com/recitmst" TargetMode="External"/><Relationship Id="rId4" Type="http://schemas.openxmlformats.org/officeDocument/2006/relationships/hyperlink" Target="https://www.facebook.com/RECITMST2020/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r/ud2cMW6Kb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enseignants/pfeq/primaire/domaine-de-la-mathematique-de-la-science-et-de-la-technologie/mathematique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cs.google.com/document/d/1Vq1d3fxyvnWuLPMnx6rVWONn1aTMlvv1nzBzk9BGL-o/edit?usp=sharing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e89047abea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e89047abea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Lien de la présentation : </a:t>
            </a:r>
            <a:r>
              <a:rPr lang="fr-CA" u="sng">
                <a:solidFill>
                  <a:schemeClr val="hlink"/>
                </a:solidFill>
                <a:hlinkClick r:id="rId3"/>
              </a:rPr>
              <a:t>https://bit.ly/mst9sept21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fa978b168d_0_8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fa978b168d_0_8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fa978b168d_0_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fa978b168d_0_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fa978b168d_0_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fa978b168d_0_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stéphanie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fa978b168d_0_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fa978b168d_0_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stéphanie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fa978b168d_0_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fa978b168d_0_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stéphanie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fa978b168d_0_9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fa978b168d_0_9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stéphanie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fa978b168d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fa978b168d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stéphanie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fa978b168d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fa978b168d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f0ab9af27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f0ab9af27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Pour l’activité: 5 minutes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fa978b168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fa978b168d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Pour l’activité: 5 minutes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fd8efdb0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fd8efdb08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fa978b168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Google Shape;849;gfa978b168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Pour l’activité: 5 minutes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fa978b168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fa978b168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Pour l’activité: 5 minutes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fa978b168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fa978b168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Pour l’activité: 5 minutes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fa978b168d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fa978b168d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fa978b168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fa978b168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Pour l’activité: 5 minutes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fa978b168d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fa978b168d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Pour l’activité: 5 minutes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fa978b168d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fa978b168d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Pour l’activité: 5 minutes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f0ab9af27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f0ab9af27e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On ouvre les micros et caméras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fa978b168d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fa978b168d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fa978b168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fa978b168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Salle de vidéoconférence : </a:t>
            </a:r>
            <a:r>
              <a:rPr lang="fr-CA" sz="105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http://recitmst.qc.ca/ecv-zoom</a:t>
            </a:r>
            <a:r>
              <a:rPr lang="fr-CA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Notre site : </a:t>
            </a:r>
            <a:r>
              <a:rPr lang="fr-CA" u="sng">
                <a:solidFill>
                  <a:schemeClr val="hlink"/>
                </a:solidFill>
                <a:hlinkClick r:id="rId4"/>
              </a:rPr>
              <a:t>https://recitmst.qc.ca/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Le site de l’ECV : </a:t>
            </a:r>
            <a:r>
              <a:rPr lang="fr-CA" u="sng">
                <a:solidFill>
                  <a:schemeClr val="hlink"/>
                </a:solidFill>
                <a:hlinkClick r:id="rId5"/>
              </a:rPr>
              <a:t>https://laboratoirecreatif.recit.org/espace-creatif-virtuel-mst/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eb36c90d71_0_38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eb36c90d71_0_38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eb36c90d71_0_4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eb36c90d71_0_4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Lien pour obtenir le badge de participation, écrire un commentaire au bas de la page : </a:t>
            </a:r>
            <a:r>
              <a:rPr lang="fr-CA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https://campus.recit.qc.ca/mod/assign/view.php?id=11554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e89047ab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e89047ab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eb36c90d71_0_4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eb36c90d71_0_4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Message à l’équipe : equipe</a:t>
            </a:r>
            <a:r>
              <a:rPr lang="fr-CA">
                <a:solidFill>
                  <a:srgbClr val="666666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@recitmst.qc.ca</a:t>
            </a:r>
            <a:r>
              <a:rPr lang="fr-CA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fr-CA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r>
              <a:rPr lang="fr-CA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https://www.facebook.com/RECITMST2020/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fr-CA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r>
              <a:rPr lang="fr-CA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https://twitter.com/recitmst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fr-CA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r>
              <a:rPr lang="fr-CA"/>
              <a:t> : </a:t>
            </a:r>
            <a:r>
              <a:rPr lang="fr-CA" u="sng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https://www.youtube.com/channel/UC7IcadI_rZFwso9N81PYqFg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fa978b168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fa978b168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Formulaire à compléter : </a:t>
            </a:r>
            <a:r>
              <a:rPr lang="fr-CA" u="sng">
                <a:solidFill>
                  <a:schemeClr val="hlink"/>
                </a:solidFill>
                <a:hlinkClick r:id="rId3"/>
              </a:rPr>
              <a:t>https://forms.office.com/r/ud2cMW6KbL</a:t>
            </a:r>
            <a:r>
              <a:rPr lang="fr-CA"/>
              <a:t>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fa978b168d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fa978b168d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http://www.education.gouv.qc.ca/dossiers-thematiques/plan-daction-numerique/cadre-de-reference-de-la-competence-numerique/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f0ab9af2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f0ab9af2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PFEQ : </a:t>
            </a:r>
            <a:r>
              <a:rPr lang="fr-CA" u="sng">
                <a:solidFill>
                  <a:schemeClr val="hlink"/>
                </a:solidFill>
                <a:hlinkClick r:id="rId3"/>
              </a:rPr>
              <a:t>http://www.education.gouv.qc.ca/enseignants/pfeq/primaire/domaine-de-la-mathematique-de-la-science-et-de-la-technologie/mathematique/</a:t>
            </a:r>
            <a:r>
              <a:rPr lang="fr-CA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Document collaboratif : </a:t>
            </a:r>
            <a:r>
              <a:rPr lang="fr-CA" u="sng">
                <a:solidFill>
                  <a:schemeClr val="hlink"/>
                </a:solidFill>
                <a:hlinkClick r:id="rId4"/>
              </a:rPr>
              <a:t>https://docs.google.com/document/d/1Vq1d3fxyvnWuLPMnx6rVWONn1aTMlvv1nzBzk9BGL-o/edit?usp=sharing</a:t>
            </a:r>
            <a:r>
              <a:rPr lang="fr-CA"/>
              <a:t>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fa978b168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fa978b168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fa978b168d_0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fa978b168d_0_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fa978b168d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fa978b168d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" name="Google Shape;53;p13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" name="Google Shape;54;p13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" name="Google Shape;58;p13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" name="Google Shape;60;p13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1" name="Google Shape;61;p13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2" name="Google Shape;62;p13"/>
          <p:cNvSpPr/>
          <p:nvPr/>
        </p:nvSpPr>
        <p:spPr>
          <a:xfrm>
            <a:off x="1347361" y="3186147"/>
            <a:ext cx="599146" cy="706813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3" name="Google Shape;63;p13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4" name="Google Shape;64;p13"/>
          <p:cNvSpPr/>
          <p:nvPr/>
        </p:nvSpPr>
        <p:spPr>
          <a:xfrm>
            <a:off x="7146421" y="4508764"/>
            <a:ext cx="1040884" cy="730621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5" name="Google Shape;65;p13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6" name="Google Shape;66;p13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7" name="Google Shape;67;p13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8" name="Google Shape;68;p13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9" name="Google Shape;69;p13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0" name="Google Shape;70;p13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1" name="Google Shape;71;p13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2" name="Google Shape;72;p13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3" name="Google Shape;73;p13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4" name="Google Shape;74;p13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5" name="Google Shape;75;p13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6" name="Google Shape;76;p13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7" name="Google Shape;77;p13"/>
          <p:cNvSpPr/>
          <p:nvPr/>
        </p:nvSpPr>
        <p:spPr>
          <a:xfrm rot="-5400000">
            <a:off x="6496794" y="3021440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8" name="Google Shape;78;p13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9" name="Google Shape;79;p13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0" name="Google Shape;80;p13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6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347601" y="4776723"/>
            <a:ext cx="4488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16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16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6" name="Google Shape;246;p16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7" name="Google Shape;247;p16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8" name="Google Shape;248;p16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16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16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16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16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16"/>
          <p:cNvSpPr/>
          <p:nvPr/>
        </p:nvSpPr>
        <p:spPr>
          <a:xfrm>
            <a:off x="1347361" y="3186147"/>
            <a:ext cx="599146" cy="706813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16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16"/>
          <p:cNvSpPr/>
          <p:nvPr/>
        </p:nvSpPr>
        <p:spPr>
          <a:xfrm>
            <a:off x="7146421" y="4508764"/>
            <a:ext cx="1040884" cy="730621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16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16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16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16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16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16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16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16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16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16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16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16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16"/>
          <p:cNvSpPr/>
          <p:nvPr/>
        </p:nvSpPr>
        <p:spPr>
          <a:xfrm rot="-5400000">
            <a:off x="6496794" y="3021440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16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16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16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7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275" name="Google Shape;275;p17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17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17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17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17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17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17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17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17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17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17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17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17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17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17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0" name="Google Shape;290;p17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1" name="Google Shape;291;p17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2" name="Google Shape;292;p17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3" name="Google Shape;293;p17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5" name="Google Shape;295;p17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6" name="Google Shape;296;p17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7" name="Google Shape;297;p17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8" name="Google Shape;298;p17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9" name="Google Shape;299;p17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0" name="Google Shape;300;p17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1" name="Google Shape;301;p17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2" name="Google Shape;302;p17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3" name="Google Shape;303;p17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4" name="Google Shape;304;p17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5" name="Google Shape;305;p17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6" name="Google Shape;306;p17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7" name="Google Shape;307;p17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8" name="Google Shape;308;p17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9" name="Google Shape;309;p17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0" name="Google Shape;310;p17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1" name="Google Shape;311;p17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2" name="Google Shape;312;p17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3" name="Google Shape;313;p17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4" name="Google Shape;314;p17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6" name="Google Shape;316;p17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7" name="Google Shape;317;p17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8" name="Google Shape;318;p17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9" name="Google Shape;319;p17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0" name="Google Shape;320;p17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1" name="Google Shape;321;p17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2" name="Google Shape;322;p17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3" name="Google Shape;323;p17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4" name="Google Shape;324;p17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5" name="Google Shape;325;p17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6" name="Google Shape;326;p17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7" name="Google Shape;327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8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330" name="Google Shape;330;p18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2" name="Google Shape;332;p18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3" name="Google Shape;333;p18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4" name="Google Shape;334;p18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5" name="Google Shape;335;p18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6" name="Google Shape;336;p18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7" name="Google Shape;337;p18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8" name="Google Shape;338;p18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9" name="Google Shape;339;p18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0" name="Google Shape;340;p18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1" name="Google Shape;341;p18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2" name="Google Shape;342;p18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3" name="Google Shape;343;p18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4" name="Google Shape;344;p18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5" name="Google Shape;345;p18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6" name="Google Shape;346;p18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7" name="Google Shape;347;p18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8" name="Google Shape;348;p18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9" name="Google Shape;349;p18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0" name="Google Shape;350;p18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1" name="Google Shape;351;p18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2" name="Google Shape;352;p18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3" name="Google Shape;353;p18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4" name="Google Shape;354;p18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5" name="Google Shape;355;p18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6" name="Google Shape;356;p18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7" name="Google Shape;357;p18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8" name="Google Shape;358;p18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9" name="Google Shape;359;p18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0" name="Google Shape;360;p18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1" name="Google Shape;361;p18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2" name="Google Shape;362;p18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3" name="Google Shape;363;p18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4" name="Google Shape;364;p18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5" name="Google Shape;365;p18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6" name="Google Shape;366;p18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7" name="Google Shape;367;p18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8" name="Google Shape;368;p18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9" name="Google Shape;369;p18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70" name="Google Shape;370;p18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71" name="Google Shape;371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9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9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7350" rtl="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75" name="Google Shape;375;p19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76" name="Google Shape;376;p19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79" name="Google Shape;379;p19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1" name="Google Shape;381;p1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2" name="Google Shape;382;p19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3" name="Google Shape;383;p19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4" name="Google Shape;384;p19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5" name="Google Shape;385;p19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6" name="Google Shape;386;p19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7" name="Google Shape;387;p19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0" name="Google Shape;390;p19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1" name="Google Shape;391;p1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2" name="Google Shape;392;p19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3" name="Google Shape;393;p19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4" name="Google Shape;394;p19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5" name="Google Shape;395;p19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6" name="Google Shape;396;p19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7" name="Google Shape;397;p19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8" name="Google Shape;398;p19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9" name="Google Shape;399;p19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00" name="Google Shape;400;p19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01" name="Google Shape;401;p1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02" name="Google Shape;402;p19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03" name="Google Shape;403;p19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405" name="Google Shape;405;p19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06" name="Google Shape;406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0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20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10" name="Google Shape;410;p20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411" name="Google Shape;411;p20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12" name="Google Shape;412;p20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0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0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0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0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0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0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41" name="Google Shape;441;p20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42" name="Google Shape;442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21"/>
          <p:cNvSpPr txBox="1">
            <a:spLocks noGrp="1"/>
          </p:cNvSpPr>
          <p:nvPr>
            <p:ph type="body" idx="1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6" name="Google Shape;446;p21"/>
          <p:cNvSpPr txBox="1">
            <a:spLocks noGrp="1"/>
          </p:cNvSpPr>
          <p:nvPr>
            <p:ph type="body" idx="2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7" name="Google Shape;447;p21"/>
          <p:cNvSpPr txBox="1">
            <a:spLocks noGrp="1"/>
          </p:cNvSpPr>
          <p:nvPr>
            <p:ph type="body" idx="3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448" name="Google Shape;448;p21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49" name="Google Shape;449;p21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1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1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1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1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1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1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1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1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1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1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1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1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1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1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1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1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1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1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1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1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78" name="Google Shape;478;p21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79" name="Google Shape;479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2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82" name="Google Shape;482;p22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83" name="Google Shape;483;p22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2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2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2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2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2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2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2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2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2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2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2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2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2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2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2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2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2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2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2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2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2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2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2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2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2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2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2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12" name="Google Shape;512;p22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13" name="Google Shape;513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3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516" name="Google Shape;516;p23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23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23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9" name="Google Shape;519;p23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0" name="Google Shape;520;p23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1" name="Google Shape;521;p23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2" name="Google Shape;522;p2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3" name="Google Shape;523;p23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4" name="Google Shape;524;p23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5" name="Google Shape;525;p23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6" name="Google Shape;526;p23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7" name="Google Shape;527;p23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8" name="Google Shape;528;p23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9" name="Google Shape;529;p23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0" name="Google Shape;530;p23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1" name="Google Shape;531;p23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2" name="Google Shape;532;p2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3" name="Google Shape;533;p23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4" name="Google Shape;534;p23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5" name="Google Shape;535;p23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6" name="Google Shape;536;p23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7" name="Google Shape;537;p23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8" name="Google Shape;538;p23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9" name="Google Shape;539;p23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0" name="Google Shape;540;p23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1" name="Google Shape;541;p23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2" name="Google Shape;542;p23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3" name="Google Shape;543;p23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4" name="Google Shape;544;p23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5" name="Google Shape;545;p23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6" name="Google Shape;546;p23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7" name="Google Shape;547;p23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8" name="Google Shape;548;p23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9" name="Google Shape;549;p23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0" name="Google Shape;550;p23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1" name="Google Shape;551;p23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2" name="Google Shape;552;p23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3" name="Google Shape;553;p23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4" name="Google Shape;554;p23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5" name="Google Shape;555;p23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6" name="Google Shape;556;p23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7" name="Google Shape;557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4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0" name="Google Shape;560;p24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1" name="Google Shape;561;p24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2" name="Google Shape;562;p24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3" name="Google Shape;563;p24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4" name="Google Shape;564;p24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5" name="Google Shape;565;p24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6" name="Google Shape;566;p24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7" name="Google Shape;567;p24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8" name="Google Shape;568;p24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9" name="Google Shape;569;p24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0" name="Google Shape;570;p24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1" name="Google Shape;571;p24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2" name="Google Shape;572;p24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3" name="Google Shape;573;p24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4" name="Google Shape;574;p24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5" name="Google Shape;575;p24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6" name="Google Shape;576;p24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7" name="Google Shape;577;p24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8" name="Google Shape;578;p24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9" name="Google Shape;579;p24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0" name="Google Shape;580;p24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1" name="Google Shape;581;p24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2" name="Google Shape;582;p24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3" name="Google Shape;583;p24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4" name="Google Shape;584;p24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5" name="Google Shape;585;p24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6" name="Google Shape;586;p2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7" name="Google Shape;587;p24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8" name="Google Shape;588;p24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9" name="Google Shape;589;p24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0" name="Google Shape;590;p24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1" name="Google Shape;591;p24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2" name="Google Shape;592;p24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3" name="Google Shape;593;p24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4" name="Google Shape;594;p24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5" name="Google Shape;595;p24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6" name="Google Shape;596;p24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7" name="Google Shape;597;p24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8" name="Google Shape;598;p24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9" name="Google Shape;599;p24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0" name="Google Shape;600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6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26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606" name="Google Shape;606;p26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26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26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26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26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26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26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6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6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 1">
  <p:cSld name="TITLE_5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18" name="Google Shape;618;p2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9" name="Google Shape;619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6"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22" name="Google Shape;622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3" name="Google Shape;623;p28"/>
          <p:cNvSpPr txBox="1">
            <a:spLocks noGrp="1"/>
          </p:cNvSpPr>
          <p:nvPr>
            <p:ph type="sldNum" idx="12"/>
          </p:nvPr>
        </p:nvSpPr>
        <p:spPr>
          <a:xfrm>
            <a:off x="4347601" y="4776723"/>
            <a:ext cx="4488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2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26" name="Google Shape;626;p2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7" name="Google Shape;62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 1">
  <p:cSld name="BLANK_1_1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0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43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30"/>
          <p:cNvSpPr/>
          <p:nvPr/>
        </p:nvSpPr>
        <p:spPr>
          <a:xfrm rot="-5400000">
            <a:off x="4403950" y="4519950"/>
            <a:ext cx="336000" cy="911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0"/>
          <p:cNvSpPr txBox="1">
            <a:spLocks noGrp="1"/>
          </p:cNvSpPr>
          <p:nvPr>
            <p:ph type="sldNum" idx="12"/>
          </p:nvPr>
        </p:nvSpPr>
        <p:spPr>
          <a:xfrm>
            <a:off x="4116400" y="4807375"/>
            <a:ext cx="9111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34" name="Google Shape;634;p3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5" name="Google Shape;635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2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38" name="Google Shape;638;p32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9" name="Google Shape;639;p32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937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Char char="✘"/>
              <a:defRPr>
                <a:solidFill>
                  <a:schemeClr val="lt1"/>
                </a:solidFill>
              </a:defRPr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✗"/>
              <a:defRPr>
                <a:solidFill>
                  <a:schemeClr val="lt1"/>
                </a:solidFill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>
                <a:solidFill>
                  <a:schemeClr val="lt1"/>
                </a:solidFill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>
                <a:solidFill>
                  <a:schemeClr val="lt1"/>
                </a:solidFill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>
                <a:solidFill>
                  <a:schemeClr val="lt1"/>
                </a:solidFill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2" name="Google Shape;642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5400012" scaled="0"/>
        </a:gradFill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6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34"/>
          <p:cNvSpPr txBox="1">
            <a:spLocks noGrp="1"/>
          </p:cNvSpPr>
          <p:nvPr>
            <p:ph type="ctrTitle"/>
          </p:nvPr>
        </p:nvSpPr>
        <p:spPr>
          <a:xfrm>
            <a:off x="2302050" y="1223200"/>
            <a:ext cx="4539900" cy="269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4050E5"/>
            </a:gs>
            <a:gs pos="100000">
              <a:srgbClr val="C833FF"/>
            </a:gs>
          </a:gsLst>
          <a:lin ang="5400700" scaled="0"/>
        </a:gra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6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35"/>
          <p:cNvSpPr txBox="1">
            <a:spLocks noGrp="1"/>
          </p:cNvSpPr>
          <p:nvPr>
            <p:ph type="ctrTitle"/>
          </p:nvPr>
        </p:nvSpPr>
        <p:spPr>
          <a:xfrm>
            <a:off x="2438550" y="1811950"/>
            <a:ext cx="42669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53" name="Google Shape;653;p35"/>
          <p:cNvSpPr txBox="1">
            <a:spLocks noGrp="1"/>
          </p:cNvSpPr>
          <p:nvPr>
            <p:ph type="subTitle" idx="1"/>
          </p:nvPr>
        </p:nvSpPr>
        <p:spPr>
          <a:xfrm>
            <a:off x="2438550" y="2840054"/>
            <a:ext cx="4266900" cy="7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rgbClr val="FF8700"/>
            </a:gs>
            <a:gs pos="100000">
              <a:srgbClr val="FFD900"/>
            </a:gs>
          </a:gsLst>
          <a:lin ang="5400700" scaled="0"/>
        </a:gradFill>
        <a:effectLst/>
      </p:bgPr>
    </p:bg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6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36"/>
          <p:cNvSpPr txBox="1">
            <a:spLocks noGrp="1"/>
          </p:cNvSpPr>
          <p:nvPr>
            <p:ph type="body" idx="1"/>
          </p:nvPr>
        </p:nvSpPr>
        <p:spPr>
          <a:xfrm>
            <a:off x="2370425" y="1780800"/>
            <a:ext cx="4403100" cy="19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1pPr>
            <a:lvl2pPr marL="914400" lvl="1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2pPr>
            <a:lvl3pPr marL="1371600" lvl="2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3pPr>
            <a:lvl4pPr marL="1828800" lvl="3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4pPr>
            <a:lvl5pPr marL="2286000" lvl="4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5pPr>
            <a:lvl6pPr marL="2743200" lvl="5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6pPr>
            <a:lvl7pPr marL="3200400" lvl="6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7pPr>
            <a:lvl8pPr marL="3657600" lvl="7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8pPr>
            <a:lvl9pPr marL="4114800" lvl="8" indent="-368300" algn="ctr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7" name="Google Shape;657;p36"/>
          <p:cNvSpPr txBox="1"/>
          <p:nvPr/>
        </p:nvSpPr>
        <p:spPr>
          <a:xfrm>
            <a:off x="3593400" y="1162369"/>
            <a:ext cx="1957200" cy="6537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7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7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8" name="Google Shape;658;p3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37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7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4842600" cy="354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◦"/>
              <a:defRPr/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2pPr>
            <a:lvl3pPr marL="1371600" lvl="2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3pPr>
            <a:lvl4pPr marL="1828800" lvl="3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4pPr>
            <a:lvl5pPr marL="2286000" lvl="4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5pPr>
            <a:lvl6pPr marL="2743200" lvl="5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6pPr>
            <a:lvl7pPr marL="3200400" lvl="6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7pPr>
            <a:lvl8pPr marL="3657600" lvl="7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8pPr>
            <a:lvl9pPr marL="4114800" lvl="8" indent="-368300" rtl="0">
              <a:spcBef>
                <a:spcPts val="1000"/>
              </a:spcBef>
              <a:spcAft>
                <a:spcPts val="1000"/>
              </a:spcAft>
              <a:buSzPts val="2200"/>
              <a:buChar char="◦"/>
              <a:defRPr/>
            </a:lvl9pPr>
          </a:lstStyle>
          <a:p>
            <a:endParaRPr/>
          </a:p>
        </p:txBody>
      </p:sp>
      <p:sp>
        <p:nvSpPr>
          <p:cNvPr id="663" name="Google Shape;663;p3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bg>
      <p:bgPr>
        <a:gradFill>
          <a:gsLst>
            <a:gs pos="0">
              <a:srgbClr val="8790B9"/>
            </a:gs>
            <a:gs pos="100000">
              <a:srgbClr val="D4ECFF"/>
            </a:gs>
          </a:gsLst>
          <a:lin ang="5400700" scaled="0"/>
        </a:gradFill>
        <a:effectLst/>
      </p:bgPr>
    </p:bg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38"/>
          <p:cNvSpPr txBox="1">
            <a:spLocks noGrp="1"/>
          </p:cNvSpPr>
          <p:nvPr>
            <p:ph type="title"/>
          </p:nvPr>
        </p:nvSpPr>
        <p:spPr>
          <a:xfrm>
            <a:off x="699000" y="790150"/>
            <a:ext cx="3494700" cy="828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7" name="Google Shape;667;p38"/>
          <p:cNvSpPr txBox="1">
            <a:spLocks noGrp="1"/>
          </p:cNvSpPr>
          <p:nvPr>
            <p:ph type="body" idx="1"/>
          </p:nvPr>
        </p:nvSpPr>
        <p:spPr>
          <a:xfrm>
            <a:off x="699000" y="1770225"/>
            <a:ext cx="3494700" cy="25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◦"/>
              <a:defRPr/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2pPr>
            <a:lvl3pPr marL="1371600" lvl="2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3pPr>
            <a:lvl4pPr marL="1828800" lvl="3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4pPr>
            <a:lvl5pPr marL="2286000" lvl="4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5pPr>
            <a:lvl6pPr marL="2743200" lvl="5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6pPr>
            <a:lvl7pPr marL="3200400" lvl="6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7pPr>
            <a:lvl8pPr marL="3657600" lvl="7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8pPr>
            <a:lvl9pPr marL="4114800" lvl="8" indent="-368300" rtl="0">
              <a:spcBef>
                <a:spcPts val="1000"/>
              </a:spcBef>
              <a:spcAft>
                <a:spcPts val="1000"/>
              </a:spcAft>
              <a:buSzPts val="2200"/>
              <a:buChar char="◦"/>
              <a:defRPr/>
            </a:lvl9pPr>
          </a:lstStyle>
          <a:p>
            <a:endParaRPr/>
          </a:p>
        </p:txBody>
      </p:sp>
      <p:sp>
        <p:nvSpPr>
          <p:cNvPr id="668" name="Google Shape;668;p3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gradFill>
          <a:gsLst>
            <a:gs pos="0">
              <a:srgbClr val="46E180"/>
            </a:gs>
            <a:gs pos="100000">
              <a:srgbClr val="B8DF32"/>
            </a:gs>
          </a:gsLst>
          <a:lin ang="5400700" scaled="0"/>
        </a:gra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39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39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22503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673" name="Google Shape;673;p39"/>
          <p:cNvSpPr txBox="1">
            <a:spLocks noGrp="1"/>
          </p:cNvSpPr>
          <p:nvPr>
            <p:ph type="body" idx="2"/>
          </p:nvPr>
        </p:nvSpPr>
        <p:spPr>
          <a:xfrm>
            <a:off x="6436624" y="805325"/>
            <a:ext cx="22503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674" name="Google Shape;674;p3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  <a:effectLst/>
      </p:bgPr>
    </p:bg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40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40"/>
          <p:cNvSpPr txBox="1">
            <a:spLocks noGrp="1"/>
          </p:cNvSpPr>
          <p:nvPr>
            <p:ph type="body" idx="1"/>
          </p:nvPr>
        </p:nvSpPr>
        <p:spPr>
          <a:xfrm>
            <a:off x="3844325" y="797725"/>
            <a:ext cx="14817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◦"/>
              <a:defRPr sz="14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679" name="Google Shape;679;p40"/>
          <p:cNvSpPr txBox="1">
            <a:spLocks noGrp="1"/>
          </p:cNvSpPr>
          <p:nvPr>
            <p:ph type="body" idx="2"/>
          </p:nvPr>
        </p:nvSpPr>
        <p:spPr>
          <a:xfrm>
            <a:off x="5524777" y="797725"/>
            <a:ext cx="14817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◦"/>
              <a:defRPr sz="14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680" name="Google Shape;680;p40"/>
          <p:cNvSpPr txBox="1">
            <a:spLocks noGrp="1"/>
          </p:cNvSpPr>
          <p:nvPr>
            <p:ph type="body" idx="3"/>
          </p:nvPr>
        </p:nvSpPr>
        <p:spPr>
          <a:xfrm>
            <a:off x="7205229" y="797725"/>
            <a:ext cx="14817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◦"/>
              <a:defRPr sz="14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681" name="Google Shape;681;p4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rgbClr val="FF8700"/>
            </a:gs>
            <a:gs pos="100000">
              <a:srgbClr val="FFD900"/>
            </a:gs>
          </a:gsLst>
          <a:lin ang="5400700" scaled="0"/>
        </a:grad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41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4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gradFill>
          <a:gsLst>
            <a:gs pos="0">
              <a:srgbClr val="8790B9"/>
            </a:gs>
            <a:gs pos="100000">
              <a:srgbClr val="D4ECFF"/>
            </a:gs>
          </a:gsLst>
          <a:lin ang="5400700" scaled="0"/>
        </a:gradFill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42"/>
          <p:cNvSpPr txBox="1">
            <a:spLocks noGrp="1"/>
          </p:cNvSpPr>
          <p:nvPr>
            <p:ph type="body" idx="1"/>
          </p:nvPr>
        </p:nvSpPr>
        <p:spPr>
          <a:xfrm>
            <a:off x="457200" y="534577"/>
            <a:ext cx="82296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100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689" name="Google Shape;689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  <a:effectLst/>
      </p:bgPr>
    </p:bg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4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  <p:pic>
        <p:nvPicPr>
          <p:cNvPr id="692" name="Google Shape;692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">
    <p:bg>
      <p:bgPr>
        <a:solidFill>
          <a:srgbClr val="000000"/>
        </a:solidFill>
        <a:effectLst/>
      </p:bgPr>
    </p:bg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4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  <p:pic>
        <p:nvPicPr>
          <p:cNvPr id="695" name="Google Shape;695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15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87" name="Google Shape;87;p15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5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5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5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5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5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5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5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5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5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5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5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5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5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5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5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5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" name="Google Shape;238;p1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239" name="Google Shape;239;p15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240" name="Google Shape;240;p15"/>
          <p:cNvSpPr txBox="1">
            <a:spLocks noGrp="1"/>
          </p:cNvSpPr>
          <p:nvPr>
            <p:ph type="sldNum" idx="12"/>
          </p:nvPr>
        </p:nvSpPr>
        <p:spPr>
          <a:xfrm>
            <a:off x="4297544" y="474976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rgbClr val="3C78D8"/>
            </a:gs>
            <a:gs pos="100000">
              <a:srgbClr val="00FFFF"/>
            </a:gs>
          </a:gsLst>
          <a:lin ang="5400700" scaled="0"/>
        </a:gradFill>
        <a:effectLst/>
      </p:bgPr>
    </p:bg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3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645" name="Google Shape;645;p33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4842600" cy="3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683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683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683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683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683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683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683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683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46" name="Google Shape;646;p3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r" rtl="0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r" rtl="0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r" rtl="0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r" rtl="0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r" rtl="0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r" rtl="0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r" rtl="0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r" rtl="0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hyperlink" Target="https://recitmst.qc.ca/" TargetMode="External"/><Relationship Id="rId4" Type="http://schemas.openxmlformats.org/officeDocument/2006/relationships/hyperlink" Target="https://bit.ly/mst18nov21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5pUqEKa1JeRRdjI4arIoJkmHaI8ndSDHHmefB2EkHS0/edit?usp=sharin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5.jpg"/><Relationship Id="rId5" Type="http://schemas.openxmlformats.org/officeDocument/2006/relationships/hyperlink" Target="https://scratch.mit.edu/projects/388276957" TargetMode="External"/><Relationship Id="rId4" Type="http://schemas.openxmlformats.org/officeDocument/2006/relationships/hyperlink" Target="https://scratch.mit.edu/projects/334920618/editor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docs.google.com/spreadsheets/d/1YXV6rIEVJG6Df9pr7qs-0ll2pAQQ7JEeob5sPu7kS5s/edit?usp=shari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5.jpg"/><Relationship Id="rId4" Type="http://schemas.openxmlformats.org/officeDocument/2006/relationships/hyperlink" Target="https://scratch.mit.edu/projects/296381371/editor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recit.cssvdc.gouv.qc.ca/communications/office-365/excel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hyperlink" Target="https://recit.cssvdc.gouv.qc.ca/wp-content/uploads/sites/3/2014/07/EXCEL_2016_QUICK_START_GUIDE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ecit.cssvdc.gouv.qc.ca/communications/office-365/excel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hyperlink" Target="https://support.microsoft.com/fr-fr/office/cr%C3%A9er-un-graphique-de-bout-en-bout-0baf399e-dd61-4e18-8a73-b3fd5d5680c2?wt.mc_id=otc_exce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equipe@recitmst.qc.ca" TargetMode="External"/><Relationship Id="rId3" Type="http://schemas.openxmlformats.org/officeDocument/2006/relationships/hyperlink" Target="mailto:sonya.fiset@recitmst.qc.ca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hyperlink" Target="https://recitmst.qc.ca/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://creativecommons.org/licenses/by-nc-sa/4.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scapitale-my.sharepoint.com/:x:/g/personal/fiset_sonia_cscapitale_qc_ca/ESeOzTSefnFPgYIzZI9YZg8BUCZuPgobegcqcx7-lfE_Zg?e=IESRUp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scapitale-my.sharepoint.com/:x:/g/personal/fiset_sonia_cscapitale_qc_ca/ETuXiM_dSvxNqbAqpb37GZABwFArjjn8Jez7_IpiTCJzeA?e=9fCRgq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hyperlink" Target="https://christinepinto.com/2017/01/28/models-and-equations-in-google-sheets/" TargetMode="External"/><Relationship Id="rId4" Type="http://schemas.openxmlformats.org/officeDocument/2006/relationships/hyperlink" Target="https://cscapitale-my.sharepoint.com/:x:/g/personal/fiset_sonia_cscapitale_qc_ca/Efi5-quYmhhJj9kASvCUx6kBeND_vlyD3v01wmQKhHJdTg?e=rM5oFe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forms.office.com/Pages/ShareFormPage.aspx?id=EF61Z5BlXEaXCQTxot_EPGUpWRFJktxEiclxsdXYqidUMzlGNlJSUlA2RzZFRjM5M0Q4TFhGSVU3OS4u&amp;sharetoken=spnp6JLQwXs6jZGWU7pt" TargetMode="External"/><Relationship Id="rId7" Type="http://schemas.openxmlformats.org/officeDocument/2006/relationships/hyperlink" Target="https://alicekeeler.com/2016/03/03/exploring-graphing-kindergarten-google-sheets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cscapitale-my.sharepoint.com/:x:/g/personal/fiset_sonia_cscapitale_qc_ca/EWcxwzA-kpRPtQz7ruuXvSYBIKzLjv2ZMKMJNdHTOauuDQ?e=Ng0Jmx" TargetMode="External"/><Relationship Id="rId5" Type="http://schemas.openxmlformats.org/officeDocument/2006/relationships/hyperlink" Target="https://docs.google.com/spreadsheets/d/1MJ485lXn2S5uuxMO1IATMQjtNe6nUtz5zh_Li7uTDkE/edit?usp=sharing" TargetMode="External"/><Relationship Id="rId4" Type="http://schemas.openxmlformats.org/officeDocument/2006/relationships/hyperlink" Target="https://cscapitale-my.sharepoint.com/:x:/g/personal/fiset_sonia_cscapitale_qc_ca/EUKGd9yCCqBNrDtYRPtrfy8BjO15bxFKCiF0OGFcZRwkaQ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hyperlink" Target="https://recitmst.qc.ca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hyperlink" Target="https://recitmst-my.sharepoint.com/:x:/g/personal/luc_lagarde_recitmst_qc_ca/ETxi0Amn6RdJlE5RMhlZW98Bv1rPNxJGjWK7GF7XyWhmXg?e=N9W6D8" TargetMode="External"/><Relationship Id="rId5" Type="http://schemas.openxmlformats.org/officeDocument/2006/relationships/image" Target="../media/image35.png"/><Relationship Id="rId10" Type="http://schemas.openxmlformats.org/officeDocument/2006/relationships/hyperlink" Target="https://recitmst-my.sharepoint.com/:x:/g/personal/luc_lagarde_recitmst_qc_ca/EQfT_En9wmdLgCZ3Z_CBwQcBXn7G1EweYAH6xoOCZOS24Q?e=zqZMyU" TargetMode="External"/><Relationship Id="rId4" Type="http://schemas.openxmlformats.org/officeDocument/2006/relationships/image" Target="../media/image34.png"/><Relationship Id="rId9" Type="http://schemas.openxmlformats.org/officeDocument/2006/relationships/hyperlink" Target="https://recitmst-my.sharepoint.com/:x:/g/personal/luc_lagarde_recitmst_qc_ca/EZw9Jy5muAZDtcVqIPvbG9sBdfEUyp7SUtfAbCs-8geLmQ?e=T0XNWW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scapitale-my.sharepoint.com/:x:/g/personal/fiset_sonia_cscapitale_qc_ca/ETsokyZ1gBlNpRgb9NoP43EBUeK08em-KDQNYD6OfMtHLA?e=b5wt4d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png"/><Relationship Id="rId4" Type="http://schemas.openxmlformats.org/officeDocument/2006/relationships/hyperlink" Target="https://www.alloprof.qc.ca/fr/eleves/bv/mathematiques/les-frises-et-les-dallages-m1259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scapitale-my.sharepoint.com/:x:/g/personal/fiset_sonia_cscapitale_qc_ca/EWXG5B6JqMJBq3RCfJcD_4oB7wUykyJL0_iDnepB77_6dQ?e=8N4GB2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Vq1d3fxyvnWuLPMnx6rVWONn1aTMlvv1nzBzk9BGL-o/edit?usp=sharin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2.png"/><Relationship Id="rId4" Type="http://schemas.openxmlformats.org/officeDocument/2006/relationships/hyperlink" Target="https://forms.office.com/r/2XUR9ixQXu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137" TargetMode="External"/><Relationship Id="rId7" Type="http://schemas.openxmlformats.org/officeDocument/2006/relationships/hyperlink" Target="https://www.instructables.com/Learn-to-Code-Minecraft-Art-Drawing-With-Microsoft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ticfga11.ca/excel-creation-et-exploitation-dune-table-de-donnees/" TargetMode="External"/><Relationship Id="rId5" Type="http://schemas.openxmlformats.org/officeDocument/2006/relationships/hyperlink" Target="https://recit.cssvdc.gouv.qc.ca/communications/office-365/excel/" TargetMode="External"/><Relationship Id="rId4" Type="http://schemas.openxmlformats.org/officeDocument/2006/relationships/hyperlink" Target="https://campus.recit.qc.ca/course/view.php?id=298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" TargetMode="External"/><Relationship Id="rId7" Type="http://schemas.openxmlformats.org/officeDocument/2006/relationships/hyperlink" Target="http://recitmst.qc.ca/ecv-zoom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laboratoirecreatif.recit.org/espace-creatif-virtuel-mst/" TargetMode="External"/><Relationship Id="rId5" Type="http://schemas.openxmlformats.org/officeDocument/2006/relationships/hyperlink" Target="https://recitmst.qc.ca/" TargetMode="Externa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login/index.php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png"/><Relationship Id="rId5" Type="http://schemas.openxmlformats.org/officeDocument/2006/relationships/hyperlink" Target="https://campus.recit.qc.ca/mod/quiz/view.php?id=3257" TargetMode="External"/><Relationship Id="rId4" Type="http://schemas.openxmlformats.org/officeDocument/2006/relationships/hyperlink" Target="https://campus.recit.qc.ca/course/view.php?id=137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campus.recit.qc.ca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nc-sa/4.0/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www.youtube.com/channel/UC7IcadI_rZFwso9N81PYqFg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twitter.com/recitmst" TargetMode="External"/><Relationship Id="rId5" Type="http://schemas.openxmlformats.org/officeDocument/2006/relationships/hyperlink" Target="https://www.facebook.com/RECITMST2020/" TargetMode="External"/><Relationship Id="rId4" Type="http://schemas.openxmlformats.org/officeDocument/2006/relationships/hyperlink" Target="mailto:equipe@recitmst.qc.ca" TargetMode="External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r/ud2cMW6Kb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campus.recit.qc.ca/course/view.php?id=137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://www.education.gouv.qc.ca/dossiers-thematiques/plan-daction-numerique/cadre-de-reference-de-la-competence-numerique/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Vq1d3fxyvnWuLPMnx6rVWONn1aTMlvv1nzBzk9BGL-o/edit?usp=shari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3" cy="5143484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45"/>
          <p:cNvSpPr txBox="1"/>
          <p:nvPr/>
        </p:nvSpPr>
        <p:spPr>
          <a:xfrm>
            <a:off x="124925" y="606000"/>
            <a:ext cx="55599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30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Accompagnement afin de développer la compétence numérique et mettre à profit l'utilisation du numérique chez les élèves avec le tableur Excel</a:t>
            </a:r>
            <a:endParaRPr sz="30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02" name="Google Shape;702;p45"/>
          <p:cNvSpPr txBox="1"/>
          <p:nvPr/>
        </p:nvSpPr>
        <p:spPr>
          <a:xfrm>
            <a:off x="5684825" y="3346175"/>
            <a:ext cx="34593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18 novembre 2021</a:t>
            </a: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6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fr-CA" sz="2800" b="1" u="sng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bit.ly/mst18nov21</a:t>
            </a:r>
            <a:r>
              <a:rPr lang="fr-CA" sz="29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1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703" name="Google Shape;703;p45"/>
          <p:cNvSpPr txBox="1"/>
          <p:nvPr/>
        </p:nvSpPr>
        <p:spPr>
          <a:xfrm>
            <a:off x="6060225" y="4745475"/>
            <a:ext cx="342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Pour plus de détails : </a:t>
            </a:r>
            <a:r>
              <a:rPr lang="fr-CA" sz="1200" u="sng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recitmst.qc.ca</a:t>
            </a:r>
            <a:endParaRPr sz="1200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04" name="Google Shape;704;p45"/>
          <p:cNvPicPr preferRelativeResize="0"/>
          <p:nvPr/>
        </p:nvPicPr>
        <p:blipFill rotWithShape="1">
          <a:blip r:embed="rId6">
            <a:alphaModFix/>
          </a:blip>
          <a:srcRect t="18540" b="15829"/>
          <a:stretch/>
        </p:blipFill>
        <p:spPr>
          <a:xfrm>
            <a:off x="203625" y="4147575"/>
            <a:ext cx="737050" cy="78065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45"/>
          <p:cNvSpPr txBox="1"/>
          <p:nvPr/>
        </p:nvSpPr>
        <p:spPr>
          <a:xfrm>
            <a:off x="1037900" y="4147575"/>
            <a:ext cx="20376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300">
                <a:latin typeface="Ubuntu"/>
                <a:ea typeface="Ubuntu"/>
                <a:cs typeface="Ubuntu"/>
                <a:sym typeface="Ubuntu"/>
              </a:rPr>
              <a:t>Domaine de la mathématique, science et technologie (MST)</a:t>
            </a:r>
            <a:endParaRPr sz="13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06" name="Google Shape;706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07051" y="160974"/>
            <a:ext cx="1393423" cy="93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18402" y="256250"/>
            <a:ext cx="2225394" cy="7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8700"/>
            </a:gs>
            <a:gs pos="100000">
              <a:srgbClr val="FFD900"/>
            </a:gs>
          </a:gsLst>
          <a:lin ang="5400700" scaled="0"/>
        </a:gradFill>
        <a:effectLst/>
      </p:bgPr>
    </p:bg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54"/>
          <p:cNvSpPr txBox="1">
            <a:spLocks noGrp="1"/>
          </p:cNvSpPr>
          <p:nvPr>
            <p:ph type="title"/>
          </p:nvPr>
        </p:nvSpPr>
        <p:spPr>
          <a:xfrm>
            <a:off x="546600" y="911700"/>
            <a:ext cx="23562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/>
              <a:t>Élève 1</a:t>
            </a:r>
            <a:endParaRPr sz="2400"/>
          </a:p>
        </p:txBody>
      </p:sp>
      <p:pic>
        <p:nvPicPr>
          <p:cNvPr id="779" name="Google Shape;77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3125" y="1565700"/>
            <a:ext cx="5936400" cy="216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8700"/>
            </a:gs>
            <a:gs pos="100000">
              <a:srgbClr val="FFD900"/>
            </a:gs>
          </a:gsLst>
          <a:lin ang="5400700" scaled="0"/>
        </a:gradFill>
        <a:effectLst/>
      </p:bgPr>
    </p:bg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55"/>
          <p:cNvSpPr txBox="1">
            <a:spLocks noGrp="1"/>
          </p:cNvSpPr>
          <p:nvPr>
            <p:ph type="title"/>
          </p:nvPr>
        </p:nvSpPr>
        <p:spPr>
          <a:xfrm>
            <a:off x="546600" y="911700"/>
            <a:ext cx="23562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/>
              <a:t>Élève 2</a:t>
            </a:r>
            <a:endParaRPr sz="2400"/>
          </a:p>
        </p:txBody>
      </p:sp>
      <p:sp>
        <p:nvSpPr>
          <p:cNvPr id="785" name="Google Shape;785;p55"/>
          <p:cNvSpPr txBox="1"/>
          <p:nvPr/>
        </p:nvSpPr>
        <p:spPr>
          <a:xfrm>
            <a:off x="5208463" y="4459425"/>
            <a:ext cx="19305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latin typeface="Montserrat Light"/>
                <a:ea typeface="Montserrat Light"/>
                <a:cs typeface="Montserrat Light"/>
                <a:sym typeface="Montserrat Light"/>
                <a:hlinkClick r:id="rId3"/>
              </a:rPr>
              <a:t>Lien vers le fichier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786" name="Google Shape;78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5525" y="911700"/>
            <a:ext cx="5936400" cy="325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8700"/>
            </a:gs>
            <a:gs pos="100000">
              <a:srgbClr val="FFD900"/>
            </a:gs>
          </a:gsLst>
          <a:lin ang="5400700" scaled="0"/>
        </a:grad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56"/>
          <p:cNvSpPr txBox="1">
            <a:spLocks noGrp="1"/>
          </p:cNvSpPr>
          <p:nvPr>
            <p:ph type="title"/>
          </p:nvPr>
        </p:nvSpPr>
        <p:spPr>
          <a:xfrm>
            <a:off x="546600" y="911700"/>
            <a:ext cx="23562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/>
              <a:t>Élève 3</a:t>
            </a:r>
            <a:endParaRPr sz="2400"/>
          </a:p>
        </p:txBody>
      </p:sp>
      <p:pic>
        <p:nvPicPr>
          <p:cNvPr id="792" name="Google Shape;79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9750" y="907950"/>
            <a:ext cx="4479163" cy="332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56"/>
          <p:cNvSpPr txBox="1"/>
          <p:nvPr/>
        </p:nvSpPr>
        <p:spPr>
          <a:xfrm>
            <a:off x="3992500" y="4497450"/>
            <a:ext cx="4386300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latin typeface="Montserrat Light"/>
                <a:ea typeface="Montserrat Light"/>
                <a:cs typeface="Montserrat Light"/>
                <a:sym typeface="Montserrat Light"/>
                <a:hlinkClick r:id="rId4"/>
              </a:rPr>
              <a:t>Lien vers le programme</a:t>
            </a:r>
            <a:r>
              <a:rPr lang="fr-CA">
                <a:latin typeface="Montserrat Light"/>
                <a:ea typeface="Montserrat Light"/>
                <a:cs typeface="Montserrat Light"/>
                <a:sym typeface="Montserrat Light"/>
              </a:rPr>
              <a:t> réalisé avec une liste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Montserrat Light"/>
                <a:ea typeface="Montserrat Light"/>
                <a:cs typeface="Montserrat Light"/>
                <a:sym typeface="Montserrat Light"/>
              </a:rPr>
              <a:t> ou </a:t>
            </a:r>
            <a:r>
              <a:rPr lang="fr-CA" u="sng">
                <a:solidFill>
                  <a:schemeClr val="hlink"/>
                </a:solidFill>
                <a:latin typeface="Montserrat Light"/>
                <a:ea typeface="Montserrat Light"/>
                <a:cs typeface="Montserrat Light"/>
                <a:sym typeface="Montserrat Light"/>
                <a:hlinkClick r:id="rId5"/>
              </a:rPr>
              <a:t>plus simple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794" name="Google Shape;794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1675" y="442900"/>
            <a:ext cx="646050" cy="646050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2863" dist="38100" dir="5400000" algn="b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C78D8"/>
            </a:gs>
            <a:gs pos="100000">
              <a:srgbClr val="00FFFF"/>
            </a:gs>
          </a:gsLst>
          <a:lin ang="5400700" scaled="0"/>
        </a:gra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57"/>
          <p:cNvSpPr txBox="1">
            <a:spLocks noGrp="1"/>
          </p:cNvSpPr>
          <p:nvPr>
            <p:ph type="ctrTitle" idx="4294967295"/>
          </p:nvPr>
        </p:nvSpPr>
        <p:spPr>
          <a:xfrm>
            <a:off x="1371475" y="512900"/>
            <a:ext cx="62049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000"/>
              <a:t>La moyenne pondérée</a:t>
            </a:r>
            <a:r>
              <a:rPr lang="fr-CA" sz="4800"/>
              <a:t> </a:t>
            </a:r>
            <a:endParaRPr sz="4800"/>
          </a:p>
        </p:txBody>
      </p:sp>
      <p:sp>
        <p:nvSpPr>
          <p:cNvPr id="800" name="Google Shape;800;p5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13</a:t>
            </a:fld>
            <a:endParaRPr/>
          </a:p>
        </p:txBody>
      </p:sp>
      <p:graphicFrame>
        <p:nvGraphicFramePr>
          <p:cNvPr id="801" name="Google Shape;801;p57"/>
          <p:cNvGraphicFramePr/>
          <p:nvPr/>
        </p:nvGraphicFramePr>
        <p:xfrm>
          <a:off x="2109950" y="19309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{CA1EDD18-8699-48B6-9164-431860C0EE89}</a:tableStyleId>
              </a:tblPr>
              <a:tblGrid>
                <a:gridCol w="1313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0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3500" marR="63500" marT="63500" marB="635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Résultats (%)</a:t>
                      </a:r>
                      <a:endParaRPr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3500" marR="63500" marT="63500" marB="635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Pondérations (%)</a:t>
                      </a:r>
                      <a:endParaRPr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3500" marR="63500" marT="63500" marB="635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Note 1</a:t>
                      </a:r>
                      <a:endParaRPr sz="20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3500" marR="63500" marT="63500" marB="635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82</a:t>
                      </a:r>
                      <a:endParaRPr sz="20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3500" marR="63500" marT="63500" marB="635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</a:t>
                      </a:r>
                      <a:endParaRPr sz="20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3500" marR="63500" marT="63500" marB="635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Note 2</a:t>
                      </a:r>
                      <a:endParaRPr sz="20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3500" marR="63500" marT="63500" marB="635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75</a:t>
                      </a:r>
                      <a:endParaRPr sz="20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3500" marR="63500" marT="63500" marB="635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35</a:t>
                      </a:r>
                      <a:endParaRPr sz="20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3500" marR="63500" marT="63500" marB="635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Note 3</a:t>
                      </a:r>
                      <a:endParaRPr sz="20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3500" marR="63500" marT="63500" marB="635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86</a:t>
                      </a:r>
                      <a:endParaRPr sz="20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3500" marR="63500" marT="63500" marB="635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2000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45</a:t>
                      </a:r>
                      <a:endParaRPr sz="2000"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3500" marR="63500" marT="63500" marB="635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C78D8"/>
            </a:gs>
            <a:gs pos="100000">
              <a:srgbClr val="00FFFF"/>
            </a:gs>
          </a:gsLst>
          <a:lin ang="5400700" scaled="0"/>
        </a:gradFill>
        <a:effectLst/>
      </p:bgPr>
    </p:bg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8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/>
              <a:t>Élève 1</a:t>
            </a:r>
            <a:endParaRPr sz="2400"/>
          </a:p>
        </p:txBody>
      </p:sp>
      <p:sp>
        <p:nvSpPr>
          <p:cNvPr id="807" name="Google Shape;807;p5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14</a:t>
            </a:fld>
            <a:endParaRPr/>
          </a:p>
        </p:txBody>
      </p:sp>
      <p:pic>
        <p:nvPicPr>
          <p:cNvPr id="808" name="Google Shape;80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3104" y="1441400"/>
            <a:ext cx="5066950" cy="226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C78D8"/>
            </a:gs>
            <a:gs pos="100000">
              <a:srgbClr val="00FFFF"/>
            </a:gs>
          </a:gsLst>
          <a:lin ang="5400700" scaled="0"/>
        </a:gradFill>
        <a:effectLst/>
      </p:bgPr>
    </p:bg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9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/>
              <a:t>Élève 2</a:t>
            </a:r>
            <a:endParaRPr sz="2400"/>
          </a:p>
        </p:txBody>
      </p:sp>
      <p:sp>
        <p:nvSpPr>
          <p:cNvPr id="814" name="Google Shape;814;p5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15</a:t>
            </a:fld>
            <a:endParaRPr/>
          </a:p>
        </p:txBody>
      </p:sp>
      <p:pic>
        <p:nvPicPr>
          <p:cNvPr id="815" name="Google Shape;81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7650" y="1278538"/>
            <a:ext cx="5572125" cy="2771775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59"/>
          <p:cNvSpPr txBox="1"/>
          <p:nvPr/>
        </p:nvSpPr>
        <p:spPr>
          <a:xfrm>
            <a:off x="5208463" y="4459425"/>
            <a:ext cx="19305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latin typeface="Montserrat Light"/>
                <a:ea typeface="Montserrat Light"/>
                <a:cs typeface="Montserrat Light"/>
                <a:sym typeface="Montserrat Light"/>
                <a:hlinkClick r:id="rId4"/>
              </a:rPr>
              <a:t>Lien vers le fichier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C78D8"/>
            </a:gs>
            <a:gs pos="100000">
              <a:srgbClr val="00FFFF"/>
            </a:gs>
          </a:gsLst>
          <a:lin ang="5400700" scaled="0"/>
        </a:gradFill>
        <a:effectLst/>
      </p:bgPr>
    </p:bg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60"/>
          <p:cNvSpPr txBox="1">
            <a:spLocks noGrp="1"/>
          </p:cNvSpPr>
          <p:nvPr>
            <p:ph type="title"/>
          </p:nvPr>
        </p:nvSpPr>
        <p:spPr>
          <a:xfrm>
            <a:off x="699000" y="777575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/>
              <a:t>Élève 3 </a:t>
            </a:r>
            <a:endParaRPr sz="2400"/>
          </a:p>
        </p:txBody>
      </p:sp>
      <p:sp>
        <p:nvSpPr>
          <p:cNvPr id="822" name="Google Shape;822;p6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16</a:t>
            </a:fld>
            <a:endParaRPr/>
          </a:p>
        </p:txBody>
      </p:sp>
      <p:pic>
        <p:nvPicPr>
          <p:cNvPr id="823" name="Google Shape;82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2550" y="787700"/>
            <a:ext cx="4881800" cy="36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60"/>
          <p:cNvSpPr txBox="1"/>
          <p:nvPr/>
        </p:nvSpPr>
        <p:spPr>
          <a:xfrm>
            <a:off x="4664325" y="4649850"/>
            <a:ext cx="2826600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latin typeface="Montserrat Light"/>
                <a:ea typeface="Montserrat Light"/>
                <a:cs typeface="Montserrat Light"/>
                <a:sym typeface="Montserrat Light"/>
                <a:hlinkClick r:id="rId4"/>
              </a:rPr>
              <a:t>Lien vers le programme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825" name="Google Shape;825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6375" y="489225"/>
            <a:ext cx="646050" cy="646050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2863" dist="38100" dir="5400000" algn="b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6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>
                <a:latin typeface="Viga"/>
                <a:ea typeface="Viga"/>
                <a:cs typeface="Viga"/>
                <a:sym typeface="Viga"/>
              </a:rPr>
              <a:t>Questions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31" name="Google Shape;831;p61"/>
          <p:cNvSpPr txBox="1">
            <a:spLocks noGrp="1"/>
          </p:cNvSpPr>
          <p:nvPr>
            <p:ph type="body" idx="1"/>
          </p:nvPr>
        </p:nvSpPr>
        <p:spPr>
          <a:xfrm>
            <a:off x="747925" y="1082425"/>
            <a:ext cx="6934500" cy="3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Font typeface="Ubuntu"/>
              <a:buAutoNum type="arabicPeriod"/>
            </a:pPr>
            <a:r>
              <a:rPr lang="fr-CA" sz="2000">
                <a:latin typeface="Ubuntu"/>
                <a:ea typeface="Ubuntu"/>
                <a:cs typeface="Ubuntu"/>
                <a:sym typeface="Ubuntu"/>
              </a:rPr>
              <a:t>Quels exemples expliquent mieux la compréhension du concept?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Ubuntu"/>
              <a:buAutoNum type="arabicPeriod"/>
            </a:pPr>
            <a:r>
              <a:rPr lang="fr-CA" sz="2000">
                <a:latin typeface="Ubuntu"/>
                <a:ea typeface="Ubuntu"/>
                <a:cs typeface="Ubuntu"/>
                <a:sym typeface="Ubuntu"/>
              </a:rPr>
              <a:t>Quels exemples démontrent le développement de la compétence numérique?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Ubuntu"/>
              <a:buAutoNum type="arabicPeriod"/>
            </a:pPr>
            <a:r>
              <a:rPr lang="fr-CA" sz="2000">
                <a:latin typeface="Ubuntu"/>
                <a:ea typeface="Ubuntu"/>
                <a:cs typeface="Ubuntu"/>
                <a:sym typeface="Ubuntu"/>
              </a:rPr>
              <a:t>Est-ce réalise de demander à un élève d’utiliser la technologie pour effectuer des calculs en 2021? en 2030?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Ubuntu"/>
              <a:buAutoNum type="arabicPeriod"/>
            </a:pPr>
            <a:r>
              <a:rPr lang="fr-CA" sz="2000">
                <a:latin typeface="Ubuntu"/>
                <a:ea typeface="Ubuntu"/>
                <a:cs typeface="Ubuntu"/>
                <a:sym typeface="Ubuntu"/>
              </a:rPr>
              <a:t>Est-ce que les 3 moyens pourraient se compléter?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SzPts val="2000"/>
              <a:buFont typeface="Ubuntu"/>
              <a:buAutoNum type="arabicPeriod"/>
            </a:pPr>
            <a:r>
              <a:rPr lang="fr-CA" sz="2000">
                <a:latin typeface="Ubuntu"/>
                <a:ea typeface="Ubuntu"/>
                <a:cs typeface="Ubuntu"/>
                <a:sym typeface="Ubuntu"/>
              </a:rPr>
              <a:t>Est-ce que l’élève pourrait choisir son moyen?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62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>
                <a:latin typeface="Viga"/>
                <a:ea typeface="Viga"/>
                <a:cs typeface="Viga"/>
                <a:sym typeface="Viga"/>
              </a:rPr>
              <a:t>Connaissances de base</a:t>
            </a:r>
            <a:r>
              <a:rPr lang="fr-CA" sz="3600" u="sng">
                <a:latin typeface="Viga"/>
                <a:ea typeface="Viga"/>
                <a:cs typeface="Viga"/>
                <a:sym typeface="Viga"/>
                <a:hlinkClick r:id="rId3"/>
              </a:rPr>
              <a:t> 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37" name="Google Shape;837;p62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110800" cy="20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Font typeface="Ubuntu"/>
              <a:buChar char="❏"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Application de bureau ou en ligne (enregistrement automatique, mais fonctions plus limitées)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❏"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Modèle de classeur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❏"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Feuilles, une par élève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❏"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Calculs automatisés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❏"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Réponses des formulaires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❏"/>
            </a:pPr>
            <a:r>
              <a:rPr lang="fr-CA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Guide de démarrage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38" name="Google Shape;838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48650" y="170025"/>
            <a:ext cx="1431275" cy="143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6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>
                <a:latin typeface="Viga"/>
                <a:ea typeface="Viga"/>
                <a:cs typeface="Viga"/>
                <a:sym typeface="Viga"/>
              </a:rPr>
              <a:t>Exploration - </a:t>
            </a:r>
            <a:r>
              <a:rPr lang="fr-CA" sz="3600" u="sng">
                <a:latin typeface="Viga"/>
                <a:ea typeface="Viga"/>
                <a:cs typeface="Viga"/>
                <a:sym typeface="Viga"/>
                <a:hlinkClick r:id="rId3"/>
              </a:rPr>
              <a:t>Tutoriels 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44" name="Google Shape;844;p63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110800" cy="20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Font typeface="Ubuntu"/>
              <a:buChar char="✘"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Nommer les champs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✘"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Disposer les données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✘"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Figer les volets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✘"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Effectuer la mise en forme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✘"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Filtrer et trier les données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✘"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Formater un tableau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✘"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Intégrer un graphique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45" name="Google Shape;845;p63"/>
          <p:cNvSpPr txBox="1"/>
          <p:nvPr/>
        </p:nvSpPr>
        <p:spPr>
          <a:xfrm>
            <a:off x="475800" y="3887825"/>
            <a:ext cx="7946700" cy="1144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Activité d’exploration</a:t>
            </a:r>
            <a:endParaRPr sz="1800"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fr-CA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Représenter un tableau en utilisant les fonctions d’une base de données avec ce </a:t>
            </a:r>
            <a:r>
              <a:rPr lang="fr-CA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tutoriel</a:t>
            </a:r>
            <a:r>
              <a:rPr lang="fr-CA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46" name="Google Shape;846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48650" y="170025"/>
            <a:ext cx="1431275" cy="143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46"/>
          <p:cNvSpPr txBox="1">
            <a:spLocks noGrp="1"/>
          </p:cNvSpPr>
          <p:nvPr>
            <p:ph type="body" idx="4294967295"/>
          </p:nvPr>
        </p:nvSpPr>
        <p:spPr>
          <a:xfrm>
            <a:off x="3775400" y="1723488"/>
            <a:ext cx="4641300" cy="21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3600" b="1">
                <a:solidFill>
                  <a:schemeClr val="dk2"/>
                </a:solidFill>
              </a:rPr>
              <a:t>Bonjour!</a:t>
            </a:r>
            <a:endParaRPr sz="3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3600" b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Sonya Fiset</a:t>
            </a:r>
            <a:endParaRPr sz="36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20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sonya.fiset@recitmst.qc.ca</a:t>
            </a:r>
            <a:endParaRPr sz="20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13" name="Google Shape;713;p46"/>
          <p:cNvSpPr txBox="1">
            <a:spLocks noGrp="1"/>
          </p:cNvSpPr>
          <p:nvPr>
            <p:ph type="sldNum" idx="12"/>
          </p:nvPr>
        </p:nvSpPr>
        <p:spPr>
          <a:xfrm>
            <a:off x="5730200" y="6471066"/>
            <a:ext cx="7317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2</a:t>
            </a:fld>
            <a:endParaRPr/>
          </a:p>
        </p:txBody>
      </p:sp>
      <p:pic>
        <p:nvPicPr>
          <p:cNvPr id="714" name="Google Shape;71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1275" y="247500"/>
            <a:ext cx="398145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46"/>
          <p:cNvSpPr txBox="1"/>
          <p:nvPr/>
        </p:nvSpPr>
        <p:spPr>
          <a:xfrm>
            <a:off x="2104238" y="4193963"/>
            <a:ext cx="50184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400" b="1">
                <a:latin typeface="Ubuntu"/>
                <a:ea typeface="Ubuntu"/>
                <a:cs typeface="Ubuntu"/>
                <a:sym typeface="Ubuntu"/>
              </a:rPr>
              <a:t>Pour plus de détails : </a:t>
            </a:r>
            <a:r>
              <a:rPr lang="fr-CA" sz="1400" b="1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recitmst.qc.ca</a:t>
            </a:r>
            <a:endParaRPr sz="1400" b="1" u="sng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16" name="Google Shape;716;p46"/>
          <p:cNvPicPr preferRelativeResize="0"/>
          <p:nvPr/>
        </p:nvPicPr>
        <p:blipFill rotWithShape="1">
          <a:blip r:embed="rId6">
            <a:alphaModFix/>
          </a:blip>
          <a:srcRect l="3113" t="6884" r="3113" b="28657"/>
          <a:stretch/>
        </p:blipFill>
        <p:spPr>
          <a:xfrm>
            <a:off x="928700" y="1768100"/>
            <a:ext cx="2121900" cy="1954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17" name="Google Shape;717;p46"/>
          <p:cNvSpPr txBox="1"/>
          <p:nvPr/>
        </p:nvSpPr>
        <p:spPr>
          <a:xfrm>
            <a:off x="169325" y="4937175"/>
            <a:ext cx="871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718" name="Google Shape;718;p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31313" y="4594445"/>
            <a:ext cx="1108530" cy="3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46"/>
          <p:cNvSpPr txBox="1"/>
          <p:nvPr/>
        </p:nvSpPr>
        <p:spPr>
          <a:xfrm>
            <a:off x="272775" y="4824325"/>
            <a:ext cx="7437900" cy="2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900">
                <a:solidFill>
                  <a:schemeClr val="dk1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</a:rPr>
              <a:t>Cette présentation par le </a:t>
            </a:r>
            <a:r>
              <a:rPr lang="fr-CA" sz="900" u="sng">
                <a:solidFill>
                  <a:schemeClr val="accent1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RÉCITMST </a:t>
            </a:r>
            <a:r>
              <a:rPr lang="fr-CA" sz="900">
                <a:solidFill>
                  <a:schemeClr val="dk1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</a:rPr>
              <a:t>est mise à disposition, sauf exception, selon les termes de la </a:t>
            </a:r>
            <a:r>
              <a:rPr lang="fr-CA" sz="900" u="sng">
                <a:solidFill>
                  <a:schemeClr val="dk1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</a:t>
            </a:r>
            <a:r>
              <a:rPr lang="fr-CA" sz="900"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</a:rPr>
              <a:t>.</a:t>
            </a:r>
            <a:endParaRPr>
              <a:highlight>
                <a:schemeClr val="lt1"/>
              </a:highlight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64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8216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>
                <a:latin typeface="Viga"/>
                <a:ea typeface="Viga"/>
                <a:cs typeface="Viga"/>
                <a:sym typeface="Viga"/>
              </a:rPr>
              <a:t>Exploration pédagogique - 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52" name="Google Shape;852;p64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3406500" cy="20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Sens des nombres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342900" lvl="0" indent="-304800" algn="l" rtl="0">
              <a:spcBef>
                <a:spcPts val="600"/>
              </a:spcBef>
              <a:spcAft>
                <a:spcPts val="0"/>
              </a:spcAft>
              <a:buSzPts val="2400"/>
              <a:buFont typeface="Ubuntu"/>
              <a:buChar char="❏"/>
            </a:pPr>
            <a:r>
              <a:rPr lang="fr-CA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Décomposition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342900" lvl="0" indent="-3048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❏"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Notation fractionnaire, décimale, pourcentage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53" name="Google Shape;853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6800" y="1234825"/>
            <a:ext cx="5121000" cy="3743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00" y="4225200"/>
            <a:ext cx="4180475" cy="70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6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8216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>
                <a:latin typeface="Viga"/>
                <a:ea typeface="Viga"/>
                <a:cs typeface="Viga"/>
                <a:sym typeface="Viga"/>
              </a:rPr>
              <a:t>Exploration pédagogique - 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60" name="Google Shape;860;p65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4136400" cy="20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Sens des opéraitons sur des nombres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342900" lvl="0" indent="-304800" algn="l" rtl="0">
              <a:spcBef>
                <a:spcPts val="600"/>
              </a:spcBef>
              <a:spcAft>
                <a:spcPts val="0"/>
              </a:spcAft>
              <a:buSzPts val="2400"/>
              <a:buFont typeface="Ubuntu"/>
              <a:buChar char="❏"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Opérations : </a:t>
            </a:r>
            <a:r>
              <a:rPr lang="fr-CA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Facture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342900" lvl="0" indent="-3048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❏"/>
            </a:pPr>
            <a:r>
              <a:rPr lang="fr-CA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Résolution de problèmes</a:t>
            </a: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 - Consignes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342900" lvl="0" indent="-3048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❏"/>
            </a:pPr>
            <a:r>
              <a:rPr lang="fr-CA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Autres activités en anglais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61" name="Google Shape;861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42200" y="1234825"/>
            <a:ext cx="3588585" cy="375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6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8216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>
                <a:latin typeface="Viga"/>
                <a:ea typeface="Viga"/>
                <a:cs typeface="Viga"/>
                <a:sym typeface="Viga"/>
              </a:rPr>
              <a:t>Exploration pédagogique - 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67" name="Google Shape;867;p66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3406500" cy="20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Statistique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342900" lvl="0" indent="-304800" algn="l" rtl="0">
              <a:spcBef>
                <a:spcPts val="600"/>
              </a:spcBef>
              <a:spcAft>
                <a:spcPts val="0"/>
              </a:spcAft>
              <a:buSzPts val="2400"/>
              <a:buFont typeface="Ubuntu"/>
              <a:buChar char="❏"/>
            </a:pPr>
            <a:r>
              <a:rPr lang="fr-CA" sz="24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 pour créer un formulaire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342900" lvl="0" indent="-3048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❏"/>
            </a:pPr>
            <a:r>
              <a:rPr lang="fr-CA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Diagrammes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342900" lvl="0" indent="-3048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❏"/>
            </a:pPr>
            <a:r>
              <a:rPr lang="fr-CA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Graphique (Sheet)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342900" lvl="0" indent="-3048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❏"/>
            </a:pPr>
            <a:r>
              <a:rPr lang="fr-CA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Compter Poissons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342900" lvl="0" indent="-3048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❏"/>
            </a:pPr>
            <a:r>
              <a:rPr lang="fr-CA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Autres activités en anglais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68" name="Google Shape;868;p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70600" y="1234825"/>
            <a:ext cx="5121000" cy="3401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3" name="Google Shape;873;p67"/>
          <p:cNvGrpSpPr/>
          <p:nvPr/>
        </p:nvGrpSpPr>
        <p:grpSpPr>
          <a:xfrm>
            <a:off x="6093238" y="1554125"/>
            <a:ext cx="2671800" cy="2568300"/>
            <a:chOff x="517775" y="1325525"/>
            <a:chExt cx="2671800" cy="2568300"/>
          </a:xfrm>
        </p:grpSpPr>
        <p:sp>
          <p:nvSpPr>
            <p:cNvPr id="874" name="Google Shape;874;p67"/>
            <p:cNvSpPr/>
            <p:nvPr/>
          </p:nvSpPr>
          <p:spPr>
            <a:xfrm>
              <a:off x="517775" y="1325525"/>
              <a:ext cx="2671800" cy="2568300"/>
            </a:xfrm>
            <a:prstGeom prst="roundRect">
              <a:avLst>
                <a:gd name="adj" fmla="val 7661"/>
              </a:avLst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7"/>
            <p:cNvSpPr txBox="1"/>
            <p:nvPr/>
          </p:nvSpPr>
          <p:spPr>
            <a:xfrm>
              <a:off x="517775" y="3065275"/>
              <a:ext cx="2671800" cy="7695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1900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diagramme</a:t>
              </a:r>
              <a:endParaRPr sz="19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1900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à ligne brisée</a:t>
              </a:r>
              <a:endParaRPr sz="19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pic>
        <p:nvPicPr>
          <p:cNvPr id="876" name="Google Shape;87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1625" y="1757075"/>
            <a:ext cx="2302024" cy="147591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877" name="Google Shape;877;p67"/>
          <p:cNvGrpSpPr/>
          <p:nvPr/>
        </p:nvGrpSpPr>
        <p:grpSpPr>
          <a:xfrm>
            <a:off x="517775" y="1554125"/>
            <a:ext cx="2671800" cy="2568300"/>
            <a:chOff x="517775" y="1325525"/>
            <a:chExt cx="2671800" cy="2568300"/>
          </a:xfrm>
        </p:grpSpPr>
        <p:sp>
          <p:nvSpPr>
            <p:cNvPr id="878" name="Google Shape;878;p67"/>
            <p:cNvSpPr/>
            <p:nvPr/>
          </p:nvSpPr>
          <p:spPr>
            <a:xfrm>
              <a:off x="517775" y="1325525"/>
              <a:ext cx="2671800" cy="2568300"/>
            </a:xfrm>
            <a:prstGeom prst="roundRect">
              <a:avLst>
                <a:gd name="adj" fmla="val 7661"/>
              </a:avLst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7"/>
            <p:cNvSpPr txBox="1"/>
            <p:nvPr/>
          </p:nvSpPr>
          <p:spPr>
            <a:xfrm>
              <a:off x="517775" y="3065275"/>
              <a:ext cx="2671800" cy="7695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1900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diagramme</a:t>
              </a:r>
              <a:endParaRPr sz="19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1900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à bandes</a:t>
              </a:r>
              <a:endParaRPr sz="19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pic>
        <p:nvPicPr>
          <p:cNvPr id="880" name="Google Shape;880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650" y="1743850"/>
            <a:ext cx="2302029" cy="15023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881" name="Google Shape;881;p67"/>
          <p:cNvGrpSpPr/>
          <p:nvPr/>
        </p:nvGrpSpPr>
        <p:grpSpPr>
          <a:xfrm>
            <a:off x="3305506" y="1554125"/>
            <a:ext cx="2671800" cy="2568300"/>
            <a:chOff x="517775" y="1325525"/>
            <a:chExt cx="2671800" cy="2568300"/>
          </a:xfrm>
        </p:grpSpPr>
        <p:sp>
          <p:nvSpPr>
            <p:cNvPr id="882" name="Google Shape;882;p67"/>
            <p:cNvSpPr/>
            <p:nvPr/>
          </p:nvSpPr>
          <p:spPr>
            <a:xfrm>
              <a:off x="517775" y="1325525"/>
              <a:ext cx="2671800" cy="2568300"/>
            </a:xfrm>
            <a:prstGeom prst="roundRect">
              <a:avLst>
                <a:gd name="adj" fmla="val 7661"/>
              </a:avLst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7"/>
            <p:cNvSpPr txBox="1"/>
            <p:nvPr/>
          </p:nvSpPr>
          <p:spPr>
            <a:xfrm>
              <a:off x="517775" y="3065275"/>
              <a:ext cx="2671800" cy="7695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1900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diagramme</a:t>
              </a:r>
              <a:endParaRPr sz="19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1900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circulaire</a:t>
              </a:r>
              <a:endParaRPr sz="19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pic>
        <p:nvPicPr>
          <p:cNvPr id="884" name="Google Shape;884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8125" y="1743850"/>
            <a:ext cx="2230062" cy="150236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85" name="Google Shape;885;p67"/>
          <p:cNvSpPr/>
          <p:nvPr/>
        </p:nvSpPr>
        <p:spPr>
          <a:xfrm>
            <a:off x="-32825" y="0"/>
            <a:ext cx="9253500" cy="1008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6" name="Google Shape;886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0838" y="179000"/>
            <a:ext cx="699833" cy="650901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67"/>
          <p:cNvSpPr txBox="1"/>
          <p:nvPr/>
        </p:nvSpPr>
        <p:spPr>
          <a:xfrm>
            <a:off x="1124225" y="270175"/>
            <a:ext cx="7464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Tableurs Excel configurés pour la construction de diagrammes.</a:t>
            </a:r>
            <a:endParaRPr sz="1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88" name="Google Shape;888;p67"/>
          <p:cNvSpPr txBox="1"/>
          <p:nvPr/>
        </p:nvSpPr>
        <p:spPr>
          <a:xfrm>
            <a:off x="1124225" y="1065950"/>
            <a:ext cx="7464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Sélectionne le diagramme de ton choix pour te créer une copie.</a:t>
            </a:r>
            <a:endParaRPr sz="1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89" name="Google Shape;889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555963">
            <a:off x="1530849" y="1071342"/>
            <a:ext cx="331577" cy="420312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67">
            <a:hlinkClick r:id="rId8" action="ppaction://hlinksldjump"/>
          </p:cNvPr>
          <p:cNvSpPr/>
          <p:nvPr/>
        </p:nvSpPr>
        <p:spPr>
          <a:xfrm>
            <a:off x="-9675" y="-104250"/>
            <a:ext cx="9253500" cy="53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67">
            <a:hlinkClick r:id="rId9"/>
          </p:cNvPr>
          <p:cNvSpPr/>
          <p:nvPr/>
        </p:nvSpPr>
        <p:spPr>
          <a:xfrm>
            <a:off x="517763" y="1554075"/>
            <a:ext cx="2671800" cy="2568300"/>
          </a:xfrm>
          <a:prstGeom prst="roundRect">
            <a:avLst>
              <a:gd name="adj" fmla="val 7661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67">
            <a:hlinkClick r:id="rId10"/>
          </p:cNvPr>
          <p:cNvSpPr/>
          <p:nvPr/>
        </p:nvSpPr>
        <p:spPr>
          <a:xfrm>
            <a:off x="3281175" y="1554100"/>
            <a:ext cx="2671800" cy="2568300"/>
          </a:xfrm>
          <a:prstGeom prst="roundRect">
            <a:avLst>
              <a:gd name="adj" fmla="val 7661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67">
            <a:hlinkClick r:id="rId11"/>
          </p:cNvPr>
          <p:cNvSpPr/>
          <p:nvPr/>
        </p:nvSpPr>
        <p:spPr>
          <a:xfrm>
            <a:off x="6093213" y="1554100"/>
            <a:ext cx="2671800" cy="2568300"/>
          </a:xfrm>
          <a:prstGeom prst="roundRect">
            <a:avLst>
              <a:gd name="adj" fmla="val 7661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94" name="Google Shape;894;p67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 t="14544" b="13200"/>
          <a:stretch/>
        </p:blipFill>
        <p:spPr>
          <a:xfrm>
            <a:off x="140650" y="4533275"/>
            <a:ext cx="1820275" cy="4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6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8216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>
                <a:latin typeface="Viga"/>
                <a:ea typeface="Viga"/>
                <a:cs typeface="Viga"/>
                <a:sym typeface="Viga"/>
              </a:rPr>
              <a:t>Exploration pédagogique - 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900" name="Google Shape;900;p68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3406500" cy="20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Géométrie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342900" lvl="0" indent="-304800" algn="l" rtl="0">
              <a:spcBef>
                <a:spcPts val="600"/>
              </a:spcBef>
              <a:spcAft>
                <a:spcPts val="0"/>
              </a:spcAft>
              <a:buSzPts val="2400"/>
              <a:buFont typeface="Ubuntu"/>
              <a:buChar char="❏"/>
            </a:pPr>
            <a:r>
              <a:rPr lang="fr-CA" sz="24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Frises et dallages</a:t>
            </a:r>
            <a:endParaRPr/>
          </a:p>
          <a:p>
            <a:pPr marL="342900" lvl="0" indent="-3048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❏"/>
            </a:pPr>
            <a:r>
              <a:rPr lang="fr-CA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Allo prof pour s’inspirer 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01" name="Google Shape;901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9600" y="1159700"/>
            <a:ext cx="4752275" cy="279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69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8216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>
                <a:latin typeface="Viga"/>
                <a:ea typeface="Viga"/>
                <a:cs typeface="Viga"/>
                <a:sym typeface="Viga"/>
              </a:rPr>
              <a:t>Exploration pédagogique - 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907" name="Google Shape;907;p69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3406500" cy="20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Goémétrie - Espace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Font typeface="Ubuntu"/>
              <a:buChar char="❏"/>
            </a:pPr>
            <a:r>
              <a:rPr lang="fr-CA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Plan cartésien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❏"/>
            </a:pP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08" name="Google Shape;908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0600" y="1234825"/>
            <a:ext cx="5121000" cy="1770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70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8216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>
                <a:latin typeface="Viga"/>
                <a:ea typeface="Viga"/>
                <a:cs typeface="Viga"/>
                <a:sym typeface="Viga"/>
              </a:rPr>
              <a:t>Exploration pédagogique - 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914" name="Google Shape;914;p70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3406500" cy="20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Mesure - 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Font typeface="Ubuntu"/>
              <a:buChar char="❏"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Conversion de mesure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❏"/>
            </a:pP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15" name="Google Shape;91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0600" y="1234825"/>
            <a:ext cx="4359820" cy="375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71"/>
          <p:cNvSpPr txBox="1">
            <a:spLocks noGrp="1"/>
          </p:cNvSpPr>
          <p:nvPr>
            <p:ph type="title"/>
          </p:nvPr>
        </p:nvSpPr>
        <p:spPr>
          <a:xfrm>
            <a:off x="265500" y="289275"/>
            <a:ext cx="4045200" cy="117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CA" sz="3200">
                <a:latin typeface="Viga"/>
                <a:ea typeface="Viga"/>
                <a:cs typeface="Viga"/>
                <a:sym typeface="Viga"/>
              </a:rPr>
              <a:t>Retour sur l’exploration</a:t>
            </a:r>
            <a:endParaRPr sz="32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921" name="Google Shape;921;p71"/>
          <p:cNvSpPr txBox="1">
            <a:spLocks noGrp="1"/>
          </p:cNvSpPr>
          <p:nvPr>
            <p:ph type="body" idx="2"/>
          </p:nvPr>
        </p:nvSpPr>
        <p:spPr>
          <a:xfrm>
            <a:off x="4916775" y="686325"/>
            <a:ext cx="40452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2100">
                <a:latin typeface="Ubuntu"/>
                <a:ea typeface="Ubuntu"/>
                <a:cs typeface="Ubuntu"/>
                <a:sym typeface="Ubuntu"/>
              </a:rPr>
              <a:t>Qu’avez-vous construit?</a:t>
            </a:r>
            <a:endParaRPr sz="21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2100">
                <a:latin typeface="Ubuntu"/>
                <a:ea typeface="Ubuntu"/>
                <a:cs typeface="Ubuntu"/>
                <a:sym typeface="Ubuntu"/>
              </a:rPr>
              <a:t>Quelles difficultés avez-vous rencontrées?</a:t>
            </a:r>
            <a:endParaRPr sz="21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2100">
                <a:latin typeface="Ubuntu"/>
                <a:ea typeface="Ubuntu"/>
                <a:cs typeface="Ubuntu"/>
                <a:sym typeface="Ubuntu"/>
              </a:rPr>
              <a:t>Qu’avez-vous réalisé, découvert?</a:t>
            </a:r>
            <a:endParaRPr sz="21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1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21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Retour liens avec le PFEQ</a:t>
            </a:r>
            <a:endParaRPr sz="21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1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21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Questionnaire de fin de rencontre</a:t>
            </a:r>
            <a:endParaRPr sz="21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22" name="Google Shape;922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725" y="1544450"/>
            <a:ext cx="4222752" cy="3208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7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28</a:t>
            </a:fld>
            <a:endParaRPr/>
          </a:p>
        </p:txBody>
      </p:sp>
      <p:sp>
        <p:nvSpPr>
          <p:cNvPr id="928" name="Google Shape;928;p72"/>
          <p:cNvSpPr txBox="1">
            <a:spLocks noGrp="1"/>
          </p:cNvSpPr>
          <p:nvPr>
            <p:ph type="title" idx="4294967295"/>
          </p:nvPr>
        </p:nvSpPr>
        <p:spPr>
          <a:xfrm>
            <a:off x="893950" y="82575"/>
            <a:ext cx="7257000" cy="6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Autoformations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929" name="Google Shape;929;p72"/>
          <p:cNvSpPr txBox="1"/>
          <p:nvPr/>
        </p:nvSpPr>
        <p:spPr>
          <a:xfrm>
            <a:off x="635725" y="767775"/>
            <a:ext cx="8148600" cy="17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 u="sng">
                <a:solidFill>
                  <a:schemeClr val="accent1"/>
                </a:solidFill>
                <a:highlight>
                  <a:srgbClr val="FCFCFC"/>
                </a:highlight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Utilisation de Microsoft Forms en classe</a:t>
            </a:r>
            <a:endParaRPr sz="2400" u="sng">
              <a:solidFill>
                <a:schemeClr val="accent1"/>
              </a:solidFill>
              <a:highlight>
                <a:srgbClr val="FCFCFC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 u="sng">
                <a:solidFill>
                  <a:schemeClr val="accent1"/>
                </a:solidFill>
                <a:highlight>
                  <a:srgbClr val="FCFCFC"/>
                </a:highlight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Représentation et analyse de données en ST</a:t>
            </a:r>
            <a:endParaRPr sz="2400" u="sng">
              <a:solidFill>
                <a:schemeClr val="accent1"/>
              </a:solidFill>
              <a:highlight>
                <a:srgbClr val="FCFCFC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30" name="Google Shape;930;p72"/>
          <p:cNvSpPr txBox="1"/>
          <p:nvPr/>
        </p:nvSpPr>
        <p:spPr>
          <a:xfrm>
            <a:off x="1675700" y="2268100"/>
            <a:ext cx="6420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Autres ressources</a:t>
            </a:r>
            <a:endParaRPr/>
          </a:p>
        </p:txBody>
      </p:sp>
      <p:sp>
        <p:nvSpPr>
          <p:cNvPr id="931" name="Google Shape;931;p72"/>
          <p:cNvSpPr txBox="1"/>
          <p:nvPr/>
        </p:nvSpPr>
        <p:spPr>
          <a:xfrm>
            <a:off x="1502900" y="3007000"/>
            <a:ext cx="65898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Tutoriels CSSMV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Formation interactive FGA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Formation interactive Excel (FGA)</a:t>
            </a:r>
            <a:endParaRPr sz="24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Pixel Art avec Excel (anglais)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7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29</a:t>
            </a:fld>
            <a:endParaRPr/>
          </a:p>
        </p:txBody>
      </p:sp>
      <p:sp>
        <p:nvSpPr>
          <p:cNvPr id="937" name="Google Shape;937;p73"/>
          <p:cNvSpPr txBox="1">
            <a:spLocks noGrp="1"/>
          </p:cNvSpPr>
          <p:nvPr>
            <p:ph type="title" idx="4294967295"/>
          </p:nvPr>
        </p:nvSpPr>
        <p:spPr>
          <a:xfrm>
            <a:off x="893950" y="82575"/>
            <a:ext cx="7257000" cy="6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Espace créatif virtuel (ECV)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938" name="Google Shape;938;p73">
            <a:hlinkClick r:id="rId3"/>
          </p:cNvPr>
          <p:cNvSpPr/>
          <p:nvPr/>
        </p:nvSpPr>
        <p:spPr>
          <a:xfrm>
            <a:off x="730553" y="1988225"/>
            <a:ext cx="2958600" cy="163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939" name="Google Shape;939;p73"/>
          <p:cNvSpPr/>
          <p:nvPr/>
        </p:nvSpPr>
        <p:spPr>
          <a:xfrm>
            <a:off x="595448" y="1877003"/>
            <a:ext cx="3228699" cy="217328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940" name="Google Shape;940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550" y="1988225"/>
            <a:ext cx="2958601" cy="1633199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73"/>
          <p:cNvSpPr txBox="1"/>
          <p:nvPr/>
        </p:nvSpPr>
        <p:spPr>
          <a:xfrm>
            <a:off x="4111500" y="1940175"/>
            <a:ext cx="46152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Ubuntu"/>
              <a:buChar char="●"/>
            </a:pPr>
            <a:r>
              <a:rPr lang="fr-CA" sz="20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Site du RÉCIT MST : </a:t>
            </a:r>
            <a:r>
              <a:rPr lang="fr-CA" sz="20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https://recitmst.qc.ca/</a:t>
            </a:r>
            <a:endParaRPr sz="20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Ubuntu"/>
              <a:buChar char="●"/>
            </a:pPr>
            <a:r>
              <a:rPr lang="fr-CA" sz="20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Site de l’ECV : </a:t>
            </a:r>
            <a:r>
              <a:rPr lang="fr-CA" sz="20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https://laboratoirecreatif.recit.org/espace-creatif-virtuel-mst/</a:t>
            </a:r>
            <a:endParaRPr sz="20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Ubuntu"/>
              <a:buChar char="●"/>
            </a:pPr>
            <a:r>
              <a:rPr lang="fr-CA" sz="20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Lien vers notre salle de vidéoconférence : </a:t>
            </a:r>
            <a:endParaRPr sz="20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000" u="sng">
                <a:solidFill>
                  <a:schemeClr val="hlink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  <a:hlinkClick r:id="rId7"/>
              </a:rPr>
              <a:t>http://recitmst.qc.ca/ecv-zoom</a:t>
            </a:r>
            <a:r>
              <a:rPr lang="fr-CA" sz="2000">
                <a:solidFill>
                  <a:schemeClr val="accent1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42" name="Google Shape;942;p73"/>
          <p:cNvSpPr txBox="1"/>
          <p:nvPr/>
        </p:nvSpPr>
        <p:spPr>
          <a:xfrm>
            <a:off x="635725" y="767775"/>
            <a:ext cx="8148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L’équipe du RÉCIT MST est disponible </a:t>
            </a:r>
            <a:endParaRPr sz="24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les mercredis matins de 9 h à 11 h 30.</a:t>
            </a:r>
            <a:endParaRPr sz="8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4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25" name="Google Shape;725;p47"/>
          <p:cNvSpPr txBox="1">
            <a:spLocks noGrp="1"/>
          </p:cNvSpPr>
          <p:nvPr>
            <p:ph type="body" idx="1"/>
          </p:nvPr>
        </p:nvSpPr>
        <p:spPr>
          <a:xfrm>
            <a:off x="747925" y="1082425"/>
            <a:ext cx="6140400" cy="40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Bienvenue!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Formulaire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Compétence numérique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Outil numérique, tableur Excel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Liens avec le PFEQ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Échanges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Ressources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Badge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26" name="Google Shape;726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3</a:t>
            </a:fld>
            <a:endParaRPr/>
          </a:p>
        </p:txBody>
      </p:sp>
      <p:pic>
        <p:nvPicPr>
          <p:cNvPr id="727" name="Google Shape;7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7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30</a:t>
            </a:fld>
            <a:endParaRPr/>
          </a:p>
        </p:txBody>
      </p:sp>
      <p:sp>
        <p:nvSpPr>
          <p:cNvPr id="948" name="Google Shape;948;p74"/>
          <p:cNvSpPr txBox="1">
            <a:spLocks noGrp="1"/>
          </p:cNvSpPr>
          <p:nvPr>
            <p:ph type="title" idx="4294967295"/>
          </p:nvPr>
        </p:nvSpPr>
        <p:spPr>
          <a:xfrm>
            <a:off x="1391950" y="319500"/>
            <a:ext cx="6140400" cy="105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Obtenez votre </a:t>
            </a:r>
            <a:endParaRPr sz="36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badge de participation</a:t>
            </a:r>
            <a:endParaRPr sz="36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949" name="Google Shape;949;p74"/>
          <p:cNvSpPr txBox="1"/>
          <p:nvPr/>
        </p:nvSpPr>
        <p:spPr>
          <a:xfrm>
            <a:off x="3614725" y="1770088"/>
            <a:ext cx="5107200" cy="24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Ubuntu"/>
              <a:buChar char="❏"/>
            </a:pPr>
            <a:r>
              <a:rPr lang="fr-CA" sz="20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Créer compte gratuit sur </a:t>
            </a:r>
            <a:r>
              <a:rPr lang="fr-CA" sz="20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 RÉCIT</a:t>
            </a:r>
            <a:r>
              <a:rPr lang="fr-CA" sz="20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. </a:t>
            </a:r>
            <a:endParaRPr sz="20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Ubuntu"/>
              <a:buChar char="❏"/>
            </a:pPr>
            <a:r>
              <a:rPr lang="fr-CA" sz="20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Valider avec courriel, se connecter.</a:t>
            </a:r>
            <a:endParaRPr sz="20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Ubuntu"/>
              <a:buChar char="❏"/>
            </a:pPr>
            <a:r>
              <a:rPr lang="fr-CA" sz="20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S’inscrire à l’autoformation </a:t>
            </a:r>
            <a:r>
              <a:rPr lang="fr-CA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Utilisation de Microsoft Forms en classe</a:t>
            </a:r>
            <a:r>
              <a:rPr lang="fr-CA" sz="20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« M’inscrire » au bas de la page).</a:t>
            </a:r>
            <a:endParaRPr sz="20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Ubuntu"/>
              <a:buChar char="❏"/>
            </a:pPr>
            <a:r>
              <a:rPr lang="fr-CA" sz="20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Répondre au questionnaire sur </a:t>
            </a:r>
            <a:r>
              <a:rPr lang="fr-CA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cette page</a:t>
            </a:r>
            <a:r>
              <a:rPr lang="fr-CA" sz="20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20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50" name="Google Shape;950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31200"/>
            <a:ext cx="3309925" cy="2866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5" name="Google Shape;955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75" y="2425500"/>
            <a:ext cx="3059949" cy="26341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56" name="Google Shape;956;p75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53600" cy="593700"/>
          </a:xfrm>
          <a:prstGeom prst="rect">
            <a:avLst/>
          </a:prstGeom>
          <a:solidFill>
            <a:srgbClr val="202D36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900">
                <a:solidFill>
                  <a:srgbClr val="FFFFFF"/>
                </a:solidFill>
              </a:rPr>
              <a:t>Badge « </a:t>
            </a:r>
            <a:endParaRPr sz="2900">
              <a:solidFill>
                <a:srgbClr val="FFFFFF"/>
              </a:solidFill>
            </a:endParaRPr>
          </a:p>
        </p:txBody>
      </p:sp>
      <p:pic>
        <p:nvPicPr>
          <p:cNvPr id="957" name="Google Shape;957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050" y="665100"/>
            <a:ext cx="5873526" cy="116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58" name="Google Shape;958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9525" y="624425"/>
            <a:ext cx="2482463" cy="20751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59" name="Google Shape;959;p75"/>
          <p:cNvSpPr txBox="1"/>
          <p:nvPr/>
        </p:nvSpPr>
        <p:spPr>
          <a:xfrm>
            <a:off x="6558700" y="3003175"/>
            <a:ext cx="2343300" cy="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>
                <a:latin typeface="Ubuntu Light"/>
                <a:ea typeface="Ubuntu Light"/>
                <a:cs typeface="Ubuntu Light"/>
                <a:sym typeface="Ubuntu Light"/>
              </a:rPr>
              <a:t>Répondre aux questions puis l’envoyer.</a:t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960" name="Google Shape;960;p75"/>
          <p:cNvSpPr/>
          <p:nvPr/>
        </p:nvSpPr>
        <p:spPr>
          <a:xfrm>
            <a:off x="1520925" y="1224475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1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961" name="Google Shape;961;p75"/>
          <p:cNvSpPr/>
          <p:nvPr/>
        </p:nvSpPr>
        <p:spPr>
          <a:xfrm>
            <a:off x="3691175" y="1224475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2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962" name="Google Shape;962;p75"/>
          <p:cNvSpPr/>
          <p:nvPr/>
        </p:nvSpPr>
        <p:spPr>
          <a:xfrm>
            <a:off x="6997913" y="737775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3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963" name="Google Shape;963;p75"/>
          <p:cNvSpPr/>
          <p:nvPr/>
        </p:nvSpPr>
        <p:spPr>
          <a:xfrm>
            <a:off x="1885950" y="3258250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4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964" name="Google Shape;964;p75"/>
          <p:cNvSpPr/>
          <p:nvPr/>
        </p:nvSpPr>
        <p:spPr>
          <a:xfrm>
            <a:off x="4853250" y="562325"/>
            <a:ext cx="1168800" cy="1168800"/>
          </a:xfrm>
          <a:prstGeom prst="ellipse">
            <a:avLst/>
          </a:prstGeom>
          <a:solidFill>
            <a:srgbClr val="202D36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965" name="Google Shape;965;p75"/>
          <p:cNvSpPr txBox="1"/>
          <p:nvPr/>
        </p:nvSpPr>
        <p:spPr>
          <a:xfrm>
            <a:off x="4762938" y="893675"/>
            <a:ext cx="13494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>
                <a:solidFill>
                  <a:srgbClr val="FFFFFF"/>
                </a:solidFill>
              </a:rPr>
              <a:t>(Connexion)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966" name="Google Shape;966;p75"/>
          <p:cNvSpPr/>
          <p:nvPr/>
        </p:nvSpPr>
        <p:spPr>
          <a:xfrm>
            <a:off x="416475" y="655150"/>
            <a:ext cx="2293200" cy="348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900">
                <a:solidFill>
                  <a:srgbClr val="434343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campus.recit.qc.ca</a:t>
            </a:r>
            <a:endParaRPr sz="19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967" name="Google Shape;967;p75"/>
          <p:cNvCxnSpPr/>
          <p:nvPr/>
        </p:nvCxnSpPr>
        <p:spPr>
          <a:xfrm flipH="1">
            <a:off x="6968850" y="1252850"/>
            <a:ext cx="241200" cy="12522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968" name="Google Shape;968;p75"/>
          <p:cNvCxnSpPr/>
          <p:nvPr/>
        </p:nvCxnSpPr>
        <p:spPr>
          <a:xfrm flipH="1">
            <a:off x="6837125" y="1165150"/>
            <a:ext cx="160800" cy="4452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969" name="Google Shape;969;p75"/>
          <p:cNvCxnSpPr/>
          <p:nvPr/>
        </p:nvCxnSpPr>
        <p:spPr>
          <a:xfrm>
            <a:off x="7424100" y="1229875"/>
            <a:ext cx="516600" cy="6891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970" name="Google Shape;970;p75"/>
          <p:cNvSpPr/>
          <p:nvPr/>
        </p:nvSpPr>
        <p:spPr>
          <a:xfrm>
            <a:off x="60800" y="2425500"/>
            <a:ext cx="3060000" cy="348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8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https://campus.recit.qc.ca/course/view.php?id=137</a:t>
            </a:r>
            <a:endParaRPr sz="8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971" name="Google Shape;971;p75"/>
          <p:cNvCxnSpPr/>
          <p:nvPr/>
        </p:nvCxnSpPr>
        <p:spPr>
          <a:xfrm rot="10800000">
            <a:off x="981900" y="965425"/>
            <a:ext cx="511800" cy="3105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972" name="Google Shape;972;p75"/>
          <p:cNvCxnSpPr/>
          <p:nvPr/>
        </p:nvCxnSpPr>
        <p:spPr>
          <a:xfrm rot="10800000">
            <a:off x="1389138" y="2887500"/>
            <a:ext cx="496800" cy="4089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973" name="Google Shape;973;p75"/>
          <p:cNvCxnSpPr/>
          <p:nvPr/>
        </p:nvCxnSpPr>
        <p:spPr>
          <a:xfrm rot="10800000" flipH="1">
            <a:off x="4151300" y="1224475"/>
            <a:ext cx="653700" cy="1293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974" name="Google Shape;974;p75"/>
          <p:cNvCxnSpPr/>
          <p:nvPr/>
        </p:nvCxnSpPr>
        <p:spPr>
          <a:xfrm flipH="1">
            <a:off x="1676750" y="3776375"/>
            <a:ext cx="310500" cy="9399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975" name="Google Shape;975;p75"/>
          <p:cNvCxnSpPr/>
          <p:nvPr/>
        </p:nvCxnSpPr>
        <p:spPr>
          <a:xfrm flipH="1">
            <a:off x="4193150" y="3458425"/>
            <a:ext cx="1114200" cy="3789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976" name="Google Shape;976;p75"/>
          <p:cNvSpPr txBox="1"/>
          <p:nvPr/>
        </p:nvSpPr>
        <p:spPr>
          <a:xfrm>
            <a:off x="3431263" y="2730300"/>
            <a:ext cx="2677800" cy="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>
                <a:latin typeface="Ubuntu Light"/>
                <a:ea typeface="Ubuntu Light"/>
                <a:cs typeface="Ubuntu Light"/>
                <a:sym typeface="Ubuntu Light"/>
              </a:rPr>
              <a:t>À la find e la section » Découverte », cliquez sur le lien du questionnaire.</a:t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977" name="Google Shape;977;p75"/>
          <p:cNvSpPr/>
          <p:nvPr/>
        </p:nvSpPr>
        <p:spPr>
          <a:xfrm>
            <a:off x="8460925" y="3343113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6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978" name="Google Shape;978;p75"/>
          <p:cNvSpPr/>
          <p:nvPr/>
        </p:nvSpPr>
        <p:spPr>
          <a:xfrm>
            <a:off x="5413675" y="3202213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5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pic>
        <p:nvPicPr>
          <p:cNvPr id="979" name="Google Shape;979;p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68175" y="3978621"/>
            <a:ext cx="3164149" cy="3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p75"/>
          <p:cNvSpPr txBox="1">
            <a:spLocks noGrp="1"/>
          </p:cNvSpPr>
          <p:nvPr>
            <p:ph type="title" idx="4294967295"/>
          </p:nvPr>
        </p:nvSpPr>
        <p:spPr>
          <a:xfrm>
            <a:off x="152400" y="152400"/>
            <a:ext cx="9153600" cy="593700"/>
          </a:xfrm>
          <a:prstGeom prst="rect">
            <a:avLst/>
          </a:prstGeom>
          <a:solidFill>
            <a:srgbClr val="202D36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900">
                <a:solidFill>
                  <a:srgbClr val="FFFFFF"/>
                </a:solidFill>
              </a:rPr>
              <a:t>Badge « Découverte »</a:t>
            </a:r>
            <a:endParaRPr sz="29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76"/>
          <p:cNvSpPr txBox="1">
            <a:spLocks noGrp="1"/>
          </p:cNvSpPr>
          <p:nvPr>
            <p:ph type="ctrTitle" idx="4294967295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0" b="1">
                <a:latin typeface="Viga"/>
                <a:ea typeface="Viga"/>
                <a:cs typeface="Viga"/>
                <a:sym typeface="Viga"/>
              </a:rPr>
              <a:t>MERCI !</a:t>
            </a:r>
            <a:endParaRPr sz="10000"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986" name="Google Shape;98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8513" y="201175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76"/>
          <p:cNvSpPr txBox="1"/>
          <p:nvPr/>
        </p:nvSpPr>
        <p:spPr>
          <a:xfrm>
            <a:off x="4142800" y="26435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equipe@recitmst.qc.ca 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❏"/>
            </a:pPr>
            <a:r>
              <a:rPr lang="fr-CA" sz="16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endParaRPr sz="1600" u="sng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❏"/>
            </a:pPr>
            <a:r>
              <a:rPr lang="fr-CA" sz="16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endParaRPr sz="1600" u="sng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❏"/>
            </a:pPr>
            <a:r>
              <a:rPr lang="fr-CA" sz="16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endParaRPr sz="900">
              <a:solidFill>
                <a:schemeClr val="accent1"/>
              </a:solidFill>
            </a:endParaRPr>
          </a:p>
        </p:txBody>
      </p:sp>
      <p:sp>
        <p:nvSpPr>
          <p:cNvPr id="988" name="Google Shape;988;p76"/>
          <p:cNvSpPr txBox="1"/>
          <p:nvPr/>
        </p:nvSpPr>
        <p:spPr>
          <a:xfrm>
            <a:off x="443038" y="2719700"/>
            <a:ext cx="33213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4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  <a:endParaRPr sz="4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89" name="Google Shape;989;p76"/>
          <p:cNvSpPr txBox="1"/>
          <p:nvPr/>
        </p:nvSpPr>
        <p:spPr>
          <a:xfrm>
            <a:off x="2451875" y="4708600"/>
            <a:ext cx="53925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</a:t>
            </a:r>
            <a:r>
              <a:rPr lang="fr-CA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fr-CA" sz="800" u="sng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fr-CA" sz="800">
                <a:solidFill>
                  <a:schemeClr val="accent1"/>
                </a:solidFill>
              </a:rPr>
              <a:t>.</a:t>
            </a:r>
            <a:r>
              <a:rPr lang="fr-CA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chemeClr val="accent1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90" name="Google Shape;990;p7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99475" y="4704825"/>
            <a:ext cx="808425" cy="286175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7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32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4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Forms de Microsoft</a:t>
            </a:r>
            <a:endParaRPr sz="32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33" name="Google Shape;733;p48"/>
          <p:cNvSpPr txBox="1">
            <a:spLocks noGrp="1"/>
          </p:cNvSpPr>
          <p:nvPr>
            <p:ph type="body" idx="1"/>
          </p:nvPr>
        </p:nvSpPr>
        <p:spPr>
          <a:xfrm>
            <a:off x="747925" y="1082425"/>
            <a:ext cx="6140400" cy="40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fr-CA" sz="23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Formulaire à compléter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fr-CA" sz="23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Autofomation pour en créer un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Choisir le type de questions 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Composer les questions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Envoyer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Voir les réponses (graphique et Excel)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34" name="Google Shape;734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4</a:t>
            </a:fld>
            <a:endParaRPr/>
          </a:p>
        </p:txBody>
      </p:sp>
      <p:pic>
        <p:nvPicPr>
          <p:cNvPr id="735" name="Google Shape;73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138" y="2457450"/>
            <a:ext cx="7705725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49"/>
          <p:cNvSpPr/>
          <p:nvPr/>
        </p:nvSpPr>
        <p:spPr>
          <a:xfrm>
            <a:off x="4742875" y="1166475"/>
            <a:ext cx="3324300" cy="3728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49"/>
          <p:cNvSpPr txBox="1">
            <a:spLocks noGrp="1"/>
          </p:cNvSpPr>
          <p:nvPr>
            <p:ph type="title"/>
          </p:nvPr>
        </p:nvSpPr>
        <p:spPr>
          <a:xfrm>
            <a:off x="176050" y="102350"/>
            <a:ext cx="88023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Compétence numérique</a:t>
            </a:r>
            <a:endParaRPr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43" name="Google Shape;743;p49"/>
          <p:cNvSpPr txBox="1"/>
          <p:nvPr/>
        </p:nvSpPr>
        <p:spPr>
          <a:xfrm>
            <a:off x="311700" y="4707425"/>
            <a:ext cx="53556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44" name="Google Shape;74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068575"/>
            <a:ext cx="3996223" cy="368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49"/>
          <p:cNvPicPr preferRelativeResize="0"/>
          <p:nvPr/>
        </p:nvPicPr>
        <p:blipFill rotWithShape="1">
          <a:blip r:embed="rId5">
            <a:alphaModFix/>
          </a:blip>
          <a:srcRect r="24161" b="74378"/>
          <a:stretch/>
        </p:blipFill>
        <p:spPr>
          <a:xfrm>
            <a:off x="4864875" y="1220850"/>
            <a:ext cx="2583203" cy="70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49"/>
          <p:cNvPicPr preferRelativeResize="0"/>
          <p:nvPr/>
        </p:nvPicPr>
        <p:blipFill rotWithShape="1">
          <a:blip r:embed="rId6">
            <a:alphaModFix/>
          </a:blip>
          <a:srcRect r="37150" b="65286"/>
          <a:stretch/>
        </p:blipFill>
        <p:spPr>
          <a:xfrm>
            <a:off x="4864875" y="2069550"/>
            <a:ext cx="2089607" cy="65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49"/>
          <p:cNvPicPr preferRelativeResize="0"/>
          <p:nvPr/>
        </p:nvPicPr>
        <p:blipFill rotWithShape="1">
          <a:blip r:embed="rId7">
            <a:alphaModFix/>
          </a:blip>
          <a:srcRect r="6576" b="61836"/>
          <a:stretch/>
        </p:blipFill>
        <p:spPr>
          <a:xfrm>
            <a:off x="4864875" y="3707412"/>
            <a:ext cx="3023007" cy="65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56650" y="2859950"/>
            <a:ext cx="3295331" cy="75278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5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6</a:t>
            </a:fld>
            <a:endParaRPr/>
          </a:p>
        </p:txBody>
      </p:sp>
      <p:sp>
        <p:nvSpPr>
          <p:cNvPr id="754" name="Google Shape;754;p50"/>
          <p:cNvSpPr txBox="1">
            <a:spLocks noGrp="1"/>
          </p:cNvSpPr>
          <p:nvPr>
            <p:ph type="title" idx="4294967295"/>
          </p:nvPr>
        </p:nvSpPr>
        <p:spPr>
          <a:xfrm>
            <a:off x="865300" y="327750"/>
            <a:ext cx="7330800" cy="52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latin typeface="Viga"/>
                <a:ea typeface="Viga"/>
                <a:cs typeface="Viga"/>
                <a:sym typeface="Viga"/>
              </a:rPr>
              <a:t>Excel</a:t>
            </a:r>
            <a:endParaRPr sz="32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55" name="Google Shape;755;p50"/>
          <p:cNvSpPr txBox="1"/>
          <p:nvPr/>
        </p:nvSpPr>
        <p:spPr>
          <a:xfrm>
            <a:off x="946900" y="765075"/>
            <a:ext cx="7658400" cy="42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C’est quoi? 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rgbClr val="212529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Un tableur qui permet de programmer des opérations.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Forces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latin typeface="Ubuntu"/>
                <a:ea typeface="Ubuntu"/>
                <a:cs typeface="Ubuntu"/>
                <a:sym typeface="Ubuntu"/>
              </a:rPr>
              <a:t>Logiciel ou application, universel, potentiel pédagogique sous-estimé, qui ouvre sur le monde du travail. Il existe beaucoup de tutoriels.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Limites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latin typeface="Ubuntu"/>
                <a:ea typeface="Ubuntu"/>
                <a:cs typeface="Ubuntu"/>
                <a:sym typeface="Ubuntu"/>
              </a:rPr>
              <a:t>Demande un temps d’appropriation.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Se questionner : </a:t>
            </a:r>
            <a:r>
              <a:rPr lang="fr-CA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Liens avec le PFEQ</a:t>
            </a:r>
            <a:r>
              <a:rPr lang="fr-CA" sz="2400">
                <a:latin typeface="Ubuntu"/>
                <a:ea typeface="Ubuntu"/>
                <a:cs typeface="Ubuntu"/>
                <a:sym typeface="Ubuntu"/>
              </a:rPr>
              <a:t>, Liens TIC p.22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56" name="Google Shape;75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3475" y="170025"/>
            <a:ext cx="2096450" cy="209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0" y="152400"/>
            <a:ext cx="6810678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52"/>
          <p:cNvSpPr txBox="1">
            <a:spLocks noGrp="1"/>
          </p:cNvSpPr>
          <p:nvPr>
            <p:ph type="ctrTitle"/>
          </p:nvPr>
        </p:nvSpPr>
        <p:spPr>
          <a:xfrm>
            <a:off x="2302050" y="1223200"/>
            <a:ext cx="4539900" cy="269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Deux mises en situation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8700"/>
            </a:gs>
            <a:gs pos="100000">
              <a:srgbClr val="FFD900"/>
            </a:gs>
          </a:gsLst>
          <a:lin ang="5400700" scaled="0"/>
        </a:gra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9</a:t>
            </a:fld>
            <a:endParaRPr/>
          </a:p>
        </p:txBody>
      </p:sp>
      <p:sp>
        <p:nvSpPr>
          <p:cNvPr id="772" name="Google Shape;772;p53"/>
          <p:cNvSpPr txBox="1">
            <a:spLocks noGrp="1"/>
          </p:cNvSpPr>
          <p:nvPr>
            <p:ph type="ctrTitle" idx="4294967295"/>
          </p:nvPr>
        </p:nvSpPr>
        <p:spPr>
          <a:xfrm>
            <a:off x="1371475" y="741500"/>
            <a:ext cx="62049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000"/>
              <a:t>Facture avec </a:t>
            </a:r>
            <a:endParaRPr sz="4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000"/>
              <a:t>rabais et taxes</a:t>
            </a:r>
            <a:endParaRPr sz="4800"/>
          </a:p>
        </p:txBody>
      </p:sp>
      <p:sp>
        <p:nvSpPr>
          <p:cNvPr id="773" name="Google Shape;773;p53"/>
          <p:cNvSpPr txBox="1">
            <a:spLocks noGrp="1"/>
          </p:cNvSpPr>
          <p:nvPr>
            <p:ph type="subTitle" idx="4294967295"/>
          </p:nvPr>
        </p:nvSpPr>
        <p:spPr>
          <a:xfrm>
            <a:off x="2874900" y="2109825"/>
            <a:ext cx="3394200" cy="2118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CA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 article à 21$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CA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 articles à 6,50$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CA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Rabais de 20%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CA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Taxes de 15%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Juliet template">
  <a:themeElements>
    <a:clrScheme name="Custom 347">
      <a:dk1>
        <a:srgbClr val="666666"/>
      </a:dk1>
      <a:lt1>
        <a:srgbClr val="FFFFFF"/>
      </a:lt1>
      <a:dk2>
        <a:srgbClr val="B7B7B7"/>
      </a:dk2>
      <a:lt2>
        <a:srgbClr val="E4E4E4"/>
      </a:lt2>
      <a:accent1>
        <a:srgbClr val="3C78D8"/>
      </a:accent1>
      <a:accent2>
        <a:srgbClr val="00FFFF"/>
      </a:accent2>
      <a:accent3>
        <a:srgbClr val="4050E5"/>
      </a:accent3>
      <a:accent4>
        <a:srgbClr val="C833FF"/>
      </a:accent4>
      <a:accent5>
        <a:srgbClr val="46E180"/>
      </a:accent5>
      <a:accent6>
        <a:srgbClr val="B8DF32"/>
      </a:accent6>
      <a:hlink>
        <a:srgbClr val="66666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1108</Words>
  <Application>Microsoft Office PowerPoint</Application>
  <PresentationFormat>Affichage à l'écran (16:9)</PresentationFormat>
  <Paragraphs>224</Paragraphs>
  <Slides>32</Slides>
  <Notes>32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32</vt:i4>
      </vt:variant>
    </vt:vector>
  </HeadingPairs>
  <TitlesOfParts>
    <vt:vector size="48" baseType="lpstr">
      <vt:lpstr>Roboto</vt:lpstr>
      <vt:lpstr>Dosis</vt:lpstr>
      <vt:lpstr>Arial</vt:lpstr>
      <vt:lpstr>Ubuntu Light</vt:lpstr>
      <vt:lpstr>Viga</vt:lpstr>
      <vt:lpstr>Comic Sans MS</vt:lpstr>
      <vt:lpstr>Montserrat</vt:lpstr>
      <vt:lpstr>Calibri</vt:lpstr>
      <vt:lpstr>Ubuntu</vt:lpstr>
      <vt:lpstr>Ubuntu Medium</vt:lpstr>
      <vt:lpstr>Sniglet</vt:lpstr>
      <vt:lpstr>Montserrat ExtraBold</vt:lpstr>
      <vt:lpstr>Montserrat Light</vt:lpstr>
      <vt:lpstr>Simple Light</vt:lpstr>
      <vt:lpstr>Friar template</vt:lpstr>
      <vt:lpstr>Juliet template</vt:lpstr>
      <vt:lpstr>Présentation PowerPoint</vt:lpstr>
      <vt:lpstr>Présentation PowerPoint</vt:lpstr>
      <vt:lpstr>Plan de la rencontre</vt:lpstr>
      <vt:lpstr>Forms de Microsoft</vt:lpstr>
      <vt:lpstr>Compétence numérique</vt:lpstr>
      <vt:lpstr>Excel</vt:lpstr>
      <vt:lpstr>Présentation PowerPoint</vt:lpstr>
      <vt:lpstr>Deux mises en situation </vt:lpstr>
      <vt:lpstr>Facture avec  rabais et taxes</vt:lpstr>
      <vt:lpstr>Élève 1</vt:lpstr>
      <vt:lpstr>Élève 2</vt:lpstr>
      <vt:lpstr>Élève 3</vt:lpstr>
      <vt:lpstr>La moyenne pondérée </vt:lpstr>
      <vt:lpstr>Élève 1</vt:lpstr>
      <vt:lpstr>Élève 2</vt:lpstr>
      <vt:lpstr>Élève 3 </vt:lpstr>
      <vt:lpstr>Questions</vt:lpstr>
      <vt:lpstr>Connaissances de base </vt:lpstr>
      <vt:lpstr>Exploration - Tutoriels </vt:lpstr>
      <vt:lpstr>Exploration pédagogique - </vt:lpstr>
      <vt:lpstr>Exploration pédagogique - </vt:lpstr>
      <vt:lpstr>Exploration pédagogique - </vt:lpstr>
      <vt:lpstr>Présentation PowerPoint</vt:lpstr>
      <vt:lpstr>Exploration pédagogique - </vt:lpstr>
      <vt:lpstr>Exploration pédagogique - </vt:lpstr>
      <vt:lpstr>Exploration pédagogique - </vt:lpstr>
      <vt:lpstr>Retour sur l’exploration</vt:lpstr>
      <vt:lpstr>Autoformations</vt:lpstr>
      <vt:lpstr>Espace créatif virtuel (ECV)</vt:lpstr>
      <vt:lpstr>Obtenez votre  badge de participation</vt:lpstr>
      <vt:lpstr>Badge « 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Sonya Fiset</dc:creator>
  <cp:lastModifiedBy>Fiset Sonia</cp:lastModifiedBy>
  <cp:revision>1</cp:revision>
  <dcterms:modified xsi:type="dcterms:W3CDTF">2021-11-18T02:39:02Z</dcterms:modified>
</cp:coreProperties>
</file>