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Slab"/>
      <p:regular r:id="rId36"/>
      <p:bold r:id="rId37"/>
    </p:embeddedFont>
    <p:embeddedFont>
      <p:font typeface="Ubuntu"/>
      <p:regular r:id="rId38"/>
      <p:bold r:id="rId39"/>
      <p:italic r:id="rId40"/>
      <p:boldItalic r:id="rId41"/>
    </p:embeddedFont>
    <p:embeddedFont>
      <p:font typeface="Nixie One"/>
      <p:regular r:id="rId42"/>
    </p:embeddedFont>
    <p:embeddedFont>
      <p:font typeface="Montserrat"/>
      <p:regular r:id="rId43"/>
      <p:bold r:id="rId44"/>
      <p:italic r:id="rId45"/>
      <p:boldItalic r:id="rId46"/>
    </p:embeddedFont>
    <p:embeddedFont>
      <p:font typeface="Viga"/>
      <p:regular r:id="rId47"/>
    </p:embeddedFont>
    <p:embeddedFont>
      <p:font typeface="Century Gothic"/>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Ubuntu-italic.fntdata"/><Relationship Id="rId42" Type="http://schemas.openxmlformats.org/officeDocument/2006/relationships/font" Target="fonts/NixieOne-regular.fntdata"/><Relationship Id="rId41" Type="http://schemas.openxmlformats.org/officeDocument/2006/relationships/font" Target="fonts/Ubuntu-bold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enturyGothic-regular.fntdata"/><Relationship Id="rId47" Type="http://schemas.openxmlformats.org/officeDocument/2006/relationships/font" Target="fonts/Viga-regular.fntdata"/><Relationship Id="rId49" Type="http://schemas.openxmlformats.org/officeDocument/2006/relationships/font" Target="fonts/CenturyGothi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Slab-bold.fntdata"/><Relationship Id="rId36" Type="http://schemas.openxmlformats.org/officeDocument/2006/relationships/font" Target="fonts/RobotoSlab-regular.fntdata"/><Relationship Id="rId39" Type="http://schemas.openxmlformats.org/officeDocument/2006/relationships/font" Target="fonts/Ubuntu-bold.fntdata"/><Relationship Id="rId38" Type="http://schemas.openxmlformats.org/officeDocument/2006/relationships/font" Target="fonts/Ubuntu-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Italic.fntdata"/><Relationship Id="rId5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practice?lang=f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testing/quebec/graphing?lang=fr" TargetMode="External"/><Relationship Id="rId3" Type="http://schemas.openxmlformats.org/officeDocument/2006/relationships/hyperlink" Target="https://www.desmos.com/testing/quebec/graphing?lang=f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loprof.qc.ca/fr/eleves/bv/mathematiques/les-formes-d-equations-d-une-droite-m132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TkyxHlxnxhvyBV6LPDd0o-rgiw5YTUK4kSejxALSX0/edit?usp=shari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2dwaewl9h0?lang=fr"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TkyxHlxnxhvyBV6LPDd0o-rgiw5YTUK4kSejxALSX0/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knxqqpkclw?fbclid=IwAR0BCbKhhO3SX9OoFGtb2N99ZTfkXCyNGHnRYh4n2il-g76liXMiqrfrnVY" TargetMode="External"/><Relationship Id="rId3" Type="http://schemas.openxmlformats.org/officeDocument/2006/relationships/hyperlink" Target="https://www.desmos.com/calculator/vhe7t01ap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23R0CGsE-sLqJ1ckXjrBK3MmOMAfaIGuyVcXDQ3jUg/edit?usp=sharing" TargetMode="External"/><Relationship Id="rId3" Type="http://schemas.openxmlformats.org/officeDocument/2006/relationships/hyperlink" Target="https://www.desmos.com/calculator/jd2gq92e3f?lang=f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27a7c87a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27a7c87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f32d5f4b4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f32d5f4b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Ensuite, la calculatrice graphique en Mode Pratique représente une étape intermédiaire cruciale. À partir de </a:t>
            </a:r>
            <a:r>
              <a:rPr lang="en" sz="1200" u="sng">
                <a:solidFill>
                  <a:srgbClr val="1155CC"/>
                </a:solidFill>
                <a:hlinkClick r:id="rId2">
                  <a:extLst>
                    <a:ext uri="{A12FA001-AC4F-418D-AE19-62706E023703}">
                      <ahyp:hlinkClr val="tx"/>
                    </a:ext>
                  </a:extLst>
                </a:hlinkClick>
              </a:rPr>
              <a:t>ce lien</a:t>
            </a:r>
            <a:r>
              <a:rPr lang="en" sz="1200">
                <a:solidFill>
                  <a:schemeClr val="dk1"/>
                </a:solidFill>
              </a:rPr>
              <a:t>, il faut choisir (Choose Assessment) la version du Québec. Conçue spécifiquement pour la préparation aux évaluations et pour soutenir l’évaluation formative, elle offre une expérience similaire à celle du Mode Examen, tout en permettant la navigation sur le web. Bien que certaines fonctionnalités soient bloquées ou désactivées afin de se conformer aux politiques du Ministère de l’Éducation du Québec (MEQ), les élèves peuvent se familiariser avec les contraintes et les possibilités de l’environnement prévu pour l’évaluation. L’absence de comptes élèves et, par conséquent, l’impossibilité d’enregistrer le travail, prépare les élèves aux conditions réelles des examens. L’utilisation régulière de cette version en cours d’année est essentielle pour assurer une transition en douceur vers le Mode Examen.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f32d5f4b4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2f32d5f4b4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Lien Web: </a:t>
            </a:r>
            <a:r>
              <a:rPr lang="en" u="sng">
                <a:solidFill>
                  <a:schemeClr val="hlink"/>
                </a:solidFill>
                <a:hlinkClick r:id="rId2"/>
              </a:rPr>
              <a:t>https://www.desmos.com/testing/quebec/graphing?lang=fr</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1200"/>
              </a:spcBef>
              <a:spcAft>
                <a:spcPts val="1200"/>
              </a:spcAft>
              <a:buSzPts val="1100"/>
              <a:buNone/>
            </a:pPr>
            <a:r>
              <a:rPr lang="en" sz="1200">
                <a:solidFill>
                  <a:schemeClr val="dk1"/>
                </a:solidFill>
              </a:rPr>
              <a:t>Enfin, </a:t>
            </a:r>
            <a:r>
              <a:rPr lang="en" sz="1200" u="sng">
                <a:solidFill>
                  <a:srgbClr val="1155CC"/>
                </a:solidFill>
                <a:hlinkClick r:id="rId3">
                  <a:extLst>
                    <a:ext uri="{A12FA001-AC4F-418D-AE19-62706E023703}">
                      <ahyp:hlinkClr val="tx"/>
                    </a:ext>
                  </a:extLst>
                </a:hlinkClick>
              </a:rPr>
              <a:t>la calculatrice graphique Mode Examen</a:t>
            </a:r>
            <a:r>
              <a:rPr lang="en" sz="1200">
                <a:solidFill>
                  <a:schemeClr val="dk1"/>
                </a:solidFill>
              </a:rPr>
              <a:t> est la version la plus restrictive, destinée à soutenir les évaluations courantes et ministérielles, tout au long du parcours secondaire. Elle bloque toute navigation web et intègre des fonctions de sécurité renforcées pour garantir l’intégrité des examens. Tout comme le Mode Pratique, elle ne permet pas la création de comptes élèves ni l’enregistrement des données. Cette version est strictement conforme aux politiques du MEQ et présente un ensemble spécifique de fonctionnalités bloquées ou désactivées.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00000"/>
              </a:lnSpc>
              <a:spcBef>
                <a:spcPts val="0"/>
              </a:spcBef>
              <a:spcAft>
                <a:spcPts val="0"/>
              </a:spcAft>
              <a:buSzPts val="1400"/>
              <a:buNone/>
            </a:pPr>
            <a:r>
              <a:rPr lang="en" sz="1450">
                <a:solidFill>
                  <a:schemeClr val="dk1"/>
                </a:solidFill>
              </a:rPr>
              <a:t>Tableau comparatif des 3 formes d'équations d'une droite : </a:t>
            </a:r>
            <a:r>
              <a:rPr lang="en" sz="1450" u="sng">
                <a:solidFill>
                  <a:schemeClr val="hlink"/>
                </a:solidFill>
                <a:hlinkClick r:id="rId2"/>
              </a:rPr>
              <a:t>https://www.alloprof.qc.ca/fr/eleves/bv/mathematiques/les-formes-d-equations-d-une-droite-m1320</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La sanction des études autorise l’utilisation d’une calculatrice avec ou sans affichage graphique, ce qui inclut les opérations et fonctions de base, ainsi que l’écriture de fonctions sous forme canonique (ex. : f(x) = -3(x – 2)² + 10). L’utilisation d’une calculatrice avec un système de calcul formel est tolérée, </a:t>
            </a:r>
            <a:r>
              <a:rPr i="1" lang="en" sz="1200">
                <a:solidFill>
                  <a:schemeClr val="dk1"/>
                </a:solidFill>
              </a:rPr>
              <a:t>à condition que les fonctionnalités de calcul formel soient explicitement désactivées</a:t>
            </a:r>
            <a:r>
              <a:rPr lang="en" sz="1200">
                <a:solidFill>
                  <a:schemeClr val="dk1"/>
                </a:solidFill>
              </a:rPr>
              <a:t>. L'objectif est de permettre l'utilisation d'un outil de calcul, mais d'empêcher que la calculatrice effectue à la place de l'élève les tâches d'ordre algébrique ou de résolution de problèmes qui sont au cœur des compétences évaluées. Par conséquent, sont interdites toutes les fonctionnalités qui permettent à l’outil de résoudre directement les problèmes ou d’effectuer les manipulations algébriques attendues de l’élève. Cela inclut, entre autres, l’utilisation de curseurs pour manipuler des paramètres, le traçage automatique de droites à partir de leur équation générale ou symétrique, les calculs algébriques formels, la résolution d’équations ou d’inéquations du second degré, et la résolution automatique de problèmes textuels. En d’autres termes, la calculatrice doit servir d’outil de calcul et de représentation graphique, et non de solutionneur automatique. Cette distinction est cruciale pour assurer l’équité des évaluations et la validation des compétences mathématiques des élèves.</a:t>
            </a:r>
            <a:endParaRPr sz="1450">
              <a:solidFill>
                <a:schemeClr val="dk1"/>
              </a:solidFill>
            </a:endParaRPr>
          </a:p>
          <a:p>
            <a:pPr indent="0" lvl="0" marL="0" rtl="0" algn="l">
              <a:lnSpc>
                <a:spcPct val="100000"/>
              </a:lnSpc>
              <a:spcBef>
                <a:spcPts val="1200"/>
              </a:spcBef>
              <a:spcAft>
                <a:spcPts val="0"/>
              </a:spcAft>
              <a:buSzPts val="1400"/>
              <a:buNone/>
            </a:pPr>
            <a:r>
              <a:t/>
            </a:r>
            <a:endParaRPr sz="145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pratique: </a:t>
            </a:r>
            <a:r>
              <a:rPr lang="en" u="sng">
                <a:solidFill>
                  <a:schemeClr val="hlink"/>
                </a:solidFill>
                <a:hlinkClick r:id="rId3"/>
              </a:rPr>
              <a:t>https://www.desmos.com/practice?lang=fr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Pour assurer la conformité avec la sanction des études lors des évaluations, le mode Examen de Desmos désactive un ensemble de fonctionnalités qui pourraient permettre aux élèves de contourner la démonstration de leurs compétences. En résumé, sont désactivées les options suivantes : l'insertion d'images, de dossiers et de notes (qui pourraient contenir des informations non autorisées), les graphiques implicites (qui permettent de tracer des relations complexes sans manipulation algébrique préalable par l'élève), les curseurs (qui permettent de faire varier des paramètres et d'observer directement leur effet sur un graphique, ce qui pourrait dispenser l'élève d'une analyse plus approfondie), les actions (qui permettent d'automatiser des processus et des calculs), les fonctions trigonométriques avancées (csc, sec, cot, et leurs fonctions inverses et hyperboliques, qui ne sont pas considérées comme des compétences de base à ce niveau) et les fonctions statistiques et géométriques avancées (telles que mad, cov, distance, midpoint, qui permettent d'obtenir directement des résultats sans que l'élève n'ait à effectuer les calculs).</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f32d5f4b4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2f32d5f4b4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t/>
            </a:r>
            <a:endParaRPr>
              <a:solidFill>
                <a:schemeClr val="dk1"/>
              </a:solidFill>
            </a:endParaRPr>
          </a:p>
          <a:p>
            <a:pPr indent="0" lvl="0" marL="0" rtl="0" algn="l">
              <a:spcBef>
                <a:spcPts val="0"/>
              </a:spcBef>
              <a:spcAft>
                <a:spcPts val="0"/>
              </a:spcAft>
              <a:buSzPts val="1400"/>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SzPts val="1400"/>
              <a:buNone/>
            </a:pPr>
            <a:r>
              <a:rPr lang="en">
                <a:solidFill>
                  <a:schemeClr val="dk1"/>
                </a:solidFill>
              </a:rPr>
              <a:t>Mode pratique: </a:t>
            </a:r>
            <a:r>
              <a:rPr lang="en" u="sng">
                <a:solidFill>
                  <a:schemeClr val="hlink"/>
                </a:solidFill>
                <a:hlinkClick r:id="rId3"/>
              </a:rPr>
              <a:t>https://www.desmos.com/practice?lang=fr</a:t>
            </a:r>
            <a:endParaRPr/>
          </a:p>
          <a:p>
            <a:pPr indent="0" lvl="0" marL="0" rtl="0" algn="l">
              <a:spcBef>
                <a:spcPts val="0"/>
              </a:spcBef>
              <a:spcAft>
                <a:spcPts val="0"/>
              </a:spcAft>
              <a:buSzPts val="1400"/>
              <a:buNone/>
            </a:pPr>
            <a:r>
              <a:rPr lang="en"/>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f72bdc07d3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f72bdc07d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dd297e83f7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dd297e83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dd297e83f7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dd297e83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dd297e83f7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dd297e83f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Chromebooks, largement déployés dans les écoles, le Mode Examen est généralement intégré à l'environnement d'évaluation sécurisé de l'appareil via le mode Kiosque, une procédure similaire à celle d'Usito. Ce mode offre un verrouillage efficace de l'application et restreint l'accès aux autres fonctionnalités. La configuration et la préparation de ce mode incombent à l'administrateur de la console Google Workspace (l'équipe des TI).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Notre intention: faciliter l’intégration de DME par des activités guidées pour l’élève en vue de les rendre autonomes en situation d’évaluation (courantes et ministérielles). Permettre à l’élève d’utiliser le plein potentiel de DME en situation d’évaluation. Ça sous-entend que la calculatrice graphique est utilisée fréquemment en cours d’année (apprentissage).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dd297e83f7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dd297e83f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Sur les ordinateurs portables (Windows ou macOS), l'accès au Mode Examen se fait par le biais d'une session « examen » configurée sur l'ordinateur. L'élève accède ensuite à Desmos Examen en utilisant l'icône présente sur le bureau. Cette procédure, également comparable à celle d'Usito, nécessite aussi une préparation préalable par les services informatiques de votre institution scolaire.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dd253d617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dd253d61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dd253d617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dd253d61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Document collaboratif: </a:t>
            </a:r>
            <a:r>
              <a:rPr lang="en" u="sng">
                <a:solidFill>
                  <a:schemeClr val="hlink"/>
                </a:solidFill>
                <a:hlinkClick r:id="rId2"/>
              </a:rPr>
              <a:t>https://docs.google.com/document/d/1STkyxHlxnxhvyBV6LPDd0o-rgiw5YTUK4kSejxALSX0/edit?usp=sharing</a:t>
            </a:r>
            <a:endParaRPr/>
          </a:p>
          <a:p>
            <a:pPr indent="0" lvl="0" marL="0" rtl="0" algn="l">
              <a:spcBef>
                <a:spcPts val="0"/>
              </a:spcBef>
              <a:spcAft>
                <a:spcPts val="0"/>
              </a:spcAft>
              <a:buNone/>
            </a:pPr>
            <a:r>
              <a:rPr lang="en"/>
              <a:t>3 min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527a7c87a8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527a7c87a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f72bdc07d3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f72bdc07d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Aperçu de la solution dans Desmos: </a:t>
            </a:r>
            <a:r>
              <a:rPr lang="en" u="sng">
                <a:solidFill>
                  <a:schemeClr val="hlink"/>
                </a:solidFill>
                <a:hlinkClick r:id="rId2"/>
              </a:rPr>
              <a:t>https://www.desmos.com/calculator/2dwaewl9h0?lang=fr</a:t>
            </a:r>
            <a:endParaRPr/>
          </a:p>
          <a:p>
            <a:pPr indent="0" lvl="0" marL="0" rtl="0" algn="l">
              <a:spcBef>
                <a:spcPts val="0"/>
              </a:spcBef>
              <a:spcAft>
                <a:spcPts val="0"/>
              </a:spcAft>
              <a:buNone/>
            </a:pPr>
            <a:r>
              <a:rPr lang="en"/>
              <a:t>12 minutes</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dd23ea994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dd23ea99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Document: </a:t>
            </a:r>
            <a:r>
              <a:rPr lang="en" u="sng">
                <a:solidFill>
                  <a:schemeClr val="hlink"/>
                </a:solidFill>
                <a:hlinkClick r:id="rId2"/>
              </a:rPr>
              <a:t>https://docs.google.com/document/d/1STkyxHlxnxhvyBV6LPDd0o-rgiw5YTUK4kSejxALSX0/edit?usp=sharing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f5845d4329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2f5845d432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t/>
            </a:r>
            <a:endParaRPr>
              <a:solidFill>
                <a:schemeClr val="dk1"/>
              </a:solidFill>
              <a:latin typeface="Aptos"/>
              <a:ea typeface="Aptos"/>
              <a:cs typeface="Aptos"/>
              <a:sym typeface="Aptos"/>
            </a:endParaRPr>
          </a:p>
          <a:p>
            <a:pPr indent="-298450" lvl="0" marL="457200" rtl="0" algn="l">
              <a:lnSpc>
                <a:spcPct val="107916"/>
              </a:lnSpc>
              <a:spcBef>
                <a:spcPts val="80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114454"/>
                </a:solidFill>
                <a:latin typeface="Century Gothic"/>
                <a:ea typeface="Century Gothic"/>
                <a:cs typeface="Century Gothic"/>
                <a:sym typeface="Century Gothic"/>
              </a:rPr>
              <a:t>Total 90 minutes</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60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Une vue d’ensemble de Desmos (2)</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3 calculatrices graphiques (traditionnelle, pratique, examen) (8)</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Que dit la sanction des études? (5)</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Fonctions désactivées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Comment l’utiliser? (10)</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défis? (5)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tâches d’appropriation (30 min)</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Les avantages?(10) discussion ouverte</a:t>
            </a:r>
            <a:endParaRPr sz="1800">
              <a:solidFill>
                <a:srgbClr val="114454"/>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rgbClr val="114454"/>
              </a:buClr>
              <a:buSzPts val="1500"/>
              <a:buFont typeface="Century Gothic"/>
              <a:buChar char="■"/>
            </a:pPr>
            <a:r>
              <a:rPr lang="en" sz="1800">
                <a:solidFill>
                  <a:srgbClr val="114454"/>
                </a:solidFill>
                <a:latin typeface="Century Gothic"/>
                <a:ea typeface="Century Gothic"/>
                <a:cs typeface="Century Gothic"/>
                <a:sym typeface="Century Gothic"/>
              </a:rPr>
              <a:t>Ressources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d23ea994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d23ea99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9aa15537d_0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9aa15537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AutoNum type="arabicParenR"/>
            </a:pPr>
            <a:r>
              <a:rPr lang="en"/>
              <a:t>Calculatrice graphique seulement pour les maths/sciences, surtout au secondaire</a:t>
            </a:r>
            <a:endParaRPr/>
          </a:p>
          <a:p>
            <a:pPr indent="-317500" lvl="0" marL="457200" rtl="0" algn="l">
              <a:lnSpc>
                <a:spcPct val="100000"/>
              </a:lnSpc>
              <a:spcBef>
                <a:spcPts val="0"/>
              </a:spcBef>
              <a:spcAft>
                <a:spcPts val="0"/>
              </a:spcAft>
              <a:buSzPts val="1400"/>
              <a:buAutoNum type="arabicParenR"/>
            </a:pPr>
            <a:r>
              <a:rPr lang="en"/>
              <a:t>Classe virtuelle pour toutes les disciplines</a:t>
            </a:r>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1"/>
                </a:solidFill>
              </a:rPr>
              <a:t>Desmos offre une gamme de trois calculatrices graphiques distinctes, chacune conçue pour répondre à des besoins spécifiques dans le contexte de l’enseignement de l’apprentissage et de l’évaluation des mathématiques. </a:t>
            </a:r>
            <a:r>
              <a:rPr lang="en" sz="1200" u="sng">
                <a:solidFill>
                  <a:srgbClr val="1155CC"/>
                </a:solidFill>
                <a:hlinkClick r:id="rId2">
                  <a:extLst>
                    <a:ext uri="{A12FA001-AC4F-418D-AE19-62706E023703}">
                      <ahyp:hlinkClr val="tx"/>
                    </a:ext>
                  </a:extLst>
                </a:hlinkClick>
              </a:rPr>
              <a:t>La calculatrice graphique traditionnelle de Desmos</a:t>
            </a:r>
            <a:r>
              <a:rPr lang="en" sz="1200">
                <a:solidFill>
                  <a:schemeClr val="dk1"/>
                </a:solidFill>
              </a:rPr>
              <a:t>  constitue le cœur de l’écosystème. Elle soutient activement l’enseignement et l’apprentissage en offrant un accès complet à toutes les fonctionnalités de l’outil. Les élèves peuvent créer leur compte, ce qui leur permet d’enregistrer leur travail et de le consulter ultérieurement. Cette version encourage l’exploration et la manipulation des concepts mathématiques dans un environnement interactif et dynamique.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527a7c87a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527a7c87a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Fichier de départ : </a:t>
            </a:r>
            <a:r>
              <a:rPr lang="en" u="sng">
                <a:solidFill>
                  <a:schemeClr val="hlink"/>
                </a:solidFill>
                <a:hlinkClick r:id="rId2"/>
              </a:rPr>
              <a:t>https://www.desmos.com/calculator/knxqqpkclw?fbclid=IwAR0BCbKhhO3SX9OoFGtb2N99ZTfkXCyNGHnRYh4n2il-g76liXMiqrfrnVY</a:t>
            </a:r>
            <a:endParaRPr/>
          </a:p>
          <a:p>
            <a:pPr indent="0" lvl="0" marL="0" rtl="0" algn="l">
              <a:spcBef>
                <a:spcPts val="0"/>
              </a:spcBef>
              <a:spcAft>
                <a:spcPts val="0"/>
              </a:spcAft>
              <a:buNone/>
            </a:pPr>
            <a:r>
              <a:rPr lang="en"/>
              <a:t>Corrigé : </a:t>
            </a:r>
            <a:r>
              <a:rPr lang="en" u="sng">
                <a:solidFill>
                  <a:schemeClr val="hlink"/>
                </a:solidFill>
                <a:hlinkClick r:id="rId3"/>
              </a:rPr>
              <a:t>https://www.desmos.com/calculator/vhe7t01apo</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527a7c87a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527a7c87a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Défis : </a:t>
            </a:r>
            <a:r>
              <a:rPr lang="en" u="sng">
                <a:solidFill>
                  <a:schemeClr val="hlink"/>
                </a:solidFill>
                <a:hlinkClick r:id="rId2"/>
              </a:rPr>
              <a:t>https://docs.google.com/document/d/1L23R0CGsE-sLqJ1ckXjrBK3MmOMAfaIGuyVcXDQ3jUg/edit?usp=sharing</a:t>
            </a:r>
            <a:endParaRPr/>
          </a:p>
          <a:p>
            <a:pPr indent="0" lvl="0" marL="0" rtl="0" algn="l">
              <a:lnSpc>
                <a:spcPct val="115000"/>
              </a:lnSpc>
              <a:spcBef>
                <a:spcPts val="0"/>
              </a:spcBef>
              <a:spcAft>
                <a:spcPts val="0"/>
              </a:spcAft>
              <a:buNone/>
            </a:pPr>
            <a:r>
              <a:rPr lang="en"/>
              <a:t>Les bases de Desmos complété: </a:t>
            </a:r>
            <a:r>
              <a:rPr lang="en" u="sng">
                <a:solidFill>
                  <a:schemeClr val="hlink"/>
                </a:solidFill>
                <a:hlinkClick r:id="rId3"/>
              </a:rPr>
              <a:t>https://www.desmos.com/calculator/jd2gq92e3f?lang=fr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1" name="Google Shape;91;p1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8" name="Google Shape;98;p1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3" name="Google Shape;103;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4" name="Google Shape;104;p1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5" name="Shape 105"/>
        <p:cNvGrpSpPr/>
        <p:nvPr/>
      </p:nvGrpSpPr>
      <p:grpSpPr>
        <a:xfrm>
          <a:off x="0" y="0"/>
          <a:ext cx="0" cy="0"/>
          <a:chOff x="0" y="0"/>
          <a:chExt cx="0" cy="0"/>
        </a:xfrm>
      </p:grpSpPr>
      <p:sp>
        <p:nvSpPr>
          <p:cNvPr id="106" name="Google Shape;106;p1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107" name="Shape 107"/>
        <p:cNvGrpSpPr/>
        <p:nvPr/>
      </p:nvGrpSpPr>
      <p:grpSpPr>
        <a:xfrm>
          <a:off x="0" y="0"/>
          <a:ext cx="0" cy="0"/>
          <a:chOff x="0" y="0"/>
          <a:chExt cx="0" cy="0"/>
        </a:xfrm>
      </p:grpSpPr>
      <p:sp>
        <p:nvSpPr>
          <p:cNvPr id="108" name="Google Shape;108;p1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13" name="Shape 113"/>
        <p:cNvGrpSpPr/>
        <p:nvPr/>
      </p:nvGrpSpPr>
      <p:grpSpPr>
        <a:xfrm>
          <a:off x="0" y="0"/>
          <a:ext cx="0" cy="0"/>
          <a:chOff x="0" y="0"/>
          <a:chExt cx="0" cy="0"/>
        </a:xfrm>
      </p:grpSpPr>
      <p:sp>
        <p:nvSpPr>
          <p:cNvPr id="114" name="Google Shape;114;p17"/>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16" name="Google Shape;116;p17"/>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19" name="Shape 119"/>
        <p:cNvGrpSpPr/>
        <p:nvPr/>
      </p:nvGrpSpPr>
      <p:grpSpPr>
        <a:xfrm>
          <a:off x="0" y="0"/>
          <a:ext cx="0" cy="0"/>
          <a:chOff x="0" y="0"/>
          <a:chExt cx="0" cy="0"/>
        </a:xfrm>
      </p:grpSpPr>
      <p:sp>
        <p:nvSpPr>
          <p:cNvPr id="120" name="Google Shape;120;p18"/>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sp>
        <p:nvSpPr>
          <p:cNvPr id="121" name="Google Shape;121;p18"/>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1800"/>
              <a:buNone/>
              <a:defRPr b="1" sz="1800">
                <a:solidFill>
                  <a:schemeClr val="accent6"/>
                </a:solidFill>
              </a:defRPr>
            </a:lvl1pPr>
            <a:lvl2pPr lvl="1">
              <a:spcBef>
                <a:spcPts val="0"/>
              </a:spcBef>
              <a:spcAft>
                <a:spcPts val="0"/>
              </a:spcAft>
              <a:buClr>
                <a:schemeClr val="accent6"/>
              </a:buClr>
              <a:buSzPts val="1800"/>
              <a:buNone/>
              <a:defRPr b="1" sz="1800">
                <a:solidFill>
                  <a:schemeClr val="accent6"/>
                </a:solidFill>
              </a:defRPr>
            </a:lvl2pPr>
            <a:lvl3pPr lvl="2">
              <a:spcBef>
                <a:spcPts val="0"/>
              </a:spcBef>
              <a:spcAft>
                <a:spcPts val="0"/>
              </a:spcAft>
              <a:buClr>
                <a:schemeClr val="accent6"/>
              </a:buClr>
              <a:buSzPts val="1800"/>
              <a:buNone/>
              <a:defRPr b="1" sz="1800">
                <a:solidFill>
                  <a:schemeClr val="accent6"/>
                </a:solidFill>
              </a:defRPr>
            </a:lvl3pPr>
            <a:lvl4pPr lvl="3">
              <a:spcBef>
                <a:spcPts val="0"/>
              </a:spcBef>
              <a:spcAft>
                <a:spcPts val="0"/>
              </a:spcAft>
              <a:buClr>
                <a:schemeClr val="accent6"/>
              </a:buClr>
              <a:buSzPts val="1800"/>
              <a:buNone/>
              <a:defRPr b="1">
                <a:solidFill>
                  <a:schemeClr val="accent6"/>
                </a:solidFill>
              </a:defRPr>
            </a:lvl4pPr>
            <a:lvl5pPr lvl="4">
              <a:spcBef>
                <a:spcPts val="0"/>
              </a:spcBef>
              <a:spcAft>
                <a:spcPts val="0"/>
              </a:spcAft>
              <a:buClr>
                <a:schemeClr val="accent6"/>
              </a:buClr>
              <a:buSzPts val="1800"/>
              <a:buNone/>
              <a:defRPr b="1">
                <a:solidFill>
                  <a:schemeClr val="accent6"/>
                </a:solidFill>
              </a:defRPr>
            </a:lvl5pPr>
            <a:lvl6pPr lvl="5">
              <a:spcBef>
                <a:spcPts val="0"/>
              </a:spcBef>
              <a:spcAft>
                <a:spcPts val="0"/>
              </a:spcAft>
              <a:buClr>
                <a:schemeClr val="accent6"/>
              </a:buClr>
              <a:buSzPts val="1800"/>
              <a:buNone/>
              <a:defRPr b="1">
                <a:solidFill>
                  <a:schemeClr val="accent6"/>
                </a:solidFill>
              </a:defRPr>
            </a:lvl6pPr>
            <a:lvl7pPr lvl="6">
              <a:spcBef>
                <a:spcPts val="0"/>
              </a:spcBef>
              <a:spcAft>
                <a:spcPts val="0"/>
              </a:spcAft>
              <a:buClr>
                <a:schemeClr val="accent6"/>
              </a:buClr>
              <a:buSzPts val="1800"/>
              <a:buNone/>
              <a:defRPr b="1">
                <a:solidFill>
                  <a:schemeClr val="accent6"/>
                </a:solidFill>
              </a:defRPr>
            </a:lvl7pPr>
            <a:lvl8pPr lvl="7">
              <a:spcBef>
                <a:spcPts val="0"/>
              </a:spcBef>
              <a:spcAft>
                <a:spcPts val="0"/>
              </a:spcAft>
              <a:buClr>
                <a:schemeClr val="accent6"/>
              </a:buClr>
              <a:buSzPts val="1800"/>
              <a:buNone/>
              <a:defRPr b="1">
                <a:solidFill>
                  <a:schemeClr val="accent6"/>
                </a:solidFill>
              </a:defRPr>
            </a:lvl8pPr>
            <a:lvl9pPr lvl="8">
              <a:spcBef>
                <a:spcPts val="0"/>
              </a:spcBef>
              <a:spcAft>
                <a:spcPts val="0"/>
              </a:spcAft>
              <a:buClr>
                <a:schemeClr val="accent6"/>
              </a:buClr>
              <a:buSzPts val="1800"/>
              <a:buNone/>
              <a:defRPr b="1">
                <a:solidFill>
                  <a:schemeClr val="accent6"/>
                </a:solidFill>
              </a:defRPr>
            </a:lvl9pPr>
          </a:lstStyle>
          <a:p/>
        </p:txBody>
      </p:sp>
      <p:sp>
        <p:nvSpPr>
          <p:cNvPr id="122" name="Google Shape;122;p18"/>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24" name="Google Shape;124;p18"/>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128" name="Shape 128"/>
        <p:cNvGrpSpPr/>
        <p:nvPr/>
      </p:nvGrpSpPr>
      <p:grpSpPr>
        <a:xfrm>
          <a:off x="0" y="0"/>
          <a:ext cx="0" cy="0"/>
          <a:chOff x="0" y="0"/>
          <a:chExt cx="0" cy="0"/>
        </a:xfrm>
      </p:grpSpPr>
      <p:sp>
        <p:nvSpPr>
          <p:cNvPr id="129" name="Google Shape;129;p19"/>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820"/>
                  </a:srgbClr>
                </a:solidFill>
                <a:latin typeface="Impact"/>
              </a:rPr>
              <a:t>“</a:t>
            </a:r>
          </a:p>
        </p:txBody>
      </p:sp>
      <p:sp>
        <p:nvSpPr>
          <p:cNvPr id="130" name="Google Shape;130;p19"/>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31" name="Google Shape;131;p19"/>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ph idx="1" type="body"/>
          </p:nvPr>
        </p:nvSpPr>
        <p:spPr>
          <a:xfrm>
            <a:off x="1556175" y="2300275"/>
            <a:ext cx="6031800" cy="605100"/>
          </a:xfrm>
          <a:prstGeom prst="rect">
            <a:avLst/>
          </a:prstGeom>
        </p:spPr>
        <p:txBody>
          <a:bodyPr anchorCtr="0" anchor="ctr" bIns="91425" lIns="91425" spcFirstLastPara="1" rIns="91425" wrap="square" tIns="91425">
            <a:noAutofit/>
          </a:bodyPr>
          <a:lstStyle>
            <a:lvl1pPr indent="-355600" lvl="0" marL="457200" algn="ctr">
              <a:spcBef>
                <a:spcPts val="600"/>
              </a:spcBef>
              <a:spcAft>
                <a:spcPts val="0"/>
              </a:spcAft>
              <a:buClr>
                <a:schemeClr val="lt1"/>
              </a:buClr>
              <a:buSzPts val="2000"/>
              <a:buChar char="▪"/>
              <a:defRPr sz="2000">
                <a:solidFill>
                  <a:schemeClr val="lt1"/>
                </a:solidFill>
              </a:defRPr>
            </a:lvl1pPr>
            <a:lvl2pPr indent="-355600" lvl="1" marL="914400" algn="ctr">
              <a:spcBef>
                <a:spcPts val="0"/>
              </a:spcBef>
              <a:spcAft>
                <a:spcPts val="0"/>
              </a:spcAft>
              <a:buClr>
                <a:schemeClr val="lt1"/>
              </a:buClr>
              <a:buSzPts val="2000"/>
              <a:buChar char="▫"/>
              <a:defRPr sz="2000">
                <a:solidFill>
                  <a:schemeClr val="lt1"/>
                </a:solidFill>
              </a:defRPr>
            </a:lvl2pPr>
            <a:lvl3pPr indent="-355600" lvl="2" marL="1371600" algn="ctr">
              <a:spcBef>
                <a:spcPts val="0"/>
              </a:spcBef>
              <a:spcAft>
                <a:spcPts val="0"/>
              </a:spcAft>
              <a:buClr>
                <a:schemeClr val="lt1"/>
              </a:buClr>
              <a:buSzPts val="2000"/>
              <a:buChar char="■"/>
              <a:defRPr sz="2000">
                <a:solidFill>
                  <a:schemeClr val="lt1"/>
                </a:solidFill>
              </a:defRPr>
            </a:lvl3pPr>
            <a:lvl4pPr indent="-355600" lvl="3" marL="1828800" algn="ctr">
              <a:spcBef>
                <a:spcPts val="0"/>
              </a:spcBef>
              <a:spcAft>
                <a:spcPts val="0"/>
              </a:spcAft>
              <a:buClr>
                <a:schemeClr val="lt1"/>
              </a:buClr>
              <a:buSzPts val="2000"/>
              <a:buChar char="●"/>
              <a:defRPr sz="2000">
                <a:solidFill>
                  <a:schemeClr val="lt1"/>
                </a:solidFill>
              </a:defRPr>
            </a:lvl4pPr>
            <a:lvl5pPr indent="-355600" lvl="4" marL="2286000" algn="ctr">
              <a:spcBef>
                <a:spcPts val="0"/>
              </a:spcBef>
              <a:spcAft>
                <a:spcPts val="0"/>
              </a:spcAft>
              <a:buClr>
                <a:schemeClr val="lt1"/>
              </a:buClr>
              <a:buSzPts val="2000"/>
              <a:buChar char="○"/>
              <a:defRPr sz="2000">
                <a:solidFill>
                  <a:schemeClr val="lt1"/>
                </a:solidFill>
              </a:defRPr>
            </a:lvl5pPr>
            <a:lvl6pPr indent="-355600" lvl="5" marL="2743200" algn="ctr">
              <a:spcBef>
                <a:spcPts val="0"/>
              </a:spcBef>
              <a:spcAft>
                <a:spcPts val="0"/>
              </a:spcAft>
              <a:buClr>
                <a:schemeClr val="lt1"/>
              </a:buClr>
              <a:buSzPts val="2000"/>
              <a:buChar char="■"/>
              <a:defRPr sz="2000">
                <a:solidFill>
                  <a:schemeClr val="lt1"/>
                </a:solidFill>
              </a:defRPr>
            </a:lvl6pPr>
            <a:lvl7pPr indent="-355600" lvl="6" marL="3200400" algn="ctr">
              <a:spcBef>
                <a:spcPts val="0"/>
              </a:spcBef>
              <a:spcAft>
                <a:spcPts val="0"/>
              </a:spcAft>
              <a:buClr>
                <a:schemeClr val="lt1"/>
              </a:buClr>
              <a:buSzPts val="2000"/>
              <a:buChar char="●"/>
              <a:defRPr sz="2000">
                <a:solidFill>
                  <a:schemeClr val="lt1"/>
                </a:solidFill>
              </a:defRPr>
            </a:lvl7pPr>
            <a:lvl8pPr indent="-355600" lvl="7" marL="3657600" algn="ctr">
              <a:spcBef>
                <a:spcPts val="0"/>
              </a:spcBef>
              <a:spcAft>
                <a:spcPts val="0"/>
              </a:spcAft>
              <a:buClr>
                <a:schemeClr val="lt1"/>
              </a:buClr>
              <a:buSzPts val="2000"/>
              <a:buChar char="○"/>
              <a:defRPr sz="2000">
                <a:solidFill>
                  <a:schemeClr val="lt1"/>
                </a:solidFill>
              </a:defRPr>
            </a:lvl8pPr>
            <a:lvl9pPr indent="-355600" lvl="8" marL="4114800" algn="ctr">
              <a:spcBef>
                <a:spcPts val="0"/>
              </a:spcBef>
              <a:spcAft>
                <a:spcPts val="0"/>
              </a:spcAft>
              <a:buClr>
                <a:schemeClr val="lt1"/>
              </a:buClr>
              <a:buSzPts val="2000"/>
              <a:buChar char="■"/>
              <a:defRPr sz="2000">
                <a:solidFill>
                  <a:schemeClr val="lt1"/>
                </a:solidFill>
              </a:defRPr>
            </a:lvl9pPr>
          </a:lstStyle>
          <a:p/>
        </p:txBody>
      </p:sp>
      <p:sp>
        <p:nvSpPr>
          <p:cNvPr id="135" name="Google Shape;135;p1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36" name="Shape 136"/>
        <p:cNvGrpSpPr/>
        <p:nvPr/>
      </p:nvGrpSpPr>
      <p:grpSpPr>
        <a:xfrm>
          <a:off x="0" y="0"/>
          <a:ext cx="0" cy="0"/>
          <a:chOff x="0" y="0"/>
          <a:chExt cx="0" cy="0"/>
        </a:xfrm>
      </p:grpSpPr>
      <p:sp>
        <p:nvSpPr>
          <p:cNvPr id="137" name="Google Shape;137;p2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38" name="Google Shape;138;p20"/>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20"/>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43" name="Google Shape;143;p20"/>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44" name="Google Shape;144;p20"/>
          <p:cNvSpPr txBox="1"/>
          <p:nvPr>
            <p:ph idx="1" type="body"/>
          </p:nvPr>
        </p:nvSpPr>
        <p:spPr>
          <a:xfrm>
            <a:off x="879125" y="1744500"/>
            <a:ext cx="7544400" cy="3218400"/>
          </a:xfrm>
          <a:prstGeom prst="rect">
            <a:avLst/>
          </a:prstGeom>
        </p:spPr>
        <p:txBody>
          <a:bodyPr anchorCtr="0" anchor="t" bIns="91425" lIns="91425" spcFirstLastPara="1" rIns="91425" wrap="square" tIns="91425">
            <a:noAutofit/>
          </a:bodyPr>
          <a:lstStyle>
            <a:lvl1pPr indent="-406400" lvl="0" marL="457200">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spcBef>
                <a:spcPts val="0"/>
              </a:spcBef>
              <a:spcAft>
                <a:spcPts val="0"/>
              </a:spcAft>
              <a:buClr>
                <a:schemeClr val="lt1"/>
              </a:buClr>
              <a:buSzPts val="2400"/>
              <a:buFont typeface="Open Sans"/>
              <a:buChar char="❏"/>
              <a:defRPr sz="2800"/>
            </a:lvl2pPr>
            <a:lvl3pPr indent="-381000" lvl="2" marL="1371600">
              <a:spcBef>
                <a:spcPts val="0"/>
              </a:spcBef>
              <a:spcAft>
                <a:spcPts val="0"/>
              </a:spcAft>
              <a:buClr>
                <a:schemeClr val="lt1"/>
              </a:buClr>
              <a:buSzPts val="2400"/>
              <a:buFont typeface="Open Sans"/>
              <a:buChar char="❏"/>
              <a:defRPr sz="2800"/>
            </a:lvl3pPr>
            <a:lvl4pPr indent="-406400" lvl="3" marL="1828800">
              <a:spcBef>
                <a:spcPts val="0"/>
              </a:spcBef>
              <a:spcAft>
                <a:spcPts val="0"/>
              </a:spcAft>
              <a:buClr>
                <a:schemeClr val="lt1"/>
              </a:buClr>
              <a:buSzPts val="2800"/>
              <a:buFont typeface="Open Sans"/>
              <a:buChar char="❏"/>
              <a:defRPr sz="2800"/>
            </a:lvl4pPr>
            <a:lvl5pPr indent="-406400" lvl="4" marL="2286000">
              <a:spcBef>
                <a:spcPts val="0"/>
              </a:spcBef>
              <a:spcAft>
                <a:spcPts val="0"/>
              </a:spcAft>
              <a:buClr>
                <a:schemeClr val="lt1"/>
              </a:buClr>
              <a:buSzPts val="2800"/>
              <a:buFont typeface="Open Sans"/>
              <a:buChar char="❏"/>
              <a:defRPr sz="2800"/>
            </a:lvl5pPr>
            <a:lvl6pPr indent="-406400" lvl="5" marL="2743200">
              <a:spcBef>
                <a:spcPts val="0"/>
              </a:spcBef>
              <a:spcAft>
                <a:spcPts val="0"/>
              </a:spcAft>
              <a:buClr>
                <a:schemeClr val="lt1"/>
              </a:buClr>
              <a:buSzPts val="2800"/>
              <a:buFont typeface="Open Sans"/>
              <a:buChar char="❏"/>
              <a:defRPr sz="2800"/>
            </a:lvl6pPr>
            <a:lvl7pPr indent="-406400" lvl="6" marL="3200400">
              <a:spcBef>
                <a:spcPts val="0"/>
              </a:spcBef>
              <a:spcAft>
                <a:spcPts val="0"/>
              </a:spcAft>
              <a:buClr>
                <a:schemeClr val="lt1"/>
              </a:buClr>
              <a:buSzPts val="2800"/>
              <a:buFont typeface="Open Sans"/>
              <a:buChar char="❏"/>
              <a:defRPr sz="2800"/>
            </a:lvl7pPr>
            <a:lvl8pPr indent="-406400" lvl="7" marL="3657600">
              <a:spcBef>
                <a:spcPts val="0"/>
              </a:spcBef>
              <a:spcAft>
                <a:spcPts val="0"/>
              </a:spcAft>
              <a:buClr>
                <a:schemeClr val="lt1"/>
              </a:buClr>
              <a:buSzPts val="2800"/>
              <a:buFont typeface="Open Sans"/>
              <a:buChar char="❏"/>
              <a:defRPr sz="2800"/>
            </a:lvl8pPr>
            <a:lvl9pPr indent="-406400" lvl="8" marL="4114800">
              <a:spcBef>
                <a:spcPts val="0"/>
              </a:spcBef>
              <a:spcAft>
                <a:spcPts val="0"/>
              </a:spcAft>
              <a:buClr>
                <a:schemeClr val="lt1"/>
              </a:buClr>
              <a:buSzPts val="2800"/>
              <a:buFont typeface="Open Sans"/>
              <a:buChar char="❏"/>
              <a:defRPr sz="2800"/>
            </a:lvl9pPr>
          </a:lstStyle>
          <a:p/>
        </p:txBody>
      </p:sp>
      <p:sp>
        <p:nvSpPr>
          <p:cNvPr id="145" name="Google Shape;145;p2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46" name="Shape 146"/>
        <p:cNvGrpSpPr/>
        <p:nvPr/>
      </p:nvGrpSpPr>
      <p:grpSpPr>
        <a:xfrm>
          <a:off x="0" y="0"/>
          <a:ext cx="0" cy="0"/>
          <a:chOff x="0" y="0"/>
          <a:chExt cx="0" cy="0"/>
        </a:xfrm>
      </p:grpSpPr>
      <p:sp>
        <p:nvSpPr>
          <p:cNvPr id="147" name="Google Shape;147;p21"/>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48" name="Google Shape;148;p21"/>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2" name="Google Shape;152;p21"/>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53" name="Google Shape;153;p21"/>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54" name="Google Shape;154;p21"/>
          <p:cNvSpPr txBox="1"/>
          <p:nvPr>
            <p:ph idx="1" type="body"/>
          </p:nvPr>
        </p:nvSpPr>
        <p:spPr>
          <a:xfrm>
            <a:off x="1146025" y="1767275"/>
            <a:ext cx="3660300" cy="3158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55" name="Google Shape;155;p21"/>
          <p:cNvSpPr txBox="1"/>
          <p:nvPr>
            <p:ph idx="2" type="body"/>
          </p:nvPr>
        </p:nvSpPr>
        <p:spPr>
          <a:xfrm>
            <a:off x="5026623" y="1767275"/>
            <a:ext cx="3660300" cy="31587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56" name="Google Shape;156;p2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7" name="Google Shape;17;p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8" name="Google Shape;18;p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 name="Google Shape;20;p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57" name="Shape 157"/>
        <p:cNvGrpSpPr/>
        <p:nvPr/>
      </p:nvGrpSpPr>
      <p:grpSpPr>
        <a:xfrm>
          <a:off x="0" y="0"/>
          <a:ext cx="0" cy="0"/>
          <a:chOff x="0" y="0"/>
          <a:chExt cx="0" cy="0"/>
        </a:xfrm>
      </p:grpSpPr>
      <p:sp>
        <p:nvSpPr>
          <p:cNvPr id="158" name="Google Shape;158;p22"/>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59" name="Google Shape;159;p22"/>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22"/>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64" name="Google Shape;164;p22"/>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65" name="Google Shape;165;p22"/>
          <p:cNvSpPr txBox="1"/>
          <p:nvPr>
            <p:ph idx="1" type="body"/>
          </p:nvPr>
        </p:nvSpPr>
        <p:spPr>
          <a:xfrm>
            <a:off x="1146025"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6" name="Google Shape;166;p22"/>
          <p:cNvSpPr txBox="1"/>
          <p:nvPr>
            <p:ph idx="2" type="body"/>
          </p:nvPr>
        </p:nvSpPr>
        <p:spPr>
          <a:xfrm>
            <a:off x="3679388"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7" name="Google Shape;167;p22"/>
          <p:cNvSpPr txBox="1"/>
          <p:nvPr>
            <p:ph idx="3" type="body"/>
          </p:nvPr>
        </p:nvSpPr>
        <p:spPr>
          <a:xfrm>
            <a:off x="6212750" y="1773300"/>
            <a:ext cx="2409900" cy="3152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8" name="Google Shape;168;p2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9" name="Shape 169"/>
        <p:cNvGrpSpPr/>
        <p:nvPr/>
      </p:nvGrpSpPr>
      <p:grpSpPr>
        <a:xfrm>
          <a:off x="0" y="0"/>
          <a:ext cx="0" cy="0"/>
          <a:chOff x="0" y="0"/>
          <a:chExt cx="0" cy="0"/>
        </a:xfrm>
      </p:grpSpPr>
      <p:sp>
        <p:nvSpPr>
          <p:cNvPr id="170" name="Google Shape;170;p23"/>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71" name="Google Shape;171;p23"/>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3"/>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176" name="Google Shape;176;p23"/>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77" name="Google Shape;177;p2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8" name="Shape 178"/>
        <p:cNvGrpSpPr/>
        <p:nvPr/>
      </p:nvGrpSpPr>
      <p:grpSpPr>
        <a:xfrm>
          <a:off x="0" y="0"/>
          <a:ext cx="0" cy="0"/>
          <a:chOff x="0" y="0"/>
          <a:chExt cx="0" cy="0"/>
        </a:xfrm>
      </p:grpSpPr>
      <p:sp>
        <p:nvSpPr>
          <p:cNvPr id="179" name="Google Shape;179;p2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80" name="Google Shape;180;p24"/>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chemeClr val="accent1"/>
              </a:buClr>
              <a:buSzPts val="1800"/>
              <a:buNone/>
              <a:defRPr sz="1800">
                <a:solidFill>
                  <a:schemeClr val="accent1"/>
                </a:solidFill>
              </a:defRPr>
            </a:lvl1pPr>
          </a:lstStyle>
          <a:p/>
        </p:txBody>
      </p:sp>
      <p:sp>
        <p:nvSpPr>
          <p:cNvPr id="185" name="Google Shape;185;p2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 name="Shape 186"/>
        <p:cNvGrpSpPr/>
        <p:nvPr/>
      </p:nvGrpSpPr>
      <p:grpSpPr>
        <a:xfrm>
          <a:off x="0" y="0"/>
          <a:ext cx="0" cy="0"/>
          <a:chOff x="0" y="0"/>
          <a:chExt cx="0" cy="0"/>
        </a:xfrm>
      </p:grpSpPr>
      <p:sp>
        <p:nvSpPr>
          <p:cNvPr id="187" name="Google Shape;187;p2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88" name="Google Shape;188;p2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193" name="Shape 193"/>
        <p:cNvGrpSpPr/>
        <p:nvPr/>
      </p:nvGrpSpPr>
      <p:grpSpPr>
        <a:xfrm>
          <a:off x="0" y="0"/>
          <a:ext cx="0" cy="0"/>
          <a:chOff x="0" y="0"/>
          <a:chExt cx="0" cy="0"/>
        </a:xfrm>
      </p:grpSpPr>
      <p:sp>
        <p:nvSpPr>
          <p:cNvPr id="194" name="Google Shape;194;p2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95" name="Google Shape;195;p2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199" name="Shape 199"/>
        <p:cNvGrpSpPr/>
        <p:nvPr/>
      </p:nvGrpSpPr>
      <p:grpSpPr>
        <a:xfrm>
          <a:off x="0" y="0"/>
          <a:ext cx="0" cy="0"/>
          <a:chOff x="0" y="0"/>
          <a:chExt cx="0" cy="0"/>
        </a:xfrm>
      </p:grpSpPr>
      <p:sp>
        <p:nvSpPr>
          <p:cNvPr id="200" name="Google Shape;200;p27"/>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02" name="Google Shape;202;p27"/>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05" name="Shape 205"/>
        <p:cNvGrpSpPr/>
        <p:nvPr/>
      </p:nvGrpSpPr>
      <p:grpSpPr>
        <a:xfrm>
          <a:off x="0" y="0"/>
          <a:ext cx="0" cy="0"/>
          <a:chOff x="0" y="0"/>
          <a:chExt cx="0" cy="0"/>
        </a:xfrm>
      </p:grpSpPr>
      <p:sp>
        <p:nvSpPr>
          <p:cNvPr id="206" name="Google Shape;206;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Viga"/>
              <a:buNone/>
              <a:defRPr sz="5200">
                <a:latin typeface="Viga"/>
                <a:ea typeface="Viga"/>
                <a:cs typeface="Viga"/>
                <a:sym typeface="Vig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7" name="Google Shape;207;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8" name="Google Shape;208;p2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09" name="Shape 209"/>
        <p:cNvGrpSpPr/>
        <p:nvPr/>
      </p:nvGrpSpPr>
      <p:grpSpPr>
        <a:xfrm>
          <a:off x="0" y="0"/>
          <a:ext cx="0" cy="0"/>
          <a:chOff x="0" y="0"/>
          <a:chExt cx="0" cy="0"/>
        </a:xfrm>
      </p:grpSpPr>
      <p:sp>
        <p:nvSpPr>
          <p:cNvPr id="210" name="Google Shape;210;p2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11" name="Shape 211"/>
        <p:cNvGrpSpPr/>
        <p:nvPr/>
      </p:nvGrpSpPr>
      <p:grpSpPr>
        <a:xfrm>
          <a:off x="0" y="0"/>
          <a:ext cx="0" cy="0"/>
          <a:chOff x="0" y="0"/>
          <a:chExt cx="0" cy="0"/>
        </a:xfrm>
      </p:grpSpPr>
      <p:sp>
        <p:nvSpPr>
          <p:cNvPr id="212" name="Google Shape;212;p3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 name="Google Shape;26;p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 name="Google Shape;30;p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31" name="Google Shape;31;p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2" name="Google Shape;32;p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5" name="Google Shape;35;p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40" name="Shape 40"/>
        <p:cNvGrpSpPr/>
        <p:nvPr/>
      </p:nvGrpSpPr>
      <p:grpSpPr>
        <a:xfrm>
          <a:off x="0" y="0"/>
          <a:ext cx="0" cy="0"/>
          <a:chOff x="0" y="0"/>
          <a:chExt cx="0" cy="0"/>
        </a:xfrm>
      </p:grpSpPr>
      <p:sp>
        <p:nvSpPr>
          <p:cNvPr id="41" name="Google Shape;41;p6"/>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66"/>
                  </a:srgbClr>
                </a:solidFill>
                <a:latin typeface="Impact"/>
              </a:rPr>
              <a:t>“</a:t>
            </a:r>
          </a:p>
        </p:txBody>
      </p:sp>
      <p:sp>
        <p:nvSpPr>
          <p:cNvPr id="42" name="Google Shape;42;p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43" name="Google Shape;43;p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47" name="Google Shape;47;p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50" name="Google Shape;50;p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 name="Google Shape;54;p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55" name="Google Shape;55;p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7"/>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57" name="Google Shape;57;p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60" name="Google Shape;60;p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65" name="Google Shape;65;p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8"/>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8"/>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9" name="Shape 69"/>
        <p:cNvGrpSpPr/>
        <p:nvPr/>
      </p:nvGrpSpPr>
      <p:grpSpPr>
        <a:xfrm>
          <a:off x="0" y="0"/>
          <a:ext cx="0" cy="0"/>
          <a:chOff x="0" y="0"/>
          <a:chExt cx="0" cy="0"/>
        </a:xfrm>
      </p:grpSpPr>
      <p:sp>
        <p:nvSpPr>
          <p:cNvPr id="70" name="Google Shape;70;p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71" name="Google Shape;71;p9"/>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9"/>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76" name="Google Shape;76;p9"/>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p9"/>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8" name="Google Shape;78;p9"/>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9" name="Google Shape;79;p9"/>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0" name="Google Shape;80;p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1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83" name="Google Shape;83;p1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88" name="Google Shape;88;p1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2.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7" name="Google Shape;7;p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8" name="Google Shape;8;p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9pPr>
          </a:lstStyle>
          <a:p/>
        </p:txBody>
      </p:sp>
      <p:sp>
        <p:nvSpPr>
          <p:cNvPr id="111" name="Google Shape;111;p16"/>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indent="-381000" lvl="1" marL="9144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indent="-381000" lvl="2" marL="13716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indent="-342900" lvl="3" marL="18288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indent="-342900" lvl="4" marL="22860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indent="-342900" lvl="5" marL="27432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indent="-342900" lvl="6" marL="32004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indent="-342900" lvl="7" marL="36576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indent="-342900" lvl="8" marL="41148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p:txBody>
      </p:sp>
      <p:sp>
        <p:nvSpPr>
          <p:cNvPr id="112" name="Google Shape;112;p1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ecitmst.qc.ca/desmos02052025" TargetMode="External"/><Relationship Id="rId4"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hyperlink" Target="https://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desmos.com/practice?lang=fr" TargetMode="External"/><Relationship Id="rId4" Type="http://schemas.openxmlformats.org/officeDocument/2006/relationships/hyperlink" Target="https://www.desmos.com/practice?lang=fr" TargetMode="External"/><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esmos.com/testing/quebec/graphing?lang=fr" TargetMode="External"/><Relationship Id="rId4" Type="http://schemas.openxmlformats.org/officeDocument/2006/relationships/hyperlink" Target="https://www.desmos.com/test-mode?lang=fr" TargetMode="External"/><Relationship Id="rId5" Type="http://schemas.openxmlformats.org/officeDocument/2006/relationships/hyperlink" Target="https://www.desmos.com/test-mode?lang=fr" TargetMode="External"/><Relationship Id="rId6" Type="http://schemas.openxmlformats.org/officeDocument/2006/relationships/image" Target="../media/image7.png"/><Relationship Id="rId7"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ive.google.com/file/d/11y5UasOqi1s6Fvt2O0tr8Se4WEptfqvv/view?usp=drive_link" TargetMode="External"/><Relationship Id="rId4" Type="http://schemas.openxmlformats.org/officeDocument/2006/relationships/hyperlink" Target="https://drive.google.com/file/d/11xlhxk_KM52qP34iBTvqm2KGTIEGhFmZ/view?usp=drive_link" TargetMode="External"/><Relationship Id="rId5" Type="http://schemas.openxmlformats.org/officeDocument/2006/relationships/hyperlink" Target="https://cdn-contenu.quebec.ca/cdn-contenu/education/evaluation-epreuves-ministerielles/documents-information/DI_Math_4e_sec.pdf" TargetMode="External"/><Relationship Id="rId6" Type="http://schemas.openxmlformats.org/officeDocument/2006/relationships/image" Target="../media/image14.png"/><Relationship Id="rId7" Type="http://schemas.openxmlformats.org/officeDocument/2006/relationships/image" Target="../media/image7.png"/></Relationships>
</file>

<file path=ppt/slides/_rels/slide14.xml.rels><?xml version="1.0" encoding="UTF-8" standalone="yes"?><Relationships xmlns="http://schemas.openxmlformats.org/package/2006/relationships"><Relationship Id="rId10" Type="http://schemas.openxmlformats.org/officeDocument/2006/relationships/hyperlink" Target="https://www.desmos.com/calculator/bq8204egoe?lang=fr"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s://www.desmos.com/assessment-pdfs/Quebec_Desmos_Calculator.pdf?lang=fr" TargetMode="External"/><Relationship Id="rId9" Type="http://schemas.openxmlformats.org/officeDocument/2006/relationships/hyperlink" Target="https://www.desmos.com/calculator/scbkep3nkj?lang=fr" TargetMode="External"/><Relationship Id="rId5" Type="http://schemas.openxmlformats.org/officeDocument/2006/relationships/hyperlink" Target="https://www.desmos.com/assessment-pdfs/Quebec_Desmos_Calculator.pdf?lang=fr" TargetMode="External"/><Relationship Id="rId6" Type="http://schemas.openxmlformats.org/officeDocument/2006/relationships/image" Target="../media/image7.png"/><Relationship Id="rId7" Type="http://schemas.openxmlformats.org/officeDocument/2006/relationships/hyperlink" Target="https://www.desmos.com/calculator/b6bu4zrwud" TargetMode="External"/><Relationship Id="rId8" Type="http://schemas.openxmlformats.org/officeDocument/2006/relationships/hyperlink" Target="https://www.desmos.com/calculator/vqxa3comx6?lang=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hyperlink" Target="https://www.desmos.com/calculator/ngh8nci7iw?lang=fr" TargetMode="External"/><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pps.apple.com/us/developer/desmos/id653517543" TargetMode="External"/><Relationship Id="rId4" Type="http://schemas.openxmlformats.org/officeDocument/2006/relationships/image" Target="../media/image7.png"/><Relationship Id="rId5" Type="http://schemas.openxmlformats.org/officeDocument/2006/relationships/hyperlink" Target="https://www.desmos.com/test-mode?lang=fr#iOS" TargetMode="External"/><Relationship Id="rId6" Type="http://schemas.openxmlformats.org/officeDocument/2006/relationships/hyperlink" Target="https://www.desmos.com/test-mode?lang=fr#iOS" TargetMode="External"/><Relationship Id="rId7" Type="http://schemas.openxmlformats.org/officeDocument/2006/relationships/image" Target="../media/image19.png"/><Relationship Id="rId8"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support.google.com/android/answer/9455138?hl=fr&amp;sjid=1998938489595454618-NA#pin_older_android" TargetMode="External"/><Relationship Id="rId4" Type="http://schemas.openxmlformats.org/officeDocument/2006/relationships/hyperlink" Target="https://play.google.com/store/apps/developer?id=Desmos+Inc" TargetMode="External"/><Relationship Id="rId5" Type="http://schemas.openxmlformats.org/officeDocument/2006/relationships/image" Target="../media/image7.png"/><Relationship Id="rId6" Type="http://schemas.openxmlformats.org/officeDocument/2006/relationships/hyperlink" Target="https://www.desmos.com/test-mode?lang=fr#android" TargetMode="External"/><Relationship Id="rId7" Type="http://schemas.openxmlformats.org/officeDocument/2006/relationships/hyperlink" Target="https://www.desmos.com/test-mode?lang=fr#android" TargetMode="External"/><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esmos.com" TargetMode="External"/><Relationship Id="rId4" Type="http://schemas.openxmlformats.org/officeDocument/2006/relationships/hyperlink" Target="https://www.desmos.com/testing/quebec/graphing?lang=fr" TargetMode="External"/><Relationship Id="rId5" Type="http://schemas.openxmlformats.org/officeDocument/2006/relationships/hyperlink" Target="https://youtu.be/rauUIsYPIUg" TargetMode="External"/><Relationship Id="rId6" Type="http://schemas.openxmlformats.org/officeDocument/2006/relationships/image" Target="../media/image22.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stephanie.rioux@recit.gouv.qc.ca" TargetMode="External"/><Relationship Id="rId4" Type="http://schemas.openxmlformats.org/officeDocument/2006/relationships/image" Target="../media/image6.png"/><Relationship Id="rId5"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desmos.com" TargetMode="External"/><Relationship Id="rId4" Type="http://schemas.openxmlformats.org/officeDocument/2006/relationships/hyperlink" Target="https://www.desmos.com/testing/quebec/graphing?lang=fr" TargetMode="External"/><Relationship Id="rId5" Type="http://schemas.openxmlformats.org/officeDocument/2006/relationships/image" Target="../media/image22.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document/d/16F-Gh79hGwK3eln7qevEJzQIlJvA5NOZLtJa4dxzIvc/edit?usp=sharing" TargetMode="External"/><Relationship Id="rId4" Type="http://schemas.openxmlformats.org/officeDocument/2006/relationships/image" Target="../media/image26.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docs.google.com/document/d/1QtNRBAPa4hldp1IorIRHEN_uDtn6AseC05w7_e26MO8/edit?usp=drive_link" TargetMode="External"/><Relationship Id="rId4" Type="http://schemas.openxmlformats.org/officeDocument/2006/relationships/hyperlink" Target="https://docs.google.com/document/d/1QtNRBAPa4hldp1IorIRHEN_uDtn6AseC05w7_e26MO8/edit?usp=drive_link" TargetMode="External"/><Relationship Id="rId9" Type="http://schemas.openxmlformats.org/officeDocument/2006/relationships/hyperlink" Target="https://docs.google.com/document/d/14dJ5t4UmYgEjjUUiO9z_d6KQUEkyRJBsq4pMZVgx1IQ/edit?tab=t.0" TargetMode="External"/><Relationship Id="rId5" Type="http://schemas.openxmlformats.org/officeDocument/2006/relationships/image" Target="../media/image7.png"/><Relationship Id="rId6" Type="http://schemas.openxmlformats.org/officeDocument/2006/relationships/hyperlink" Target="https://www.desmos.com/testing/quebec/graphing?lang=fr" TargetMode="External"/><Relationship Id="rId7" Type="http://schemas.openxmlformats.org/officeDocument/2006/relationships/hyperlink" Target="https://www.desmos.com/testing/quebec/graphing?lang=fr" TargetMode="External"/><Relationship Id="rId8" Type="http://schemas.openxmlformats.org/officeDocument/2006/relationships/hyperlink" Target="https://docs.google.com/document/d/14dJ5t4UmYgEjjUUiO9z_d6KQUEkyRJBsq4pMZVgx1IQ/edit?tab=t.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google.com/document/d/16F-Gh79hGwK3eln7qevEJzQIlJvA5NOZLtJa4dxzIvc/edit?tab=t.89sw2i592zli" TargetMode="External"/><Relationship Id="rId4" Type="http://schemas.openxmlformats.org/officeDocument/2006/relationships/image" Target="../media/image26.png"/><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drive/u/0/folders/11qfIyIcxu1V9b2xXPaJ3Ziu6PH_gFKZn"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0" Type="http://schemas.openxmlformats.org/officeDocument/2006/relationships/hyperlink" Target="https://www.loom.com/share/0c501880d81543b5b5ebedc75eb0fea0?sid=23fa9978-7728-40a3-82ba-b98cb2e2d184"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campus.recit.qc.ca/course/view.php?id=217" TargetMode="External"/><Relationship Id="rId4" Type="http://schemas.openxmlformats.org/officeDocument/2006/relationships/hyperlink" Target="https://campus.recit.qc.ca/course/view.php?id=217#section-3" TargetMode="External"/><Relationship Id="rId9" Type="http://schemas.openxmlformats.org/officeDocument/2006/relationships/hyperlink" Target="https://drive.google.com/drive/folders/11qfIyIcxu1V9b2xXPaJ3Ziu6PH_gFKZn?usp=drive_link" TargetMode="External"/><Relationship Id="rId5" Type="http://schemas.openxmlformats.org/officeDocument/2006/relationships/hyperlink" Target="https://campus.recit.qc.ca/course/view.php?id=217#section-4" TargetMode="External"/><Relationship Id="rId6" Type="http://schemas.openxmlformats.org/officeDocument/2006/relationships/hyperlink" Target="https://www.desmos.com/calculator?lang=fr" TargetMode="External"/><Relationship Id="rId7" Type="http://schemas.openxmlformats.org/officeDocument/2006/relationships/hyperlink" Target="https://www.desmos.com/practice?lang=fr" TargetMode="External"/><Relationship Id="rId8" Type="http://schemas.openxmlformats.org/officeDocument/2006/relationships/hyperlink" Target="https://www.desmos.com/testing/quebec/graphing?lang=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hyperlink" Target="mailto:stephanie.rioux@recit.gouv.q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slidescarnival.com/?utm_source=template"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teacher.desmos.com/" TargetMode="External"/><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hyperlink" Target="https://student.desmos.com/" TargetMode="External"/><Relationship Id="rId8" Type="http://schemas.openxmlformats.org/officeDocument/2006/relationships/hyperlink" Target="https://desmo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desmos.com" TargetMode="External"/><Relationship Id="rId4" Type="http://schemas.openxmlformats.org/officeDocument/2006/relationships/hyperlink" Target="https://www.desmos.com/calculator?lang=fr" TargetMode="External"/><Relationship Id="rId5" Type="http://schemas.openxmlformats.org/officeDocument/2006/relationships/image" Target="../media/image3.png"/><Relationship Id="rId6" Type="http://schemas.openxmlformats.org/officeDocument/2006/relationships/hyperlink" Target="https://campus.recit.qc.ca/course/view.php?id=217#section-3" TargetMode="External"/><Relationship Id="rId7" Type="http://schemas.openxmlformats.org/officeDocument/2006/relationships/image" Target="../media/image7.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s://www.desmos.com/calculator/knxqqpkclw?fbclid=IwAR0BCbKhhO3SX9OoFGtb2N99ZTfkXCyNGHnRYh4n2il-g76liXMiqrfrnVY" TargetMode="External"/><Relationship Id="rId5" Type="http://schemas.openxmlformats.org/officeDocument/2006/relationships/hyperlink" Target="https://www.desmos.com/calculator/vhe7t01ap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www.desmos.com" TargetMode="External"/><Relationship Id="rId4" Type="http://schemas.openxmlformats.org/officeDocument/2006/relationships/hyperlink" Target="https://www.desmos.com/calculator/gyeja1esz0" TargetMode="External"/><Relationship Id="rId5" Type="http://schemas.openxmlformats.org/officeDocument/2006/relationships/image" Target="../media/image17.png"/><Relationship Id="rId6" Type="http://schemas.openxmlformats.org/officeDocument/2006/relationships/hyperlink" Target="https://docs.google.com/document/d/1L23R0CGsE-sLqJ1ckXjrBK3MmOMAfaIGuyVcXDQ3jUg/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ctrTitle"/>
          </p:nvPr>
        </p:nvSpPr>
        <p:spPr>
          <a:xfrm>
            <a:off x="20225" y="920800"/>
            <a:ext cx="9069900" cy="1200600"/>
          </a:xfrm>
          <a:prstGeom prst="rect">
            <a:avLst/>
          </a:prstGeom>
          <a:noFill/>
          <a:ln>
            <a:noFill/>
          </a:ln>
        </p:spPr>
        <p:txBody>
          <a:bodyPr anchorCtr="0" anchor="ctr" bIns="91425" lIns="91425" spcFirstLastPara="1" rIns="91425" wrap="square" tIns="91425">
            <a:spAutoFit/>
          </a:bodyPr>
          <a:lstStyle/>
          <a:p>
            <a:pPr indent="0" lvl="0" marL="72000" rtl="0" algn="l">
              <a:lnSpc>
                <a:spcPct val="100000"/>
              </a:lnSpc>
              <a:spcBef>
                <a:spcPts val="0"/>
              </a:spcBef>
              <a:spcAft>
                <a:spcPts val="0"/>
              </a:spcAft>
              <a:buSzPts val="4800"/>
              <a:buNone/>
            </a:pPr>
            <a:r>
              <a:rPr lang="en" sz="3300">
                <a:solidFill>
                  <a:schemeClr val="accent6"/>
                </a:solidFill>
                <a:latin typeface="Century Gothic"/>
                <a:ea typeface="Century Gothic"/>
                <a:cs typeface="Century Gothic"/>
                <a:sym typeface="Century Gothic"/>
              </a:rPr>
              <a:t>Desmos en classe de mathématique : de la calculatrice graphique au Mode Examen</a:t>
            </a:r>
            <a:endParaRPr sz="2300">
              <a:solidFill>
                <a:schemeClr val="accent6"/>
              </a:solidFill>
              <a:latin typeface="Century Gothic"/>
              <a:ea typeface="Century Gothic"/>
              <a:cs typeface="Century Gothic"/>
              <a:sym typeface="Century Gothic"/>
            </a:endParaRPr>
          </a:p>
        </p:txBody>
      </p:sp>
      <p:sp>
        <p:nvSpPr>
          <p:cNvPr id="218" name="Google Shape;218;p31"/>
          <p:cNvSpPr txBox="1"/>
          <p:nvPr/>
        </p:nvSpPr>
        <p:spPr>
          <a:xfrm>
            <a:off x="150675" y="2203075"/>
            <a:ext cx="7235100" cy="200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2000">
                <a:solidFill>
                  <a:srgbClr val="FFFFFF"/>
                </a:solidFill>
                <a:latin typeface="Century Gothic"/>
                <a:ea typeface="Century Gothic"/>
                <a:cs typeface="Century Gothic"/>
                <a:sym typeface="Century Gothic"/>
              </a:rPr>
              <a:t>Sommet du numérique - 2 mai 2025 - 8h30 à 10h</a:t>
            </a:r>
            <a:endParaRPr b="1" sz="20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b="1" lang="en" sz="2000">
                <a:solidFill>
                  <a:srgbClr val="FFFFFF"/>
                </a:solidFill>
                <a:latin typeface="Century Gothic"/>
                <a:ea typeface="Century Gothic"/>
                <a:cs typeface="Century Gothic"/>
                <a:sym typeface="Century Gothic"/>
              </a:rPr>
              <a:t>Séance S-V104, Salle 520 B</a:t>
            </a:r>
            <a:endParaRPr b="1" sz="2000">
              <a:solidFill>
                <a:srgbClr val="FFFFFF"/>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FFFFFF"/>
              </a:buClr>
              <a:buSzPts val="1400"/>
              <a:buFont typeface="Century Gothic"/>
              <a:buChar char="■"/>
            </a:pPr>
            <a:r>
              <a:rPr b="1" lang="en">
                <a:solidFill>
                  <a:srgbClr val="FFFFFF"/>
                </a:solidFill>
                <a:latin typeface="Century Gothic"/>
                <a:ea typeface="Century Gothic"/>
                <a:cs typeface="Century Gothic"/>
                <a:sym typeface="Century Gothic"/>
              </a:rPr>
              <a:t>La calculatrice graphique</a:t>
            </a:r>
            <a:endParaRPr b="1">
              <a:solidFill>
                <a:srgbClr val="FFFFFF"/>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FFFFFF"/>
              </a:buClr>
              <a:buSzPts val="1400"/>
              <a:buFont typeface="Century Gothic"/>
              <a:buChar char="■"/>
            </a:pPr>
            <a:r>
              <a:rPr b="1" lang="en">
                <a:solidFill>
                  <a:srgbClr val="FFFFFF"/>
                </a:solidFill>
                <a:latin typeface="Century Gothic"/>
                <a:ea typeface="Century Gothic"/>
                <a:cs typeface="Century Gothic"/>
                <a:sym typeface="Century Gothic"/>
              </a:rPr>
              <a:t>Le Mode Examen</a:t>
            </a:r>
            <a:endParaRPr b="1">
              <a:solidFill>
                <a:srgbClr val="FFFFFF"/>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FFFFFF"/>
              </a:buClr>
              <a:buSzPts val="1400"/>
              <a:buFont typeface="Century Gothic"/>
              <a:buChar char="■"/>
            </a:pPr>
            <a:r>
              <a:rPr b="1" lang="en">
                <a:solidFill>
                  <a:srgbClr val="FFFFFF"/>
                </a:solidFill>
                <a:latin typeface="Century Gothic"/>
                <a:ea typeface="Century Gothic"/>
                <a:cs typeface="Century Gothic"/>
                <a:sym typeface="Century Gothic"/>
              </a:rPr>
              <a:t>Les tâches d’appropriation du Mode Examen</a:t>
            </a:r>
            <a:endParaRPr b="1">
              <a:solidFill>
                <a:srgbClr val="FFFFFF"/>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b="1" sz="12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 sz="24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recitmst.qc.ca/desmos02052025</a:t>
            </a:r>
            <a:endParaRPr sz="2400">
              <a:solidFill>
                <a:schemeClr val="accent6"/>
              </a:solidFill>
              <a:latin typeface="Century Gothic"/>
              <a:ea typeface="Century Gothic"/>
              <a:cs typeface="Century Gothic"/>
              <a:sym typeface="Century Gothic"/>
            </a:endParaRPr>
          </a:p>
        </p:txBody>
      </p:sp>
      <p:pic>
        <p:nvPicPr>
          <p:cNvPr id="219" name="Google Shape;219;p31"/>
          <p:cNvPicPr preferRelativeResize="0"/>
          <p:nvPr/>
        </p:nvPicPr>
        <p:blipFill rotWithShape="1">
          <a:blip r:embed="rId4">
            <a:alphaModFix/>
          </a:blip>
          <a:srcRect b="0" l="0" r="0" t="0"/>
          <a:stretch/>
        </p:blipFill>
        <p:spPr>
          <a:xfrm>
            <a:off x="7792512" y="-190499"/>
            <a:ext cx="908728" cy="1466625"/>
          </a:xfrm>
          <a:prstGeom prst="rect">
            <a:avLst/>
          </a:prstGeom>
          <a:noFill/>
          <a:ln>
            <a:noFill/>
          </a:ln>
        </p:spPr>
      </p:pic>
      <p:sp>
        <p:nvSpPr>
          <p:cNvPr id="220" name="Google Shape;220;p31"/>
          <p:cNvSpPr txBox="1"/>
          <p:nvPr/>
        </p:nvSpPr>
        <p:spPr>
          <a:xfrm>
            <a:off x="419037" y="4736773"/>
            <a:ext cx="7667100" cy="15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Cette présentation est mise à disposition par le </a:t>
            </a:r>
            <a:r>
              <a:rPr b="1" i="0" lang="en" sz="1000" u="sng" cap="none" strike="noStrike">
                <a:solidFill>
                  <a:srgbClr val="18637B"/>
                </a:solidFill>
                <a:latin typeface="Century Gothic"/>
                <a:ea typeface="Century Gothic"/>
                <a:cs typeface="Century Gothic"/>
                <a:sym typeface="Century Gothic"/>
                <a:hlinkClick r:id="rId5">
                  <a:extLst>
                    <a:ext uri="{A12FA001-AC4F-418D-AE19-62706E023703}">
                      <ahyp:hlinkClr val="tx"/>
                    </a:ext>
                  </a:extLst>
                </a:hlinkClick>
              </a:rPr>
              <a:t>RÉCIT MST</a:t>
            </a:r>
            <a:r>
              <a:rPr b="0" i="0" lang="en" sz="1000" u="none" cap="none" strike="noStrike">
                <a:solidFill>
                  <a:srgbClr val="000000"/>
                </a:solidFill>
                <a:latin typeface="Century Gothic"/>
                <a:ea typeface="Century Gothic"/>
                <a:cs typeface="Century Gothic"/>
                <a:sym typeface="Century Gothic"/>
              </a:rPr>
              <a:t>, sauf exception, selon les termes de la</a:t>
            </a:r>
            <a:r>
              <a:rPr b="0" i="0" lang="en" sz="1000" u="none" cap="none" strike="noStrike">
                <a:solidFill>
                  <a:srgbClr val="0000FF"/>
                </a:solidFill>
                <a:latin typeface="Century Gothic"/>
                <a:ea typeface="Century Gothic"/>
                <a:cs typeface="Century Gothic"/>
                <a:sym typeface="Century Gothic"/>
              </a:rPr>
              <a:t> </a:t>
            </a:r>
            <a:r>
              <a:rPr b="1" i="0" lang="en" sz="1000" u="sng" cap="none" strike="noStrike">
                <a:solidFill>
                  <a:srgbClr val="18637B"/>
                </a:solidFill>
                <a:latin typeface="Century Gothic"/>
                <a:ea typeface="Century Gothic"/>
                <a:cs typeface="Century Gothic"/>
                <a:sym typeface="Century Gothic"/>
                <a:hlinkClick r:id="rId6">
                  <a:extLst>
                    <a:ext uri="{A12FA001-AC4F-418D-AE19-62706E023703}">
                      <ahyp:hlinkClr val="tx"/>
                    </a:ext>
                  </a:extLst>
                </a:hlinkClick>
              </a:rPr>
              <a:t>Licence CC</a:t>
            </a:r>
            <a:r>
              <a:rPr b="0" i="0" lang="en" sz="1000" u="none" cap="none" strike="noStrike">
                <a:solidFill>
                  <a:srgbClr val="000000"/>
                </a:solidFill>
                <a:latin typeface="Century Gothic"/>
                <a:ea typeface="Century Gothic"/>
                <a:cs typeface="Century Gothic"/>
                <a:sym typeface="Century Gothic"/>
              </a:rPr>
              <a:t>, 202</a:t>
            </a:r>
            <a:r>
              <a:rPr lang="en" sz="1000">
                <a:latin typeface="Century Gothic"/>
                <a:ea typeface="Century Gothic"/>
                <a:cs typeface="Century Gothic"/>
                <a:sym typeface="Century Gothic"/>
              </a:rPr>
              <a:t>5</a:t>
            </a:r>
            <a:r>
              <a:rPr b="0" i="0" lang="en" sz="1000" u="none" cap="none" strike="noStrike">
                <a:solidFill>
                  <a:srgbClr val="000000"/>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pic>
        <p:nvPicPr>
          <p:cNvPr id="221" name="Google Shape;221;p31">
            <a:hlinkClick r:id="rId7"/>
          </p:cNvPr>
          <p:cNvPicPr preferRelativeResize="0"/>
          <p:nvPr/>
        </p:nvPicPr>
        <p:blipFill rotWithShape="1">
          <a:blip r:embed="rId8">
            <a:alphaModFix/>
          </a:blip>
          <a:srcRect b="0" l="0" r="0" t="0"/>
          <a:stretch/>
        </p:blipFill>
        <p:spPr>
          <a:xfrm>
            <a:off x="7873897" y="4633372"/>
            <a:ext cx="1106300" cy="387100"/>
          </a:xfrm>
          <a:prstGeom prst="rect">
            <a:avLst/>
          </a:prstGeom>
          <a:noFill/>
          <a:ln>
            <a:noFill/>
          </a:ln>
        </p:spPr>
      </p:pic>
      <p:pic>
        <p:nvPicPr>
          <p:cNvPr id="222" name="Google Shape;222;p31"/>
          <p:cNvPicPr preferRelativeResize="0"/>
          <p:nvPr/>
        </p:nvPicPr>
        <p:blipFill>
          <a:blip r:embed="rId9">
            <a:alphaModFix/>
          </a:blip>
          <a:stretch>
            <a:fillRect/>
          </a:stretch>
        </p:blipFill>
        <p:spPr>
          <a:xfrm>
            <a:off x="7513550" y="2644063"/>
            <a:ext cx="1466650" cy="146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08" name="Google Shape;308;p40"/>
          <p:cNvSpPr txBox="1"/>
          <p:nvPr>
            <p:ph idx="4294967295" type="body"/>
          </p:nvPr>
        </p:nvSpPr>
        <p:spPr>
          <a:xfrm>
            <a:off x="358200" y="1486650"/>
            <a:ext cx="8427600" cy="21702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2</a:t>
            </a:r>
            <a:endParaRPr b="1">
              <a:solidFill>
                <a:schemeClr val="accent4"/>
              </a:solidFill>
              <a:highlight>
                <a:schemeClr val="lt1"/>
              </a:highlight>
              <a:latin typeface="Century Gothic"/>
              <a:ea typeface="Century Gothic"/>
              <a:cs typeface="Century Gothic"/>
              <a:sym typeface="Century Gothic"/>
            </a:endParaRPr>
          </a:p>
          <a:p>
            <a:pPr indent="0" lvl="0" marL="0" rtl="0" algn="ctr">
              <a:lnSpc>
                <a:spcPct val="115000"/>
              </a:lnSpc>
              <a:spcBef>
                <a:spcPts val="0"/>
              </a:spcBef>
              <a:spcAft>
                <a:spcPts val="1000"/>
              </a:spcAft>
              <a:buNone/>
            </a:pPr>
            <a:r>
              <a:rPr lang="en">
                <a:solidFill>
                  <a:schemeClr val="lt1"/>
                </a:solidFill>
                <a:latin typeface="Century Gothic"/>
                <a:ea typeface="Century Gothic"/>
                <a:cs typeface="Century Gothic"/>
                <a:sym typeface="Century Gothic"/>
              </a:rPr>
              <a:t>Desmos Mode Examen : un outil pour soutenir les élèves en situation d’évaluation et favoriser leur réussite en mathématique</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14" name="Google Shape;314;p41"/>
          <p:cNvSpPr txBox="1"/>
          <p:nvPr/>
        </p:nvSpPr>
        <p:spPr>
          <a:xfrm>
            <a:off x="1069825" y="1887350"/>
            <a:ext cx="6242400" cy="2801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Se préparer aux évaluations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Soutenir l’évaluation formative</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Navigation possible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de compte, pas d’enregistrements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r>
              <a:rPr b="0" i="0" lang="en" sz="2000" u="sng" cap="none" strike="noStrike">
                <a:solidFill>
                  <a:schemeClr val="hlink"/>
                </a:solidFill>
                <a:latin typeface="Century Gothic"/>
                <a:ea typeface="Century Gothic"/>
                <a:cs typeface="Century Gothic"/>
                <a:sym typeface="Century Gothic"/>
                <a:hlinkClick r:id="rId4"/>
              </a:rPr>
              <a:t> </a:t>
            </a:r>
            <a:endParaRPr b="1" i="1" sz="2000" u="none" cap="none" strike="noStrike">
              <a:solidFill>
                <a:srgbClr val="000000"/>
              </a:solidFill>
              <a:latin typeface="Century Gothic"/>
              <a:ea typeface="Century Gothic"/>
              <a:cs typeface="Century Gothic"/>
              <a:sym typeface="Century Gothic"/>
            </a:endParaRPr>
          </a:p>
        </p:txBody>
      </p:sp>
      <p:sp>
        <p:nvSpPr>
          <p:cNvPr id="315" name="Google Shape;315;p41"/>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 </a:t>
            </a:r>
            <a:r>
              <a:rPr lang="en" sz="2300">
                <a:latin typeface="Century Gothic"/>
                <a:ea typeface="Century Gothic"/>
                <a:cs typeface="Century Gothic"/>
                <a:sym typeface="Century Gothic"/>
              </a:rPr>
              <a:t>Mode </a:t>
            </a:r>
            <a:r>
              <a:rPr lang="en" sz="2300">
                <a:latin typeface="Century Gothic"/>
                <a:ea typeface="Century Gothic"/>
                <a:cs typeface="Century Gothic"/>
                <a:sym typeface="Century Gothic"/>
              </a:rPr>
              <a:t>Pratique</a:t>
            </a:r>
            <a:r>
              <a:rPr lang="en" sz="2300">
                <a:latin typeface="Century Gothic"/>
                <a:ea typeface="Century Gothic"/>
                <a:cs typeface="Century Gothic"/>
                <a:sym typeface="Century Gothic"/>
              </a:rPr>
              <a:t>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pic>
        <p:nvPicPr>
          <p:cNvPr id="316" name="Google Shape;316;p41"/>
          <p:cNvPicPr preferRelativeResize="0"/>
          <p:nvPr/>
        </p:nvPicPr>
        <p:blipFill rotWithShape="1">
          <a:blip r:embed="rId5">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22" name="Google Shape;322;p42"/>
          <p:cNvSpPr txBox="1"/>
          <p:nvPr/>
        </p:nvSpPr>
        <p:spPr>
          <a:xfrm>
            <a:off x="1131800" y="1777200"/>
            <a:ext cx="66270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a:t>
            </a:r>
            <a:r>
              <a:rPr lang="en" sz="2000">
                <a:latin typeface="Century Gothic"/>
                <a:ea typeface="Century Gothic"/>
                <a:cs typeface="Century Gothic"/>
                <a:sym typeface="Century Gothic"/>
              </a:rPr>
              <a:t>outenir l’évaluation (courante ou ministérielle)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Navigation bloquée</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Fonctions de sécurité</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a:latin typeface="Century Gothic"/>
                <a:ea typeface="Century Gothic"/>
                <a:cs typeface="Century Gothic"/>
                <a:sym typeface="Century Gothic"/>
              </a:rPr>
              <a:t>Pas de compte, pas d’enregistrements</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 </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officiel</a:t>
            </a:r>
            <a:endParaRPr sz="2000">
              <a:solidFill>
                <a:schemeClr val="accent5"/>
              </a:solidFill>
              <a:latin typeface="Century Gothic"/>
              <a:ea typeface="Century Gothic"/>
              <a:cs typeface="Century Gothic"/>
              <a:sym typeface="Century Gothic"/>
            </a:endParaRPr>
          </a:p>
        </p:txBody>
      </p:sp>
      <p:sp>
        <p:nvSpPr>
          <p:cNvPr id="323" name="Google Shape;323;p42"/>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Le</a:t>
            </a:r>
            <a:r>
              <a:rPr lang="en" sz="2300">
                <a:latin typeface="Century Gothic"/>
                <a:ea typeface="Century Gothic"/>
                <a:cs typeface="Century Gothic"/>
                <a:sym typeface="Century Gothic"/>
              </a:rPr>
              <a:t>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grpSp>
        <p:nvGrpSpPr>
          <p:cNvPr id="324" name="Google Shape;324;p42"/>
          <p:cNvGrpSpPr/>
          <p:nvPr/>
        </p:nvGrpSpPr>
        <p:grpSpPr>
          <a:xfrm>
            <a:off x="6419825" y="502250"/>
            <a:ext cx="2313600" cy="1205850"/>
            <a:chOff x="6527075" y="2033125"/>
            <a:chExt cx="2313600" cy="1205850"/>
          </a:xfrm>
        </p:grpSpPr>
        <p:sp>
          <p:nvSpPr>
            <p:cNvPr id="325" name="Google Shape;325;p42"/>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26" name="Google Shape;326;p42"/>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4">
                    <a:extLst>
                      <a:ext uri="{A12FA001-AC4F-418D-AE19-62706E023703}">
                        <ahyp:hlinkClr val="tx"/>
                      </a:ext>
                    </a:extLst>
                  </a:hlinkClick>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5">
                    <a:extLst>
                      <a:ext uri="{A12FA001-AC4F-418D-AE19-62706E023703}">
                        <ahyp:hlinkClr val="tx"/>
                      </a:ext>
                    </a:extLst>
                  </a:hlinkClick>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327" name="Google Shape;327;p42"/>
          <p:cNvPicPr preferRelativeResize="0"/>
          <p:nvPr/>
        </p:nvPicPr>
        <p:blipFill rotWithShape="1">
          <a:blip r:embed="rId6">
            <a:alphaModFix/>
          </a:blip>
          <a:srcRect b="0" l="0" r="0" t="0"/>
          <a:stretch/>
        </p:blipFill>
        <p:spPr>
          <a:xfrm rot="-1286681">
            <a:off x="8081822" y="1354611"/>
            <a:ext cx="567505" cy="567505"/>
          </a:xfrm>
          <a:prstGeom prst="rect">
            <a:avLst/>
          </a:prstGeom>
          <a:noFill/>
          <a:ln>
            <a:noFill/>
          </a:ln>
        </p:spPr>
      </p:pic>
      <p:pic>
        <p:nvPicPr>
          <p:cNvPr id="328" name="Google Shape;328;p42"/>
          <p:cNvPicPr preferRelativeResize="0"/>
          <p:nvPr/>
        </p:nvPicPr>
        <p:blipFill rotWithShape="1">
          <a:blip r:embed="rId7">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p:nvPr/>
        </p:nvSpPr>
        <p:spPr>
          <a:xfrm>
            <a:off x="5202949" y="509125"/>
            <a:ext cx="3269700" cy="1028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34" name="Google Shape;334;p4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35" name="Google Shape;335;p43"/>
          <p:cNvSpPr txBox="1"/>
          <p:nvPr/>
        </p:nvSpPr>
        <p:spPr>
          <a:xfrm>
            <a:off x="5251249" y="626425"/>
            <a:ext cx="3173100" cy="79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Info-Sanction 22-23-38</a:t>
            </a:r>
            <a:r>
              <a:rPr b="1" i="0" lang="en" sz="1200" u="none" cap="none" strike="noStrike">
                <a:solidFill>
                  <a:schemeClr val="dk1"/>
                </a:solidFill>
                <a:latin typeface="Century Gothic"/>
                <a:ea typeface="Century Gothic"/>
                <a:cs typeface="Century Gothic"/>
                <a:sym typeface="Century Gothic"/>
              </a:rPr>
              <a:t> </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Annexe I</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hlink"/>
                </a:solidFill>
                <a:latin typeface="Century Gothic"/>
                <a:ea typeface="Century Gothic"/>
                <a:cs typeface="Century Gothic"/>
                <a:sym typeface="Century Gothic"/>
                <a:hlinkClick r:id="rId5"/>
              </a:rPr>
              <a:t>Document d’information - Math - 4e sec</a:t>
            </a:r>
            <a:endParaRPr b="1" i="0" sz="1100" u="none" cap="none" strike="noStrike">
              <a:solidFill>
                <a:schemeClr val="dk1"/>
              </a:solidFill>
              <a:latin typeface="Century Gothic"/>
              <a:ea typeface="Century Gothic"/>
              <a:cs typeface="Century Gothic"/>
              <a:sym typeface="Century Gothic"/>
            </a:endParaRPr>
          </a:p>
        </p:txBody>
      </p:sp>
      <p:sp>
        <p:nvSpPr>
          <p:cNvPr id="336" name="Google Shape;336;p43"/>
          <p:cNvSpPr txBox="1"/>
          <p:nvPr>
            <p:ph type="title"/>
          </p:nvPr>
        </p:nvSpPr>
        <p:spPr>
          <a:xfrm>
            <a:off x="1046675" y="530725"/>
            <a:ext cx="3459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Sanction des études</a:t>
            </a:r>
            <a:endParaRPr sz="2000">
              <a:solidFill>
                <a:schemeClr val="accent6"/>
              </a:solidFill>
              <a:latin typeface="Century Gothic"/>
              <a:ea typeface="Century Gothic"/>
              <a:cs typeface="Century Gothic"/>
              <a:sym typeface="Century Gothic"/>
            </a:endParaRPr>
          </a:p>
        </p:txBody>
      </p:sp>
      <p:pic>
        <p:nvPicPr>
          <p:cNvPr id="337" name="Google Shape;337;p43"/>
          <p:cNvPicPr preferRelativeResize="0"/>
          <p:nvPr/>
        </p:nvPicPr>
        <p:blipFill rotWithShape="1">
          <a:blip r:embed="rId6">
            <a:alphaModFix/>
          </a:blip>
          <a:srcRect b="0" l="0" r="0" t="0"/>
          <a:stretch/>
        </p:blipFill>
        <p:spPr>
          <a:xfrm>
            <a:off x="1310650" y="2054755"/>
            <a:ext cx="6492451" cy="2968945"/>
          </a:xfrm>
          <a:prstGeom prst="rect">
            <a:avLst/>
          </a:prstGeom>
          <a:noFill/>
          <a:ln cap="flat" cmpd="sng" w="19050">
            <a:solidFill>
              <a:schemeClr val="dk2"/>
            </a:solidFill>
            <a:prstDash val="solid"/>
            <a:round/>
            <a:headEnd len="sm" w="sm" type="none"/>
            <a:tailEnd len="sm" w="sm" type="none"/>
          </a:ln>
        </p:spPr>
      </p:pic>
      <p:sp>
        <p:nvSpPr>
          <p:cNvPr id="338" name="Google Shape;338;p43"/>
          <p:cNvSpPr/>
          <p:nvPr/>
        </p:nvSpPr>
        <p:spPr>
          <a:xfrm>
            <a:off x="3323112" y="1664925"/>
            <a:ext cx="1554616"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Autorisé</a:t>
            </a:r>
          </a:p>
        </p:txBody>
      </p:sp>
      <p:sp>
        <p:nvSpPr>
          <p:cNvPr id="339" name="Google Shape;339;p43"/>
          <p:cNvSpPr/>
          <p:nvPr/>
        </p:nvSpPr>
        <p:spPr>
          <a:xfrm>
            <a:off x="5542985" y="1664925"/>
            <a:ext cx="2032327"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Non-autorisé</a:t>
            </a:r>
          </a:p>
        </p:txBody>
      </p:sp>
      <p:sp>
        <p:nvSpPr>
          <p:cNvPr id="340" name="Google Shape;340;p43"/>
          <p:cNvSpPr/>
          <p:nvPr/>
        </p:nvSpPr>
        <p:spPr>
          <a:xfrm>
            <a:off x="5520603" y="154803"/>
            <a:ext cx="2634402" cy="2272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Documents officiels</a:t>
            </a:r>
          </a:p>
        </p:txBody>
      </p:sp>
      <p:pic>
        <p:nvPicPr>
          <p:cNvPr id="341" name="Google Shape;341;p43"/>
          <p:cNvPicPr preferRelativeResize="0"/>
          <p:nvPr/>
        </p:nvPicPr>
        <p:blipFill rotWithShape="1">
          <a:blip r:embed="rId7">
            <a:alphaModFix/>
          </a:blip>
          <a:srcRect b="0" l="0" r="0" t="0"/>
          <a:stretch/>
        </p:blipFill>
        <p:spPr>
          <a:xfrm rot="-1286681">
            <a:off x="8352497" y="761311"/>
            <a:ext cx="567505" cy="5675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47" name="Google Shape;347;p44"/>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Fonctions désactivées</a:t>
            </a:r>
            <a:endParaRPr sz="2000">
              <a:solidFill>
                <a:schemeClr val="accent6"/>
              </a:solidFill>
              <a:latin typeface="Century Gothic"/>
              <a:ea typeface="Century Gothic"/>
              <a:cs typeface="Century Gothic"/>
              <a:sym typeface="Century Gothic"/>
            </a:endParaRPr>
          </a:p>
        </p:txBody>
      </p:sp>
      <p:pic>
        <p:nvPicPr>
          <p:cNvPr id="348" name="Google Shape;348;p44"/>
          <p:cNvPicPr preferRelativeResize="0"/>
          <p:nvPr/>
        </p:nvPicPr>
        <p:blipFill rotWithShape="1">
          <a:blip r:embed="rId3">
            <a:alphaModFix/>
          </a:blip>
          <a:srcRect b="0" l="0" r="0" t="0"/>
          <a:stretch/>
        </p:blipFill>
        <p:spPr>
          <a:xfrm>
            <a:off x="1952750" y="1626825"/>
            <a:ext cx="4842478" cy="3431675"/>
          </a:xfrm>
          <a:prstGeom prst="rect">
            <a:avLst/>
          </a:prstGeom>
          <a:noFill/>
          <a:ln>
            <a:noFill/>
          </a:ln>
        </p:spPr>
      </p:pic>
      <p:grpSp>
        <p:nvGrpSpPr>
          <p:cNvPr id="349" name="Google Shape;349;p44"/>
          <p:cNvGrpSpPr/>
          <p:nvPr/>
        </p:nvGrpSpPr>
        <p:grpSpPr>
          <a:xfrm>
            <a:off x="6450875" y="2490325"/>
            <a:ext cx="2313600" cy="1205850"/>
            <a:chOff x="6527075" y="2033125"/>
            <a:chExt cx="2313600" cy="1205850"/>
          </a:xfrm>
        </p:grpSpPr>
        <p:sp>
          <p:nvSpPr>
            <p:cNvPr id="350" name="Google Shape;350;p44"/>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351" name="Google Shape;351;p44"/>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4"/>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5"/>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352" name="Google Shape;352;p44"/>
          <p:cNvPicPr preferRelativeResize="0"/>
          <p:nvPr/>
        </p:nvPicPr>
        <p:blipFill rotWithShape="1">
          <a:blip r:embed="rId6">
            <a:alphaModFix/>
          </a:blip>
          <a:srcRect b="0" l="0" r="0" t="0"/>
          <a:stretch/>
        </p:blipFill>
        <p:spPr>
          <a:xfrm rot="-1286681">
            <a:off x="8112872" y="3342686"/>
            <a:ext cx="567505" cy="567505"/>
          </a:xfrm>
          <a:prstGeom prst="rect">
            <a:avLst/>
          </a:prstGeom>
          <a:noFill/>
          <a:ln>
            <a:noFill/>
          </a:ln>
        </p:spPr>
      </p:pic>
      <p:sp>
        <p:nvSpPr>
          <p:cNvPr id="353" name="Google Shape;353;p44"/>
          <p:cNvSpPr/>
          <p:nvPr/>
        </p:nvSpPr>
        <p:spPr>
          <a:xfrm>
            <a:off x="815925" y="3418142"/>
            <a:ext cx="942600" cy="411000"/>
          </a:xfrm>
          <a:prstGeom prst="wedgeRoundRectCallout">
            <a:avLst>
              <a:gd fmla="val 74565" name="adj1"/>
              <a:gd fmla="val -53477"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u="none" cap="none" strike="noStrike">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Exemple</a:t>
            </a:r>
            <a:endParaRPr b="1" i="0" sz="1000" u="none" cap="none" strike="noStrike">
              <a:solidFill>
                <a:schemeClr val="lt1"/>
              </a:solidFill>
              <a:latin typeface="Century Gothic"/>
              <a:ea typeface="Century Gothic"/>
              <a:cs typeface="Century Gothic"/>
              <a:sym typeface="Century Gothic"/>
            </a:endParaRPr>
          </a:p>
        </p:txBody>
      </p:sp>
      <p:sp>
        <p:nvSpPr>
          <p:cNvPr id="354" name="Google Shape;354;p44"/>
          <p:cNvSpPr/>
          <p:nvPr/>
        </p:nvSpPr>
        <p:spPr>
          <a:xfrm>
            <a:off x="815925" y="2372260"/>
            <a:ext cx="942600" cy="411000"/>
          </a:xfrm>
          <a:prstGeom prst="wedgeRoundRectCallout">
            <a:avLst>
              <a:gd fmla="val 73928" name="adj1"/>
              <a:gd fmla="val 1151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8">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55" name="Google Shape;355;p44"/>
          <p:cNvSpPr txBox="1"/>
          <p:nvPr/>
        </p:nvSpPr>
        <p:spPr>
          <a:xfrm>
            <a:off x="3886625" y="1690533"/>
            <a:ext cx="8163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graphique</a:t>
            </a:r>
            <a:endParaRPr b="1" i="0" sz="1000" u="none" cap="none" strike="noStrike">
              <a:solidFill>
                <a:srgbClr val="000000"/>
              </a:solidFill>
              <a:latin typeface="Arial"/>
              <a:ea typeface="Arial"/>
              <a:cs typeface="Arial"/>
              <a:sym typeface="Arial"/>
            </a:endParaRPr>
          </a:p>
        </p:txBody>
      </p:sp>
      <p:sp>
        <p:nvSpPr>
          <p:cNvPr id="356" name="Google Shape;356;p44"/>
          <p:cNvSpPr/>
          <p:nvPr/>
        </p:nvSpPr>
        <p:spPr>
          <a:xfrm>
            <a:off x="815925" y="2895201"/>
            <a:ext cx="942600" cy="411000"/>
          </a:xfrm>
          <a:prstGeom prst="wedgeRoundRectCallout">
            <a:avLst>
              <a:gd fmla="val 73928" name="adj1"/>
              <a:gd fmla="val -2389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9">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
        <p:nvSpPr>
          <p:cNvPr id="357" name="Google Shape;357;p44"/>
          <p:cNvSpPr/>
          <p:nvPr/>
        </p:nvSpPr>
        <p:spPr>
          <a:xfrm>
            <a:off x="815925" y="1871700"/>
            <a:ext cx="942600" cy="411000"/>
          </a:xfrm>
          <a:prstGeom prst="wedgeRoundRectCallout">
            <a:avLst>
              <a:gd fmla="val 75199" name="adj1"/>
              <a:gd fmla="val 4439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000" cap="none" strike="noStrike">
                <a:solidFill>
                  <a:schemeClr val="lt1"/>
                </a:solidFill>
                <a:uFill>
                  <a:noFill/>
                </a:uFill>
                <a:latin typeface="Century Gothic"/>
                <a:ea typeface="Century Gothic"/>
                <a:cs typeface="Century Gothic"/>
                <a:sym typeface="Century Gothic"/>
                <a:hlinkClick r:id="rId10">
                  <a:extLst>
                    <a:ext uri="{A12FA001-AC4F-418D-AE19-62706E023703}">
                      <ahyp:hlinkClr val="tx"/>
                    </a:ext>
                  </a:extLst>
                </a:hlinkClick>
              </a:rPr>
              <a:t>Exemple</a:t>
            </a:r>
            <a:endParaRPr b="1" i="0" sz="1000"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363" name="Google Shape;363;p45"/>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Comparaison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Distance entre deux points</a:t>
            </a:r>
            <a:endParaRPr sz="2000">
              <a:solidFill>
                <a:schemeClr val="accent6"/>
              </a:solidFill>
              <a:latin typeface="Century Gothic"/>
              <a:ea typeface="Century Gothic"/>
              <a:cs typeface="Century Gothic"/>
              <a:sym typeface="Century Gothic"/>
            </a:endParaRPr>
          </a:p>
        </p:txBody>
      </p:sp>
      <p:pic>
        <p:nvPicPr>
          <p:cNvPr id="364" name="Google Shape;364;p45"/>
          <p:cNvPicPr preferRelativeResize="0"/>
          <p:nvPr/>
        </p:nvPicPr>
        <p:blipFill>
          <a:blip r:embed="rId3">
            <a:alphaModFix/>
          </a:blip>
          <a:stretch>
            <a:fillRect/>
          </a:stretch>
        </p:blipFill>
        <p:spPr>
          <a:xfrm>
            <a:off x="343600" y="2215425"/>
            <a:ext cx="4231724" cy="2591175"/>
          </a:xfrm>
          <a:prstGeom prst="rect">
            <a:avLst/>
          </a:prstGeom>
          <a:noFill/>
          <a:ln cap="flat" cmpd="sng" w="19050">
            <a:solidFill>
              <a:schemeClr val="dk2"/>
            </a:solidFill>
            <a:prstDash val="solid"/>
            <a:round/>
            <a:headEnd len="sm" w="sm" type="none"/>
            <a:tailEnd len="sm" w="sm" type="none"/>
          </a:ln>
        </p:spPr>
      </p:pic>
      <p:sp>
        <p:nvSpPr>
          <p:cNvPr id="365" name="Google Shape;365;p45"/>
          <p:cNvSpPr txBox="1"/>
          <p:nvPr>
            <p:ph type="title"/>
          </p:nvPr>
        </p:nvSpPr>
        <p:spPr>
          <a:xfrm>
            <a:off x="794475"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Calculatrice graphique</a:t>
            </a:r>
            <a:endParaRPr sz="1500">
              <a:solidFill>
                <a:schemeClr val="accent5"/>
              </a:solidFill>
              <a:latin typeface="Century Gothic"/>
              <a:ea typeface="Century Gothic"/>
              <a:cs typeface="Century Gothic"/>
              <a:sym typeface="Century Gothic"/>
            </a:endParaRPr>
          </a:p>
        </p:txBody>
      </p:sp>
      <p:pic>
        <p:nvPicPr>
          <p:cNvPr id="366" name="Google Shape;366;p45"/>
          <p:cNvPicPr preferRelativeResize="0"/>
          <p:nvPr/>
        </p:nvPicPr>
        <p:blipFill>
          <a:blip r:embed="rId5">
            <a:alphaModFix/>
          </a:blip>
          <a:stretch>
            <a:fillRect/>
          </a:stretch>
        </p:blipFill>
        <p:spPr>
          <a:xfrm>
            <a:off x="4738425" y="2212163"/>
            <a:ext cx="4231724" cy="2597703"/>
          </a:xfrm>
          <a:prstGeom prst="rect">
            <a:avLst/>
          </a:prstGeom>
          <a:noFill/>
          <a:ln cap="flat" cmpd="sng" w="19050">
            <a:solidFill>
              <a:schemeClr val="dk2"/>
            </a:solidFill>
            <a:prstDash val="solid"/>
            <a:round/>
            <a:headEnd len="sm" w="sm" type="none"/>
            <a:tailEnd len="sm" w="sm" type="none"/>
          </a:ln>
        </p:spPr>
      </p:pic>
      <p:sp>
        <p:nvSpPr>
          <p:cNvPr id="367" name="Google Shape;367;p45"/>
          <p:cNvSpPr txBox="1"/>
          <p:nvPr>
            <p:ph type="title"/>
          </p:nvPr>
        </p:nvSpPr>
        <p:spPr>
          <a:xfrm>
            <a:off x="5101538"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a:solidFill>
                  <a:schemeClr val="accent5"/>
                </a:solidFill>
                <a:latin typeface="Century Gothic"/>
                <a:ea typeface="Century Gothic"/>
                <a:cs typeface="Century Gothic"/>
                <a:sym typeface="Century Gothic"/>
              </a:rPr>
              <a:t>Mode Pratique ou Examen</a:t>
            </a:r>
            <a:endParaRPr sz="1500">
              <a:solidFill>
                <a:schemeClr val="accent5"/>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73" name="Google Shape;373;p46"/>
          <p:cNvSpPr txBox="1"/>
          <p:nvPr>
            <p:ph idx="4294967295" type="body"/>
          </p:nvPr>
        </p:nvSpPr>
        <p:spPr>
          <a:xfrm>
            <a:off x="1556100" y="2067300"/>
            <a:ext cx="6031800" cy="12315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Utilisation du Mode Examen selon l’appareil</a:t>
            </a:r>
            <a:endParaRPr b="1" sz="3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79" name="Google Shape;379;p47"/>
          <p:cNvSpPr txBox="1"/>
          <p:nvPr/>
        </p:nvSpPr>
        <p:spPr>
          <a:xfrm>
            <a:off x="120000" y="1842225"/>
            <a:ext cx="6114000" cy="2925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Century Gothic"/>
              <a:buChar char="■"/>
            </a:pPr>
            <a:r>
              <a:rPr b="1" lang="en" sz="1700">
                <a:latin typeface="Century Gothic"/>
                <a:ea typeface="Century Gothic"/>
                <a:cs typeface="Century Gothic"/>
                <a:sym typeface="Century Gothic"/>
              </a:rPr>
              <a:t>Mode Pratique</a:t>
            </a:r>
            <a:endParaRPr>
              <a:latin typeface="Century Gothic"/>
              <a:ea typeface="Century Gothic"/>
              <a:cs typeface="Century Gothic"/>
              <a:sym typeface="Century Gothic"/>
            </a:endParaRPr>
          </a:p>
          <a:p>
            <a:pPr indent="-336550" lvl="0" marL="457200" rtl="0" algn="l">
              <a:spcBef>
                <a:spcPts val="1000"/>
              </a:spcBef>
              <a:spcAft>
                <a:spcPts val="0"/>
              </a:spcAft>
              <a:buSzPts val="1700"/>
              <a:buFont typeface="Century Gothic"/>
              <a:buChar char="■"/>
            </a:pPr>
            <a:r>
              <a:rPr b="1" lang="en" sz="1700">
                <a:latin typeface="Century Gothic"/>
                <a:ea typeface="Century Gothic"/>
                <a:cs typeface="Century Gothic"/>
                <a:sym typeface="Century Gothic"/>
              </a:rPr>
              <a:t>Mode Examen </a:t>
            </a:r>
            <a:r>
              <a:rPr lang="en" sz="1500">
                <a:latin typeface="Century Gothic"/>
                <a:ea typeface="Century Gothic"/>
                <a:cs typeface="Century Gothic"/>
                <a:sym typeface="Century Gothic"/>
              </a:rPr>
              <a:t>intégré à l’application</a:t>
            </a:r>
            <a:endParaRPr sz="1500">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Choisir Examen </a:t>
            </a:r>
            <a:r>
              <a:rPr b="1" lang="en" sz="1500">
                <a:solidFill>
                  <a:schemeClr val="accent5"/>
                </a:solidFill>
                <a:latin typeface="Century Gothic"/>
                <a:ea typeface="Century Gothic"/>
                <a:cs typeface="Century Gothic"/>
                <a:sym typeface="Century Gothic"/>
              </a:rPr>
              <a:t>→ Quebec Uniform Examinations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Démarrer Examen </a:t>
            </a:r>
            <a:r>
              <a:rPr b="1" lang="en" sz="1500">
                <a:solidFill>
                  <a:schemeClr val="accent5"/>
                </a:solidFill>
                <a:latin typeface="Century Gothic"/>
                <a:ea typeface="Century Gothic"/>
                <a:cs typeface="Century Gothic"/>
                <a:sym typeface="Century Gothic"/>
              </a:rPr>
              <a:t>→ Start test</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Appareil verrouillé </a:t>
            </a:r>
            <a:r>
              <a:rPr b="1" lang="en" sz="1500">
                <a:solidFill>
                  <a:schemeClr val="accent5"/>
                </a:solidFill>
                <a:latin typeface="Century Gothic"/>
                <a:ea typeface="Century Gothic"/>
                <a:cs typeface="Century Gothic"/>
                <a:sym typeface="Century Gothic"/>
              </a:rPr>
              <a:t>→ Oui</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La barre supérieure change de couleur </a:t>
            </a:r>
            <a:r>
              <a:rPr b="1" lang="en" sz="1500">
                <a:solidFill>
                  <a:schemeClr val="accent5"/>
                </a:solidFill>
                <a:latin typeface="Century Gothic"/>
                <a:ea typeface="Century Gothic"/>
                <a:cs typeface="Century Gothic"/>
                <a:sym typeface="Century Gothic"/>
              </a:rPr>
              <a:t>→ Vert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Quand c’est terminé </a:t>
            </a:r>
            <a:r>
              <a:rPr b="1" lang="en" sz="1500">
                <a:solidFill>
                  <a:schemeClr val="accent5"/>
                </a:solidFill>
                <a:latin typeface="Century Gothic"/>
                <a:ea typeface="Century Gothic"/>
                <a:cs typeface="Century Gothic"/>
                <a:sym typeface="Century Gothic"/>
              </a:rPr>
              <a:t>→ Done </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SzPts val="1500"/>
              <a:buFont typeface="Century Gothic"/>
              <a:buChar char="✓"/>
            </a:pPr>
            <a:r>
              <a:rPr lang="en" sz="1500">
                <a:latin typeface="Century Gothic"/>
                <a:ea typeface="Century Gothic"/>
                <a:cs typeface="Century Gothic"/>
                <a:sym typeface="Century Gothic"/>
              </a:rPr>
              <a:t>Affiche le temps d’usage </a:t>
            </a:r>
            <a:r>
              <a:rPr b="1" lang="en" sz="1500">
                <a:solidFill>
                  <a:schemeClr val="accent5"/>
                </a:solidFill>
                <a:latin typeface="Century Gothic"/>
                <a:ea typeface="Century Gothic"/>
                <a:cs typeface="Century Gothic"/>
                <a:sym typeface="Century Gothic"/>
              </a:rPr>
              <a:t>→ À montrer à l’enseignant</a:t>
            </a:r>
            <a:endParaRPr b="1" sz="1500">
              <a:solidFill>
                <a:schemeClr val="accent5"/>
              </a:solidFill>
              <a:latin typeface="Century Gothic"/>
              <a:ea typeface="Century Gothic"/>
              <a:cs typeface="Century Gothic"/>
              <a:sym typeface="Century Gothic"/>
            </a:endParaRPr>
          </a:p>
          <a:p>
            <a:pPr indent="-323850" lvl="1" marL="914400" rtl="0" algn="l">
              <a:lnSpc>
                <a:spcPct val="115000"/>
              </a:lnSpc>
              <a:spcBef>
                <a:spcPts val="0"/>
              </a:spcBef>
              <a:spcAft>
                <a:spcPts val="0"/>
              </a:spcAft>
              <a:buClr>
                <a:schemeClr val="dk1"/>
              </a:buClr>
              <a:buSzPts val="1500"/>
              <a:buFont typeface="Century Gothic"/>
              <a:buChar char="✓"/>
            </a:pPr>
            <a:r>
              <a:rPr lang="en" sz="1500">
                <a:latin typeface="Century Gothic"/>
                <a:ea typeface="Century Gothic"/>
                <a:cs typeface="Century Gothic"/>
                <a:sym typeface="Century Gothic"/>
              </a:rPr>
              <a:t>Pour plus de sécurité</a:t>
            </a:r>
            <a:r>
              <a:rPr lang="en" sz="1500">
                <a:solidFill>
                  <a:schemeClr val="dk1"/>
                </a:solidFill>
                <a:latin typeface="Century Gothic"/>
                <a:ea typeface="Century Gothic"/>
                <a:cs typeface="Century Gothic"/>
                <a:sym typeface="Century Gothic"/>
              </a:rPr>
              <a:t> </a:t>
            </a:r>
            <a:r>
              <a:rPr b="1" lang="en" sz="1500">
                <a:solidFill>
                  <a:schemeClr val="accent5"/>
                </a:solidFill>
                <a:latin typeface="Century Gothic"/>
                <a:ea typeface="Century Gothic"/>
                <a:cs typeface="Century Gothic"/>
                <a:sym typeface="Century Gothic"/>
              </a:rPr>
              <a:t>→ Activer l’accès guidé de l’appareil (l’élève ne doit pas connaître le code)</a:t>
            </a:r>
            <a:endParaRPr b="1" sz="1500">
              <a:solidFill>
                <a:schemeClr val="accent5"/>
              </a:solidFill>
              <a:latin typeface="Century Gothic"/>
              <a:ea typeface="Century Gothic"/>
              <a:cs typeface="Century Gothic"/>
              <a:sym typeface="Century Gothic"/>
            </a:endParaRPr>
          </a:p>
        </p:txBody>
      </p:sp>
      <p:sp>
        <p:nvSpPr>
          <p:cNvPr id="380" name="Google Shape;380;p47"/>
          <p:cNvSpPr txBox="1"/>
          <p:nvPr>
            <p:ph type="title"/>
          </p:nvPr>
        </p:nvSpPr>
        <p:spPr>
          <a:xfrm>
            <a:off x="1024200" y="530725"/>
            <a:ext cx="35376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iPhone &amp; iPad</a:t>
            </a:r>
            <a:endParaRPr sz="2000">
              <a:solidFill>
                <a:schemeClr val="accent6"/>
              </a:solidFill>
              <a:latin typeface="Century Gothic"/>
              <a:ea typeface="Century Gothic"/>
              <a:cs typeface="Century Gothic"/>
              <a:sym typeface="Century Gothic"/>
            </a:endParaRPr>
          </a:p>
        </p:txBody>
      </p:sp>
      <p:grpSp>
        <p:nvGrpSpPr>
          <p:cNvPr id="381" name="Google Shape;381;p47"/>
          <p:cNvGrpSpPr/>
          <p:nvPr/>
        </p:nvGrpSpPr>
        <p:grpSpPr>
          <a:xfrm>
            <a:off x="5218614" y="585414"/>
            <a:ext cx="1488108" cy="930916"/>
            <a:chOff x="6527075" y="2033125"/>
            <a:chExt cx="2313600" cy="1205850"/>
          </a:xfrm>
        </p:grpSpPr>
        <p:sp>
          <p:nvSpPr>
            <p:cNvPr id="382" name="Google Shape;382;p4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3" name="Google Shape;383;p4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uFill>
                    <a:noFill/>
                  </a:uFill>
                  <a:latin typeface="Century Gothic"/>
                  <a:ea typeface="Century Gothic"/>
                  <a:cs typeface="Century Gothic"/>
                  <a:sym typeface="Century Gothic"/>
                  <a:hlinkClick r:id="rId3">
                    <a:extLst>
                      <a:ext uri="{A12FA001-AC4F-418D-AE19-62706E023703}">
                        <ahyp:hlinkClr val="tx"/>
                      </a:ext>
                    </a:extLst>
                  </a:hlinkClick>
                </a:rPr>
                <a:t>iOS App Store</a:t>
              </a:r>
              <a:endParaRPr b="1" sz="2200">
                <a:solidFill>
                  <a:schemeClr val="dk1"/>
                </a:solidFill>
                <a:latin typeface="Century Gothic"/>
                <a:ea typeface="Century Gothic"/>
                <a:cs typeface="Century Gothic"/>
                <a:sym typeface="Century Gothic"/>
              </a:endParaRPr>
            </a:p>
          </p:txBody>
        </p:sp>
      </p:grpSp>
      <p:pic>
        <p:nvPicPr>
          <p:cNvPr id="384" name="Google Shape;384;p47"/>
          <p:cNvPicPr preferRelativeResize="0"/>
          <p:nvPr/>
        </p:nvPicPr>
        <p:blipFill>
          <a:blip r:embed="rId4">
            <a:alphaModFix/>
          </a:blip>
          <a:stretch>
            <a:fillRect/>
          </a:stretch>
        </p:blipFill>
        <p:spPr>
          <a:xfrm rot="-1514343">
            <a:off x="6282645" y="1276598"/>
            <a:ext cx="375630" cy="429047"/>
          </a:xfrm>
          <a:prstGeom prst="rect">
            <a:avLst/>
          </a:prstGeom>
          <a:noFill/>
          <a:ln>
            <a:noFill/>
          </a:ln>
        </p:spPr>
      </p:pic>
      <p:grpSp>
        <p:nvGrpSpPr>
          <p:cNvPr id="385" name="Google Shape;385;p47"/>
          <p:cNvGrpSpPr/>
          <p:nvPr/>
        </p:nvGrpSpPr>
        <p:grpSpPr>
          <a:xfrm>
            <a:off x="7047414" y="584121"/>
            <a:ext cx="1488108" cy="930916"/>
            <a:chOff x="6527075" y="2033125"/>
            <a:chExt cx="2313600" cy="1205850"/>
          </a:xfrm>
        </p:grpSpPr>
        <p:sp>
          <p:nvSpPr>
            <p:cNvPr id="386" name="Google Shape;386;p4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7" name="Google Shape;387;p4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5"/>
                </a:rPr>
                <a:t>Pour plus</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6"/>
                </a:rPr>
                <a:t>de détails</a:t>
              </a:r>
              <a:endParaRPr b="1" sz="1500">
                <a:solidFill>
                  <a:schemeClr val="dk1"/>
                </a:solidFill>
                <a:latin typeface="Century Gothic"/>
                <a:ea typeface="Century Gothic"/>
                <a:cs typeface="Century Gothic"/>
                <a:sym typeface="Century Gothic"/>
              </a:endParaRPr>
            </a:p>
          </p:txBody>
        </p:sp>
      </p:grpSp>
      <p:pic>
        <p:nvPicPr>
          <p:cNvPr id="388" name="Google Shape;388;p47"/>
          <p:cNvPicPr preferRelativeResize="0"/>
          <p:nvPr/>
        </p:nvPicPr>
        <p:blipFill>
          <a:blip r:embed="rId4">
            <a:alphaModFix/>
          </a:blip>
          <a:stretch>
            <a:fillRect/>
          </a:stretch>
        </p:blipFill>
        <p:spPr>
          <a:xfrm rot="-1514343">
            <a:off x="8111445" y="1276598"/>
            <a:ext cx="375630" cy="429047"/>
          </a:xfrm>
          <a:prstGeom prst="rect">
            <a:avLst/>
          </a:prstGeom>
          <a:noFill/>
          <a:ln>
            <a:noFill/>
          </a:ln>
        </p:spPr>
      </p:pic>
      <p:pic>
        <p:nvPicPr>
          <p:cNvPr id="389" name="Google Shape;389;p47"/>
          <p:cNvPicPr preferRelativeResize="0"/>
          <p:nvPr/>
        </p:nvPicPr>
        <p:blipFill>
          <a:blip r:embed="rId7">
            <a:alphaModFix/>
          </a:blip>
          <a:stretch>
            <a:fillRect/>
          </a:stretch>
        </p:blipFill>
        <p:spPr>
          <a:xfrm>
            <a:off x="237623" y="694925"/>
            <a:ext cx="711900" cy="711900"/>
          </a:xfrm>
          <a:prstGeom prst="rect">
            <a:avLst/>
          </a:prstGeom>
          <a:noFill/>
          <a:ln>
            <a:noFill/>
          </a:ln>
        </p:spPr>
      </p:pic>
      <p:pic>
        <p:nvPicPr>
          <p:cNvPr id="390" name="Google Shape;390;p47"/>
          <p:cNvPicPr preferRelativeResize="0"/>
          <p:nvPr/>
        </p:nvPicPr>
        <p:blipFill rotWithShape="1">
          <a:blip r:embed="rId8">
            <a:alphaModFix/>
          </a:blip>
          <a:srcRect b="1880" l="1410" r="-1410" t="-1880"/>
          <a:stretch/>
        </p:blipFill>
        <p:spPr>
          <a:xfrm>
            <a:off x="6093100" y="1914475"/>
            <a:ext cx="2851175" cy="2140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396" name="Google Shape;396;p48"/>
          <p:cNvSpPr txBox="1"/>
          <p:nvPr/>
        </p:nvSpPr>
        <p:spPr>
          <a:xfrm>
            <a:off x="983625" y="1852050"/>
            <a:ext cx="7715400" cy="29040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Version Beta</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seulement</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intégré à l’application</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Il faut épingler l’écran pour le verrouiller</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Désactiver l’épinglage avec le mot de passe de l’appareil</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Détails pour épingler une application sur Android</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p:txBody>
      </p:sp>
      <p:sp>
        <p:nvSpPr>
          <p:cNvPr id="397" name="Google Shape;397;p48"/>
          <p:cNvSpPr txBox="1"/>
          <p:nvPr>
            <p:ph type="title"/>
          </p:nvPr>
        </p:nvSpPr>
        <p:spPr>
          <a:xfrm>
            <a:off x="1046675" y="530725"/>
            <a:ext cx="35262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Android (Beta)</a:t>
            </a:r>
            <a:endParaRPr sz="2000">
              <a:solidFill>
                <a:schemeClr val="accent6"/>
              </a:solidFill>
              <a:latin typeface="Century Gothic"/>
              <a:ea typeface="Century Gothic"/>
              <a:cs typeface="Century Gothic"/>
              <a:sym typeface="Century Gothic"/>
            </a:endParaRPr>
          </a:p>
        </p:txBody>
      </p:sp>
      <p:grpSp>
        <p:nvGrpSpPr>
          <p:cNvPr id="398" name="Google Shape;398;p48"/>
          <p:cNvGrpSpPr/>
          <p:nvPr/>
        </p:nvGrpSpPr>
        <p:grpSpPr>
          <a:xfrm>
            <a:off x="5218614" y="585414"/>
            <a:ext cx="1488108" cy="930916"/>
            <a:chOff x="6527075" y="2033125"/>
            <a:chExt cx="2313600" cy="1205850"/>
          </a:xfrm>
        </p:grpSpPr>
        <p:sp>
          <p:nvSpPr>
            <p:cNvPr id="399" name="Google Shape;399;p48"/>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00" name="Google Shape;400;p48"/>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4"/>
                </a:rPr>
                <a:t>Google Play Store</a:t>
              </a:r>
              <a:endParaRPr b="1" sz="2200">
                <a:solidFill>
                  <a:schemeClr val="dk1"/>
                </a:solidFill>
                <a:latin typeface="Century Gothic"/>
                <a:ea typeface="Century Gothic"/>
                <a:cs typeface="Century Gothic"/>
                <a:sym typeface="Century Gothic"/>
              </a:endParaRPr>
            </a:p>
          </p:txBody>
        </p:sp>
      </p:grpSp>
      <p:pic>
        <p:nvPicPr>
          <p:cNvPr id="401" name="Google Shape;401;p48"/>
          <p:cNvPicPr preferRelativeResize="0"/>
          <p:nvPr/>
        </p:nvPicPr>
        <p:blipFill>
          <a:blip r:embed="rId5">
            <a:alphaModFix/>
          </a:blip>
          <a:stretch>
            <a:fillRect/>
          </a:stretch>
        </p:blipFill>
        <p:spPr>
          <a:xfrm rot="-1514343">
            <a:off x="6282645" y="1276598"/>
            <a:ext cx="375630" cy="429047"/>
          </a:xfrm>
          <a:prstGeom prst="rect">
            <a:avLst/>
          </a:prstGeom>
          <a:noFill/>
          <a:ln>
            <a:noFill/>
          </a:ln>
        </p:spPr>
      </p:pic>
      <p:grpSp>
        <p:nvGrpSpPr>
          <p:cNvPr id="402" name="Google Shape;402;p48"/>
          <p:cNvGrpSpPr/>
          <p:nvPr/>
        </p:nvGrpSpPr>
        <p:grpSpPr>
          <a:xfrm>
            <a:off x="7047414" y="584121"/>
            <a:ext cx="1488108" cy="930916"/>
            <a:chOff x="6527075" y="2033125"/>
            <a:chExt cx="2313600" cy="1205850"/>
          </a:xfrm>
        </p:grpSpPr>
        <p:sp>
          <p:nvSpPr>
            <p:cNvPr id="403" name="Google Shape;403;p48"/>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04" name="Google Shape;404;p48"/>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6"/>
                </a:rPr>
                <a:t>Pour plus</a:t>
              </a:r>
              <a:endParaRPr b="1" sz="15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1500">
                  <a:solidFill>
                    <a:schemeClr val="hlink"/>
                  </a:solidFill>
                  <a:uFill>
                    <a:noFill/>
                  </a:uFill>
                  <a:latin typeface="Century Gothic"/>
                  <a:ea typeface="Century Gothic"/>
                  <a:cs typeface="Century Gothic"/>
                  <a:sym typeface="Century Gothic"/>
                  <a:hlinkClick r:id="rId7"/>
                </a:rPr>
                <a:t>de détails</a:t>
              </a:r>
              <a:endParaRPr b="1" sz="1500">
                <a:solidFill>
                  <a:schemeClr val="dk1"/>
                </a:solidFill>
                <a:latin typeface="Century Gothic"/>
                <a:ea typeface="Century Gothic"/>
                <a:cs typeface="Century Gothic"/>
                <a:sym typeface="Century Gothic"/>
              </a:endParaRPr>
            </a:p>
          </p:txBody>
        </p:sp>
      </p:grpSp>
      <p:pic>
        <p:nvPicPr>
          <p:cNvPr id="405" name="Google Shape;405;p48"/>
          <p:cNvPicPr preferRelativeResize="0"/>
          <p:nvPr/>
        </p:nvPicPr>
        <p:blipFill>
          <a:blip r:embed="rId5">
            <a:alphaModFix/>
          </a:blip>
          <a:stretch>
            <a:fillRect/>
          </a:stretch>
        </p:blipFill>
        <p:spPr>
          <a:xfrm rot="-1514343">
            <a:off x="8111445" y="1276598"/>
            <a:ext cx="375630" cy="429047"/>
          </a:xfrm>
          <a:prstGeom prst="rect">
            <a:avLst/>
          </a:prstGeom>
          <a:noFill/>
          <a:ln>
            <a:noFill/>
          </a:ln>
        </p:spPr>
      </p:pic>
      <p:pic>
        <p:nvPicPr>
          <p:cNvPr id="406" name="Google Shape;406;p48"/>
          <p:cNvPicPr preferRelativeResize="0"/>
          <p:nvPr/>
        </p:nvPicPr>
        <p:blipFill>
          <a:blip r:embed="rId8">
            <a:alphaModFix/>
          </a:blip>
          <a:stretch>
            <a:fillRect/>
          </a:stretch>
        </p:blipFill>
        <p:spPr>
          <a:xfrm>
            <a:off x="237623" y="694925"/>
            <a:ext cx="711900" cy="71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12" name="Google Shape;412;p49"/>
          <p:cNvSpPr txBox="1"/>
          <p:nvPr>
            <p:ph type="title"/>
          </p:nvPr>
        </p:nvSpPr>
        <p:spPr>
          <a:xfrm>
            <a:off x="1035450" y="530725"/>
            <a:ext cx="3503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Chromebook</a:t>
            </a:r>
            <a:endParaRPr sz="2000">
              <a:solidFill>
                <a:schemeClr val="accent6"/>
              </a:solidFill>
              <a:latin typeface="Century Gothic"/>
              <a:ea typeface="Century Gothic"/>
              <a:cs typeface="Century Gothic"/>
              <a:sym typeface="Century Gothic"/>
            </a:endParaRPr>
          </a:p>
        </p:txBody>
      </p:sp>
      <p:sp>
        <p:nvSpPr>
          <p:cNvPr id="413" name="Google Shape;413;p49"/>
          <p:cNvSpPr txBox="1"/>
          <p:nvPr/>
        </p:nvSpPr>
        <p:spPr>
          <a:xfrm>
            <a:off x="374025" y="1852050"/>
            <a:ext cx="7715400" cy="30837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Lien à utiliser</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Le mode Kiosque permet de verrouiller les Chromebook </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Préparation à faire par l’administrateur de la console Google Workspace (services informatiques)</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Tutoriel vidéo</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414" name="Google Shape;414;p49"/>
          <p:cNvPicPr preferRelativeResize="0"/>
          <p:nvPr/>
        </p:nvPicPr>
        <p:blipFill>
          <a:blip r:embed="rId6">
            <a:alphaModFix/>
          </a:blip>
          <a:stretch>
            <a:fillRect/>
          </a:stretch>
        </p:blipFill>
        <p:spPr>
          <a:xfrm>
            <a:off x="6180700" y="125225"/>
            <a:ext cx="2156350" cy="2833575"/>
          </a:xfrm>
          <a:prstGeom prst="rect">
            <a:avLst/>
          </a:prstGeom>
          <a:noFill/>
          <a:ln cap="flat" cmpd="sng" w="28575">
            <a:solidFill>
              <a:schemeClr val="dk1"/>
            </a:solidFill>
            <a:prstDash val="solid"/>
            <a:round/>
            <a:headEnd len="sm" w="sm" type="none"/>
            <a:tailEnd len="sm" w="sm" type="none"/>
          </a:ln>
        </p:spPr>
      </p:pic>
      <p:sp>
        <p:nvSpPr>
          <p:cNvPr id="415" name="Google Shape;415;p49"/>
          <p:cNvSpPr/>
          <p:nvPr/>
        </p:nvSpPr>
        <p:spPr>
          <a:xfrm rot="-738087">
            <a:off x="4704887" y="1774149"/>
            <a:ext cx="1254605" cy="323934"/>
          </a:xfrm>
          <a:prstGeom prst="rightArrow">
            <a:avLst>
              <a:gd fmla="val 50000" name="adj1"/>
              <a:gd fmla="val 50000" name="adj2"/>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16" name="Google Shape;416;p49"/>
          <p:cNvPicPr preferRelativeResize="0"/>
          <p:nvPr/>
        </p:nvPicPr>
        <p:blipFill>
          <a:blip r:embed="rId7">
            <a:alphaModFix/>
          </a:blip>
          <a:stretch>
            <a:fillRect/>
          </a:stretch>
        </p:blipFill>
        <p:spPr>
          <a:xfrm>
            <a:off x="237623" y="694925"/>
            <a:ext cx="711900" cy="71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idx="1" type="subTitle"/>
          </p:nvPr>
        </p:nvSpPr>
        <p:spPr>
          <a:xfrm>
            <a:off x="144400" y="1454275"/>
            <a:ext cx="3278700" cy="84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Stéphanie Rioux</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400" u="sng">
                <a:latin typeface="Century Gothic"/>
                <a:ea typeface="Century Gothic"/>
                <a:cs typeface="Century Gothic"/>
                <a:sym typeface="Century Gothic"/>
                <a:hlinkClick r:id="rId3"/>
              </a:rPr>
              <a:t>stephanie.rioux@recit.gouv.qc.ca</a:t>
            </a:r>
            <a:endParaRPr sz="1600">
              <a:latin typeface="Century Gothic"/>
              <a:ea typeface="Century Gothic"/>
              <a:cs typeface="Century Gothic"/>
              <a:sym typeface="Century Gothic"/>
            </a:endParaRPr>
          </a:p>
        </p:txBody>
      </p:sp>
      <p:sp>
        <p:nvSpPr>
          <p:cNvPr id="228" name="Google Shape;228;p3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229" name="Google Shape;229;p32"/>
          <p:cNvPicPr preferRelativeResize="0"/>
          <p:nvPr/>
        </p:nvPicPr>
        <p:blipFill rotWithShape="1">
          <a:blip r:embed="rId4">
            <a:alphaModFix/>
          </a:blip>
          <a:srcRect b="0" l="0" r="0" t="0"/>
          <a:stretch/>
        </p:blipFill>
        <p:spPr>
          <a:xfrm>
            <a:off x="4569449" y="3400898"/>
            <a:ext cx="3185525" cy="914500"/>
          </a:xfrm>
          <a:prstGeom prst="rect">
            <a:avLst/>
          </a:prstGeom>
          <a:noFill/>
          <a:ln>
            <a:noFill/>
          </a:ln>
        </p:spPr>
      </p:pic>
      <p:pic>
        <p:nvPicPr>
          <p:cNvPr id="230" name="Google Shape;230;p32"/>
          <p:cNvPicPr preferRelativeResize="0"/>
          <p:nvPr/>
        </p:nvPicPr>
        <p:blipFill rotWithShape="1">
          <a:blip r:embed="rId5">
            <a:alphaModFix/>
          </a:blip>
          <a:srcRect b="0" l="0" r="0" t="0"/>
          <a:stretch/>
        </p:blipFill>
        <p:spPr>
          <a:xfrm>
            <a:off x="4688504" y="1385512"/>
            <a:ext cx="3044250" cy="789400"/>
          </a:xfrm>
          <a:prstGeom prst="rect">
            <a:avLst/>
          </a:prstGeom>
          <a:noFill/>
          <a:ln>
            <a:noFill/>
          </a:ln>
        </p:spPr>
      </p:pic>
      <p:grpSp>
        <p:nvGrpSpPr>
          <p:cNvPr id="231" name="Google Shape;231;p32"/>
          <p:cNvGrpSpPr/>
          <p:nvPr/>
        </p:nvGrpSpPr>
        <p:grpSpPr>
          <a:xfrm>
            <a:off x="4113918" y="731642"/>
            <a:ext cx="4193422" cy="2131004"/>
            <a:chOff x="1177450" y="241631"/>
            <a:chExt cx="6173152" cy="3616776"/>
          </a:xfrm>
        </p:grpSpPr>
        <p:sp>
          <p:nvSpPr>
            <p:cNvPr id="232" name="Google Shape;232;p32"/>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3" name="Google Shape;233;p32"/>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32"/>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32"/>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22" name="Google Shape;422;p50"/>
          <p:cNvSpPr txBox="1"/>
          <p:nvPr>
            <p:ph type="title"/>
          </p:nvPr>
        </p:nvSpPr>
        <p:spPr>
          <a:xfrm>
            <a:off x="1069100" y="530725"/>
            <a:ext cx="3686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Ordinateur portable </a:t>
            </a:r>
            <a:endParaRPr sz="2000">
              <a:solidFill>
                <a:schemeClr val="accent6"/>
              </a:solidFill>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(Windows, macOS)</a:t>
            </a:r>
            <a:endParaRPr sz="2000">
              <a:solidFill>
                <a:schemeClr val="accent6"/>
              </a:solidFill>
              <a:latin typeface="Century Gothic"/>
              <a:ea typeface="Century Gothic"/>
              <a:cs typeface="Century Gothic"/>
              <a:sym typeface="Century Gothic"/>
            </a:endParaRPr>
          </a:p>
        </p:txBody>
      </p:sp>
      <p:sp>
        <p:nvSpPr>
          <p:cNvPr id="423" name="Google Shape;423;p50"/>
          <p:cNvSpPr txBox="1"/>
          <p:nvPr/>
        </p:nvSpPr>
        <p:spPr>
          <a:xfrm>
            <a:off x="450225" y="1928250"/>
            <a:ext cx="7715400" cy="21600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0"/>
              </a:spcBef>
              <a:spcAft>
                <a:spcPts val="0"/>
              </a:spcAft>
              <a:buSzPts val="2000"/>
              <a:buFont typeface="Century Gothic"/>
              <a:buChar char="■"/>
            </a:pPr>
            <a:r>
              <a:rPr b="1" lang="en" sz="2000">
                <a:latin typeface="Century Gothic"/>
                <a:ea typeface="Century Gothic"/>
                <a:cs typeface="Century Gothic"/>
                <a:sym typeface="Century Gothic"/>
              </a:rPr>
              <a:t>Mode Pratique</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desmos.com</a:t>
            </a:r>
            <a:r>
              <a:rPr lang="en" sz="2000">
                <a:latin typeface="Century Gothic"/>
                <a:ea typeface="Century Gothic"/>
                <a:cs typeface="Century Gothic"/>
                <a:sym typeface="Century Gothic"/>
              </a:rPr>
              <a:t>) </a:t>
            </a:r>
            <a:endParaRPr sz="2000">
              <a:latin typeface="Century Gothic"/>
              <a:ea typeface="Century Gothic"/>
              <a:cs typeface="Century Gothic"/>
              <a:sym typeface="Century Gothic"/>
            </a:endParaRPr>
          </a:p>
          <a:p>
            <a:pPr indent="-355600" lvl="0" marL="457200" rtl="0" algn="l">
              <a:lnSpc>
                <a:spcPct val="100000"/>
              </a:lnSpc>
              <a:spcBef>
                <a:spcPts val="1000"/>
              </a:spcBef>
              <a:spcAft>
                <a:spcPts val="0"/>
              </a:spcAft>
              <a:buSzPts val="2000"/>
              <a:buFont typeface="Century Gothic"/>
              <a:buChar char="■"/>
            </a:pPr>
            <a:r>
              <a:rPr b="1" lang="en" sz="2000">
                <a:latin typeface="Century Gothic"/>
                <a:ea typeface="Century Gothic"/>
                <a:cs typeface="Century Gothic"/>
                <a:sym typeface="Century Gothic"/>
              </a:rPr>
              <a:t>Mode Examen</a:t>
            </a:r>
            <a:endParaRPr b="1"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Lien à utiliser</a:t>
            </a:r>
            <a:endParaRPr sz="2000">
              <a:solidFill>
                <a:schemeClr val="accent5"/>
              </a:solidFill>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Session examen configurée sur l’ordinateur</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Par les services informatiques</a:t>
            </a:r>
            <a:endParaRPr sz="2000">
              <a:latin typeface="Century Gothic"/>
              <a:ea typeface="Century Gothic"/>
              <a:cs typeface="Century Gothic"/>
              <a:sym typeface="Century Gothic"/>
            </a:endParaRPr>
          </a:p>
          <a:p>
            <a:pPr indent="-355600" lvl="1" marL="914400" rtl="0" algn="l">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Même procédure que Usito (français)</a:t>
            </a:r>
            <a:endParaRPr sz="2000">
              <a:latin typeface="Century Gothic"/>
              <a:ea typeface="Century Gothic"/>
              <a:cs typeface="Century Gothic"/>
              <a:sym typeface="Century Gothic"/>
            </a:endParaRPr>
          </a:p>
        </p:txBody>
      </p:sp>
      <p:pic>
        <p:nvPicPr>
          <p:cNvPr id="424" name="Google Shape;424;p50"/>
          <p:cNvPicPr preferRelativeResize="0"/>
          <p:nvPr/>
        </p:nvPicPr>
        <p:blipFill>
          <a:blip r:embed="rId5">
            <a:alphaModFix/>
          </a:blip>
          <a:stretch>
            <a:fillRect/>
          </a:stretch>
        </p:blipFill>
        <p:spPr>
          <a:xfrm>
            <a:off x="6180700" y="201425"/>
            <a:ext cx="2156350" cy="2833575"/>
          </a:xfrm>
          <a:prstGeom prst="rect">
            <a:avLst/>
          </a:prstGeom>
          <a:noFill/>
          <a:ln cap="flat" cmpd="sng" w="28575">
            <a:solidFill>
              <a:schemeClr val="dk1"/>
            </a:solidFill>
            <a:prstDash val="solid"/>
            <a:round/>
            <a:headEnd len="sm" w="sm" type="none"/>
            <a:tailEnd len="sm" w="sm" type="none"/>
          </a:ln>
        </p:spPr>
      </p:pic>
      <p:sp>
        <p:nvSpPr>
          <p:cNvPr id="425" name="Google Shape;425;p50"/>
          <p:cNvSpPr/>
          <p:nvPr/>
        </p:nvSpPr>
        <p:spPr>
          <a:xfrm rot="-424982">
            <a:off x="4763632" y="1883879"/>
            <a:ext cx="1218902" cy="324066"/>
          </a:xfrm>
          <a:prstGeom prst="rightArrow">
            <a:avLst>
              <a:gd fmla="val 50000" name="adj1"/>
              <a:gd fmla="val 50000" name="adj2"/>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26" name="Google Shape;426;p50"/>
          <p:cNvPicPr preferRelativeResize="0"/>
          <p:nvPr/>
        </p:nvPicPr>
        <p:blipFill>
          <a:blip r:embed="rId6">
            <a:alphaModFix/>
          </a:blip>
          <a:stretch>
            <a:fillRect/>
          </a:stretch>
        </p:blipFill>
        <p:spPr>
          <a:xfrm>
            <a:off x="237623" y="694925"/>
            <a:ext cx="711900" cy="71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1"/>
          <p:cNvSpPr txBox="1"/>
          <p:nvPr>
            <p:ph type="title"/>
          </p:nvPr>
        </p:nvSpPr>
        <p:spPr>
          <a:xfrm>
            <a:off x="1209050" y="478560"/>
            <a:ext cx="27279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Expérience au </a:t>
            </a:r>
            <a:endParaRPr sz="2300">
              <a:latin typeface="Century Gothic"/>
              <a:ea typeface="Century Gothic"/>
              <a:cs typeface="Century Gothic"/>
              <a:sym typeface="Century Gothic"/>
            </a:endParaRPr>
          </a:p>
          <a:p>
            <a:pPr indent="0" lvl="0" marL="0" rtl="0" algn="l">
              <a:spcBef>
                <a:spcPts val="0"/>
              </a:spcBef>
              <a:spcAft>
                <a:spcPts val="0"/>
              </a:spcAft>
              <a:buNone/>
            </a:pPr>
            <a:r>
              <a:rPr lang="en" sz="2300">
                <a:latin typeface="Century Gothic"/>
                <a:ea typeface="Century Gothic"/>
                <a:cs typeface="Century Gothic"/>
                <a:sym typeface="Century Gothic"/>
              </a:rPr>
              <a:t>CSS Côte-du-Sud</a:t>
            </a:r>
            <a:endParaRPr sz="2300">
              <a:latin typeface="Century Gothic"/>
              <a:ea typeface="Century Gothic"/>
              <a:cs typeface="Century Gothic"/>
              <a:sym typeface="Century Gothic"/>
            </a:endParaRPr>
          </a:p>
          <a:p>
            <a:pPr indent="0" lvl="0" marL="0" rtl="0" algn="l">
              <a:spcBef>
                <a:spcPts val="0"/>
              </a:spcBef>
              <a:spcAft>
                <a:spcPts val="0"/>
              </a:spcAft>
              <a:buNone/>
            </a:pPr>
            <a:r>
              <a:rPr lang="en" sz="2000">
                <a:solidFill>
                  <a:schemeClr val="accent6"/>
                </a:solidFill>
                <a:latin typeface="Century Gothic"/>
                <a:ea typeface="Century Gothic"/>
                <a:cs typeface="Century Gothic"/>
                <a:sym typeface="Century Gothic"/>
              </a:rPr>
              <a:t>Appareils Windows</a:t>
            </a:r>
            <a:endParaRPr sz="2000">
              <a:solidFill>
                <a:schemeClr val="accent6"/>
              </a:solidFill>
              <a:latin typeface="Century Gothic"/>
              <a:ea typeface="Century Gothic"/>
              <a:cs typeface="Century Gothic"/>
              <a:sym typeface="Century Gothic"/>
            </a:endParaRPr>
          </a:p>
        </p:txBody>
      </p:sp>
      <p:sp>
        <p:nvSpPr>
          <p:cNvPr id="432" name="Google Shape;432;p5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33" name="Google Shape;433;p51"/>
          <p:cNvSpPr txBox="1"/>
          <p:nvPr/>
        </p:nvSpPr>
        <p:spPr>
          <a:xfrm>
            <a:off x="120000" y="1766025"/>
            <a:ext cx="8931300" cy="3080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900" u="none" cap="none" strike="noStrike">
              <a:solidFill>
                <a:srgbClr val="000000"/>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000000"/>
              </a:buClr>
              <a:buSzPts val="1900"/>
              <a:buFont typeface="Century Gothic"/>
              <a:buChar char="■"/>
            </a:pPr>
            <a:r>
              <a:rPr b="1" i="0" lang="en" sz="1900" u="none" cap="none" strike="noStrike">
                <a:solidFill>
                  <a:srgbClr val="000000"/>
                </a:solidFill>
                <a:latin typeface="Century Gothic"/>
                <a:ea typeface="Century Gothic"/>
                <a:cs typeface="Century Gothic"/>
                <a:sym typeface="Century Gothic"/>
              </a:rPr>
              <a:t>Pour utiliser </a:t>
            </a:r>
            <a:r>
              <a:rPr b="1" i="0" lang="en" sz="1900" u="sng" cap="none" strike="noStrike">
                <a:solidFill>
                  <a:schemeClr val="accent5"/>
                </a:solidFill>
                <a:latin typeface="Century Gothic"/>
                <a:ea typeface="Century Gothic"/>
                <a:cs typeface="Century Gothic"/>
                <a:sym typeface="Century Gothic"/>
              </a:rPr>
              <a:t>Demos Mode Examen</a:t>
            </a:r>
            <a:r>
              <a:rPr b="1" i="0" lang="en" sz="1900" u="none" cap="none" strike="noStrike">
                <a:solidFill>
                  <a:srgbClr val="000000"/>
                </a:solidFill>
                <a:latin typeface="Century Gothic"/>
                <a:ea typeface="Century Gothic"/>
                <a:cs typeface="Century Gothic"/>
                <a:sym typeface="Century Gothic"/>
              </a:rPr>
              <a:t> pendant une évaluation</a:t>
            </a:r>
            <a:endParaRPr sz="1900"/>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redémarre son 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se connecte sur la session </a:t>
            </a:r>
            <a:r>
              <a:rPr lang="en" sz="1900">
                <a:latin typeface="Century Gothic"/>
                <a:ea typeface="Century Gothic"/>
                <a:cs typeface="Century Gothic"/>
                <a:sym typeface="Century Gothic"/>
              </a:rPr>
              <a:t>d’évaluation</a:t>
            </a:r>
            <a:r>
              <a:rPr b="0" i="0" lang="en" sz="1900" u="none" cap="none" strike="noStrike">
                <a:solidFill>
                  <a:srgbClr val="000000"/>
                </a:solidFill>
                <a:latin typeface="Century Gothic"/>
                <a:ea typeface="Century Gothic"/>
                <a:cs typeface="Century Gothic"/>
                <a:sym typeface="Century Gothic"/>
              </a:rPr>
              <a:t>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L’élève accède à </a:t>
            </a:r>
            <a:r>
              <a:rPr b="1" i="0" lang="en" sz="1900" u="sng" cap="none" strike="noStrike">
                <a:solidFill>
                  <a:schemeClr val="accent5"/>
                </a:solidFill>
                <a:latin typeface="Century Gothic"/>
                <a:ea typeface="Century Gothic"/>
                <a:cs typeface="Century Gothic"/>
                <a:sym typeface="Century Gothic"/>
              </a:rPr>
              <a:t>Desmos Mode Examen</a:t>
            </a:r>
            <a:r>
              <a:rPr b="0" i="0" lang="en" sz="1900" u="none" cap="none" strike="noStrike">
                <a:solidFill>
                  <a:srgbClr val="000000"/>
                </a:solidFill>
                <a:latin typeface="Century Gothic"/>
                <a:ea typeface="Century Gothic"/>
                <a:cs typeface="Century Gothic"/>
                <a:sym typeface="Century Gothic"/>
              </a:rPr>
              <a:t> en utilisant l’icône sur le bureau de </a:t>
            </a:r>
            <a:r>
              <a:rPr lang="en" sz="1900">
                <a:latin typeface="Century Gothic"/>
                <a:ea typeface="Century Gothic"/>
                <a:cs typeface="Century Gothic"/>
                <a:sym typeface="Century Gothic"/>
              </a:rPr>
              <a:t>son </a:t>
            </a:r>
            <a:r>
              <a:rPr b="0" i="0" lang="en" sz="1900" u="none" cap="none" strike="noStrike">
                <a:solidFill>
                  <a:srgbClr val="000000"/>
                </a:solidFill>
                <a:latin typeface="Century Gothic"/>
                <a:ea typeface="Century Gothic"/>
                <a:cs typeface="Century Gothic"/>
                <a:sym typeface="Century Gothic"/>
              </a:rPr>
              <a:t>ordinateur;</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lang="en" sz="1900">
                <a:latin typeface="Century Gothic"/>
                <a:ea typeface="Century Gothic"/>
                <a:cs typeface="Century Gothic"/>
                <a:sym typeface="Century Gothic"/>
              </a:rPr>
              <a:t>L’a</a:t>
            </a:r>
            <a:r>
              <a:rPr b="0" i="0" lang="en" sz="1900" u="none" cap="none" strike="noStrike">
                <a:solidFill>
                  <a:srgbClr val="000000"/>
                </a:solidFill>
                <a:latin typeface="Century Gothic"/>
                <a:ea typeface="Century Gothic"/>
                <a:cs typeface="Century Gothic"/>
                <a:sym typeface="Century Gothic"/>
              </a:rPr>
              <a:t>ppareil </a:t>
            </a:r>
            <a:r>
              <a:rPr lang="en" sz="1900">
                <a:latin typeface="Century Gothic"/>
                <a:ea typeface="Century Gothic"/>
                <a:cs typeface="Century Gothic"/>
                <a:sym typeface="Century Gothic"/>
              </a:rPr>
              <a:t>est automatiquement verrouillé;</a:t>
            </a:r>
            <a:endParaRPr b="1" i="0" sz="1900" u="none" cap="none" strike="noStrike">
              <a:solidFill>
                <a:schemeClr val="accent5"/>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rgbClr val="000000"/>
              </a:buClr>
              <a:buSzPts val="1900"/>
              <a:buFont typeface="Century Gothic"/>
              <a:buChar char="✓"/>
            </a:pPr>
            <a:r>
              <a:rPr b="0" i="0" lang="en" sz="1900" u="none" cap="none" strike="noStrike">
                <a:solidFill>
                  <a:srgbClr val="000000"/>
                </a:solidFill>
                <a:latin typeface="Century Gothic"/>
                <a:ea typeface="Century Gothic"/>
                <a:cs typeface="Century Gothic"/>
                <a:sym typeface="Century Gothic"/>
              </a:rPr>
              <a:t>Pour vérifier rapidement que l’élève est en session </a:t>
            </a:r>
            <a:r>
              <a:rPr lang="en" sz="1900">
                <a:latin typeface="Century Gothic"/>
                <a:ea typeface="Century Gothic"/>
                <a:cs typeface="Century Gothic"/>
                <a:sym typeface="Century Gothic"/>
              </a:rPr>
              <a:t>d’évaluation</a:t>
            </a:r>
            <a:r>
              <a:rPr b="1" i="0" lang="en" sz="1900" u="none" cap="none" strike="noStrike">
                <a:solidFill>
                  <a:schemeClr val="accent5"/>
                </a:solidFill>
                <a:latin typeface="Century Gothic"/>
                <a:ea typeface="Century Gothic"/>
                <a:cs typeface="Century Gothic"/>
                <a:sym typeface="Century Gothic"/>
              </a:rPr>
              <a:t> </a:t>
            </a:r>
            <a:r>
              <a:rPr lang="en" sz="1900">
                <a:latin typeface="Century Gothic"/>
                <a:ea typeface="Century Gothic"/>
                <a:cs typeface="Century Gothic"/>
                <a:sym typeface="Century Gothic"/>
              </a:rPr>
              <a:t>le   </a:t>
            </a:r>
            <a:r>
              <a:rPr b="1" lang="en" sz="1900">
                <a:solidFill>
                  <a:schemeClr val="lt1"/>
                </a:solidFill>
                <a:highlight>
                  <a:srgbClr val="00FF00"/>
                </a:highlight>
                <a:latin typeface="Century Gothic"/>
                <a:ea typeface="Century Gothic"/>
                <a:cs typeface="Century Gothic"/>
                <a:sym typeface="Century Gothic"/>
              </a:rPr>
              <a:t> </a:t>
            </a:r>
            <a:r>
              <a:rPr b="1" lang="en" sz="1900">
                <a:solidFill>
                  <a:schemeClr val="lt1"/>
                </a:solidFill>
                <a:highlight>
                  <a:srgbClr val="38761D"/>
                </a:highlight>
                <a:latin typeface="Century Gothic"/>
                <a:ea typeface="Century Gothic"/>
                <a:cs typeface="Century Gothic"/>
                <a:sym typeface="Century Gothic"/>
              </a:rPr>
              <a:t>f</a:t>
            </a:r>
            <a:r>
              <a:rPr b="1" i="0" lang="en" sz="1900" u="none" cap="none" strike="noStrike">
                <a:solidFill>
                  <a:schemeClr val="lt1"/>
                </a:solidFill>
                <a:highlight>
                  <a:srgbClr val="38761D"/>
                </a:highlight>
                <a:latin typeface="Century Gothic"/>
                <a:ea typeface="Century Gothic"/>
                <a:cs typeface="Century Gothic"/>
                <a:sym typeface="Century Gothic"/>
              </a:rPr>
              <a:t>ond d’écran est </a:t>
            </a:r>
            <a:r>
              <a:rPr b="1" lang="en" sz="1900">
                <a:solidFill>
                  <a:schemeClr val="lt1"/>
                </a:solidFill>
                <a:highlight>
                  <a:srgbClr val="38761D"/>
                </a:highlight>
                <a:latin typeface="Century Gothic"/>
                <a:ea typeface="Century Gothic"/>
                <a:cs typeface="Century Gothic"/>
                <a:sym typeface="Century Gothic"/>
              </a:rPr>
              <a:t>vert </a:t>
            </a:r>
            <a:r>
              <a:rPr lang="en" sz="1900">
                <a:highlight>
                  <a:schemeClr val="lt1"/>
                </a:highlight>
                <a:latin typeface="Century Gothic"/>
                <a:ea typeface="Century Gothic"/>
                <a:cs typeface="Century Gothic"/>
                <a:sym typeface="Century Gothic"/>
              </a:rPr>
              <a:t>et les applications ne sont pas accessibles.</a:t>
            </a:r>
            <a:endParaRPr i="0" sz="1900" u="none" cap="none" strike="noStrike">
              <a:highlight>
                <a:schemeClr val="lt1"/>
              </a:highlight>
              <a:latin typeface="Century Gothic"/>
              <a:ea typeface="Century Gothic"/>
              <a:cs typeface="Century Gothic"/>
              <a:sym typeface="Century Gothic"/>
            </a:endParaRPr>
          </a:p>
        </p:txBody>
      </p:sp>
      <p:pic>
        <p:nvPicPr>
          <p:cNvPr id="434" name="Google Shape;434;p51"/>
          <p:cNvPicPr preferRelativeResize="0"/>
          <p:nvPr/>
        </p:nvPicPr>
        <p:blipFill>
          <a:blip r:embed="rId3">
            <a:alphaModFix/>
          </a:blip>
          <a:stretch>
            <a:fillRect/>
          </a:stretch>
        </p:blipFill>
        <p:spPr>
          <a:xfrm>
            <a:off x="5250600" y="0"/>
            <a:ext cx="3800626" cy="2137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440" name="Google Shape;440;p5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41" name="Google Shape;441;p52"/>
          <p:cNvSpPr txBox="1"/>
          <p:nvPr/>
        </p:nvSpPr>
        <p:spPr>
          <a:xfrm>
            <a:off x="1096500" y="1924175"/>
            <a:ext cx="6951000" cy="250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a:t>
            </a:r>
            <a:r>
              <a:rPr lang="en" sz="3500">
                <a:solidFill>
                  <a:schemeClr val="accent1"/>
                </a:solidFill>
                <a:latin typeface="Century Gothic"/>
                <a:ea typeface="Century Gothic"/>
                <a:cs typeface="Century Gothic"/>
                <a:sym typeface="Century Gothic"/>
              </a:rPr>
              <a:t>sont</a:t>
            </a:r>
            <a:r>
              <a:rPr lang="en" sz="3500">
                <a:solidFill>
                  <a:schemeClr val="accent1"/>
                </a:solidFill>
                <a:latin typeface="Century Gothic"/>
                <a:ea typeface="Century Gothic"/>
                <a:cs typeface="Century Gothic"/>
                <a:sym typeface="Century Gothic"/>
              </a:rPr>
              <a:t> </a:t>
            </a:r>
            <a:r>
              <a:rPr lang="en" sz="3500">
                <a:solidFill>
                  <a:schemeClr val="accent1"/>
                </a:solidFill>
                <a:latin typeface="Century Gothic"/>
                <a:ea typeface="Century Gothic"/>
                <a:cs typeface="Century Gothic"/>
                <a:sym typeface="Century Gothic"/>
              </a:rPr>
              <a:t>les</a:t>
            </a:r>
            <a:r>
              <a:rPr lang="en" sz="3500">
                <a:solidFill>
                  <a:schemeClr val="accent1"/>
                </a:solidFill>
                <a:latin typeface="Century Gothic"/>
                <a:ea typeface="Century Gothic"/>
                <a:cs typeface="Century Gothic"/>
                <a:sym typeface="Century Gothic"/>
              </a:rPr>
              <a:t> </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DÉFIS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qui peuvent freiner l’utilisation de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442" name="Google Shape;442;p52">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443" name="Google Shape;443;p52"/>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49" name="Google Shape;449;p53"/>
          <p:cNvSpPr txBox="1"/>
          <p:nvPr>
            <p:ph idx="4294967295" type="body"/>
          </p:nvPr>
        </p:nvSpPr>
        <p:spPr>
          <a:xfrm>
            <a:off x="358200" y="1486650"/>
            <a:ext cx="8427600" cy="16392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3</a:t>
            </a:r>
            <a:endParaRPr b="1">
              <a:solidFill>
                <a:schemeClr val="accent4"/>
              </a:solidFill>
              <a:highlight>
                <a:schemeClr val="lt1"/>
              </a:highlight>
              <a:latin typeface="Century Gothic"/>
              <a:ea typeface="Century Gothic"/>
              <a:cs typeface="Century Gothic"/>
              <a:sym typeface="Century Gothic"/>
            </a:endParaRPr>
          </a:p>
          <a:p>
            <a:pPr indent="0" lvl="0" marL="0" rtl="0" algn="ctr">
              <a:lnSpc>
                <a:spcPct val="115000"/>
              </a:lnSpc>
              <a:spcBef>
                <a:spcPts val="0"/>
              </a:spcBef>
              <a:spcAft>
                <a:spcPts val="1000"/>
              </a:spcAft>
              <a:buNone/>
            </a:pPr>
            <a:r>
              <a:rPr lang="en">
                <a:solidFill>
                  <a:schemeClr val="lt1"/>
                </a:solidFill>
                <a:latin typeface="Century Gothic"/>
                <a:ea typeface="Century Gothic"/>
                <a:cs typeface="Century Gothic"/>
                <a:sym typeface="Century Gothic"/>
              </a:rPr>
              <a:t>Desmos Mode Examen: Venez explorer des tâches d’appropriation clé en main</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5" name="Google Shape;455;p54"/>
          <p:cNvSpPr txBox="1"/>
          <p:nvPr>
            <p:ph idx="4294967295" type="body"/>
          </p:nvPr>
        </p:nvSpPr>
        <p:spPr>
          <a:xfrm>
            <a:off x="867050" y="1489650"/>
            <a:ext cx="7313400" cy="12468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sz="3400">
                <a:solidFill>
                  <a:srgbClr val="FFFFFF"/>
                </a:solidFill>
                <a:latin typeface="Century Gothic"/>
                <a:ea typeface="Century Gothic"/>
                <a:cs typeface="Century Gothic"/>
                <a:sym typeface="Century Gothic"/>
              </a:rPr>
              <a:t>Tâches d’appropriation:</a:t>
            </a:r>
            <a:endParaRPr b="1" sz="3400">
              <a:solidFill>
                <a:srgbClr val="FFFFFF"/>
              </a:solidFill>
              <a:latin typeface="Century Gothic"/>
              <a:ea typeface="Century Gothic"/>
              <a:cs typeface="Century Gothic"/>
              <a:sym typeface="Century Gothic"/>
            </a:endParaRPr>
          </a:p>
          <a:p>
            <a:pPr indent="0" lvl="0" marL="0" rtl="0" algn="ctr">
              <a:spcBef>
                <a:spcPts val="600"/>
              </a:spcBef>
              <a:spcAft>
                <a:spcPts val="0"/>
              </a:spcAft>
              <a:buNone/>
            </a:pPr>
            <a:r>
              <a:rPr b="1" lang="en">
                <a:solidFill>
                  <a:srgbClr val="94BF6E"/>
                </a:solidFill>
                <a:latin typeface="Century Gothic"/>
                <a:ea typeface="Century Gothic"/>
                <a:cs typeface="Century Gothic"/>
                <a:sym typeface="Century Gothic"/>
              </a:rPr>
              <a:t>Période d’essais et de réflexions</a:t>
            </a:r>
            <a:endParaRPr b="1">
              <a:solidFill>
                <a:srgbClr val="94BF6E"/>
              </a:solidFill>
              <a:latin typeface="Century Gothic"/>
              <a:ea typeface="Century Gothic"/>
              <a:cs typeface="Century Gothic"/>
              <a:sym typeface="Century Gothic"/>
            </a:endParaRPr>
          </a:p>
        </p:txBody>
      </p:sp>
      <p:sp>
        <p:nvSpPr>
          <p:cNvPr id="456" name="Google Shape;456;p54"/>
          <p:cNvSpPr/>
          <p:nvPr/>
        </p:nvSpPr>
        <p:spPr>
          <a:xfrm>
            <a:off x="759475" y="2911625"/>
            <a:ext cx="7515300" cy="822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57" name="Google Shape;457;p54"/>
          <p:cNvSpPr txBox="1"/>
          <p:nvPr/>
        </p:nvSpPr>
        <p:spPr>
          <a:xfrm>
            <a:off x="723475" y="3042432"/>
            <a:ext cx="7587300" cy="56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Tâche 4.3</a:t>
            </a:r>
            <a:r>
              <a:rPr lang="en" sz="25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 : Se déplacer à Théorème-sur-Mer</a:t>
            </a:r>
            <a:endParaRPr sz="2500">
              <a:solidFill>
                <a:schemeClr val="lt1"/>
              </a:solidFill>
              <a:latin typeface="Century Gothic"/>
              <a:ea typeface="Century Gothic"/>
              <a:cs typeface="Century Gothic"/>
              <a:sym typeface="Century Gothic"/>
            </a:endParaRPr>
          </a:p>
        </p:txBody>
      </p:sp>
      <p:pic>
        <p:nvPicPr>
          <p:cNvPr id="458" name="Google Shape;458;p54"/>
          <p:cNvPicPr preferRelativeResize="0"/>
          <p:nvPr/>
        </p:nvPicPr>
        <p:blipFill rotWithShape="1">
          <a:blip r:embed="rId5">
            <a:alphaModFix/>
          </a:blip>
          <a:srcRect b="0" l="0" r="0" t="0"/>
          <a:stretch/>
        </p:blipFill>
        <p:spPr>
          <a:xfrm rot="-1286681">
            <a:off x="7941222" y="3493486"/>
            <a:ext cx="567505" cy="567505"/>
          </a:xfrm>
          <a:prstGeom prst="rect">
            <a:avLst/>
          </a:prstGeom>
          <a:noFill/>
          <a:ln>
            <a:noFill/>
          </a:ln>
        </p:spPr>
      </p:pic>
      <p:sp>
        <p:nvSpPr>
          <p:cNvPr id="459" name="Google Shape;459;p54">
            <a:hlinkClick r:id="rId6"/>
          </p:cNvPr>
          <p:cNvSpPr/>
          <p:nvPr/>
        </p:nvSpPr>
        <p:spPr>
          <a:xfrm>
            <a:off x="16757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7">
                  <a:extLst>
                    <a:ext uri="{A12FA001-AC4F-418D-AE19-62706E023703}">
                      <ahyp:hlinkClr val="tx"/>
                    </a:ext>
                  </a:extLst>
                </a:hlinkClick>
              </a:rPr>
              <a:t>Desmos mode examen</a:t>
            </a:r>
            <a:endParaRPr sz="2200">
              <a:solidFill>
                <a:schemeClr val="lt1"/>
              </a:solidFill>
              <a:latin typeface="Century Gothic"/>
              <a:ea typeface="Century Gothic"/>
              <a:cs typeface="Century Gothic"/>
              <a:sym typeface="Century Gothic"/>
            </a:endParaRPr>
          </a:p>
        </p:txBody>
      </p:sp>
      <p:sp>
        <p:nvSpPr>
          <p:cNvPr id="460" name="Google Shape;460;p54">
            <a:hlinkClick r:id="rId8"/>
          </p:cNvPr>
          <p:cNvSpPr/>
          <p:nvPr/>
        </p:nvSpPr>
        <p:spPr>
          <a:xfrm>
            <a:off x="5159525" y="3961450"/>
            <a:ext cx="2288700" cy="9441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u="sng">
                <a:solidFill>
                  <a:schemeClr val="lt1"/>
                </a:solidFill>
                <a:latin typeface="Century Gothic"/>
                <a:ea typeface="Century Gothic"/>
                <a:cs typeface="Century Gothic"/>
                <a:sym typeface="Century Gothic"/>
                <a:hlinkClick r:id="rId9">
                  <a:extLst>
                    <a:ext uri="{A12FA001-AC4F-418D-AE19-62706E023703}">
                      <ahyp:hlinkClr val="tx"/>
                    </a:ext>
                  </a:extLst>
                </a:hlinkClick>
              </a:rPr>
              <a:t>Solution détaillée</a:t>
            </a:r>
            <a:endParaRPr sz="22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Century Gothic"/>
                <a:ea typeface="Century Gothic"/>
                <a:cs typeface="Century Gothic"/>
                <a:sym typeface="Century Gothic"/>
              </a:rPr>
              <a:t>Discussion</a:t>
            </a:r>
            <a:endParaRPr sz="2800">
              <a:latin typeface="Century Gothic"/>
              <a:ea typeface="Century Gothic"/>
              <a:cs typeface="Century Gothic"/>
              <a:sym typeface="Century Gothic"/>
            </a:endParaRPr>
          </a:p>
        </p:txBody>
      </p:sp>
      <p:sp>
        <p:nvSpPr>
          <p:cNvPr id="466" name="Google Shape;466;p5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467" name="Google Shape;467;p55"/>
          <p:cNvSpPr txBox="1"/>
          <p:nvPr/>
        </p:nvSpPr>
        <p:spPr>
          <a:xfrm>
            <a:off x="824850" y="2168550"/>
            <a:ext cx="74943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Quels seraient les</a:t>
            </a:r>
            <a:endParaRPr sz="35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4600">
                <a:solidFill>
                  <a:schemeClr val="lt1"/>
                </a:solidFill>
                <a:highlight>
                  <a:schemeClr val="accent2"/>
                </a:highlight>
                <a:latin typeface="Century Gothic"/>
                <a:ea typeface="Century Gothic"/>
                <a:cs typeface="Century Gothic"/>
                <a:sym typeface="Century Gothic"/>
              </a:rPr>
              <a:t>AVANTAGES</a:t>
            </a:r>
            <a:endParaRPr sz="4600">
              <a:solidFill>
                <a:schemeClr val="accent1"/>
              </a:solidFill>
              <a:latin typeface="Century Gothic"/>
              <a:ea typeface="Century Gothic"/>
              <a:cs typeface="Century Gothic"/>
              <a:sym typeface="Century Gothic"/>
            </a:endParaRPr>
          </a:p>
          <a:p>
            <a:pPr indent="0" lvl="0" marL="0" rtl="0" algn="ctr">
              <a:spcBef>
                <a:spcPts val="0"/>
              </a:spcBef>
              <a:spcAft>
                <a:spcPts val="0"/>
              </a:spcAft>
              <a:buNone/>
            </a:pPr>
            <a:r>
              <a:rPr lang="en" sz="3500">
                <a:solidFill>
                  <a:schemeClr val="accent1"/>
                </a:solidFill>
                <a:latin typeface="Century Gothic"/>
                <a:ea typeface="Century Gothic"/>
                <a:cs typeface="Century Gothic"/>
                <a:sym typeface="Century Gothic"/>
              </a:rPr>
              <a:t>à utiliser Desmos Mode Examen ?</a:t>
            </a:r>
            <a:endParaRPr sz="3500">
              <a:solidFill>
                <a:schemeClr val="accent1"/>
              </a:solidFill>
              <a:latin typeface="Century Gothic"/>
              <a:ea typeface="Century Gothic"/>
              <a:cs typeface="Century Gothic"/>
              <a:sym typeface="Century Gothic"/>
            </a:endParaRPr>
          </a:p>
        </p:txBody>
      </p:sp>
      <p:pic>
        <p:nvPicPr>
          <p:cNvPr descr="File:Google Docs 2020 Logo.svg - Wikipedia" id="468" name="Google Shape;468;p55">
            <a:hlinkClick r:id="rId3"/>
          </p:cNvPr>
          <p:cNvPicPr preferRelativeResize="0"/>
          <p:nvPr/>
        </p:nvPicPr>
        <p:blipFill>
          <a:blip r:embed="rId4">
            <a:alphaModFix/>
          </a:blip>
          <a:stretch>
            <a:fillRect/>
          </a:stretch>
        </p:blipFill>
        <p:spPr>
          <a:xfrm>
            <a:off x="7213646" y="530725"/>
            <a:ext cx="833854" cy="1147375"/>
          </a:xfrm>
          <a:prstGeom prst="rect">
            <a:avLst/>
          </a:prstGeom>
          <a:noFill/>
          <a:ln>
            <a:noFill/>
          </a:ln>
        </p:spPr>
      </p:pic>
      <p:pic>
        <p:nvPicPr>
          <p:cNvPr id="469" name="Google Shape;469;p55"/>
          <p:cNvPicPr preferRelativeResize="0"/>
          <p:nvPr/>
        </p:nvPicPr>
        <p:blipFill rotWithShape="1">
          <a:blip r:embed="rId5">
            <a:alphaModFix/>
          </a:blip>
          <a:srcRect b="0" l="0" r="0" t="0"/>
          <a:stretch/>
        </p:blipFill>
        <p:spPr>
          <a:xfrm rot="-1286681">
            <a:off x="7735547" y="1332136"/>
            <a:ext cx="567505" cy="5675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475" name="Google Shape;475;p56"/>
          <p:cNvSpPr txBox="1"/>
          <p:nvPr>
            <p:ph type="title"/>
          </p:nvPr>
        </p:nvSpPr>
        <p:spPr>
          <a:xfrm>
            <a:off x="992200" y="530725"/>
            <a:ext cx="3564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T</a:t>
            </a:r>
            <a:r>
              <a:rPr lang="en" sz="2300">
                <a:latin typeface="Century Gothic"/>
                <a:ea typeface="Century Gothic"/>
                <a:cs typeface="Century Gothic"/>
                <a:sym typeface="Century Gothic"/>
              </a:rPr>
              <a:t>âches d’appropriation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Accéder à la bibliothèque</a:t>
            </a:r>
            <a:endParaRPr sz="2000" u="sng">
              <a:solidFill>
                <a:schemeClr val="accent6"/>
              </a:solidFill>
              <a:latin typeface="Century Gothic"/>
              <a:ea typeface="Century Gothic"/>
              <a:cs typeface="Century Gothic"/>
              <a:sym typeface="Century Gothic"/>
            </a:endParaRPr>
          </a:p>
        </p:txBody>
      </p:sp>
      <p:sp>
        <p:nvSpPr>
          <p:cNvPr id="476" name="Google Shape;476;p56"/>
          <p:cNvSpPr txBox="1"/>
          <p:nvPr/>
        </p:nvSpPr>
        <p:spPr>
          <a:xfrm>
            <a:off x="1109550" y="1926275"/>
            <a:ext cx="69249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les activités ont été élaborées?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p:txBody>
      </p:sp>
      <p:pic>
        <p:nvPicPr>
          <p:cNvPr id="477" name="Google Shape;477;p56"/>
          <p:cNvPicPr preferRelativeResize="0"/>
          <p:nvPr/>
        </p:nvPicPr>
        <p:blipFill rotWithShape="1">
          <a:blip r:embed="rId4">
            <a:alphaModFix/>
          </a:blip>
          <a:srcRect b="0" l="0" r="0" t="0"/>
          <a:stretch/>
        </p:blipFill>
        <p:spPr>
          <a:xfrm rot="-1286681">
            <a:off x="4288247" y="1202536"/>
            <a:ext cx="567505" cy="5675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latin typeface="Century Gothic"/>
                <a:ea typeface="Century Gothic"/>
                <a:cs typeface="Century Gothic"/>
                <a:sym typeface="Century Gothic"/>
              </a:rPr>
              <a:t>‹#›</a:t>
            </a:fld>
            <a:endParaRPr>
              <a:solidFill>
                <a:srgbClr val="FFFFFF"/>
              </a:solidFill>
              <a:latin typeface="Century Gothic"/>
              <a:ea typeface="Century Gothic"/>
              <a:cs typeface="Century Gothic"/>
              <a:sym typeface="Century Gothic"/>
            </a:endParaRPr>
          </a:p>
        </p:txBody>
      </p:sp>
      <p:sp>
        <p:nvSpPr>
          <p:cNvPr id="483" name="Google Shape;483;p57"/>
          <p:cNvSpPr txBox="1"/>
          <p:nvPr>
            <p:ph type="title"/>
          </p:nvPr>
        </p:nvSpPr>
        <p:spPr>
          <a:xfrm>
            <a:off x="1035450" y="530725"/>
            <a:ext cx="3504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Votre</a:t>
            </a:r>
            <a:r>
              <a:rPr lang="en" sz="2000">
                <a:solidFill>
                  <a:schemeClr val="accent6"/>
                </a:solidFill>
                <a:latin typeface="Century Gothic"/>
                <a:ea typeface="Century Gothic"/>
                <a:cs typeface="Century Gothic"/>
                <a:sym typeface="Century Gothic"/>
              </a:rPr>
              <a:t> organisation</a:t>
            </a:r>
            <a:endParaRPr sz="2000">
              <a:solidFill>
                <a:schemeClr val="accent6"/>
              </a:solidFill>
              <a:latin typeface="Century Gothic"/>
              <a:ea typeface="Century Gothic"/>
              <a:cs typeface="Century Gothic"/>
              <a:sym typeface="Century Gothic"/>
            </a:endParaRPr>
          </a:p>
        </p:txBody>
      </p:sp>
      <p:grpSp>
        <p:nvGrpSpPr>
          <p:cNvPr id="484" name="Google Shape;484;p57"/>
          <p:cNvGrpSpPr/>
          <p:nvPr/>
        </p:nvGrpSpPr>
        <p:grpSpPr>
          <a:xfrm rot="1740764">
            <a:off x="3197289" y="921155"/>
            <a:ext cx="4219382" cy="4147184"/>
            <a:chOff x="2820225" y="891450"/>
            <a:chExt cx="3175200" cy="3175200"/>
          </a:xfrm>
        </p:grpSpPr>
        <p:sp>
          <p:nvSpPr>
            <p:cNvPr id="485" name="Google Shape;485;p57"/>
            <p:cNvSpPr/>
            <p:nvPr/>
          </p:nvSpPr>
          <p:spPr>
            <a:xfrm rot="10800000">
              <a:off x="2820225" y="891450"/>
              <a:ext cx="3175200" cy="3175200"/>
            </a:xfrm>
            <a:prstGeom prst="blockArc">
              <a:avLst>
                <a:gd fmla="val 5399801" name="adj1"/>
                <a:gd fmla="val 3012680" name="adj2"/>
                <a:gd fmla="val 6939" name="adj3"/>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86" name="Google Shape;486;p57"/>
            <p:cNvSpPr/>
            <p:nvPr/>
          </p:nvSpPr>
          <p:spPr>
            <a:xfrm rot="10800000">
              <a:off x="3175023" y="1179900"/>
              <a:ext cx="450600" cy="4506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487" name="Google Shape;487;p57"/>
          <p:cNvSpPr/>
          <p:nvPr/>
        </p:nvSpPr>
        <p:spPr>
          <a:xfrm>
            <a:off x="6253725" y="39888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Enseignant.es</a:t>
            </a:r>
            <a:endParaRPr b="1" i="0" sz="1400" u="none" cap="none" strike="noStrike">
              <a:solidFill>
                <a:srgbClr val="FFFFFF"/>
              </a:solidFill>
              <a:latin typeface="Century Gothic"/>
              <a:ea typeface="Century Gothic"/>
              <a:cs typeface="Century Gothic"/>
              <a:sym typeface="Century Gothic"/>
            </a:endParaRPr>
          </a:p>
        </p:txBody>
      </p:sp>
      <p:sp>
        <p:nvSpPr>
          <p:cNvPr id="488" name="Google Shape;488;p57"/>
          <p:cNvSpPr/>
          <p:nvPr/>
        </p:nvSpPr>
        <p:spPr>
          <a:xfrm>
            <a:off x="6435750" y="1685848"/>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Math</a:t>
            </a:r>
            <a:endParaRPr b="1" i="0" sz="1400" u="none" cap="none" strike="noStrike">
              <a:solidFill>
                <a:srgbClr val="FFFFFF"/>
              </a:solidFill>
              <a:latin typeface="Century Gothic"/>
              <a:ea typeface="Century Gothic"/>
              <a:cs typeface="Century Gothic"/>
              <a:sym typeface="Century Gothic"/>
            </a:endParaRPr>
          </a:p>
        </p:txBody>
      </p:sp>
      <p:sp>
        <p:nvSpPr>
          <p:cNvPr id="489" name="Google Shape;489;p57"/>
          <p:cNvSpPr/>
          <p:nvPr/>
        </p:nvSpPr>
        <p:spPr>
          <a:xfrm>
            <a:off x="6889725" y="28566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RÉCIT</a:t>
            </a:r>
            <a:endParaRPr b="1" i="0" sz="1400" u="none" cap="none" strike="noStrike">
              <a:solidFill>
                <a:srgbClr val="FFFFFF"/>
              </a:solidFill>
              <a:latin typeface="Century Gothic"/>
              <a:ea typeface="Century Gothic"/>
              <a:cs typeface="Century Gothic"/>
              <a:sym typeface="Century Gothic"/>
            </a:endParaRPr>
          </a:p>
        </p:txBody>
      </p:sp>
      <p:sp>
        <p:nvSpPr>
          <p:cNvPr id="490" name="Google Shape;490;p57"/>
          <p:cNvSpPr/>
          <p:nvPr/>
        </p:nvSpPr>
        <p:spPr>
          <a:xfrm>
            <a:off x="3199100" y="43192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Équipe TI</a:t>
            </a:r>
            <a:endParaRPr b="1" i="0" sz="1400" u="none" cap="none" strike="noStrike">
              <a:solidFill>
                <a:srgbClr val="FFFFFF"/>
              </a:solidFill>
              <a:latin typeface="Century Gothic"/>
              <a:ea typeface="Century Gothic"/>
              <a:cs typeface="Century Gothic"/>
              <a:sym typeface="Century Gothic"/>
            </a:endParaRPr>
          </a:p>
        </p:txBody>
      </p:sp>
      <p:sp>
        <p:nvSpPr>
          <p:cNvPr id="491" name="Google Shape;491;p57"/>
          <p:cNvSpPr/>
          <p:nvPr/>
        </p:nvSpPr>
        <p:spPr>
          <a:xfrm>
            <a:off x="2375450" y="32094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Responsable de la sanction</a:t>
            </a:r>
            <a:endParaRPr b="1" i="0" sz="1200" u="none" cap="none" strike="noStrike">
              <a:solidFill>
                <a:srgbClr val="FFFFFF"/>
              </a:solidFill>
              <a:latin typeface="Century Gothic"/>
              <a:ea typeface="Century Gothic"/>
              <a:cs typeface="Century Gothic"/>
              <a:sym typeface="Century Gothic"/>
            </a:endParaRPr>
          </a:p>
        </p:txBody>
      </p:sp>
      <p:sp>
        <p:nvSpPr>
          <p:cNvPr id="492" name="Google Shape;492;p57"/>
          <p:cNvSpPr/>
          <p:nvPr/>
        </p:nvSpPr>
        <p:spPr>
          <a:xfrm>
            <a:off x="2511200" y="18423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École et CSS</a:t>
            </a:r>
            <a:endParaRPr b="1" i="0" sz="1400" u="none" cap="none" strike="noStrike">
              <a:solidFill>
                <a:srgbClr val="FFFFFF"/>
              </a:solidFill>
              <a:latin typeface="Century Gothic"/>
              <a:ea typeface="Century Gothic"/>
              <a:cs typeface="Century Gothic"/>
              <a:sym typeface="Century Gothic"/>
            </a:endParaRPr>
          </a:p>
        </p:txBody>
      </p:sp>
      <p:sp>
        <p:nvSpPr>
          <p:cNvPr id="493" name="Google Shape;493;p57"/>
          <p:cNvSpPr/>
          <p:nvPr/>
        </p:nvSpPr>
        <p:spPr>
          <a:xfrm>
            <a:off x="4358825" y="23336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Century Gothic"/>
                <a:ea typeface="Century Gothic"/>
                <a:cs typeface="Century Gothic"/>
                <a:sym typeface="Century Gothic"/>
              </a:rPr>
              <a:t>Se concerter!!</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499" name="Google Shape;499;p58"/>
          <p:cNvSpPr txBox="1"/>
          <p:nvPr>
            <p:ph type="title"/>
          </p:nvPr>
        </p:nvSpPr>
        <p:spPr>
          <a:xfrm>
            <a:off x="1035450" y="737825"/>
            <a:ext cx="3503700" cy="75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R</a:t>
            </a:r>
            <a:r>
              <a:rPr lang="en" sz="2300">
                <a:latin typeface="Century Gothic"/>
                <a:ea typeface="Century Gothic"/>
                <a:cs typeface="Century Gothic"/>
                <a:sym typeface="Century Gothic"/>
              </a:rPr>
              <a:t>essources</a:t>
            </a:r>
            <a:r>
              <a:rPr lang="en" sz="2300">
                <a:latin typeface="Century Gothic"/>
                <a:ea typeface="Century Gothic"/>
                <a:cs typeface="Century Gothic"/>
                <a:sym typeface="Century Gothic"/>
              </a:rPr>
              <a:t> utiles</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1600">
              <a:solidFill>
                <a:schemeClr val="accent6"/>
              </a:solidFill>
              <a:latin typeface="Century Gothic"/>
              <a:ea typeface="Century Gothic"/>
              <a:cs typeface="Century Gothic"/>
              <a:sym typeface="Century Gothic"/>
            </a:endParaRPr>
          </a:p>
        </p:txBody>
      </p:sp>
      <p:sp>
        <p:nvSpPr>
          <p:cNvPr id="500" name="Google Shape;500;p58"/>
          <p:cNvSpPr txBox="1"/>
          <p:nvPr/>
        </p:nvSpPr>
        <p:spPr>
          <a:xfrm>
            <a:off x="602625" y="1699650"/>
            <a:ext cx="8060100" cy="31938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1200"/>
              </a:spcBef>
              <a:spcAft>
                <a:spcPts val="0"/>
              </a:spcAft>
              <a:buSzPts val="1700"/>
              <a:buFont typeface="Century Gothic"/>
              <a:buChar char="■"/>
            </a:pPr>
            <a:r>
              <a:rPr lang="en" sz="1700">
                <a:latin typeface="Century Gothic"/>
                <a:ea typeface="Century Gothic"/>
                <a:cs typeface="Century Gothic"/>
                <a:sym typeface="Century Gothic"/>
              </a:rPr>
              <a:t>Autoformation </a:t>
            </a:r>
            <a:r>
              <a:rPr lang="en" sz="17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Premiers pas avec Desmos</a:t>
            </a:r>
            <a:r>
              <a:rPr lang="en" sz="1700">
                <a:latin typeface="Century Gothic"/>
                <a:ea typeface="Century Gothic"/>
                <a:cs typeface="Century Gothic"/>
                <a:sym typeface="Century Gothic"/>
              </a:rPr>
              <a:t> sur Campus RÉCIT</a:t>
            </a:r>
            <a:endParaRPr sz="1700">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S’approprier les bases de la calculatrice graphique</a:t>
            </a:r>
            <a:endParaRPr sz="1700">
              <a:solidFill>
                <a:schemeClr val="accent5"/>
              </a:solidFill>
              <a:latin typeface="Century Gothic"/>
              <a:ea typeface="Century Gothic"/>
              <a:cs typeface="Century Gothic"/>
              <a:sym typeface="Century Gothic"/>
            </a:endParaRPr>
          </a:p>
          <a:p>
            <a:pPr indent="-336550" lvl="1" marL="914400" rtl="0" algn="l">
              <a:lnSpc>
                <a:spcPct val="150000"/>
              </a:lnSpc>
              <a:spcBef>
                <a:spcPts val="0"/>
              </a:spcBef>
              <a:spcAft>
                <a:spcPts val="0"/>
              </a:spcAft>
              <a:buSzPts val="1700"/>
              <a:buFont typeface="Century Gothic"/>
              <a:buChar char="○"/>
            </a:pPr>
            <a:r>
              <a:rPr lang="en" sz="1700">
                <a:latin typeface="Century Gothic"/>
                <a:ea typeface="Century Gothic"/>
                <a:cs typeface="Century Gothic"/>
                <a:sym typeface="Century Gothic"/>
              </a:rPr>
              <a:t>Section </a:t>
            </a:r>
            <a:r>
              <a:rPr lang="en" sz="17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Le Mode Examen de Desmos</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Calculatrice graphique Desmos traditionnelle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Calculatrice graphique Desmos Mode Pratique</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8">
                  <a:extLst>
                    <a:ext uri="{A12FA001-AC4F-418D-AE19-62706E023703}">
                      <ahyp:hlinkClr val="tx"/>
                    </a:ext>
                  </a:extLst>
                </a:hlinkClick>
              </a:rPr>
              <a:t>Calculatrice graphique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9">
                  <a:extLst>
                    <a:ext uri="{A12FA001-AC4F-418D-AE19-62706E023703}">
                      <ahyp:hlinkClr val="tx"/>
                    </a:ext>
                  </a:extLst>
                </a:hlinkClick>
              </a:rPr>
              <a:t>Tâches d’appropriation Desmos Mode Examen</a:t>
            </a:r>
            <a:endParaRPr sz="1700">
              <a:solidFill>
                <a:schemeClr val="accent5"/>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SzPts val="1700"/>
              <a:buFont typeface="Century Gothic"/>
              <a:buChar char="■"/>
            </a:pPr>
            <a:r>
              <a:rPr lang="en" sz="1700" u="sng">
                <a:solidFill>
                  <a:schemeClr val="accent5"/>
                </a:solidFill>
                <a:latin typeface="Century Gothic"/>
                <a:ea typeface="Century Gothic"/>
                <a:cs typeface="Century Gothic"/>
                <a:sym typeface="Century Gothic"/>
                <a:hlinkClick r:id="rId10">
                  <a:extLst>
                    <a:ext uri="{A12FA001-AC4F-418D-AE19-62706E023703}">
                      <ahyp:hlinkClr val="tx"/>
                    </a:ext>
                  </a:extLst>
                </a:hlinkClick>
              </a:rPr>
              <a:t>Tutoriel vidéo</a:t>
            </a:r>
            <a:endParaRPr sz="1700">
              <a:solidFill>
                <a:schemeClr val="accent5"/>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9"/>
          <p:cNvSpPr txBox="1"/>
          <p:nvPr>
            <p:ph type="ctrTitle"/>
          </p:nvPr>
        </p:nvSpPr>
        <p:spPr>
          <a:xfrm>
            <a:off x="0" y="1733500"/>
            <a:ext cx="34968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6700">
                <a:solidFill>
                  <a:schemeClr val="lt1"/>
                </a:solidFill>
                <a:latin typeface="Century Gothic"/>
                <a:ea typeface="Century Gothic"/>
                <a:cs typeface="Century Gothic"/>
                <a:sym typeface="Century Gothic"/>
              </a:rPr>
              <a:t>MERCI !</a:t>
            </a:r>
            <a:endParaRPr sz="6700">
              <a:solidFill>
                <a:schemeClr val="lt1"/>
              </a:solidFill>
              <a:latin typeface="Century Gothic"/>
              <a:ea typeface="Century Gothic"/>
              <a:cs typeface="Century Gothic"/>
              <a:sym typeface="Century Gothic"/>
            </a:endParaRPr>
          </a:p>
        </p:txBody>
      </p:sp>
      <p:pic>
        <p:nvPicPr>
          <p:cNvPr id="506" name="Google Shape;506;p59"/>
          <p:cNvPicPr preferRelativeResize="0"/>
          <p:nvPr/>
        </p:nvPicPr>
        <p:blipFill rotWithShape="1">
          <a:blip r:embed="rId3">
            <a:alphaModFix/>
          </a:blip>
          <a:srcRect b="0" l="0" r="0" t="0"/>
          <a:stretch/>
        </p:blipFill>
        <p:spPr>
          <a:xfrm>
            <a:off x="4642338" y="2207500"/>
            <a:ext cx="3496925" cy="1003900"/>
          </a:xfrm>
          <a:prstGeom prst="rect">
            <a:avLst/>
          </a:prstGeom>
          <a:noFill/>
          <a:ln>
            <a:noFill/>
          </a:ln>
        </p:spPr>
      </p:pic>
      <p:sp>
        <p:nvSpPr>
          <p:cNvPr id="507" name="Google Shape;507;p59"/>
          <p:cNvSpPr txBox="1"/>
          <p:nvPr/>
        </p:nvSpPr>
        <p:spPr>
          <a:xfrm>
            <a:off x="152575" y="2893300"/>
            <a:ext cx="4375500" cy="5079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2100"/>
              <a:buFont typeface="Arial"/>
              <a:buNone/>
            </a:pPr>
            <a:r>
              <a:rPr b="1" i="0" lang="en" sz="1500" u="sng" cap="none" strike="noStrike">
                <a:solidFill>
                  <a:schemeClr val="accent6"/>
                </a:solidFill>
                <a:hlinkClick r:id="rId4">
                  <a:extLst>
                    <a:ext uri="{A12FA001-AC4F-418D-AE19-62706E023703}">
                      <ahyp:hlinkClr val="tx"/>
                    </a:ext>
                  </a:extLst>
                </a:hlinkClick>
              </a:rPr>
              <a:t>stephanie.rioux@recit.gouv.qc.ca</a:t>
            </a:r>
            <a:endParaRPr b="1" i="0" sz="1500" u="none" cap="none" strike="noStrike">
              <a:solidFill>
                <a:schemeClr val="accent6"/>
              </a:solidFill>
            </a:endParaRPr>
          </a:p>
          <a:p>
            <a:pPr indent="0" lvl="0" marL="457200" marR="0" rtl="0" algn="l">
              <a:lnSpc>
                <a:spcPct val="100000"/>
              </a:lnSpc>
              <a:spcBef>
                <a:spcPts val="0"/>
              </a:spcBef>
              <a:spcAft>
                <a:spcPts val="0"/>
              </a:spcAft>
              <a:buNone/>
            </a:pPr>
            <a:r>
              <a:t/>
            </a:r>
            <a:endParaRPr b="0" i="0" sz="600" u="none" cap="none" strike="noStrike">
              <a:solidFill>
                <a:schemeClr val="lt1"/>
              </a:solidFill>
              <a:latin typeface="Century Gothic"/>
              <a:ea typeface="Century Gothic"/>
              <a:cs typeface="Century Gothic"/>
              <a:sym typeface="Century Gothic"/>
            </a:endParaRPr>
          </a:p>
        </p:txBody>
      </p:sp>
      <p:sp>
        <p:nvSpPr>
          <p:cNvPr id="508" name="Google Shape;508;p5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1146025" y="530725"/>
            <a:ext cx="3426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Plan de l’atelier</a:t>
            </a:r>
            <a:endParaRPr sz="2300">
              <a:latin typeface="Century Gothic"/>
              <a:ea typeface="Century Gothic"/>
              <a:cs typeface="Century Gothic"/>
              <a:sym typeface="Century Gothic"/>
            </a:endParaRPr>
          </a:p>
        </p:txBody>
      </p:sp>
      <p:sp>
        <p:nvSpPr>
          <p:cNvPr id="241" name="Google Shape;241;p33"/>
          <p:cNvSpPr txBox="1"/>
          <p:nvPr>
            <p:ph idx="4294967295" type="body"/>
          </p:nvPr>
        </p:nvSpPr>
        <p:spPr>
          <a:xfrm>
            <a:off x="687300" y="1683825"/>
            <a:ext cx="8587200" cy="28731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0000"/>
              </a:buClr>
              <a:buSzPts val="2000"/>
              <a:buFont typeface="Century Gothic"/>
              <a:buChar char="■"/>
            </a:pPr>
            <a:r>
              <a:rPr b="1" lang="en" sz="2000">
                <a:solidFill>
                  <a:srgbClr val="000000"/>
                </a:solidFill>
                <a:latin typeface="Century Gothic"/>
                <a:ea typeface="Century Gothic"/>
                <a:cs typeface="Century Gothic"/>
                <a:sym typeface="Century Gothic"/>
              </a:rPr>
              <a:t>Bloc 1</a:t>
            </a:r>
            <a:r>
              <a:rPr lang="en" sz="2000">
                <a:solidFill>
                  <a:srgbClr val="000000"/>
                </a:solidFill>
                <a:latin typeface="Century Gothic"/>
                <a:ea typeface="Century Gothic"/>
                <a:cs typeface="Century Gothic"/>
                <a:sym typeface="Century Gothic"/>
              </a:rPr>
              <a:t> : </a:t>
            </a:r>
            <a:r>
              <a:rPr lang="en" sz="2000">
                <a:solidFill>
                  <a:srgbClr val="000000"/>
                </a:solidFill>
                <a:highlight>
                  <a:srgbClr val="FFFFFF"/>
                </a:highlight>
                <a:latin typeface="Century Gothic"/>
                <a:ea typeface="Century Gothic"/>
                <a:cs typeface="Century Gothic"/>
                <a:sym typeface="Century Gothic"/>
              </a:rPr>
              <a:t>Des mathématiques dynamiques avec la </a:t>
            </a:r>
            <a:r>
              <a:rPr lang="en" sz="2000">
                <a:solidFill>
                  <a:srgbClr val="000000"/>
                </a:solidFill>
                <a:highlight>
                  <a:schemeClr val="accent6"/>
                </a:highlight>
                <a:latin typeface="Century Gothic"/>
                <a:ea typeface="Century Gothic"/>
                <a:cs typeface="Century Gothic"/>
                <a:sym typeface="Century Gothic"/>
              </a:rPr>
              <a:t>calculatrice graphique</a:t>
            </a:r>
            <a:r>
              <a:rPr lang="en" sz="2000">
                <a:solidFill>
                  <a:srgbClr val="000000"/>
                </a:solidFill>
                <a:highlight>
                  <a:srgbClr val="FFFFFF"/>
                </a:highlight>
                <a:latin typeface="Century Gothic"/>
                <a:ea typeface="Century Gothic"/>
                <a:cs typeface="Century Gothic"/>
                <a:sym typeface="Century Gothic"/>
              </a:rPr>
              <a:t> de Desmos</a:t>
            </a:r>
            <a:endParaRPr sz="2000">
              <a:solidFill>
                <a:srgbClr val="000000"/>
              </a:solidFill>
              <a:highlight>
                <a:srgbClr val="FFFFFF"/>
              </a:highlight>
              <a:latin typeface="Century Gothic"/>
              <a:ea typeface="Century Gothic"/>
              <a:cs typeface="Century Gothic"/>
              <a:sym typeface="Century Gothic"/>
            </a:endParaRPr>
          </a:p>
          <a:p>
            <a:pPr indent="-355600" lvl="0" marL="457200" rtl="0" algn="l">
              <a:lnSpc>
                <a:spcPct val="115000"/>
              </a:lnSpc>
              <a:spcBef>
                <a:spcPts val="1000"/>
              </a:spcBef>
              <a:spcAft>
                <a:spcPts val="0"/>
              </a:spcAft>
              <a:buClr>
                <a:srgbClr val="000000"/>
              </a:buClr>
              <a:buSzPts val="2000"/>
              <a:buFont typeface="Century Gothic"/>
              <a:buChar char="■"/>
            </a:pPr>
            <a:r>
              <a:rPr b="1" lang="en" sz="2000">
                <a:solidFill>
                  <a:srgbClr val="000000"/>
                </a:solidFill>
                <a:highlight>
                  <a:srgbClr val="FFFFFF"/>
                </a:highlight>
                <a:latin typeface="Century Gothic"/>
                <a:ea typeface="Century Gothic"/>
                <a:cs typeface="Century Gothic"/>
                <a:sym typeface="Century Gothic"/>
              </a:rPr>
              <a:t>Bloc 2 </a:t>
            </a:r>
            <a:r>
              <a:rPr lang="en" sz="2000">
                <a:solidFill>
                  <a:srgbClr val="000000"/>
                </a:solidFill>
                <a:highlight>
                  <a:srgbClr val="FFFFFF"/>
                </a:highlight>
                <a:latin typeface="Century Gothic"/>
                <a:ea typeface="Century Gothic"/>
                <a:cs typeface="Century Gothic"/>
                <a:sym typeface="Century Gothic"/>
              </a:rPr>
              <a:t>: </a:t>
            </a:r>
            <a:r>
              <a:rPr lang="en" sz="2000">
                <a:solidFill>
                  <a:srgbClr val="000000"/>
                </a:solidFill>
                <a:highlight>
                  <a:schemeClr val="accent6"/>
                </a:highlight>
                <a:latin typeface="Century Gothic"/>
                <a:ea typeface="Century Gothic"/>
                <a:cs typeface="Century Gothic"/>
                <a:sym typeface="Century Gothic"/>
              </a:rPr>
              <a:t>Desmos Mode Examen</a:t>
            </a:r>
            <a:r>
              <a:rPr lang="en" sz="2000">
                <a:solidFill>
                  <a:srgbClr val="000000"/>
                </a:solidFill>
                <a:highlight>
                  <a:srgbClr val="FFFFFF"/>
                </a:highlight>
                <a:latin typeface="Century Gothic"/>
                <a:ea typeface="Century Gothic"/>
                <a:cs typeface="Century Gothic"/>
                <a:sym typeface="Century Gothic"/>
              </a:rPr>
              <a:t> : un outil pour soutenir les élèves en situation d’évaluation et favoriser leur réussite en mathématique</a:t>
            </a:r>
            <a:endParaRPr sz="2000">
              <a:solidFill>
                <a:srgbClr val="000000"/>
              </a:solidFill>
              <a:highlight>
                <a:srgbClr val="FFFFFF"/>
              </a:highlight>
              <a:latin typeface="Century Gothic"/>
              <a:ea typeface="Century Gothic"/>
              <a:cs typeface="Century Gothic"/>
              <a:sym typeface="Century Gothic"/>
            </a:endParaRPr>
          </a:p>
          <a:p>
            <a:pPr indent="-355600" lvl="0" marL="457200" rtl="0" algn="l">
              <a:lnSpc>
                <a:spcPct val="115000"/>
              </a:lnSpc>
              <a:spcBef>
                <a:spcPts val="1000"/>
              </a:spcBef>
              <a:spcAft>
                <a:spcPts val="1000"/>
              </a:spcAft>
              <a:buClr>
                <a:srgbClr val="000000"/>
              </a:buClr>
              <a:buSzPts val="2000"/>
              <a:buFont typeface="Century Gothic"/>
              <a:buChar char="■"/>
            </a:pPr>
            <a:r>
              <a:rPr b="1" lang="en" sz="2000">
                <a:solidFill>
                  <a:srgbClr val="000000"/>
                </a:solidFill>
                <a:highlight>
                  <a:srgbClr val="FFFFFF"/>
                </a:highlight>
                <a:latin typeface="Century Gothic"/>
                <a:ea typeface="Century Gothic"/>
                <a:cs typeface="Century Gothic"/>
                <a:sym typeface="Century Gothic"/>
              </a:rPr>
              <a:t>Bloc 3 </a:t>
            </a:r>
            <a:r>
              <a:rPr lang="en" sz="2000">
                <a:solidFill>
                  <a:srgbClr val="000000"/>
                </a:solidFill>
                <a:highlight>
                  <a:srgbClr val="FFFFFF"/>
                </a:highlight>
                <a:latin typeface="Century Gothic"/>
                <a:ea typeface="Century Gothic"/>
                <a:cs typeface="Century Gothic"/>
                <a:sym typeface="Century Gothic"/>
              </a:rPr>
              <a:t>: Desmos Mode Examen: Venez explorer des </a:t>
            </a:r>
            <a:r>
              <a:rPr lang="en" sz="2000">
                <a:solidFill>
                  <a:srgbClr val="000000"/>
                </a:solidFill>
                <a:highlight>
                  <a:schemeClr val="accent6"/>
                </a:highlight>
                <a:latin typeface="Century Gothic"/>
                <a:ea typeface="Century Gothic"/>
                <a:cs typeface="Century Gothic"/>
                <a:sym typeface="Century Gothic"/>
              </a:rPr>
              <a:t>tâches d’appropriation</a:t>
            </a:r>
            <a:r>
              <a:rPr lang="en" sz="2000">
                <a:solidFill>
                  <a:srgbClr val="000000"/>
                </a:solidFill>
                <a:highlight>
                  <a:srgbClr val="FFFFFF"/>
                </a:highlight>
                <a:latin typeface="Century Gothic"/>
                <a:ea typeface="Century Gothic"/>
                <a:cs typeface="Century Gothic"/>
                <a:sym typeface="Century Gothic"/>
              </a:rPr>
              <a:t> clé en main</a:t>
            </a:r>
            <a:endParaRPr sz="2000">
              <a:solidFill>
                <a:srgbClr val="000000"/>
              </a:solidFill>
              <a:highlight>
                <a:srgbClr val="FFFFFF"/>
              </a:highlight>
              <a:latin typeface="Century Gothic"/>
              <a:ea typeface="Century Gothic"/>
              <a:cs typeface="Century Gothic"/>
              <a:sym typeface="Century Gothic"/>
            </a:endParaRPr>
          </a:p>
        </p:txBody>
      </p:sp>
      <p:sp>
        <p:nvSpPr>
          <p:cNvPr id="242" name="Google Shape;242;p3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512" name="Shape 512"/>
        <p:cNvGrpSpPr/>
        <p:nvPr/>
      </p:nvGrpSpPr>
      <p:grpSpPr>
        <a:xfrm>
          <a:off x="0" y="0"/>
          <a:ext cx="0" cy="0"/>
          <a:chOff x="0" y="0"/>
          <a:chExt cx="0" cy="0"/>
        </a:xfrm>
      </p:grpSpPr>
      <p:pic>
        <p:nvPicPr>
          <p:cNvPr id="513" name="Google Shape;513;p60">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514" name="Google Shape;514;p60"/>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Montserrat"/>
                <a:ea typeface="Montserrat"/>
                <a:cs typeface="Montserrat"/>
                <a:sym typeface="Montserrat"/>
              </a:rPr>
              <a:t>Free templates for all your presentation needs</a:t>
            </a:r>
            <a:endParaRPr b="1" i="0" sz="1800" u="none" cap="none" strike="noStrike">
              <a:solidFill>
                <a:srgbClr val="434343"/>
              </a:solidFill>
              <a:latin typeface="Montserrat"/>
              <a:ea typeface="Montserrat"/>
              <a:cs typeface="Montserrat"/>
              <a:sym typeface="Montserrat"/>
            </a:endParaRPr>
          </a:p>
        </p:txBody>
      </p:sp>
      <p:grpSp>
        <p:nvGrpSpPr>
          <p:cNvPr id="515" name="Google Shape;515;p60"/>
          <p:cNvGrpSpPr/>
          <p:nvPr/>
        </p:nvGrpSpPr>
        <p:grpSpPr>
          <a:xfrm>
            <a:off x="690575" y="3290132"/>
            <a:ext cx="7762851" cy="892418"/>
            <a:chOff x="801125" y="3213932"/>
            <a:chExt cx="7762851" cy="892418"/>
          </a:xfrm>
        </p:grpSpPr>
        <p:grpSp>
          <p:nvGrpSpPr>
            <p:cNvPr id="516" name="Google Shape;516;p60"/>
            <p:cNvGrpSpPr/>
            <p:nvPr/>
          </p:nvGrpSpPr>
          <p:grpSpPr>
            <a:xfrm>
              <a:off x="4845759" y="3213932"/>
              <a:ext cx="1695900" cy="892418"/>
              <a:chOff x="4845759" y="3213932"/>
              <a:chExt cx="1695900" cy="892418"/>
            </a:xfrm>
          </p:grpSpPr>
          <p:sp>
            <p:nvSpPr>
              <p:cNvPr id="517" name="Google Shape;517;p60"/>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Ready to use, professional and customizable</a:t>
                </a:r>
                <a:endParaRPr b="0" i="0" sz="1200" u="none" cap="none" strike="noStrike">
                  <a:solidFill>
                    <a:srgbClr val="434343"/>
                  </a:solidFill>
                  <a:latin typeface="Montserrat"/>
                  <a:ea typeface="Montserrat"/>
                  <a:cs typeface="Montserrat"/>
                  <a:sym typeface="Montserrat"/>
                </a:endParaRPr>
              </a:p>
            </p:txBody>
          </p:sp>
          <p:sp>
            <p:nvSpPr>
              <p:cNvPr id="518" name="Google Shape;518;p60"/>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519" name="Google Shape;519;p60"/>
            <p:cNvGrpSpPr/>
            <p:nvPr/>
          </p:nvGrpSpPr>
          <p:grpSpPr>
            <a:xfrm>
              <a:off x="2823442" y="3214222"/>
              <a:ext cx="1695900" cy="892128"/>
              <a:chOff x="2823442" y="3214222"/>
              <a:chExt cx="1695900" cy="892128"/>
            </a:xfrm>
          </p:grpSpPr>
          <p:sp>
            <p:nvSpPr>
              <p:cNvPr id="520" name="Google Shape;520;p60"/>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100% free for personal or commercial use</a:t>
                </a:r>
                <a:endParaRPr b="0" i="0" sz="1200" u="none" cap="none" strike="noStrike">
                  <a:solidFill>
                    <a:srgbClr val="434343"/>
                  </a:solidFill>
                  <a:latin typeface="Montserrat"/>
                  <a:ea typeface="Montserrat"/>
                  <a:cs typeface="Montserrat"/>
                  <a:sym typeface="Montserrat"/>
                </a:endParaRPr>
              </a:p>
            </p:txBody>
          </p:sp>
          <p:sp>
            <p:nvSpPr>
              <p:cNvPr id="521" name="Google Shape;521;p60"/>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522" name="Google Shape;522;p60"/>
            <p:cNvGrpSpPr/>
            <p:nvPr/>
          </p:nvGrpSpPr>
          <p:grpSpPr>
            <a:xfrm>
              <a:off x="6868076" y="3213932"/>
              <a:ext cx="1695900" cy="892418"/>
              <a:chOff x="6868076" y="3213932"/>
              <a:chExt cx="1695900" cy="892418"/>
            </a:xfrm>
          </p:grpSpPr>
          <p:sp>
            <p:nvSpPr>
              <p:cNvPr id="523" name="Google Shape;523;p60"/>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Blow your audience away with attractive visuals</a:t>
                </a:r>
                <a:endParaRPr b="0" i="0" sz="1200" u="none" cap="none" strike="noStrike">
                  <a:solidFill>
                    <a:srgbClr val="434343"/>
                  </a:solidFill>
                  <a:latin typeface="Montserrat"/>
                  <a:ea typeface="Montserrat"/>
                  <a:cs typeface="Montserrat"/>
                  <a:sym typeface="Montserrat"/>
                </a:endParaRPr>
              </a:p>
            </p:txBody>
          </p:sp>
          <p:sp>
            <p:nvSpPr>
              <p:cNvPr id="524" name="Google Shape;524;p60"/>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525" name="Google Shape;525;p60"/>
            <p:cNvGrpSpPr/>
            <p:nvPr/>
          </p:nvGrpSpPr>
          <p:grpSpPr>
            <a:xfrm>
              <a:off x="801125" y="3214206"/>
              <a:ext cx="1695900" cy="892144"/>
              <a:chOff x="801125" y="3214206"/>
              <a:chExt cx="1695900" cy="892144"/>
            </a:xfrm>
          </p:grpSpPr>
          <p:sp>
            <p:nvSpPr>
              <p:cNvPr id="526" name="Google Shape;526;p60"/>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For PowerPoint and Google Slides</a:t>
                </a:r>
                <a:endParaRPr b="0" i="0" sz="1200" u="none" cap="none" strike="noStrike">
                  <a:solidFill>
                    <a:srgbClr val="434343"/>
                  </a:solidFill>
                  <a:latin typeface="Montserrat"/>
                  <a:ea typeface="Montserrat"/>
                  <a:cs typeface="Montserrat"/>
                  <a:sym typeface="Montserrat"/>
                </a:endParaRPr>
              </a:p>
            </p:txBody>
          </p:sp>
          <p:sp>
            <p:nvSpPr>
              <p:cNvPr id="527" name="Google Shape;527;p60"/>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Description des 3 blocs d’atelier</a:t>
            </a:r>
            <a:endParaRPr sz="2300">
              <a:latin typeface="Century Gothic"/>
              <a:ea typeface="Century Gothic"/>
              <a:cs typeface="Century Gothic"/>
              <a:sym typeface="Century Gothic"/>
            </a:endParaRPr>
          </a:p>
        </p:txBody>
      </p:sp>
      <p:sp>
        <p:nvSpPr>
          <p:cNvPr id="248" name="Google Shape;248;p3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49" name="Google Shape;249;p34"/>
          <p:cNvSpPr txBox="1"/>
          <p:nvPr/>
        </p:nvSpPr>
        <p:spPr>
          <a:xfrm>
            <a:off x="252275" y="1504400"/>
            <a:ext cx="8891700" cy="3547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50">
                <a:highlight>
                  <a:srgbClr val="FFFFFF"/>
                </a:highlight>
                <a:latin typeface="Century Gothic"/>
                <a:ea typeface="Century Gothic"/>
                <a:cs typeface="Century Gothic"/>
                <a:sym typeface="Century Gothic"/>
              </a:rPr>
              <a:t>Bloc1:</a:t>
            </a:r>
            <a:r>
              <a:rPr lang="en" sz="1150">
                <a:highlight>
                  <a:srgbClr val="FFFFFF"/>
                </a:highlight>
                <a:latin typeface="Century Gothic"/>
                <a:ea typeface="Century Gothic"/>
                <a:cs typeface="Century Gothic"/>
                <a:sym typeface="Century Gothic"/>
              </a:rPr>
              <a:t> Cet atelier vous invite à explorer Desmos, une calculatrice graphique en ligne gratuite qui transforme l'enseignement et l'apprentissage des mathématiques au secondaire. En quelques clics, vous pourrez créer des représentations visuelles dynamiques de concepts mathématiques, allant des fonctions simples aux modèles les plus complexes. Desmos offre aux élèves une expérience d'apprentissage interactive et personnalisée. En manipulant les graphiques, en faisant varier les paramètres et en visualisant les résultats en temps réel, ils développent une compréhension intuitive des concepts mathématiques. Cet outil est également un puissant moyen de vérifier leurs résultats et de valider leur raisonnement.</a:t>
            </a:r>
            <a:endParaRPr sz="1150">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b="1" lang="en" sz="1150">
                <a:highlight>
                  <a:srgbClr val="FFFFFF"/>
                </a:highlight>
                <a:latin typeface="Century Gothic"/>
                <a:ea typeface="Century Gothic"/>
                <a:cs typeface="Century Gothic"/>
                <a:sym typeface="Century Gothic"/>
              </a:rPr>
              <a:t>Bloc 2</a:t>
            </a:r>
            <a:r>
              <a:rPr lang="en" sz="1150">
                <a:highlight>
                  <a:srgbClr val="FFFFFF"/>
                </a:highlight>
                <a:latin typeface="Century Gothic"/>
                <a:ea typeface="Century Gothic"/>
                <a:cs typeface="Century Gothic"/>
                <a:sym typeface="Century Gothic"/>
              </a:rPr>
              <a:t>: Découvrez Desmos Mode Examen, une variante de la calculatrice graphique originale, qui permet de soutenir l’élève en situation d’évaluation en cours d’année ou en évaluation de fin d’année. Bâtie sur les mêmes fondations, cette version offre un environnement sécurisé et contrôlé pour les évaluations. Tout en conservant les fonctionnalités qui ont fait le succès de Desmos, cette version a été ajustée afin d’être conforme aux politiques du MEQ en matière de sanction des études. Visualisation dynamique, validation instantanée, développement de l'autonomie : tant d'atouts pour accompagner vos élèves vers la réussite en mathématiques, tout en assurant l’équité dans vos évaluations. </a:t>
            </a:r>
            <a:endParaRPr sz="1150">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b="1" lang="en" sz="1150">
                <a:highlight>
                  <a:srgbClr val="FFFFFF"/>
                </a:highlight>
                <a:latin typeface="Century Gothic"/>
                <a:ea typeface="Century Gothic"/>
                <a:cs typeface="Century Gothic"/>
                <a:sym typeface="Century Gothic"/>
              </a:rPr>
              <a:t>Bloc 3</a:t>
            </a:r>
            <a:r>
              <a:rPr lang="en" sz="1150">
                <a:highlight>
                  <a:srgbClr val="FFFFFF"/>
                </a:highlight>
                <a:latin typeface="Century Gothic"/>
                <a:ea typeface="Century Gothic"/>
                <a:cs typeface="Century Gothic"/>
                <a:sym typeface="Century Gothic"/>
              </a:rPr>
              <a:t>: Comment intégrer Desmos Mode Examen dans vos pratiques évaluatives ? Nous vous proposons des tâches clé en main conçues pour accompagner vos élèves dans l’utilisation de cet outil en contexte d’évaluation. Inspirées de questions d’examen courantes, ces tâches aident les élèves à identifier quand Desmos Mode Examen peut être utile (ou non) pour visualiser un problème mathématique ou valider leur raisonnement. Si vous êtes un enseignant qui s’interroge sur l’utilisation de la calculatrice Desmos Mode Examen pendant une évaluation, y compris l’épreuve unique, cet atelier est fait pour vous ! Venez découvrir et expérimenter ces tâches ! </a:t>
            </a:r>
            <a:endParaRPr sz="1150">
              <a:highlight>
                <a:srgbClr val="FFFFFF"/>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55" name="Google Shape;255;p35"/>
          <p:cNvSpPr txBox="1"/>
          <p:nvPr>
            <p:ph idx="4294967295" type="body"/>
          </p:nvPr>
        </p:nvSpPr>
        <p:spPr>
          <a:xfrm>
            <a:off x="524125" y="1533900"/>
            <a:ext cx="8112300" cy="1647000"/>
          </a:xfrm>
          <a:prstGeom prst="rect">
            <a:avLst/>
          </a:prstGeom>
        </p:spPr>
        <p:txBody>
          <a:bodyPr anchorCtr="0" anchor="ctr" bIns="91425" lIns="91425" spcFirstLastPara="1" rIns="91425" wrap="square" tIns="91425">
            <a:spAutoFit/>
          </a:bodyPr>
          <a:lstStyle/>
          <a:p>
            <a:pPr indent="0" lvl="0" marL="0" rtl="0" algn="ctr">
              <a:spcBef>
                <a:spcPts val="600"/>
              </a:spcBef>
              <a:spcAft>
                <a:spcPts val="0"/>
              </a:spcAft>
              <a:buNone/>
            </a:pPr>
            <a:r>
              <a:rPr b="1" lang="en">
                <a:solidFill>
                  <a:schemeClr val="accent4"/>
                </a:solidFill>
                <a:highlight>
                  <a:schemeClr val="lt1"/>
                </a:highlight>
                <a:latin typeface="Century Gothic"/>
                <a:ea typeface="Century Gothic"/>
                <a:cs typeface="Century Gothic"/>
                <a:sym typeface="Century Gothic"/>
              </a:rPr>
              <a:t>Bloc 1</a:t>
            </a:r>
            <a:endParaRPr b="1">
              <a:solidFill>
                <a:schemeClr val="accent4"/>
              </a:solidFill>
              <a:highlight>
                <a:schemeClr val="lt1"/>
              </a:highlight>
              <a:latin typeface="Century Gothic"/>
              <a:ea typeface="Century Gothic"/>
              <a:cs typeface="Century Gothic"/>
              <a:sym typeface="Century Gothic"/>
            </a:endParaRPr>
          </a:p>
          <a:p>
            <a:pPr indent="0" lvl="0" marL="0" rtl="0" algn="ctr">
              <a:spcBef>
                <a:spcPts val="600"/>
              </a:spcBef>
              <a:spcAft>
                <a:spcPts val="0"/>
              </a:spcAft>
              <a:buNone/>
            </a:pPr>
            <a:r>
              <a:rPr lang="en">
                <a:solidFill>
                  <a:schemeClr val="lt1"/>
                </a:solidFill>
                <a:latin typeface="Century Gothic"/>
                <a:ea typeface="Century Gothic"/>
                <a:cs typeface="Century Gothic"/>
                <a:sym typeface="Century Gothic"/>
              </a:rPr>
              <a:t>Des mathématiques dynamiques avec la calculatrice graphique de Desmos</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953441" y="743400"/>
            <a:ext cx="3989400" cy="538800"/>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Vue d’ensemble</a:t>
            </a:r>
            <a:endParaRPr sz="2300">
              <a:solidFill>
                <a:schemeClr val="dk2"/>
              </a:solidFill>
              <a:latin typeface="Viga"/>
              <a:ea typeface="Viga"/>
              <a:cs typeface="Viga"/>
              <a:sym typeface="Viga"/>
            </a:endParaRPr>
          </a:p>
        </p:txBody>
      </p:sp>
      <p:sp>
        <p:nvSpPr>
          <p:cNvPr id="261" name="Google Shape;261;p3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262" name="Google Shape;262;p36"/>
          <p:cNvPicPr preferRelativeResize="0"/>
          <p:nvPr/>
        </p:nvPicPr>
        <p:blipFill>
          <a:blip r:embed="rId3">
            <a:alphaModFix/>
          </a:blip>
          <a:stretch>
            <a:fillRect/>
          </a:stretch>
        </p:blipFill>
        <p:spPr>
          <a:xfrm>
            <a:off x="4680400" y="2207900"/>
            <a:ext cx="3363150" cy="1322725"/>
          </a:xfrm>
          <a:prstGeom prst="rect">
            <a:avLst/>
          </a:prstGeom>
          <a:noFill/>
          <a:ln>
            <a:noFill/>
          </a:ln>
        </p:spPr>
      </p:pic>
      <p:sp>
        <p:nvSpPr>
          <p:cNvPr id="263" name="Google Shape;263;p36"/>
          <p:cNvSpPr txBox="1"/>
          <p:nvPr/>
        </p:nvSpPr>
        <p:spPr>
          <a:xfrm>
            <a:off x="6846900" y="3038325"/>
            <a:ext cx="22209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highlight>
                  <a:srgbClr val="00FF00"/>
                </a:highlight>
                <a:latin typeface="Ubuntu"/>
                <a:ea typeface="Ubuntu"/>
                <a:cs typeface="Ubuntu"/>
                <a:sym typeface="Ubuntu"/>
                <a:hlinkClick r:id="rId4">
                  <a:extLst>
                    <a:ext uri="{A12FA001-AC4F-418D-AE19-62706E023703}">
                      <ahyp:hlinkClr val="tx"/>
                    </a:ext>
                  </a:extLst>
                </a:hlinkClick>
              </a:rPr>
              <a:t>teacher.desmos.com</a:t>
            </a:r>
            <a:endParaRPr sz="1200">
              <a:solidFill>
                <a:srgbClr val="1A73E8"/>
              </a:solidFill>
              <a:highlight>
                <a:srgbClr val="00FF00"/>
              </a:highlight>
              <a:latin typeface="Ubuntu"/>
              <a:ea typeface="Ubuntu"/>
              <a:cs typeface="Ubuntu"/>
              <a:sym typeface="Ubuntu"/>
            </a:endParaRPr>
          </a:p>
        </p:txBody>
      </p:sp>
      <p:sp>
        <p:nvSpPr>
          <p:cNvPr id="264" name="Google Shape;264;p36"/>
          <p:cNvSpPr txBox="1"/>
          <p:nvPr/>
        </p:nvSpPr>
        <p:spPr>
          <a:xfrm>
            <a:off x="5456175" y="1689750"/>
            <a:ext cx="22209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Classe virtuelle</a:t>
            </a:r>
            <a:endParaRPr b="1" sz="2200">
              <a:solidFill>
                <a:srgbClr val="3B8D61"/>
              </a:solidFill>
              <a:latin typeface="Century Gothic"/>
              <a:ea typeface="Century Gothic"/>
              <a:cs typeface="Century Gothic"/>
              <a:sym typeface="Century Gothic"/>
            </a:endParaRPr>
          </a:p>
        </p:txBody>
      </p:sp>
      <p:sp>
        <p:nvSpPr>
          <p:cNvPr id="265" name="Google Shape;265;p36"/>
          <p:cNvSpPr txBox="1"/>
          <p:nvPr/>
        </p:nvSpPr>
        <p:spPr>
          <a:xfrm>
            <a:off x="870900" y="1692450"/>
            <a:ext cx="308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Suite d’outils Desmos </a:t>
            </a:r>
            <a:endParaRPr b="1" sz="2200">
              <a:solidFill>
                <a:srgbClr val="3B8D61"/>
              </a:solidFill>
              <a:latin typeface="Century Gothic"/>
              <a:ea typeface="Century Gothic"/>
              <a:cs typeface="Century Gothic"/>
              <a:sym typeface="Century Gothic"/>
            </a:endParaRPr>
          </a:p>
        </p:txBody>
      </p:sp>
      <p:pic>
        <p:nvPicPr>
          <p:cNvPr id="266" name="Google Shape;266;p36"/>
          <p:cNvPicPr preferRelativeResize="0"/>
          <p:nvPr/>
        </p:nvPicPr>
        <p:blipFill>
          <a:blip r:embed="rId5">
            <a:alphaModFix/>
          </a:blip>
          <a:stretch>
            <a:fillRect/>
          </a:stretch>
        </p:blipFill>
        <p:spPr>
          <a:xfrm>
            <a:off x="1083125" y="2207900"/>
            <a:ext cx="2331501" cy="2631878"/>
          </a:xfrm>
          <a:prstGeom prst="rect">
            <a:avLst/>
          </a:prstGeom>
          <a:noFill/>
          <a:ln>
            <a:noFill/>
          </a:ln>
        </p:spPr>
      </p:pic>
      <p:pic>
        <p:nvPicPr>
          <p:cNvPr id="267" name="Google Shape;267;p36"/>
          <p:cNvPicPr preferRelativeResize="0"/>
          <p:nvPr/>
        </p:nvPicPr>
        <p:blipFill>
          <a:blip r:embed="rId6">
            <a:alphaModFix/>
          </a:blip>
          <a:stretch>
            <a:fillRect/>
          </a:stretch>
        </p:blipFill>
        <p:spPr>
          <a:xfrm>
            <a:off x="4700925" y="3530625"/>
            <a:ext cx="3403989" cy="1322725"/>
          </a:xfrm>
          <a:prstGeom prst="rect">
            <a:avLst/>
          </a:prstGeom>
          <a:noFill/>
          <a:ln>
            <a:noFill/>
          </a:ln>
        </p:spPr>
      </p:pic>
      <p:sp>
        <p:nvSpPr>
          <p:cNvPr id="268" name="Google Shape;268;p36"/>
          <p:cNvSpPr txBox="1"/>
          <p:nvPr/>
        </p:nvSpPr>
        <p:spPr>
          <a:xfrm>
            <a:off x="6846900" y="4366125"/>
            <a:ext cx="22209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highlight>
                  <a:srgbClr val="00FF00"/>
                </a:highlight>
                <a:latin typeface="Ubuntu"/>
                <a:ea typeface="Ubuntu"/>
                <a:cs typeface="Ubuntu"/>
                <a:sym typeface="Ubuntu"/>
                <a:hlinkClick r:id="rId7">
                  <a:extLst>
                    <a:ext uri="{A12FA001-AC4F-418D-AE19-62706E023703}">
                      <ahyp:hlinkClr val="tx"/>
                    </a:ext>
                  </a:extLst>
                </a:hlinkClick>
              </a:rPr>
              <a:t>student.desmos.com </a:t>
            </a:r>
            <a:r>
              <a:rPr b="1" lang="en" sz="1600">
                <a:latin typeface="Ubuntu"/>
                <a:ea typeface="Ubuntu"/>
                <a:cs typeface="Ubuntu"/>
                <a:sym typeface="Ubuntu"/>
              </a:rPr>
              <a:t>	</a:t>
            </a:r>
            <a:endParaRPr sz="2800">
              <a:latin typeface="Ubuntu"/>
              <a:ea typeface="Ubuntu"/>
              <a:cs typeface="Ubuntu"/>
              <a:sym typeface="Ubuntu"/>
            </a:endParaRPr>
          </a:p>
        </p:txBody>
      </p:sp>
      <p:sp>
        <p:nvSpPr>
          <p:cNvPr id="269" name="Google Shape;269;p36"/>
          <p:cNvSpPr/>
          <p:nvPr/>
        </p:nvSpPr>
        <p:spPr>
          <a:xfrm>
            <a:off x="992298" y="2204147"/>
            <a:ext cx="2139900" cy="416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70" name="Google Shape;270;p36"/>
          <p:cNvSpPr txBox="1"/>
          <p:nvPr/>
        </p:nvSpPr>
        <p:spPr>
          <a:xfrm>
            <a:off x="3128400" y="2146963"/>
            <a:ext cx="13926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chemeClr val="hlink"/>
                </a:solidFill>
                <a:highlight>
                  <a:srgbClr val="00FF00"/>
                </a:highlight>
                <a:latin typeface="Ubuntu"/>
                <a:ea typeface="Ubuntu"/>
                <a:cs typeface="Ubuntu"/>
                <a:sym typeface="Ubuntu"/>
                <a:hlinkClick r:id="rId8"/>
              </a:rPr>
              <a:t>desmos.com</a:t>
            </a:r>
            <a:endParaRPr sz="1200">
              <a:solidFill>
                <a:srgbClr val="1A73E8"/>
              </a:solidFill>
              <a:highlight>
                <a:srgbClr val="00FF00"/>
              </a:highlight>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76" name="Google Shape;276;p37"/>
          <p:cNvSpPr txBox="1"/>
          <p:nvPr/>
        </p:nvSpPr>
        <p:spPr>
          <a:xfrm>
            <a:off x="656400" y="1663950"/>
            <a:ext cx="6014400" cy="3386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Soutenir l’enseignement, l’apprentissage</a:t>
            </a:r>
            <a:endParaRPr sz="2000">
              <a:latin typeface="Century Gothic"/>
              <a:ea typeface="Century Gothic"/>
              <a:cs typeface="Century Gothic"/>
              <a:sym typeface="Century Gothic"/>
            </a:endParaRPr>
          </a:p>
          <a:p>
            <a:pPr indent="-355600" lvl="0" marL="45720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Compte et enregistrements possibles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Toutes les fonctionnalités sont accessibles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www.desmos.com</a:t>
            </a:r>
            <a:r>
              <a:rPr lang="en" sz="2000">
                <a:latin typeface="Century Gothic"/>
                <a:ea typeface="Century Gothic"/>
                <a:cs typeface="Century Gothic"/>
                <a:sym typeface="Century Gothic"/>
              </a:rPr>
              <a:t> ou application mobile</a:t>
            </a:r>
            <a:endParaRPr sz="2000">
              <a:latin typeface="Century Gothic"/>
              <a:ea typeface="Century Gothic"/>
              <a:cs typeface="Century Gothic"/>
              <a:sym typeface="Century Gothic"/>
            </a:endParaRPr>
          </a:p>
          <a:p>
            <a:pPr indent="-368300" lvl="0" marL="457200" rtl="0" algn="l">
              <a:lnSpc>
                <a:spcPct val="150000"/>
              </a:lnSpc>
              <a:spcBef>
                <a:spcPts val="0"/>
              </a:spcBef>
              <a:spcAft>
                <a:spcPts val="0"/>
              </a:spcAft>
              <a:buClr>
                <a:srgbClr val="000000"/>
              </a:buClr>
              <a:buSzPts val="2200"/>
              <a:buFont typeface="Century Gothic"/>
              <a:buChar char="■"/>
            </a:pPr>
            <a:r>
              <a:rPr lang="en" sz="2100">
                <a:latin typeface="Century Gothic"/>
                <a:ea typeface="Century Gothic"/>
                <a:cs typeface="Century Gothic"/>
                <a:sym typeface="Century Gothic"/>
              </a:rPr>
              <a:t>Outil de manipulation virtuelle</a:t>
            </a:r>
            <a:endParaRPr sz="2100">
              <a:latin typeface="Century Gothic"/>
              <a:ea typeface="Century Gothic"/>
              <a:cs typeface="Century Gothic"/>
              <a:sym typeface="Century Gothic"/>
            </a:endParaRPr>
          </a:p>
          <a:p>
            <a:pPr indent="-368300" lvl="0" marL="457200" rtl="0" algn="l">
              <a:lnSpc>
                <a:spcPct val="150000"/>
              </a:lnSpc>
              <a:spcBef>
                <a:spcPts val="0"/>
              </a:spcBef>
              <a:spcAft>
                <a:spcPts val="0"/>
              </a:spcAft>
              <a:buClr>
                <a:srgbClr val="000000"/>
              </a:buClr>
              <a:buSzPts val="2200"/>
              <a:buFont typeface="Century Gothic"/>
              <a:buChar char="■"/>
            </a:pPr>
            <a:r>
              <a:rPr lang="en" sz="2100">
                <a:latin typeface="Century Gothic"/>
                <a:ea typeface="Century Gothic"/>
                <a:cs typeface="Century Gothic"/>
                <a:sym typeface="Century Gothic"/>
              </a:rPr>
              <a:t>Intégrée à Teacher Desmos (activités)</a:t>
            </a:r>
            <a:endParaRPr sz="2100">
              <a:latin typeface="Century Gothic"/>
              <a:ea typeface="Century Gothic"/>
              <a:cs typeface="Century Gothic"/>
              <a:sym typeface="Century Gothic"/>
            </a:endParaRPr>
          </a:p>
          <a:p>
            <a:pPr indent="-368300" lvl="0" marL="457200" rtl="0" algn="l">
              <a:lnSpc>
                <a:spcPct val="150000"/>
              </a:lnSpc>
              <a:spcBef>
                <a:spcPts val="0"/>
              </a:spcBef>
              <a:spcAft>
                <a:spcPts val="0"/>
              </a:spcAft>
              <a:buClr>
                <a:srgbClr val="000000"/>
              </a:buClr>
              <a:buSzPts val="2200"/>
              <a:buFont typeface="Century Gothic"/>
              <a:buChar char="■"/>
            </a:pPr>
            <a:r>
              <a:rPr lang="en" sz="2100">
                <a:latin typeface="Century Gothic"/>
                <a:ea typeface="Century Gothic"/>
                <a:cs typeface="Century Gothic"/>
                <a:sym typeface="Century Gothic"/>
              </a:rPr>
              <a:t>Tâches créatives</a:t>
            </a:r>
            <a:endParaRPr sz="2000">
              <a:latin typeface="Century Gothic"/>
              <a:ea typeface="Century Gothic"/>
              <a:cs typeface="Century Gothic"/>
              <a:sym typeface="Century Gothic"/>
            </a:endParaRPr>
          </a:p>
        </p:txBody>
      </p:sp>
      <p:sp>
        <p:nvSpPr>
          <p:cNvPr id="277" name="Google Shape;277;p37"/>
          <p:cNvSpPr txBox="1"/>
          <p:nvPr>
            <p:ph type="title"/>
          </p:nvPr>
        </p:nvSpPr>
        <p:spPr>
          <a:xfrm>
            <a:off x="1039550" y="530725"/>
            <a:ext cx="3591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latin typeface="Century Gothic"/>
                <a:ea typeface="Century Gothic"/>
                <a:cs typeface="Century Gothic"/>
                <a:sym typeface="Century Gothic"/>
              </a:rPr>
              <a:t>La calculatrice graphique traditionnelle</a:t>
            </a:r>
            <a:endParaRPr sz="22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C’est quoi ?</a:t>
            </a:r>
            <a:endParaRPr sz="1900">
              <a:solidFill>
                <a:schemeClr val="accent6"/>
              </a:solidFill>
              <a:latin typeface="Century Gothic"/>
              <a:ea typeface="Century Gothic"/>
              <a:cs typeface="Century Gothic"/>
              <a:sym typeface="Century Gothic"/>
            </a:endParaRPr>
          </a:p>
        </p:txBody>
      </p:sp>
      <p:pic>
        <p:nvPicPr>
          <p:cNvPr id="278" name="Google Shape;278;p37">
            <a:hlinkClick r:id="rId4"/>
          </p:cNvPr>
          <p:cNvPicPr preferRelativeResize="0"/>
          <p:nvPr/>
        </p:nvPicPr>
        <p:blipFill>
          <a:blip r:embed="rId5">
            <a:alphaModFix/>
          </a:blip>
          <a:stretch>
            <a:fillRect/>
          </a:stretch>
        </p:blipFill>
        <p:spPr>
          <a:xfrm>
            <a:off x="4676500" y="445000"/>
            <a:ext cx="1352550" cy="1200150"/>
          </a:xfrm>
          <a:prstGeom prst="rect">
            <a:avLst/>
          </a:prstGeom>
          <a:noFill/>
          <a:ln>
            <a:noFill/>
          </a:ln>
        </p:spPr>
      </p:pic>
      <p:grpSp>
        <p:nvGrpSpPr>
          <p:cNvPr id="279" name="Google Shape;279;p37"/>
          <p:cNvGrpSpPr/>
          <p:nvPr/>
        </p:nvGrpSpPr>
        <p:grpSpPr>
          <a:xfrm>
            <a:off x="6853094" y="3788362"/>
            <a:ext cx="2140311" cy="1020511"/>
            <a:chOff x="6527075" y="2033125"/>
            <a:chExt cx="2313600" cy="1205850"/>
          </a:xfrm>
        </p:grpSpPr>
        <p:sp>
          <p:nvSpPr>
            <p:cNvPr id="280" name="Google Shape;280;p3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81" name="Google Shape;281;p3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u="sng">
                  <a:solidFill>
                    <a:schemeClr val="hlink"/>
                  </a:solidFill>
                  <a:latin typeface="Century Gothic"/>
                  <a:ea typeface="Century Gothic"/>
                  <a:cs typeface="Century Gothic"/>
                  <a:sym typeface="Century Gothic"/>
                  <a:hlinkClick r:id="rId6"/>
                </a:rPr>
                <a:t>Pour plus 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282" name="Google Shape;282;p37"/>
          <p:cNvPicPr preferRelativeResize="0"/>
          <p:nvPr/>
        </p:nvPicPr>
        <p:blipFill rotWithShape="1">
          <a:blip r:embed="rId7">
            <a:alphaModFix/>
          </a:blip>
          <a:srcRect b="0" l="0" r="0" t="0"/>
          <a:stretch/>
        </p:blipFill>
        <p:spPr>
          <a:xfrm rot="-1185931">
            <a:off x="8393178" y="4506553"/>
            <a:ext cx="519224" cy="486484"/>
          </a:xfrm>
          <a:prstGeom prst="rect">
            <a:avLst/>
          </a:prstGeom>
          <a:noFill/>
          <a:ln>
            <a:noFill/>
          </a:ln>
        </p:spPr>
      </p:pic>
      <p:pic>
        <p:nvPicPr>
          <p:cNvPr id="283" name="Google Shape;283;p37"/>
          <p:cNvPicPr preferRelativeResize="0"/>
          <p:nvPr/>
        </p:nvPicPr>
        <p:blipFill>
          <a:blip r:embed="rId8">
            <a:alphaModFix/>
          </a:blip>
          <a:stretch>
            <a:fillRect/>
          </a:stretch>
        </p:blipFill>
        <p:spPr>
          <a:xfrm>
            <a:off x="6320399" y="3041098"/>
            <a:ext cx="492498" cy="48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8"/>
          <p:cNvPicPr preferRelativeResize="0"/>
          <p:nvPr/>
        </p:nvPicPr>
        <p:blipFill>
          <a:blip r:embed="rId3">
            <a:alphaModFix/>
          </a:blip>
          <a:stretch>
            <a:fillRect/>
          </a:stretch>
        </p:blipFill>
        <p:spPr>
          <a:xfrm>
            <a:off x="776575" y="1684437"/>
            <a:ext cx="7485146" cy="2920337"/>
          </a:xfrm>
          <a:prstGeom prst="rect">
            <a:avLst/>
          </a:prstGeom>
          <a:noFill/>
          <a:ln>
            <a:noFill/>
          </a:ln>
        </p:spPr>
      </p:pic>
      <p:sp>
        <p:nvSpPr>
          <p:cNvPr id="289" name="Google Shape;289;p38"/>
          <p:cNvSpPr txBox="1"/>
          <p:nvPr/>
        </p:nvSpPr>
        <p:spPr>
          <a:xfrm>
            <a:off x="4852921" y="1027700"/>
            <a:ext cx="35721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Les propriétés des fonctions</a:t>
            </a:r>
            <a:endParaRPr sz="1800">
              <a:latin typeface="Century Gothic"/>
              <a:ea typeface="Century Gothic"/>
              <a:cs typeface="Century Gothic"/>
              <a:sym typeface="Century Gothic"/>
            </a:endParaRPr>
          </a:p>
        </p:txBody>
      </p:sp>
      <p:sp>
        <p:nvSpPr>
          <p:cNvPr id="290" name="Google Shape;290;p38"/>
          <p:cNvSpPr txBox="1"/>
          <p:nvPr/>
        </p:nvSpPr>
        <p:spPr>
          <a:xfrm>
            <a:off x="757613" y="4656100"/>
            <a:ext cx="73413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Fichier de départ</a:t>
            </a:r>
            <a:r>
              <a:rPr lang="en" sz="1800">
                <a:latin typeface="Century Gothic"/>
                <a:ea typeface="Century Gothic"/>
                <a:cs typeface="Century Gothic"/>
                <a:sym typeface="Century Gothic"/>
              </a:rPr>
              <a:t> et </a:t>
            </a:r>
            <a:r>
              <a:rPr lang="en" sz="18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Corrigé</a:t>
            </a:r>
            <a:endParaRPr sz="1800">
              <a:solidFill>
                <a:schemeClr val="accent5"/>
              </a:solidFill>
              <a:latin typeface="Century Gothic"/>
              <a:ea typeface="Century Gothic"/>
              <a:cs typeface="Century Gothic"/>
              <a:sym typeface="Century Gothic"/>
            </a:endParaRPr>
          </a:p>
        </p:txBody>
      </p:sp>
      <p:sp>
        <p:nvSpPr>
          <p:cNvPr id="291" name="Google Shape;291;p3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92" name="Google Shape;292;p38"/>
          <p:cNvSpPr txBox="1"/>
          <p:nvPr>
            <p:ph type="title"/>
          </p:nvPr>
        </p:nvSpPr>
        <p:spPr>
          <a:xfrm>
            <a:off x="1057064" y="530725"/>
            <a:ext cx="36387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Century Gothic"/>
                <a:ea typeface="Century Gothic"/>
                <a:cs typeface="Century Gothic"/>
                <a:sym typeface="Century Gothic"/>
              </a:rPr>
              <a:t>La calculatrice graphique</a:t>
            </a:r>
            <a:endParaRPr sz="21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9"/>
          <p:cNvSpPr txBox="1"/>
          <p:nvPr/>
        </p:nvSpPr>
        <p:spPr>
          <a:xfrm>
            <a:off x="529325" y="1848675"/>
            <a:ext cx="49776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Aller à </a:t>
            </a: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www.desmos.com</a:t>
            </a:r>
            <a:endParaRPr sz="2000">
              <a:solidFill>
                <a:schemeClr val="accent5"/>
              </a:solidFill>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Se connecter ou créer un compte</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 </a:t>
            </a:r>
            <a:r>
              <a:rPr b="1" lang="en" sz="2000">
                <a:latin typeface="Century Gothic"/>
                <a:ea typeface="Century Gothic"/>
                <a:cs typeface="Century Gothic"/>
                <a:sym typeface="Century Gothic"/>
              </a:rPr>
              <a:t>Outils maths</a:t>
            </a:r>
            <a:endParaRPr b="1"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 </a:t>
            </a:r>
            <a:r>
              <a:rPr b="1" lang="en" sz="2000">
                <a:latin typeface="Century Gothic"/>
                <a:ea typeface="Century Gothic"/>
                <a:cs typeface="Century Gothic"/>
                <a:sym typeface="Century Gothic"/>
              </a:rPr>
              <a:t>Calculatrice graphique</a:t>
            </a:r>
            <a:endParaRPr b="1"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AutoNum type="arabicPeriod"/>
            </a:pPr>
            <a:r>
              <a:rPr lang="en" sz="2000">
                <a:latin typeface="Century Gothic"/>
                <a:ea typeface="Century Gothic"/>
                <a:cs typeface="Century Gothic"/>
                <a:sym typeface="Century Gothic"/>
              </a:rPr>
              <a:t>Cliquer sur</a:t>
            </a:r>
            <a:r>
              <a:rPr lang="en" sz="2000">
                <a:latin typeface="Century Gothic"/>
                <a:ea typeface="Century Gothic"/>
                <a:cs typeface="Century Gothic"/>
                <a:sym typeface="Century Gothic"/>
              </a:rPr>
              <a:t> </a:t>
            </a:r>
            <a:r>
              <a:rPr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ce lien</a:t>
            </a:r>
            <a:endParaRPr sz="1900">
              <a:solidFill>
                <a:schemeClr val="accent5"/>
              </a:solidFill>
              <a:latin typeface="Century Gothic"/>
              <a:ea typeface="Century Gothic"/>
              <a:cs typeface="Century Gothic"/>
              <a:sym typeface="Century Gothic"/>
            </a:endParaRPr>
          </a:p>
        </p:txBody>
      </p:sp>
      <p:sp>
        <p:nvSpPr>
          <p:cNvPr id="298" name="Google Shape;298;p3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99" name="Google Shape;299;p39"/>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Exploration de l’outil</a:t>
            </a:r>
            <a:endParaRPr sz="2300">
              <a:latin typeface="Century Gothic"/>
              <a:ea typeface="Century Gothic"/>
              <a:cs typeface="Century Gothic"/>
              <a:sym typeface="Century Gothic"/>
            </a:endParaRPr>
          </a:p>
        </p:txBody>
      </p:sp>
      <p:pic>
        <p:nvPicPr>
          <p:cNvPr id="300" name="Google Shape;300;p39"/>
          <p:cNvPicPr preferRelativeResize="0"/>
          <p:nvPr/>
        </p:nvPicPr>
        <p:blipFill>
          <a:blip r:embed="rId5">
            <a:alphaModFix/>
          </a:blip>
          <a:stretch>
            <a:fillRect/>
          </a:stretch>
        </p:blipFill>
        <p:spPr>
          <a:xfrm>
            <a:off x="6500425" y="586875"/>
            <a:ext cx="2261500" cy="3449300"/>
          </a:xfrm>
          <a:prstGeom prst="rect">
            <a:avLst/>
          </a:prstGeom>
          <a:noFill/>
          <a:ln>
            <a:noFill/>
          </a:ln>
        </p:spPr>
      </p:pic>
      <p:sp>
        <p:nvSpPr>
          <p:cNvPr id="301" name="Google Shape;301;p39"/>
          <p:cNvSpPr txBox="1"/>
          <p:nvPr/>
        </p:nvSpPr>
        <p:spPr>
          <a:xfrm>
            <a:off x="529325" y="4249575"/>
            <a:ext cx="82326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DÉFIS: pour améliorer vos compétences avec la calculatrice Desmos</a:t>
            </a:r>
            <a:endParaRPr>
              <a:solidFill>
                <a:schemeClr val="accent5"/>
              </a:solidFill>
              <a:latin typeface="Nixie One"/>
              <a:ea typeface="Nixie One"/>
              <a:cs typeface="Nixie One"/>
              <a:sym typeface="Nixie One"/>
            </a:endParaRPr>
          </a:p>
        </p:txBody>
      </p:sp>
      <p:sp>
        <p:nvSpPr>
          <p:cNvPr id="302" name="Google Shape;302;p39"/>
          <p:cNvSpPr/>
          <p:nvPr/>
        </p:nvSpPr>
        <p:spPr>
          <a:xfrm rot="-3527923">
            <a:off x="4847895" y="2077275"/>
            <a:ext cx="2159460" cy="259257"/>
          </a:xfrm>
          <a:prstGeom prst="rightArrow">
            <a:avLst>
              <a:gd fmla="val 50000" name="adj1"/>
              <a:gd fmla="val 98171"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