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Sniglet"/>
      <p:regular r:id="rId23"/>
    </p:embeddedFont>
    <p:embeddedFont>
      <p:font typeface="Dosis"/>
      <p:regular r:id="rId24"/>
      <p:bold r:id="rId25"/>
    </p:embeddedFont>
    <p:embeddedFont>
      <p:font typeface="Ubuntu"/>
      <p:regular r:id="rId26"/>
      <p:bold r:id="rId27"/>
      <p:italic r:id="rId28"/>
      <p:boldItalic r:id="rId29"/>
    </p:embeddedFont>
    <p:embeddedFont>
      <p:font typeface="Viga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DEBA972-8B66-472E-93F4-A1039A3EADD8}">
  <a:tblStyle styleId="{1DEBA972-8B66-472E-93F4-A1039A3EAD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Dosis-regular.fntdata"/><Relationship Id="rId23" Type="http://schemas.openxmlformats.org/officeDocument/2006/relationships/font" Target="fonts/Snigle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Ubuntu-regular.fntdata"/><Relationship Id="rId25" Type="http://schemas.openxmlformats.org/officeDocument/2006/relationships/font" Target="fonts/Dosis-bold.fntdata"/><Relationship Id="rId28" Type="http://schemas.openxmlformats.org/officeDocument/2006/relationships/font" Target="fonts/Ubuntu-italic.fntdata"/><Relationship Id="rId27" Type="http://schemas.openxmlformats.org/officeDocument/2006/relationships/font" Target="fonts/Ubuntu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Ubuntu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Vig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desmos.com/calculator/knxqqpkclw?fbclid=IwAR0BCbKhhO3SX9OoFGtb2N99ZTfkXCyNGHnRYh4n2il-g76liXMiqrfrnVY" TargetMode="External"/><Relationship Id="rId3" Type="http://schemas.openxmlformats.org/officeDocument/2006/relationships/hyperlink" Target="https://www.desmos.com/calculator/vhe7t01apo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4w5Vd1Qv14_YsFNfqk1on7_4AqztoZkj/view?usp=sharing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L23R0CGsE-sLqJ1ckXjrBK3MmOMAfaIGuyVcXDQ3jUg/edit?usp=sharing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desmos.com/calculator/nbuaiiwpyq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7926f51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97926f51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a9eb92c000_57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a9eb92c000_57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a9eb92c000_57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a9eb92c000_57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Fichier de départ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https://www.desmos.com/calculator/knxqqpkclw?fbclid=IwAR0BCbKhhO3SX9OoFGtb2N99ZTfkXCyNGHnRYh4n2il-g76liXMiqrfrnVY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Corrigé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https://www.desmos.com/calculator/vhe7t01apo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a9eb92c000_57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a9eb92c000_57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Exemple 1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https://drive.google.com/file/d/14w5Vd1Qv14_YsFNfqk1on7_4AqztoZkj/view?usp=sharing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a9eb92c000_57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a9eb92c000_57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Défis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https://docs.google.com/document/d/1L23R0CGsE-sLqJ1ckXjrBK3MmOMAfaIGuyVcXDQ3jUg/edit?usp=sharing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97926f51db_0_2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97926f51db_0_2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97926f51db_0_2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97926f51db_0_2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781c581e6f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781c581e6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http://monurl.ca/2desmos04122020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a59542a2c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a59542a2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https://jamboard.google.com/d/1ZwqczigbkPi6gK_FdxjEqYQ6CwsVOvoLLJxVP2bsUnw/viewer?f=0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a59542a2c7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a59542a2c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https://jamboard.google.com/d/1ZwqczigbkPi6gK_FdxjEqYQ6CwsVOvoLLJxVP2bsUnw/viewer?f=1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97926f51db_0_2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97926f51db_0_2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a9eb92c000_57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a9eb92c000_57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le sapin : https://www.desmos.com/calculator/e13c43a9pv?fbclid=IwAR3mbDIMykE0tJL58QjVjGUKCQjvGHjrAilcd2kIzi4UEg4EE1KZIZHqKas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9eb92c000_57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9eb92c000_57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a9eb92c000_5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a9eb92c000_5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avec l’arc-en-ciel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https://www.desmos.com/calculator/nbuaiiwpyq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hyperlink" Target="https://campus.recit.qc.ca/" TargetMode="External"/><Relationship Id="rId6" Type="http://schemas.openxmlformats.org/officeDocument/2006/relationships/hyperlink" Target="http://monurl.ca/2desmos04122020" TargetMode="External"/><Relationship Id="rId7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hyperlink" Target="https://www.desmos.com/calculator/knxqqpkclw?fbclid=IwAR0BCbKhhO3SX9OoFGtb2N99ZTfkXCyNGHnRYh4n2il-g76liXMiqrfrnVY" TargetMode="External"/><Relationship Id="rId5" Type="http://schemas.openxmlformats.org/officeDocument/2006/relationships/hyperlink" Target="https://www.desmos.com/calculator/vhe7t01apo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rive.google.com/file/d/14w5Vd1Qv14_YsFNfqk1on7_4AqztoZkj/view?usp=sharing" TargetMode="External"/><Relationship Id="rId4" Type="http://schemas.openxmlformats.org/officeDocument/2006/relationships/hyperlink" Target="https://drive.google.com/file/d/1Fm7yLjL5gNlskqTJfjQ-Z4xaznP4ZNLq/view?usp=sharing" TargetMode="External"/><Relationship Id="rId9" Type="http://schemas.openxmlformats.org/officeDocument/2006/relationships/image" Target="../media/image13.png"/><Relationship Id="rId5" Type="http://schemas.openxmlformats.org/officeDocument/2006/relationships/hyperlink" Target="https://docs.google.com/document/d/1R6LDbNakvIr0FNGf4icqgHKxylJD2LygABoEaJjM4oM/edit?usp=sharing" TargetMode="External"/><Relationship Id="rId6" Type="http://schemas.openxmlformats.org/officeDocument/2006/relationships/hyperlink" Target="https://drive.google.com/file/d/1H1IndYSYoTwM_EVGEhEnwpQQB8Oj_TA9/view?usp=sharing" TargetMode="External"/><Relationship Id="rId7" Type="http://schemas.openxmlformats.org/officeDocument/2006/relationships/hyperlink" Target="https://drive.google.com/file/d/1CKket5qeqje037tJD2irLbk1tDci19uF/view?usp=sharing" TargetMode="External"/><Relationship Id="rId8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desmos.com" TargetMode="External"/><Relationship Id="rId4" Type="http://schemas.openxmlformats.org/officeDocument/2006/relationships/hyperlink" Target="https://www.desmos.com/calculator/rtf93huwyc?lang=fr" TargetMode="External"/><Relationship Id="rId5" Type="http://schemas.openxmlformats.org/officeDocument/2006/relationships/hyperlink" Target="https://docs.google.com/document/d/1L23R0CGsE-sLqJ1ckXjrBK3MmOMAfaIGuyVcXDQ3jUg/edit?usp=sharing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4" Type="http://schemas.openxmlformats.org/officeDocument/2006/relationships/hyperlink" Target="https://view.genial.ly/5d812659369a7d0fc95ca03b/interactive-content-cadre-de-reference-de-la-competence-numerique" TargetMode="External"/><Relationship Id="rId5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ampus.recit.qc.ca/math%c3%a9matique-science-et-technologie/desmos101" TargetMode="External"/><Relationship Id="rId4" Type="http://schemas.openxmlformats.org/officeDocument/2006/relationships/hyperlink" Target="https://www.youtube.com/playlist?list=PLbE85KlaADWl9w9d71xFo8AME6LZUfAjR" TargetMode="External"/><Relationship Id="rId5" Type="http://schemas.openxmlformats.org/officeDocument/2006/relationships/hyperlink" Target="https://recitmst.qc.ca/Desmos-les-bases-de-la-calculatrice-graphique" TargetMode="External"/><Relationship Id="rId6" Type="http://schemas.openxmlformats.org/officeDocument/2006/relationships/hyperlink" Target="https://recitmst.qc.ca/Desmos-les-mathematiques-en-classe-virtuelle" TargetMode="External"/><Relationship Id="rId7" Type="http://schemas.openxmlformats.org/officeDocument/2006/relationships/hyperlink" Target="https://recitmst.qc.ca/Desmos-creation-d-activites-pour-la-classe-virtuelle" TargetMode="External"/><Relationship Id="rId8" Type="http://schemas.openxmlformats.org/officeDocument/2006/relationships/hyperlink" Target="https://view.genial.ly/5f6b3ba79e22dc0d83e40fcc/horizontal-infographic-lists-dynamiser-lenseignement-apprentissage-des-mathematiques-avec-desmos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6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5.png"/><Relationship Id="rId5" Type="http://schemas.openxmlformats.org/officeDocument/2006/relationships/hyperlink" Target="http://monurl.ca/2desmos04122020" TargetMode="External"/><Relationship Id="rId6" Type="http://schemas.openxmlformats.org/officeDocument/2006/relationships/hyperlink" Target="http://www.recit.qc.ca" TargetMode="External"/><Relationship Id="rId7" Type="http://schemas.openxmlformats.org/officeDocument/2006/relationships/hyperlink" Target="https://recitmst.qc.ca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tudent.desmos.com/" TargetMode="External"/><Relationship Id="rId4" Type="http://schemas.openxmlformats.org/officeDocument/2006/relationships/hyperlink" Target="https://student.desmos.com/" TargetMode="External"/><Relationship Id="rId5" Type="http://schemas.openxmlformats.org/officeDocument/2006/relationships/hyperlink" Target="https://teacher.desmos.com/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8" Type="http://schemas.openxmlformats.org/officeDocument/2006/relationships/hyperlink" Target="https://www.desmos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hyperlink" Target="https://www.desmos.com/calculator/e13c43a9pv?fbclid=IwAR3mbDIMykE0tJL58QjVjGUKCQjvGHjrAilcd2kIzi4UEg4EE1KZIZHqKas" TargetMode="External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desmos.com/calculator/nbuaiiwpyq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13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25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3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Pour plus de détails : recitmst.qc.ca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2" name="Google Shape;532;p13"/>
          <p:cNvSpPr txBox="1"/>
          <p:nvPr>
            <p:ph type="ctrTitle"/>
          </p:nvPr>
        </p:nvSpPr>
        <p:spPr>
          <a:xfrm>
            <a:off x="20225" y="2342675"/>
            <a:ext cx="90714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Desmos </a:t>
            </a:r>
            <a:r>
              <a:rPr lang="en" sz="4300">
                <a:solidFill>
                  <a:srgbClr val="FFFFFF"/>
                </a:solidFill>
              </a:rPr>
              <a:t>: La calculatrice graphique</a:t>
            </a:r>
            <a:endParaRPr sz="4300">
              <a:solidFill>
                <a:srgbClr val="FFFFFF"/>
              </a:solidFill>
            </a:endParaRPr>
          </a:p>
        </p:txBody>
      </p:sp>
      <p:sp>
        <p:nvSpPr>
          <p:cNvPr id="533" name="Google Shape;533;p13"/>
          <p:cNvSpPr txBox="1"/>
          <p:nvPr/>
        </p:nvSpPr>
        <p:spPr>
          <a:xfrm>
            <a:off x="20225" y="3626400"/>
            <a:ext cx="3081000" cy="13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4 décembre 2020 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E-colloque CSSMB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13h à 14h</a:t>
            </a: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 </a:t>
            </a:r>
            <a:r>
              <a:rPr b="1" lang="en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monurl.ca/2desmos04122020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4" name="Google Shape;534;p13"/>
          <p:cNvSpPr txBox="1"/>
          <p:nvPr/>
        </p:nvSpPr>
        <p:spPr>
          <a:xfrm>
            <a:off x="1142606" y="386233"/>
            <a:ext cx="3357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35" name="Google Shape;53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7350" y="90939"/>
            <a:ext cx="874765" cy="14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2"/>
          <p:cNvSpPr txBox="1"/>
          <p:nvPr/>
        </p:nvSpPr>
        <p:spPr>
          <a:xfrm>
            <a:off x="0" y="0"/>
            <a:ext cx="9144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possibilités avec la calculatrice graphique</a:t>
            </a:r>
            <a:endParaRPr b="1"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/>
              <a:t>		</a:t>
            </a: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pic>
        <p:nvPicPr>
          <p:cNvPr id="611" name="Google Shape;6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5225" y="1381675"/>
            <a:ext cx="7202148" cy="267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6624" y="2238900"/>
            <a:ext cx="3251288" cy="2752199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22"/>
          <p:cNvSpPr txBox="1"/>
          <p:nvPr/>
        </p:nvSpPr>
        <p:spPr>
          <a:xfrm>
            <a:off x="5911263" y="1230000"/>
            <a:ext cx="21918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Réalisations d’élèves partagées sur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‘’Les maths autrement’’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4" name="Google Shape;614;p2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3"/>
          <p:cNvSpPr txBox="1"/>
          <p:nvPr/>
        </p:nvSpPr>
        <p:spPr>
          <a:xfrm>
            <a:off x="0" y="0"/>
            <a:ext cx="9144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possibilités avec la calculatrice graphique</a:t>
            </a:r>
            <a:endParaRPr b="1"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/>
              <a:t>		</a:t>
            </a: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pic>
        <p:nvPicPr>
          <p:cNvPr id="620" name="Google Shape;6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774" y="1212700"/>
            <a:ext cx="7913024" cy="3087274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23"/>
          <p:cNvSpPr txBox="1"/>
          <p:nvPr/>
        </p:nvSpPr>
        <p:spPr>
          <a:xfrm>
            <a:off x="1944263" y="784575"/>
            <a:ext cx="49680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Les propriétés des fonctions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2" name="Google Shape;622;p23"/>
          <p:cNvSpPr txBox="1"/>
          <p:nvPr/>
        </p:nvSpPr>
        <p:spPr>
          <a:xfrm>
            <a:off x="757613" y="4427500"/>
            <a:ext cx="7341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Fichier de départ </a:t>
            </a:r>
            <a:r>
              <a:rPr lang="en" sz="2400">
                <a:latin typeface="Ubuntu"/>
                <a:ea typeface="Ubuntu"/>
                <a:cs typeface="Ubuntu"/>
                <a:sym typeface="Ubuntu"/>
              </a:rPr>
              <a:t>et </a:t>
            </a:r>
            <a:r>
              <a:rPr lang="en" sz="24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Corrigé</a:t>
            </a:r>
            <a:endParaRPr sz="24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3" name="Google Shape;623;p2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4"/>
          <p:cNvSpPr txBox="1"/>
          <p:nvPr/>
        </p:nvSpPr>
        <p:spPr>
          <a:xfrm>
            <a:off x="0" y="0"/>
            <a:ext cx="9144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Projets de dessins avec Desmos</a:t>
            </a:r>
            <a:endParaRPr b="1"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(partagés sur ‘’Les maths autrement’’)</a:t>
            </a:r>
            <a:endParaRPr b="1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/>
              <a:t>		</a:t>
            </a: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629" name="Google Shape;629;p24"/>
          <p:cNvSpPr txBox="1"/>
          <p:nvPr/>
        </p:nvSpPr>
        <p:spPr>
          <a:xfrm>
            <a:off x="544225" y="1655075"/>
            <a:ext cx="1548900" cy="27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 1</a:t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 2</a:t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 3</a:t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 4</a:t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 5</a:t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30" name="Google Shape;630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17425" y="1578125"/>
            <a:ext cx="2732400" cy="273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51175" y="1685772"/>
            <a:ext cx="3062300" cy="2383925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24"/>
          <p:cNvSpPr txBox="1"/>
          <p:nvPr/>
        </p:nvSpPr>
        <p:spPr>
          <a:xfrm>
            <a:off x="3049775" y="4310525"/>
            <a:ext cx="50685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Réalisations d’élèves partagées sur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‘’Les maths autrement’’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3" name="Google Shape;633;p2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5"/>
          <p:cNvSpPr txBox="1"/>
          <p:nvPr/>
        </p:nvSpPr>
        <p:spPr>
          <a:xfrm>
            <a:off x="3377925" y="429350"/>
            <a:ext cx="21291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639" name="Google Shape;639;p25"/>
          <p:cNvSpPr txBox="1"/>
          <p:nvPr/>
        </p:nvSpPr>
        <p:spPr>
          <a:xfrm>
            <a:off x="377750" y="306325"/>
            <a:ext cx="7918200" cy="3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« Mains sur les touches »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355600" lvl="0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Ubuntu"/>
              <a:buAutoNum type="arabicParenR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Aller à </a:t>
            </a:r>
            <a:r>
              <a:rPr lang="en" sz="20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www.desmos.com</a:t>
            </a: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05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Ubuntu"/>
              <a:buAutoNum type="arabicParenR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Cliquer sur 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-355600" lvl="0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Ubuntu"/>
              <a:buAutoNum type="arabicParenR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Créer un compte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-355600" lvl="0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Ubuntu"/>
              <a:buAutoNum type="arabicParenR"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Cliquer sur </a:t>
            </a:r>
            <a:r>
              <a:rPr lang="en" sz="20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 lien</a:t>
            </a: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0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0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DÉFIS: pour améliorer vos compétences avec la calculatrice Desmos</a:t>
            </a:r>
            <a:endParaRPr sz="19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0" name="Google Shape;640;p2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1" name="Google Shape;64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8500" y="1738450"/>
            <a:ext cx="26479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09075" y="2443300"/>
            <a:ext cx="10668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6"/>
          <p:cNvSpPr txBox="1"/>
          <p:nvPr/>
        </p:nvSpPr>
        <p:spPr>
          <a:xfrm>
            <a:off x="0" y="2286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endParaRPr sz="4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48" name="Google Shape;648;p2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9724" y="789600"/>
            <a:ext cx="4646652" cy="4353899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26"/>
          <p:cNvSpPr txBox="1"/>
          <p:nvPr/>
        </p:nvSpPr>
        <p:spPr>
          <a:xfrm>
            <a:off x="7017975" y="3586575"/>
            <a:ext cx="16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MEQ - Avril 2019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0" name="Google Shape;650;p26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7"/>
          <p:cNvSpPr txBox="1"/>
          <p:nvPr/>
        </p:nvSpPr>
        <p:spPr>
          <a:xfrm>
            <a:off x="0" y="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</a:t>
            </a:r>
            <a:endParaRPr sz="4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6" name="Google Shape;656;p27"/>
          <p:cNvSpPr txBox="1"/>
          <p:nvPr/>
        </p:nvSpPr>
        <p:spPr>
          <a:xfrm>
            <a:off x="3148950" y="582325"/>
            <a:ext cx="2418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MEQ - Février 2020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7" name="Google Shape;657;p2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8" name="Google Shape;658;p27"/>
          <p:cNvSpPr txBox="1"/>
          <p:nvPr/>
        </p:nvSpPr>
        <p:spPr>
          <a:xfrm>
            <a:off x="891425" y="1025125"/>
            <a:ext cx="7514700" cy="3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osis"/>
                <a:ea typeface="Dosis"/>
                <a:cs typeface="Dosis"/>
                <a:sym typeface="Dosis"/>
              </a:rPr>
              <a:t>Deux fondements de l’enseignement-apprentissage de la mathématique:</a:t>
            </a:r>
            <a:endParaRPr sz="16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Donner du sens à la mathématique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en s’appuyant sur la compréhension des concepts et des processus mathématiques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Recourir à la résolution de problèmes selon différentes intentions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osis"/>
                <a:ea typeface="Dosis"/>
                <a:cs typeface="Dosis"/>
                <a:sym typeface="Dosis"/>
              </a:rPr>
              <a:t>Condition essentielle à l’actualisation des fondements de l’enseignement-apprentissage de la mathématique:</a:t>
            </a:r>
            <a:endParaRPr sz="16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Favoriser l’engagement cognitif et la participation active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de l’élève dans l’activité mathématique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○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L’élève raisonne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(réfléchir, justifier, prouver, etc.)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○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L’élève communique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(verbaliser, échanger et discuter avec les pairs, utiliser le vocabulaire approprié, utiliser des modes de représentation variées et du matériel de manipulation, etc.)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8"/>
          <p:cNvSpPr/>
          <p:nvPr/>
        </p:nvSpPr>
        <p:spPr>
          <a:xfrm>
            <a:off x="367400" y="1272300"/>
            <a:ext cx="7544400" cy="3936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Ressources supplémentaires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5" name="Google Shape;665;p2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6" name="Google Shape;666;p28"/>
          <p:cNvSpPr txBox="1"/>
          <p:nvPr>
            <p:ph idx="1" type="body"/>
          </p:nvPr>
        </p:nvSpPr>
        <p:spPr>
          <a:xfrm>
            <a:off x="411875" y="1165025"/>
            <a:ext cx="7544400" cy="30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« </a:t>
            </a: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Premiers pas avec Desmos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» du Campus RÉCIT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Tutoriels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du RÉCIT MST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calculatrice graphique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création d’activités pour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 Tout sur Desmos 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9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72" name="Google Shape;6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29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chemeClr val="dk2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674" name="Google Shape;674;p29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5" name="Google Shape;675;p29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76" name="Google Shape;676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4"/>
          <p:cNvSpPr txBox="1"/>
          <p:nvPr>
            <p:ph idx="4294967295" type="body"/>
          </p:nvPr>
        </p:nvSpPr>
        <p:spPr>
          <a:xfrm>
            <a:off x="4073375" y="1834183"/>
            <a:ext cx="4641300" cy="14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2" name="Google Shape;542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3" name="Google Shape;5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14"/>
          <p:cNvSpPr txBox="1"/>
          <p:nvPr/>
        </p:nvSpPr>
        <p:spPr>
          <a:xfrm>
            <a:off x="2194650" y="3922725"/>
            <a:ext cx="52881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monurl.ca/2desmos04122020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5" name="Google Shape;545;p14">
            <a:hlinkClick r:id="rId6"/>
          </p:cNvPr>
          <p:cNvSpPr txBox="1"/>
          <p:nvPr/>
        </p:nvSpPr>
        <p:spPr>
          <a:xfrm>
            <a:off x="2501850" y="45393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Site du RÉCIT MST</a:t>
            </a: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</a:t>
            </a:r>
            <a:r>
              <a:rPr lang="en" sz="13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sz="1300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13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1" name="Google Shape;551;p15"/>
          <p:cNvSpPr txBox="1"/>
          <p:nvPr>
            <p:ph idx="1" type="body"/>
          </p:nvPr>
        </p:nvSpPr>
        <p:spPr>
          <a:xfrm>
            <a:off x="747925" y="1302825"/>
            <a:ext cx="6431700" cy="29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mieux vous connaître…  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C’est quoi Desmos?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La calculatrice graphique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Partage de ressources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2" name="Google Shape;552;p1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6"/>
          <p:cNvSpPr txBox="1"/>
          <p:nvPr>
            <p:ph type="title"/>
          </p:nvPr>
        </p:nvSpPr>
        <p:spPr>
          <a:xfrm>
            <a:off x="585000" y="225025"/>
            <a:ext cx="6303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Vous intervenez à quel niveau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8" name="Google Shape;558;p1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59" name="Google Shape;559;p16"/>
          <p:cNvGraphicFramePr/>
          <p:nvPr/>
        </p:nvGraphicFramePr>
        <p:xfrm>
          <a:off x="404150" y="1293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{1DEBA972-8B66-472E-93F4-A1039A3EADD8}</a:tableStyleId>
              </a:tblPr>
              <a:tblGrid>
                <a:gridCol w="2456675"/>
                <a:gridCol w="4586425"/>
              </a:tblGrid>
              <a:tr h="6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Primaire cycle 1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Primaire cycle 2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Primaire cycle 3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Secondaire cycle 1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Secondaire cycle 2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"/>
          <p:cNvSpPr txBox="1"/>
          <p:nvPr>
            <p:ph type="title"/>
          </p:nvPr>
        </p:nvSpPr>
        <p:spPr>
          <a:xfrm>
            <a:off x="366925" y="225025"/>
            <a:ext cx="6503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Connaissez-vous la calculatrice graphique de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Desmos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5" name="Google Shape;565;p1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66" name="Google Shape;566;p17"/>
          <p:cNvGraphicFramePr/>
          <p:nvPr/>
        </p:nvGraphicFramePr>
        <p:xfrm>
          <a:off x="371575" y="96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{1DEBA972-8B66-472E-93F4-A1039A3EADD8}</a:tableStyleId>
              </a:tblPr>
              <a:tblGrid>
                <a:gridCol w="2687700"/>
                <a:gridCol w="4355400"/>
              </a:tblGrid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C’est quoi Desmos?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J’entends beaucoup 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parler de  Desmos!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connais la classe 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virtuelle de Desmos.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l’utilise… mais pas 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à son plein potentiel! 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Desmos et moi… c’est 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l’amour fou! 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8"/>
          <p:cNvSpPr txBox="1"/>
          <p:nvPr/>
        </p:nvSpPr>
        <p:spPr>
          <a:xfrm>
            <a:off x="3911700" y="2778175"/>
            <a:ext cx="2220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student.desmos.com</a:t>
            </a:r>
            <a:r>
              <a:rPr b="1" lang="en" sz="1600" u="sng">
                <a:latin typeface="Ubuntu"/>
                <a:ea typeface="Ubuntu"/>
                <a:cs typeface="Ubuntu"/>
                <a:sym typeface="Ubuntu"/>
                <a:hlinkClick r:id="rId4"/>
              </a:rPr>
              <a:t>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	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2" name="Google Shape;572;p18"/>
          <p:cNvSpPr txBox="1"/>
          <p:nvPr/>
        </p:nvSpPr>
        <p:spPr>
          <a:xfrm>
            <a:off x="0" y="0"/>
            <a:ext cx="9144000" cy="9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différentes façons de travailler avec Desmos</a:t>
            </a:r>
            <a:endParaRPr b="1" sz="27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/>
              <a:t>		</a:t>
            </a: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573" name="Google Shape;573;p18"/>
          <p:cNvSpPr txBox="1"/>
          <p:nvPr/>
        </p:nvSpPr>
        <p:spPr>
          <a:xfrm>
            <a:off x="6642725" y="2713950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12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4" name="Google Shape;574;p18"/>
          <p:cNvSpPr txBox="1"/>
          <p:nvPr/>
        </p:nvSpPr>
        <p:spPr>
          <a:xfrm>
            <a:off x="154950" y="17380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1) Classe virtuelle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5" name="Google Shape;575;p1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6" name="Google Shape;57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4472" y="1442475"/>
            <a:ext cx="5875553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02525" y="3417175"/>
            <a:ext cx="1428750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18"/>
          <p:cNvSpPr txBox="1"/>
          <p:nvPr/>
        </p:nvSpPr>
        <p:spPr>
          <a:xfrm>
            <a:off x="425125" y="3610625"/>
            <a:ext cx="60774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2</a:t>
            </a: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) Calculatrice graphique (</a:t>
            </a:r>
            <a:r>
              <a:rPr b="1" lang="en" sz="24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) 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    ou application pour appareils mobiles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9"/>
          <p:cNvSpPr txBox="1"/>
          <p:nvPr/>
        </p:nvSpPr>
        <p:spPr>
          <a:xfrm>
            <a:off x="0" y="0"/>
            <a:ext cx="9144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possibilités avec la calculatrice graphique</a:t>
            </a:r>
            <a:endParaRPr b="1"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/>
              <a:t>		</a:t>
            </a: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pic>
        <p:nvPicPr>
          <p:cNvPr id="584" name="Google Shape;5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425" y="1311600"/>
            <a:ext cx="4128651" cy="2989349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19"/>
          <p:cNvSpPr txBox="1"/>
          <p:nvPr/>
        </p:nvSpPr>
        <p:spPr>
          <a:xfrm>
            <a:off x="997675" y="4398275"/>
            <a:ext cx="21333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le sapin</a:t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6" name="Google Shape;58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5150" y="1125000"/>
            <a:ext cx="2553975" cy="394075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1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0"/>
          <p:cNvSpPr txBox="1"/>
          <p:nvPr/>
        </p:nvSpPr>
        <p:spPr>
          <a:xfrm>
            <a:off x="0" y="0"/>
            <a:ext cx="9144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Les possibilités avec la calculatrice graphique</a:t>
            </a:r>
            <a:endParaRPr b="1"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/>
              <a:t>		</a:t>
            </a: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593" name="Google Shape;593;p20"/>
          <p:cNvSpPr txBox="1"/>
          <p:nvPr/>
        </p:nvSpPr>
        <p:spPr>
          <a:xfrm>
            <a:off x="648300" y="365800"/>
            <a:ext cx="50415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4" name="Google Shape;5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375" y="2202975"/>
            <a:ext cx="3667301" cy="275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994662" y="1040651"/>
            <a:ext cx="2648425" cy="353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20"/>
          <p:cNvSpPr txBox="1"/>
          <p:nvPr/>
        </p:nvSpPr>
        <p:spPr>
          <a:xfrm>
            <a:off x="5180113" y="1235725"/>
            <a:ext cx="21918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Réalisations d’élèves partagées sur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‘’Les maths autrement’’</a:t>
            </a:r>
            <a:endParaRPr/>
          </a:p>
        </p:txBody>
      </p:sp>
      <p:sp>
        <p:nvSpPr>
          <p:cNvPr id="597" name="Google Shape;597;p2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1"/>
          <p:cNvSpPr txBox="1"/>
          <p:nvPr/>
        </p:nvSpPr>
        <p:spPr>
          <a:xfrm>
            <a:off x="0" y="0"/>
            <a:ext cx="9144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possibilités avec la calculatrice graphique</a:t>
            </a:r>
            <a:endParaRPr b="1"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/>
              <a:t>		</a:t>
            </a: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603" name="Google Shape;603;p21"/>
          <p:cNvSpPr txBox="1"/>
          <p:nvPr/>
        </p:nvSpPr>
        <p:spPr>
          <a:xfrm>
            <a:off x="3059250" y="4474475"/>
            <a:ext cx="30255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l’arc-en-ciel</a:t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4" name="Google Shape;60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5001" y="1277400"/>
            <a:ext cx="6743318" cy="3120874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2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