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Roboto Slab"/>
      <p:regular r:id="rId30"/>
      <p:bold r:id="rId31"/>
    </p:embeddedFont>
    <p:embeddedFont>
      <p:font typeface="Ubuntu"/>
      <p:regular r:id="rId32"/>
      <p:bold r:id="rId33"/>
      <p:italic r:id="rId34"/>
      <p:boldItalic r:id="rId35"/>
    </p:embeddedFont>
    <p:embeddedFont>
      <p:font typeface="Sniglet"/>
      <p:regular r:id="rId36"/>
    </p:embeddedFont>
    <p:embeddedFont>
      <p:font typeface="Dosis"/>
      <p:regular r:id="rId37"/>
      <p:bold r:id="rId38"/>
    </p:embeddedFont>
    <p:embeddedFont>
      <p:font typeface="Nixie One"/>
      <p:regular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Viga"/>
      <p:regular r:id="rId44"/>
    </p:embeddedFont>
    <p:embeddedFont>
      <p:font typeface="Century Gothic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20" Type="http://schemas.openxmlformats.org/officeDocument/2006/relationships/slide" Target="slides/slide16.xml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22" Type="http://schemas.openxmlformats.org/officeDocument/2006/relationships/slide" Target="slides/slide18.xml"/><Relationship Id="rId44" Type="http://schemas.openxmlformats.org/officeDocument/2006/relationships/font" Target="fonts/Viga-regular.fntdata"/><Relationship Id="rId21" Type="http://schemas.openxmlformats.org/officeDocument/2006/relationships/slide" Target="slides/slide17.xml"/><Relationship Id="rId43" Type="http://schemas.openxmlformats.org/officeDocument/2006/relationships/font" Target="fonts/Montserrat-boldItalic.fntdata"/><Relationship Id="rId24" Type="http://schemas.openxmlformats.org/officeDocument/2006/relationships/slide" Target="slides/slide20.xml"/><Relationship Id="rId46" Type="http://schemas.openxmlformats.org/officeDocument/2006/relationships/font" Target="fonts/CenturyGothic-bold.fntdata"/><Relationship Id="rId23" Type="http://schemas.openxmlformats.org/officeDocument/2006/relationships/slide" Target="slides/slide19.xml"/><Relationship Id="rId45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CenturyGothic-boldItalic.fntdata"/><Relationship Id="rId25" Type="http://schemas.openxmlformats.org/officeDocument/2006/relationships/slide" Target="slides/slide21.xml"/><Relationship Id="rId47" Type="http://schemas.openxmlformats.org/officeDocument/2006/relationships/font" Target="fonts/CenturyGothic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Slab-bold.fntdata"/><Relationship Id="rId30" Type="http://schemas.openxmlformats.org/officeDocument/2006/relationships/font" Target="fonts/RobotoSlab-regular.fntdata"/><Relationship Id="rId11" Type="http://schemas.openxmlformats.org/officeDocument/2006/relationships/slide" Target="slides/slide7.xml"/><Relationship Id="rId33" Type="http://schemas.openxmlformats.org/officeDocument/2006/relationships/font" Target="fonts/Ubuntu-bold.fntdata"/><Relationship Id="rId10" Type="http://schemas.openxmlformats.org/officeDocument/2006/relationships/slide" Target="slides/slide6.xml"/><Relationship Id="rId32" Type="http://schemas.openxmlformats.org/officeDocument/2006/relationships/font" Target="fonts/Ubuntu-regular.fntdata"/><Relationship Id="rId13" Type="http://schemas.openxmlformats.org/officeDocument/2006/relationships/slide" Target="slides/slide9.xml"/><Relationship Id="rId35" Type="http://schemas.openxmlformats.org/officeDocument/2006/relationships/font" Target="fonts/Ubuntu-boldItalic.fntdata"/><Relationship Id="rId12" Type="http://schemas.openxmlformats.org/officeDocument/2006/relationships/slide" Target="slides/slide8.xml"/><Relationship Id="rId34" Type="http://schemas.openxmlformats.org/officeDocument/2006/relationships/font" Target="fonts/Ubuntu-italic.fntdata"/><Relationship Id="rId15" Type="http://schemas.openxmlformats.org/officeDocument/2006/relationships/slide" Target="slides/slide11.xml"/><Relationship Id="rId37" Type="http://schemas.openxmlformats.org/officeDocument/2006/relationships/font" Target="fonts/Dosis-regular.fntdata"/><Relationship Id="rId14" Type="http://schemas.openxmlformats.org/officeDocument/2006/relationships/slide" Target="slides/slide10.xml"/><Relationship Id="rId36" Type="http://schemas.openxmlformats.org/officeDocument/2006/relationships/font" Target="fonts/Sniglet-regular.fntdata"/><Relationship Id="rId17" Type="http://schemas.openxmlformats.org/officeDocument/2006/relationships/slide" Target="slides/slide13.xml"/><Relationship Id="rId39" Type="http://schemas.openxmlformats.org/officeDocument/2006/relationships/font" Target="fonts/NixieOne-regular.fntdata"/><Relationship Id="rId16" Type="http://schemas.openxmlformats.org/officeDocument/2006/relationships/slide" Target="slides/slide12.xml"/><Relationship Id="rId38" Type="http://schemas.openxmlformats.org/officeDocument/2006/relationships/font" Target="fonts/Dosis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557ed530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557ed530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79d721d5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979d721d5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9eb92c000_57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9eb92c000_5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67230de0d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967230de0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4e7b560d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94e7b560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7dba6d872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7dba6d87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7dba6d87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97dba6d8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967230de0d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967230de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67230de0d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967230de0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557ed5300_0_1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557ed5300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56dafb0e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956dafb0e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56dafb0e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956dafb0e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956dafb0e5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956dafb0e5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956dafb0e5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956dafb0e5_0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956dafb0e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956dafb0e5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956dafb0e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557ed5300_0_1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557ed530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557ed5300_0_1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557ed530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/>
              <a:t>Calculatrice graphique seulement pour les maths/sciences, surtout au secondaire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/>
              <a:t>Classe virtuelle pour toutes les disciplines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557ed5300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557ed5300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tyle A">
  <p:cSld name="BLANK_1_1">
    <p:bg>
      <p:bgPr>
        <a:solidFill>
          <a:schemeClr val="accent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tyle B">
  <p:cSld name="BLANK_1_1_1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3" name="Google Shape;103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_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 1">
  <p:cSld name="BLANK_1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accent4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682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2000">
                <a:solidFill>
                  <a:schemeClr val="lt1"/>
                </a:solidFill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Google Shape;39;p5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879125" y="1744500"/>
            <a:ext cx="7544400" cy="32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Char char="■"/>
              <a:defRPr sz="17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❏"/>
              <a:defRPr sz="28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❏"/>
              <a:defRPr sz="2800"/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Char char="❏"/>
              <a:defRPr sz="2800"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" name="Google Shape;49;p6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" name="Google Shape;60;p7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2" type="body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3" type="body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81" name="Google Shape;81;p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4454"/>
              </a:solidFill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b="1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recitmst.qc.ca/07112023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Q3WXLzPPsGDhaXbvVF3TY4uF2XW8GzKF/edit?usp=sharing&amp;ouid=108428635096887974093&amp;rtpof=true&amp;sd=true" TargetMode="External"/><Relationship Id="rId10" Type="http://schemas.openxmlformats.org/officeDocument/2006/relationships/hyperlink" Target="https://drive.google.com/file/d/1WStVysbFtvE4QACxpiK1qrjibqNVl2ow/view?usp=sharing" TargetMode="External"/><Relationship Id="rId13" Type="http://schemas.openxmlformats.org/officeDocument/2006/relationships/hyperlink" Target="https://docs.google.com/document/d/13f03SPzbf2mQkP0_f3-nOcFf1eFrcZzx/edit?usp=sharing&amp;ouid=108428635096887974093&amp;rtpof=true&amp;sd=true" TargetMode="External"/><Relationship Id="rId12" Type="http://schemas.openxmlformats.org/officeDocument/2006/relationships/hyperlink" Target="https://drive.google.com/file/d/1v8spqbaA9vTiB3Th6rqZOrkBzzlcCSop/view?usp=sharin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5.png"/><Relationship Id="rId15" Type="http://schemas.openxmlformats.org/officeDocument/2006/relationships/hyperlink" Target="https://teacher.desmos.com/collection/5fdb9c7135b57236b36ebc9d?lang=fr" TargetMode="External"/><Relationship Id="rId14" Type="http://schemas.openxmlformats.org/officeDocument/2006/relationships/hyperlink" Target="https://docs.google.com/presentation/d/1OyEssDE3xAPxC0r997IliHqZjxH8W9L64uzt-y6NLyw/edit?usp=sharing" TargetMode="External"/><Relationship Id="rId5" Type="http://schemas.openxmlformats.org/officeDocument/2006/relationships/hyperlink" Target="https://drive.google.com/file/d/1FcawzSOQVtsNtVB-pOhOadFvl7XujvK6/view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rtf93huwyc?lang=fr" TargetMode="External"/><Relationship Id="rId5" Type="http://schemas.openxmlformats.org/officeDocument/2006/relationships/image" Target="../media/image15.png"/><Relationship Id="rId6" Type="http://schemas.openxmlformats.org/officeDocument/2006/relationships/hyperlink" Target="https://docs.google.com/document/d/1L23R0CGsE-sLqJ1ckXjrBK3MmOMAfaIGuyVcXDQ3jUg/edit?usp=sharin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ites.google.com/csbe.qc.ca/evaluerautrementenmath/types-de-probl%C3%A8mes/t%C3%A2ches-cr%C3%A9atives?authuser=0" TargetMode="External"/><Relationship Id="rId4" Type="http://schemas.openxmlformats.org/officeDocument/2006/relationships/hyperlink" Target="https://recitmst.qc.ca/autrementenmath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hyperlink" Target="https://view.genial.ly/5f6b3ba79e22dc0d83e40fcc/horizontal-infographic-lists-dynamiser-lenseignement-apprentissage-des-mathematiques-avec-desmo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9" Type="http://schemas.openxmlformats.org/officeDocument/2006/relationships/hyperlink" Target="https://www.desmos.com/art?lang=f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teacher.desmos.com/collection/5fdb9c7135b57236b36ebc9d?lang=fr" TargetMode="External"/><Relationship Id="rId7" Type="http://schemas.openxmlformats.org/officeDocument/2006/relationships/hyperlink" Target="https://sites.google.com/csbe.qc.ca/evaluerautrementenmath/types-de-probl%C3%A8mes/t%C3%A2ches-cr%C3%A9atives?authuser=0" TargetMode="External"/><Relationship Id="rId8" Type="http://schemas.openxmlformats.org/officeDocument/2006/relationships/hyperlink" Target="https://recitmst.qc.ca/autrementenmath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hyperlink" Target="http://www.recit.qc.ca" TargetMode="External"/><Relationship Id="rId5" Type="http://schemas.openxmlformats.org/officeDocument/2006/relationships/hyperlink" Target="https://recitmst.qc.ca/" TargetMode="External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hyperlink" Target="https://campus.recit.qc.ca/mod/page/view.php?id=21651" TargetMode="External"/><Relationship Id="rId10" Type="http://schemas.openxmlformats.org/officeDocument/2006/relationships/hyperlink" Target="https://campus.recit.qc.ca/mod/page/view.php?id=16668" TargetMode="External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login/index.php" TargetMode="External"/><Relationship Id="rId9" Type="http://schemas.openxmlformats.org/officeDocument/2006/relationships/hyperlink" Target="https://campus.recit.qc.ca/enrol/index.php?id=217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hyperlink" Target="https://campus.recit.qc.ca/enrol/index.php?id=263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mailto:equipe@recitmst.qc.ca" TargetMode="External"/><Relationship Id="rId10" Type="http://schemas.openxmlformats.org/officeDocument/2006/relationships/hyperlink" Target="http://recitmst.qc.ca/desmos28092023" TargetMode="External"/><Relationship Id="rId12" Type="http://schemas.openxmlformats.org/officeDocument/2006/relationships/hyperlink" Target="https://docs.google.com/presentation/d/1wiSbxz9VIvo8ZIhtMWImhZBBebvkSJ3jm3gj-cxozW8/edit?usp=sha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hyperlink" Target="mailto:stephanie.rioux@recit.qc.ca" TargetMode="External"/><Relationship Id="rId9" Type="http://schemas.openxmlformats.org/officeDocument/2006/relationships/image" Target="../media/image29.png"/><Relationship Id="rId5" Type="http://schemas.openxmlformats.org/officeDocument/2006/relationships/hyperlink" Target="mailto:equipemst@recit.qc.ca" TargetMode="External"/><Relationship Id="rId6" Type="http://schemas.openxmlformats.org/officeDocument/2006/relationships/hyperlink" Target="https://www.facebook.com/RECITMST2020/" TargetMode="External"/><Relationship Id="rId7" Type="http://schemas.openxmlformats.org/officeDocument/2006/relationships/hyperlink" Target="https://twitter.com/recitmst" TargetMode="External"/><Relationship Id="rId8" Type="http://schemas.openxmlformats.org/officeDocument/2006/relationships/hyperlink" Target="https://www.youtube.com/channel/UC7IcadI_rZFwso9N81PYqFg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esmos.com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ctrTitle"/>
          </p:nvPr>
        </p:nvSpPr>
        <p:spPr>
          <a:xfrm>
            <a:off x="20225" y="1378000"/>
            <a:ext cx="8669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entury Gothic"/>
                <a:ea typeface="Century Gothic"/>
                <a:cs typeface="Century Gothic"/>
                <a:sym typeface="Century Gothic"/>
              </a:rPr>
              <a:t>La calculatrice graphique de Desmos </a:t>
            </a:r>
            <a:endParaRPr sz="3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entury Gothic"/>
                <a:ea typeface="Century Gothic"/>
                <a:cs typeface="Century Gothic"/>
                <a:sym typeface="Century Gothic"/>
              </a:rPr>
              <a:t>&amp; Les tâches créatives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150675" y="2660275"/>
            <a:ext cx="5903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novembre</a:t>
            </a: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2023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8h30 à 15h30 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CSS Marie-Victorin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recitmst.qc.ca/desmos07112023</a:t>
            </a:r>
            <a:endParaRPr sz="23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825" y="-114672"/>
            <a:ext cx="1088825" cy="17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9400" y="2384075"/>
            <a:ext cx="1599799" cy="159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775" y="110937"/>
            <a:ext cx="2768400" cy="49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4525727" y="4210625"/>
            <a:ext cx="2519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07" name="Google Shape;207;p25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25" y="1635450"/>
            <a:ext cx="1930534" cy="34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5200" y="1635270"/>
            <a:ext cx="1930526" cy="343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75" y="1684437"/>
            <a:ext cx="7485146" cy="292033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4852921" y="1027700"/>
            <a:ext cx="3572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Les propriétés des fonctions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757613" y="46561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18" name="Google Shape;218;p26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/>
        </p:nvSpPr>
        <p:spPr>
          <a:xfrm>
            <a:off x="5416950" y="457200"/>
            <a:ext cx="28125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Projets de dessins avec Desmos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(partagés sur ‘’Les maths autrement’’)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en" sz="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b="1" lang="en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 sz="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399350" y="1648200"/>
            <a:ext cx="996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6300" y="1756425"/>
            <a:ext cx="2791175" cy="28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5306" y="1869055"/>
            <a:ext cx="3128169" cy="249429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28" name="Google Shape;228;p27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1531425" y="1648200"/>
            <a:ext cx="1112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6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7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8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9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10</a:t>
            </a:r>
            <a:endParaRPr b="1" sz="12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399350" y="3849625"/>
            <a:ext cx="2356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Collection Tâches créatives</a:t>
            </a: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Teacher Desmos</a:t>
            </a:r>
            <a:endParaRPr b="1"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/>
          <p:nvPr/>
        </p:nvSpPr>
        <p:spPr>
          <a:xfrm>
            <a:off x="529325" y="1848675"/>
            <a:ext cx="4977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Aller à </a:t>
            </a:r>
            <a:r>
              <a:rPr lang="en" sz="20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Se connecter ou créer un compte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Outils maths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b="1" lang="en" sz="2000">
                <a:latin typeface="Century Gothic"/>
                <a:ea typeface="Century Gothic"/>
                <a:cs typeface="Century Gothic"/>
                <a:sym typeface="Century Gothic"/>
              </a:rPr>
              <a:t>Calculatrice graphique</a:t>
            </a:r>
            <a:endParaRPr b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Cliquer sur </a:t>
            </a:r>
            <a:r>
              <a:rPr lang="en" sz="20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19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2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28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Exploration de l’outil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425" y="586875"/>
            <a:ext cx="2261500" cy="3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529325" y="4249575"/>
            <a:ext cx="82326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>
              <a:solidFill>
                <a:schemeClr val="accent5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40" name="Google Shape;240;p28"/>
          <p:cNvSpPr/>
          <p:nvPr/>
        </p:nvSpPr>
        <p:spPr>
          <a:xfrm rot="-1375486">
            <a:off x="5215295" y="2424786"/>
            <a:ext cx="1327011" cy="48303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>
            <p:ph type="ctrTitle"/>
          </p:nvPr>
        </p:nvSpPr>
        <p:spPr>
          <a:xfrm>
            <a:off x="1666800" y="1602000"/>
            <a:ext cx="5810400" cy="193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entury Gothic"/>
                <a:ea typeface="Century Gothic"/>
                <a:cs typeface="Century Gothic"/>
                <a:sym typeface="Century Gothic"/>
              </a:rPr>
              <a:t>Temps d’exploration, de création ou de planification</a:t>
            </a:r>
            <a:endParaRPr sz="3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51" name="Google Shape;251;p30"/>
          <p:cNvSpPr txBox="1"/>
          <p:nvPr>
            <p:ph type="title"/>
          </p:nvPr>
        </p:nvSpPr>
        <p:spPr>
          <a:xfrm>
            <a:off x="1070225" y="530725"/>
            <a:ext cx="34665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IA pour des idées Desmos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200" y="1124476"/>
            <a:ext cx="5920749" cy="39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58" name="Google Shape;258;p31"/>
          <p:cNvSpPr txBox="1"/>
          <p:nvPr>
            <p:ph type="title"/>
          </p:nvPr>
        </p:nvSpPr>
        <p:spPr>
          <a:xfrm>
            <a:off x="1070225" y="530725"/>
            <a:ext cx="34665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IA pour des idées Desmos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350" y="1140125"/>
            <a:ext cx="5827876" cy="394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65" name="Google Shape;265;p32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Tâches créatives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2"/>
          <p:cNvSpPr txBox="1"/>
          <p:nvPr>
            <p:ph idx="4294967295" type="body"/>
          </p:nvPr>
        </p:nvSpPr>
        <p:spPr>
          <a:xfrm>
            <a:off x="298150" y="1763375"/>
            <a:ext cx="8800500" cy="27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Section Tâches créatives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 site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en" sz="24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Apprendre et évaluer autrement en mathématique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ctrTitle"/>
          </p:nvPr>
        </p:nvSpPr>
        <p:spPr>
          <a:xfrm>
            <a:off x="1666800" y="1602000"/>
            <a:ext cx="5810400" cy="193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entury Gothic"/>
                <a:ea typeface="Century Gothic"/>
                <a:cs typeface="Century Gothic"/>
                <a:sym typeface="Century Gothic"/>
              </a:rPr>
              <a:t>Temps d’exploration, de création ou de planification</a:t>
            </a:r>
            <a:endParaRPr sz="3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7" name="Google Shape;277;p34"/>
          <p:cNvSpPr txBox="1"/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Autres ressources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4"/>
          <p:cNvSpPr txBox="1"/>
          <p:nvPr>
            <p:ph idx="4294967295" type="body"/>
          </p:nvPr>
        </p:nvSpPr>
        <p:spPr>
          <a:xfrm>
            <a:off x="298150" y="1763375"/>
            <a:ext cx="8800500" cy="29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Autoformation « </a:t>
            </a: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Premiers pas avec Desmos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» du Campus RÉCIT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 RÉCIT MST (2 à 16)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Webinaire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sur la calculatrice graphique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Collection Tâches créatives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Teacher Desmos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Section Tâches créatives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 site «</a:t>
            </a: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Apprendre et évaluer autrement en mathématique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Concours international d’art mathématique avec Desmos</a:t>
            </a:r>
            <a:endParaRPr sz="15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▪"/>
            </a:pPr>
            <a:r>
              <a:rPr lang="en" sz="15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Tout sur Desmos 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subTitle"/>
          </p:nvPr>
        </p:nvSpPr>
        <p:spPr>
          <a:xfrm>
            <a:off x="220600" y="1149475"/>
            <a:ext cx="3044400" cy="13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Stéphanie Rioux</a:t>
            </a:r>
            <a:endParaRPr sz="3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stephanie.rioux@recit.qc.ca</a:t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955" y="3638075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>
            <a:hlinkClick r:id="rId4"/>
          </p:cNvPr>
          <p:cNvSpPr txBox="1"/>
          <p:nvPr/>
        </p:nvSpPr>
        <p:spPr>
          <a:xfrm>
            <a:off x="220600" y="36772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1555" y="1415025"/>
            <a:ext cx="3044250" cy="789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7"/>
          <p:cNvGrpSpPr/>
          <p:nvPr/>
        </p:nvGrpSpPr>
        <p:grpSpPr>
          <a:xfrm>
            <a:off x="4166969" y="761155"/>
            <a:ext cx="4193422" cy="2131004"/>
            <a:chOff x="1177450" y="241631"/>
            <a:chExt cx="6173152" cy="3616776"/>
          </a:xfrm>
        </p:grpSpPr>
        <p:sp>
          <p:nvSpPr>
            <p:cNvPr id="127" name="Google Shape;127;p17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rgbClr val="11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1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63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4BF6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5" name="Google Shape;285;p35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35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762000" y="-402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           </a:t>
            </a:r>
            <a:r>
              <a:rPr lang="en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" sz="25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2" name="Google Shape;2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550" y="749400"/>
            <a:ext cx="6116514" cy="389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 txBox="1"/>
          <p:nvPr/>
        </p:nvSpPr>
        <p:spPr>
          <a:xfrm>
            <a:off x="5754225" y="4723925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MEQ - Février 2020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6"/>
          <p:cNvSpPr txBox="1"/>
          <p:nvPr>
            <p:ph idx="12" type="sldNum"/>
          </p:nvPr>
        </p:nvSpPr>
        <p:spPr>
          <a:xfrm>
            <a:off x="7109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/>
        </p:nvSpPr>
        <p:spPr>
          <a:xfrm>
            <a:off x="0" y="1685250"/>
            <a:ext cx="3407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500">
                <a:solidFill>
                  <a:schemeClr val="lt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compétence numérique</a:t>
            </a:r>
            <a:endParaRPr b="1" sz="4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0" name="Google Shape;300;p3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4210" y="0"/>
            <a:ext cx="54893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2666147" y="2186911"/>
            <a:ext cx="567505" cy="56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>
            <a:hlinkClick r:id="rId3"/>
          </p:cNvPr>
          <p:cNvSpPr/>
          <p:nvPr/>
        </p:nvSpPr>
        <p:spPr>
          <a:xfrm>
            <a:off x="691840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8"/>
          <p:cNvSpPr txBox="1"/>
          <p:nvPr/>
        </p:nvSpPr>
        <p:spPr>
          <a:xfrm>
            <a:off x="387863" y="2554750"/>
            <a:ext cx="263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Création d’un compte gratuit ou se connecter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523878" y="3019491"/>
            <a:ext cx="23403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Century Gothic"/>
                <a:ea typeface="Century Gothic"/>
                <a:cs typeface="Century Gothic"/>
                <a:sym typeface="Century Gothic"/>
              </a:rPr>
              <a:t>si nouveau compte → valider le courriel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364" y="3388016"/>
            <a:ext cx="1439048" cy="6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2440822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/>
          <p:nvPr/>
        </p:nvSpPr>
        <p:spPr>
          <a:xfrm>
            <a:off x="2842163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1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5847131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2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7">
            <a:alphaModFix/>
          </a:blip>
          <a:srcRect b="11164" l="15814" r="8411" t="11195"/>
          <a:stretch/>
        </p:blipFill>
        <p:spPr>
          <a:xfrm>
            <a:off x="6749484" y="4368443"/>
            <a:ext cx="270000" cy="276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/>
          <p:nvPr/>
        </p:nvSpPr>
        <p:spPr>
          <a:xfrm>
            <a:off x="8867250" y="3849970"/>
            <a:ext cx="270000" cy="27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Dosis"/>
                <a:ea typeface="Dosis"/>
                <a:cs typeface="Dosis"/>
                <a:sym typeface="Dosis"/>
              </a:rPr>
              <a:t>3</a:t>
            </a:r>
            <a:endParaRPr b="1"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6983288" y="4403119"/>
            <a:ext cx="2314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i="1" lang="en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lien s’autodétruira dans quelques heures.</a:t>
            </a:r>
            <a:endParaRPr sz="14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0" y="5020931"/>
            <a:ext cx="9144000" cy="1269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8"/>
          <p:cNvSpPr txBox="1"/>
          <p:nvPr/>
        </p:nvSpPr>
        <p:spPr>
          <a:xfrm>
            <a:off x="3842925" y="2554750"/>
            <a:ext cx="165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Inscription à l’autoformation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38"/>
          <p:cNvSpPr txBox="1"/>
          <p:nvPr/>
        </p:nvSpPr>
        <p:spPr>
          <a:xfrm>
            <a:off x="6911156" y="2554750"/>
            <a:ext cx="165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entury Gothic"/>
                <a:ea typeface="Century Gothic"/>
                <a:cs typeface="Century Gothic"/>
                <a:sym typeface="Century Gothic"/>
              </a:rPr>
              <a:t>Visiter cette page</a:t>
            </a:r>
            <a:endParaRPr b="1"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38"/>
          <p:cNvSpPr txBox="1"/>
          <p:nvPr>
            <p:ph type="title"/>
          </p:nvPr>
        </p:nvSpPr>
        <p:spPr>
          <a:xfrm>
            <a:off x="1042750" y="530725"/>
            <a:ext cx="35469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Badge « Appropriation »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3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" name="Google Shape;323;p38">
            <a:hlinkClick r:id="rId8"/>
          </p:cNvPr>
          <p:cNvSpPr/>
          <p:nvPr/>
        </p:nvSpPr>
        <p:spPr>
          <a:xfrm>
            <a:off x="3719355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69BF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Inscription Premiers pas avec Desmos</a:t>
            </a:r>
            <a:endParaRPr b="1" sz="1400">
              <a:solidFill>
                <a:srgbClr val="0069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38">
            <a:hlinkClick r:id="rId10"/>
          </p:cNvPr>
          <p:cNvSpPr/>
          <p:nvPr/>
        </p:nvSpPr>
        <p:spPr>
          <a:xfrm>
            <a:off x="6749494" y="3329441"/>
            <a:ext cx="1981500" cy="73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69B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Obtenir mon badge APPROPRIATION</a:t>
            </a:r>
            <a:endParaRPr b="1" sz="1400" u="sng">
              <a:solidFill>
                <a:srgbClr val="0069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5468413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86681">
            <a:off x="8488532" y="3814336"/>
            <a:ext cx="567505" cy="5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00850" y="197325"/>
            <a:ext cx="2393076" cy="207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/>
          <p:nvPr>
            <p:ph type="ctrTitle"/>
          </p:nvPr>
        </p:nvSpPr>
        <p:spPr>
          <a:xfrm>
            <a:off x="0" y="1733500"/>
            <a:ext cx="34968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MERCI !</a:t>
            </a:r>
            <a:endParaRPr sz="6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3" name="Google Shape;3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913" y="640575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9"/>
          <p:cNvSpPr txBox="1"/>
          <p:nvPr/>
        </p:nvSpPr>
        <p:spPr>
          <a:xfrm>
            <a:off x="4175500" y="1746650"/>
            <a:ext cx="4375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hlink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stephanie.rioux@recit.qc.ca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hlink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equipemst@recit.qc.ca</a:t>
            </a: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■"/>
            </a:pPr>
            <a:r>
              <a:rPr b="1"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238" y="4685709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39"/>
          <p:cNvSpPr txBox="1"/>
          <p:nvPr/>
        </p:nvSpPr>
        <p:spPr>
          <a:xfrm>
            <a:off x="4528075" y="4609500"/>
            <a:ext cx="454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recitmst.qc.ca/desmos28092023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11"/>
              </a:rPr>
              <a:t>RÉCIT MST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" sz="1000" u="sng">
                <a:hlinkClick r:id="rId12"/>
              </a:rPr>
              <a:t>Licence CC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4" name="Google Shape;344;p40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345" name="Google Shape;345;p4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346" name="Google Shape;346;p4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47" name="Google Shape;347;p4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348" name="Google Shape;348;p4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349" name="Google Shape;349;p4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0" name="Google Shape;350;p4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351" name="Google Shape;351;p4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352" name="Google Shape;352;p4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3" name="Google Shape;353;p4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354" name="Google Shape;354;p4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355" name="Google Shape;355;p4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6" name="Google Shape;356;p4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1146025" y="530725"/>
            <a:ext cx="34269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Plan de l’atelier</a:t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18"/>
          <p:cNvSpPr txBox="1"/>
          <p:nvPr>
            <p:ph idx="4294967295" type="body"/>
          </p:nvPr>
        </p:nvSpPr>
        <p:spPr>
          <a:xfrm>
            <a:off x="687300" y="1988625"/>
            <a:ext cx="8232000" cy="25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calculatrice graphique et ses possibilités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Exploration de l’outil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tâches créatives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■"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Temps de création ou de planification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953441" y="743400"/>
            <a:ext cx="3989400" cy="5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entury Gothic"/>
                <a:ea typeface="Century Gothic"/>
                <a:cs typeface="Century Gothic"/>
                <a:sym typeface="Century Gothic"/>
              </a:rPr>
              <a:t>C’est quoi Desmos?</a:t>
            </a:r>
            <a:endParaRPr sz="23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504300" y="2897025"/>
            <a:ext cx="8597100" cy="928800"/>
          </a:xfrm>
          <a:prstGeom prst="roundRect">
            <a:avLst>
              <a:gd fmla="val 16667" name="adj"/>
            </a:avLst>
          </a:prstGeom>
          <a:solidFill>
            <a:srgbClr val="94BF6E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430300" y="18646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Classe virtuelle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4297650" y="4853299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rPr>
              <a:t>‹#›</a:t>
            </a:fld>
            <a:endParaRPr sz="1200">
              <a:solidFill>
                <a:srgbClr val="3C78D8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088" y="1555375"/>
            <a:ext cx="5235311" cy="12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430300" y="2963975"/>
            <a:ext cx="607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 startAt="2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Calculatrice graphique ou 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application pour appareils mobiles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8851" y="3062752"/>
            <a:ext cx="2562001" cy="6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430300" y="4106975"/>
            <a:ext cx="607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 startAt="3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Calculatrice graphique pour évaluation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4448" y="4012625"/>
            <a:ext cx="711900" cy="7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20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33325" y="2063650"/>
            <a:ext cx="7400700" cy="28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En ligne (</a:t>
            </a:r>
            <a:r>
              <a:rPr lang="en" sz="21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) ou application mobile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Outil de manipulation virtuelle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Intégrée à Teacher Desmos (activités)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■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Tâches créatives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9" name="Google Shape;159;p20"/>
          <p:cNvGrpSpPr/>
          <p:nvPr/>
        </p:nvGrpSpPr>
        <p:grpSpPr>
          <a:xfrm>
            <a:off x="8002239" y="1921450"/>
            <a:ext cx="941300" cy="3048510"/>
            <a:chOff x="8078439" y="1692850"/>
            <a:chExt cx="941300" cy="3048510"/>
          </a:xfrm>
        </p:grpSpPr>
        <p:pic>
          <p:nvPicPr>
            <p:cNvPr id="160" name="Google Shape;160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78442" y="1692850"/>
              <a:ext cx="941294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0352" y="4243685"/>
              <a:ext cx="877475" cy="49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78439" y="2715974"/>
              <a:ext cx="941300" cy="1519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20"/>
          <p:cNvSpPr/>
          <p:nvPr/>
        </p:nvSpPr>
        <p:spPr>
          <a:xfrm>
            <a:off x="6235924" y="3099225"/>
            <a:ext cx="1503900" cy="4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4399" y="2048323"/>
            <a:ext cx="492498" cy="4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475" y="1721870"/>
            <a:ext cx="3760262" cy="272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997675" y="44744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2398" y="307000"/>
            <a:ext cx="2748600" cy="42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21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/>
        </p:nvSpPr>
        <p:spPr>
          <a:xfrm>
            <a:off x="4822400" y="99092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338" y="1754675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22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500" y="1947350"/>
            <a:ext cx="3797066" cy="28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5404050" y="1090850"/>
            <a:ext cx="2380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23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89" name="Google Shape;189;p23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28938" y="1478212"/>
            <a:ext cx="2814800" cy="37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200" y="1988112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75" y="1801350"/>
            <a:ext cx="3375100" cy="28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5550052" y="825700"/>
            <a:ext cx="2519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Réalisations d’élèves partagées sur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‘’Les maths autrement’’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24"/>
          <p:cNvSpPr txBox="1"/>
          <p:nvPr>
            <p:ph idx="12" type="sldNum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24"/>
          <p:cNvSpPr txBox="1"/>
          <p:nvPr>
            <p:ph type="title"/>
          </p:nvPr>
        </p:nvSpPr>
        <p:spPr>
          <a:xfrm>
            <a:off x="1057064" y="530725"/>
            <a:ext cx="36387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La calculatrice graphique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