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Sniglet"/>
      <p:regular r:id="rId29"/>
    </p:embeddedFont>
    <p:embeddedFont>
      <p:font typeface="Dosis"/>
      <p:regular r:id="rId30"/>
      <p:bold r:id="rId31"/>
    </p:embeddedFont>
    <p:embeddedFont>
      <p:font typeface="Ubuntu"/>
      <p:regular r:id="rId32"/>
      <p:bold r:id="rId33"/>
      <p:italic r:id="rId34"/>
      <p:boldItalic r:id="rId35"/>
    </p:embeddedFont>
    <p:embeddedFont>
      <p:font typeface="Roboto"/>
      <p:regular r:id="rId36"/>
      <p:bold r:id="rId37"/>
      <p:italic r:id="rId38"/>
      <p:boldItalic r:id="rId39"/>
    </p:embeddedFont>
    <p:embeddedFont>
      <p:font typeface="Viga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7BCE06-48C9-4DA7-AA52-00811F6DC280}">
  <a:tblStyle styleId="{057BCE06-48C9-4DA7-AA52-00811F6DC2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Viga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nigle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osis-bold.fntdata"/><Relationship Id="rId30" Type="http://schemas.openxmlformats.org/officeDocument/2006/relationships/font" Target="fonts/Dosis-regular.fntdata"/><Relationship Id="rId11" Type="http://schemas.openxmlformats.org/officeDocument/2006/relationships/slide" Target="slides/slide6.xml"/><Relationship Id="rId33" Type="http://schemas.openxmlformats.org/officeDocument/2006/relationships/font" Target="fonts/Ubuntu-bold.fntdata"/><Relationship Id="rId10" Type="http://schemas.openxmlformats.org/officeDocument/2006/relationships/slide" Target="slides/slide5.xml"/><Relationship Id="rId32" Type="http://schemas.openxmlformats.org/officeDocument/2006/relationships/font" Target="fonts/Ubuntu-regular.fntdata"/><Relationship Id="rId13" Type="http://schemas.openxmlformats.org/officeDocument/2006/relationships/slide" Target="slides/slide8.xml"/><Relationship Id="rId35" Type="http://schemas.openxmlformats.org/officeDocument/2006/relationships/font" Target="fonts/Ubuntu-boldItalic.fntdata"/><Relationship Id="rId12" Type="http://schemas.openxmlformats.org/officeDocument/2006/relationships/slide" Target="slides/slide7.xml"/><Relationship Id="rId34" Type="http://schemas.openxmlformats.org/officeDocument/2006/relationships/font" Target="fonts/Ubuntu-italic.fntdata"/><Relationship Id="rId15" Type="http://schemas.openxmlformats.org/officeDocument/2006/relationships/slide" Target="slides/slide10.xml"/><Relationship Id="rId37" Type="http://schemas.openxmlformats.org/officeDocument/2006/relationships/font" Target="fonts/Roboto-bold.fntdata"/><Relationship Id="rId14" Type="http://schemas.openxmlformats.org/officeDocument/2006/relationships/slide" Target="slides/slide9.xml"/><Relationship Id="rId36" Type="http://schemas.openxmlformats.org/officeDocument/2006/relationships/font" Target="fonts/Robot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it.ly/desmos18092020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ath%c3%a9matique-science-et-technologie/desmos101" TargetMode="Externa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5" Type="http://schemas.openxmlformats.org/officeDocument/2006/relationships/hyperlink" Target="https://www.youtube.com/playlist?list=PLbE85KlaADWl9w9d71xFo8AME6LZUfAjR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enrol/index.php?id=284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od/feedback/view.php?id=7952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s://www.facebook.com/RECITMST2020/" TargetMode="External"/><Relationship Id="rId4" Type="http://schemas.openxmlformats.org/officeDocument/2006/relationships/hyperlink" Target="https://twitter.com/recitmst" TargetMode="External"/><Relationship Id="rId5" Type="http://schemas.openxmlformats.org/officeDocument/2006/relationships/hyperlink" Target="https://www.youtube.com/channel/UC7IcadI_rZFwso9N81PYqF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jn" TargetMode="External"/><Relationship Id="rId3" Type="http://schemas.openxmlformats.org/officeDocument/2006/relationships/hyperlink" Target="https://campus.recit.qc.ca/course/view.php?id=284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7926f51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7926f51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97926f51db_0_2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97926f51db_0_2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97926f51db_0_2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97926f51db_0_2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97926f51db_0_2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97926f51db_0_2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97926f51db_0_27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97926f51db_0_2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97926f51db_0_27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97926f51db_0_2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97926f51db_0_2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97926f51db_0_2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97926f51db_0_27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97926f51db_0_2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97926f51db_0_2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97926f51db_0_2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97926f51db_0_2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97926f51db_0_2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97926f51db_0_27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97926f51db_0_2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http://bit.ly/desmos18092020</a:t>
            </a:r>
            <a:endParaRPr b="1"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781c581e6f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781c581e6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« </a:t>
            </a:r>
            <a:r>
              <a:rPr lang="en" sz="16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Desmos</a:t>
            </a: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du Campus RÉCIT </a:t>
            </a:r>
            <a:r>
              <a:rPr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https://campus.recit.qc.ca/math%c3%a9matique-science-et-technologie/desmos101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 du RÉCIT MST</a:t>
            </a: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https://www.youtube.com/playlist?list=PLbE85KlaADWl9w9d71xFo8AME6LZUfAjR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97926f51db_0_15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97926f51db_0_1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https://campus.recit.qc.ca/enrol/index.php?id=284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97926f51db_0_2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97926f51db_0_2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du formulaire de rétroaction : </a:t>
            </a: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https://campus.recit.qc.ca/mod/feedback/view.php?id=7952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97926f51db_0_10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97926f51db_0_10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Capture d’écran pour la liste pour la liste de participants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cours RV virtuels du RÉCIT MST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http://recit.org/ul/qjn</a:t>
            </a:r>
            <a:r>
              <a:rPr lang="en">
                <a:solidFill>
                  <a:schemeClr val="dk1"/>
                </a:solidFill>
              </a:rPr>
              <a:t> ou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https://campus.recit.qc.ca/course/view.php?id=284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781c581e6f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781c581e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97926f51db_0_2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97926f51db_0_2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Donne du sens aux apprentissages;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de diversifier les approches;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la différenciation pédagogique;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Contribue à la mise en place d’un climat favorable aux apprentissages;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de varier les modes d’expression, de représentation;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de développer l’autonomie;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de développer les compétences utiles au 21e siècle;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Appuie la démarche de résolution de problème, favorise la compréhension des concepts et processus, facilite la communication, augmente l’efficacité des élève dans la réalisation des tâches;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d’explorer des situations plus complexes, de manipuler un grand nombre de données, de simuler et de faciliter des calculs fastidieux</a:t>
            </a:r>
            <a:r>
              <a:rPr lang="en" sz="1700">
                <a:solidFill>
                  <a:schemeClr val="dk1"/>
                </a:solidFill>
              </a:rPr>
              <a:t>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d’évaluer autrement, de donner une rétroaction immédiate ou différente.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97926f51db_0_2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97926f51db_0_2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97926f51db_0_2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97926f51db_0_2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hyperlink" Target="https://campus.recit.qc.ca/" TargetMode="External"/><Relationship Id="rId6" Type="http://schemas.openxmlformats.org/officeDocument/2006/relationships/image" Target="../media/image17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student.desmos.com/" TargetMode="External"/><Relationship Id="rId5" Type="http://schemas.openxmlformats.org/officeDocument/2006/relationships/hyperlink" Target="https://teacher.desmos.com/" TargetMode="External"/><Relationship Id="rId6" Type="http://schemas.openxmlformats.org/officeDocument/2006/relationships/image" Target="../media/image15.png"/><Relationship Id="rId7" Type="http://schemas.openxmlformats.org/officeDocument/2006/relationships/hyperlink" Target="https://www.desmos.com/" TargetMode="External"/><Relationship Id="rId8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desmos.com/calculator/nbuaiiwpyq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Relationship Id="rId4" Type="http://schemas.openxmlformats.org/officeDocument/2006/relationships/hyperlink" Target="https://www.desmos.com/calculator/e13c43a9pv?fbclid=IwAR3mbDIMykE0tJL58QjVjGUKCQjvGHjrAilcd2kIzi4UEg4EE1KZIZHqKas" TargetMode="External"/><Relationship Id="rId5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Relationship Id="rId4" Type="http://schemas.openxmlformats.org/officeDocument/2006/relationships/image" Target="../media/image3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hyperlink" Target="https://www.desmos.com/calculator/knxqqpkclw?fbclid=IwAR0BCbKhhO3SX9OoFGtb2N99ZTfkXCyNGHnRYh4n2il-g76liXMiqrfrnVY" TargetMode="External"/><Relationship Id="rId5" Type="http://schemas.openxmlformats.org/officeDocument/2006/relationships/hyperlink" Target="https://www.desmos.com/calculator/vhe7t01apo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rive.google.com/file/d/14w5Vd1Qv14_YsFNfqk1on7_4AqztoZkj/view?usp=sharing" TargetMode="External"/><Relationship Id="rId4" Type="http://schemas.openxmlformats.org/officeDocument/2006/relationships/hyperlink" Target="https://drive.google.com/file/d/1Fm7yLjL5gNlskqTJfjQ-Z4xaznP4ZNLq/view?usp=sharing" TargetMode="External"/><Relationship Id="rId9" Type="http://schemas.openxmlformats.org/officeDocument/2006/relationships/image" Target="../media/image23.png"/><Relationship Id="rId5" Type="http://schemas.openxmlformats.org/officeDocument/2006/relationships/hyperlink" Target="https://docs.google.com/document/d/1R6LDbNakvIr0FNGf4icqgHKxylJD2LygABoEaJjM4oM/edit?usp=sharing" TargetMode="External"/><Relationship Id="rId6" Type="http://schemas.openxmlformats.org/officeDocument/2006/relationships/hyperlink" Target="https://drive.google.com/file/d/1H1IndYSYoTwM_EVGEhEnwpQQB8Oj_TA9/view?usp=sharing" TargetMode="External"/><Relationship Id="rId7" Type="http://schemas.openxmlformats.org/officeDocument/2006/relationships/hyperlink" Target="https://drive.google.com/file/d/1CKket5qeqje037tJD2irLbk1tDci19uF/view?usp=sharing" TargetMode="External"/><Relationship Id="rId8" Type="http://schemas.openxmlformats.org/officeDocument/2006/relationships/image" Target="../media/image28.jpg"/></Relationships>
</file>

<file path=ppt/slides/_rels/slide18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desmos.com/calculator/vbwn2fl0bs" TargetMode="External"/><Relationship Id="rId11" Type="http://schemas.openxmlformats.org/officeDocument/2006/relationships/hyperlink" Target="https://www.desmos.com/calculator/molcmv9af6" TargetMode="External"/><Relationship Id="rId10" Type="http://schemas.openxmlformats.org/officeDocument/2006/relationships/image" Target="../media/image29.png"/><Relationship Id="rId13" Type="http://schemas.openxmlformats.org/officeDocument/2006/relationships/hyperlink" Target="https://www.desmos.com/calculator/0nc7zsf4id" TargetMode="External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desmos.com/art" TargetMode="External"/><Relationship Id="rId4" Type="http://schemas.openxmlformats.org/officeDocument/2006/relationships/hyperlink" Target="https://www.desmos.com/calculator/nabrtwbihs" TargetMode="External"/><Relationship Id="rId9" Type="http://schemas.openxmlformats.org/officeDocument/2006/relationships/hyperlink" Target="https://www.desmos.com/calculator/nabrtwbihs" TargetMode="External"/><Relationship Id="rId15" Type="http://schemas.openxmlformats.org/officeDocument/2006/relationships/hyperlink" Target="https://www.desmos.com/calculator/a0l4xl0pf5" TargetMode="External"/><Relationship Id="rId14" Type="http://schemas.openxmlformats.org/officeDocument/2006/relationships/image" Target="../media/image19.png"/><Relationship Id="rId17" Type="http://schemas.openxmlformats.org/officeDocument/2006/relationships/hyperlink" Target="https://www.desmos.com/calculator/molcmv9af6" TargetMode="External"/><Relationship Id="rId16" Type="http://schemas.openxmlformats.org/officeDocument/2006/relationships/hyperlink" Target="https://www.desmos.com/calculator/molcmv9af6" TargetMode="External"/><Relationship Id="rId5" Type="http://schemas.openxmlformats.org/officeDocument/2006/relationships/hyperlink" Target="https://www.desmos.com/calculator/a0l4xl0pf5" TargetMode="External"/><Relationship Id="rId19" Type="http://schemas.openxmlformats.org/officeDocument/2006/relationships/hyperlink" Target="https://www.desmos.com/calculator/vbwn2fl0bs" TargetMode="External"/><Relationship Id="rId6" Type="http://schemas.openxmlformats.org/officeDocument/2006/relationships/image" Target="../media/image25.png"/><Relationship Id="rId18" Type="http://schemas.openxmlformats.org/officeDocument/2006/relationships/hyperlink" Target="https://www.desmos.com/calculator/0nc7zsf4id" TargetMode="External"/><Relationship Id="rId7" Type="http://schemas.openxmlformats.org/officeDocument/2006/relationships/hyperlink" Target="https://www.desmos.com/calculator/vbwn2fl0bs" TargetMode="External"/><Relationship Id="rId8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desmos.com" TargetMode="External"/><Relationship Id="rId4" Type="http://schemas.openxmlformats.org/officeDocument/2006/relationships/hyperlink" Target="https://www.desmos.com/calculator/b2yrurzios" TargetMode="External"/><Relationship Id="rId5" Type="http://schemas.openxmlformats.org/officeDocument/2006/relationships/hyperlink" Target="https://docs.google.com/document/d/1L23R0CGsE-sLqJ1ckXjrBK3MmOMAfaIGuyVcXDQ3jUg/edit?usp=sharing" TargetMode="External"/><Relationship Id="rId6" Type="http://schemas.openxmlformats.org/officeDocument/2006/relationships/image" Target="../media/image30.png"/><Relationship Id="rId7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png"/><Relationship Id="rId4" Type="http://schemas.openxmlformats.org/officeDocument/2006/relationships/image" Target="../media/image6.png"/><Relationship Id="rId5" Type="http://schemas.openxmlformats.org/officeDocument/2006/relationships/hyperlink" Target="http://bit.ly/desmos18092020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5" Type="http://schemas.openxmlformats.org/officeDocument/2006/relationships/hyperlink" Target="https://docs.google.com/document/d/1L23R0CGsE-sLqJ1ckXjrBK3MmOMAfaIGuyVcXDQ3jUg/edit?usp=sharing" TargetMode="External"/><Relationship Id="rId6" Type="http://schemas.openxmlformats.org/officeDocument/2006/relationships/hyperlink" Target="https://recitmst.qc.ca/Formations-MST-de-la-rentree-20-21#desmos2" TargetMode="External"/><Relationship Id="rId7" Type="http://schemas.openxmlformats.org/officeDocument/2006/relationships/hyperlink" Target="https://recitmst.qc.ca/Formations-MST-de-la-rentree-20-21#desmos3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ampus.recit.qc.ca/enrol/index.php?id=284" TargetMode="External"/><Relationship Id="rId4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campus.recit.qc.ca/mod/feedback/view.php?id=7952" TargetMode="External"/><Relationship Id="rId4" Type="http://schemas.openxmlformats.org/officeDocument/2006/relationships/hyperlink" Target="https://campus.recit.qc.ca/mod/feedback/view.php?id=7952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20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://recit.org/ul/qjn" TargetMode="External"/><Relationship Id="rId5" Type="http://schemas.openxmlformats.org/officeDocument/2006/relationships/hyperlink" Target="https://campus.recit.qc.ca/course/view.php?id=284" TargetMode="External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4" Type="http://schemas.openxmlformats.org/officeDocument/2006/relationships/hyperlink" Target="https://view.genial.ly/5d812659369a7d0fc95ca03b/interactive-content-cadre-de-reference-de-la-competence-numerique" TargetMode="External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3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3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campus.recit.qc.ca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2" name="Google Shape;532;p13"/>
          <p:cNvSpPr txBox="1"/>
          <p:nvPr>
            <p:ph type="ctrTitle"/>
          </p:nvPr>
        </p:nvSpPr>
        <p:spPr>
          <a:xfrm>
            <a:off x="20225" y="2342675"/>
            <a:ext cx="80823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FFFFFF"/>
                </a:solidFill>
              </a:rPr>
              <a:t>Desmos </a:t>
            </a:r>
            <a:r>
              <a:rPr lang="en" sz="3900">
                <a:solidFill>
                  <a:srgbClr val="FFFFFF"/>
                </a:solidFill>
              </a:rPr>
              <a:t>: la calculatrice graphique</a:t>
            </a:r>
            <a:endParaRPr sz="3900">
              <a:solidFill>
                <a:srgbClr val="FFFFFF"/>
              </a:solidFill>
            </a:endParaRPr>
          </a:p>
        </p:txBody>
      </p:sp>
      <p:pic>
        <p:nvPicPr>
          <p:cNvPr id="533" name="Google Shape;53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9377" y="425200"/>
            <a:ext cx="1644851" cy="12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13"/>
          <p:cNvSpPr txBox="1"/>
          <p:nvPr/>
        </p:nvSpPr>
        <p:spPr>
          <a:xfrm>
            <a:off x="20225" y="3626400"/>
            <a:ext cx="3081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18 septembre 2020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13h30 à 14h30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5" name="Google Shape;535;p13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6" name="Google Shape;53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2"/>
          <p:cNvSpPr txBox="1"/>
          <p:nvPr/>
        </p:nvSpPr>
        <p:spPr>
          <a:xfrm>
            <a:off x="0" y="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6" name="Google Shape;6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8550" y="702850"/>
            <a:ext cx="4274146" cy="4234201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2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8" name="Google Shape;608;p22"/>
          <p:cNvSpPr txBox="1"/>
          <p:nvPr/>
        </p:nvSpPr>
        <p:spPr>
          <a:xfrm>
            <a:off x="6792700" y="3587725"/>
            <a:ext cx="19059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Février 2020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3"/>
          <p:cNvSpPr/>
          <p:nvPr/>
        </p:nvSpPr>
        <p:spPr>
          <a:xfrm>
            <a:off x="197950" y="1363700"/>
            <a:ext cx="6237300" cy="14484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23"/>
          <p:cNvSpPr txBox="1"/>
          <p:nvPr/>
        </p:nvSpPr>
        <p:spPr>
          <a:xfrm>
            <a:off x="3461550" y="4379525"/>
            <a:ext cx="25158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</a:t>
            </a:r>
            <a:r>
              <a:rPr b="1" lang="en" sz="1800" u="sng"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r>
              <a:rPr b="1" lang="en" sz="1800">
                <a:latin typeface="Ubuntu"/>
                <a:ea typeface="Ubuntu"/>
                <a:cs typeface="Ubuntu"/>
                <a:sym typeface="Ubuntu"/>
              </a:rPr>
              <a:t>	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5" name="Google Shape;615;p23"/>
          <p:cNvSpPr txBox="1"/>
          <p:nvPr/>
        </p:nvSpPr>
        <p:spPr>
          <a:xfrm>
            <a:off x="0" y="0"/>
            <a:ext cx="91440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différentes façons de travailler avec Desmos</a:t>
            </a:r>
            <a:endParaRPr b="1"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616" name="Google Shape;616;p23"/>
          <p:cNvSpPr txBox="1"/>
          <p:nvPr/>
        </p:nvSpPr>
        <p:spPr>
          <a:xfrm>
            <a:off x="6539400" y="4359575"/>
            <a:ext cx="23814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3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7" name="Google Shape;617;p23"/>
          <p:cNvSpPr txBox="1"/>
          <p:nvPr/>
        </p:nvSpPr>
        <p:spPr>
          <a:xfrm>
            <a:off x="0" y="34648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2) Classe virtuelle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8" name="Google Shape;618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9" name="Google Shape;61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6500" y="3005012"/>
            <a:ext cx="6077501" cy="1448288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23"/>
          <p:cNvSpPr txBox="1"/>
          <p:nvPr/>
        </p:nvSpPr>
        <p:spPr>
          <a:xfrm>
            <a:off x="277900" y="1592375"/>
            <a:ext cx="6077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1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Calculatrice graphique (</a:t>
            </a:r>
            <a:r>
              <a:rPr b="1" lang="en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    ou application pour appareils mobiles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21" name="Google Shape;62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2850" y="1387800"/>
            <a:ext cx="142875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4"/>
          <p:cNvSpPr txBox="1"/>
          <p:nvPr/>
        </p:nvSpPr>
        <p:spPr>
          <a:xfrm>
            <a:off x="0" y="0"/>
            <a:ext cx="9144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possibilités avec la calculatrice graphique</a:t>
            </a:r>
            <a:endParaRPr b="1"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627" name="Google Shape;627;p24"/>
          <p:cNvSpPr txBox="1"/>
          <p:nvPr/>
        </p:nvSpPr>
        <p:spPr>
          <a:xfrm>
            <a:off x="3059250" y="4474475"/>
            <a:ext cx="30255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l’arc-en-ciel</a:t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28" name="Google Shape;62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5001" y="1277400"/>
            <a:ext cx="6743318" cy="3120874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5"/>
          <p:cNvSpPr txBox="1"/>
          <p:nvPr/>
        </p:nvSpPr>
        <p:spPr>
          <a:xfrm>
            <a:off x="0" y="0"/>
            <a:ext cx="9144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possibilités avec la calculatrice graphique</a:t>
            </a:r>
            <a:endParaRPr b="1"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pic>
        <p:nvPicPr>
          <p:cNvPr id="635" name="Google Shape;6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25" y="1311600"/>
            <a:ext cx="4128651" cy="2989349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25"/>
          <p:cNvSpPr txBox="1"/>
          <p:nvPr/>
        </p:nvSpPr>
        <p:spPr>
          <a:xfrm>
            <a:off x="997675" y="4398275"/>
            <a:ext cx="21333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le sapin</a:t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37" name="Google Shape;63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5150" y="1125000"/>
            <a:ext cx="2553975" cy="3940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6"/>
          <p:cNvSpPr txBox="1"/>
          <p:nvPr/>
        </p:nvSpPr>
        <p:spPr>
          <a:xfrm>
            <a:off x="0" y="0"/>
            <a:ext cx="9144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Les possibilités avec la calculatrice graphique</a:t>
            </a:r>
            <a:endParaRPr b="1"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644" name="Google Shape;644;p26"/>
          <p:cNvSpPr txBox="1"/>
          <p:nvPr/>
        </p:nvSpPr>
        <p:spPr>
          <a:xfrm>
            <a:off x="648300" y="365800"/>
            <a:ext cx="50415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5" name="Google Shape;6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375" y="2202975"/>
            <a:ext cx="3667301" cy="275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994662" y="1040651"/>
            <a:ext cx="2648425" cy="35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26"/>
          <p:cNvSpPr txBox="1"/>
          <p:nvPr/>
        </p:nvSpPr>
        <p:spPr>
          <a:xfrm>
            <a:off x="5180113" y="1235725"/>
            <a:ext cx="2191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Réalisations d’élèves partagées sur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‘’Les maths autrement’’</a:t>
            </a:r>
            <a:endParaRPr/>
          </a:p>
        </p:txBody>
      </p:sp>
      <p:sp>
        <p:nvSpPr>
          <p:cNvPr id="648" name="Google Shape;648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7"/>
          <p:cNvSpPr txBox="1"/>
          <p:nvPr/>
        </p:nvSpPr>
        <p:spPr>
          <a:xfrm>
            <a:off x="0" y="0"/>
            <a:ext cx="9144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possibilités avec la calculatrice graphique</a:t>
            </a:r>
            <a:endParaRPr b="1"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pic>
        <p:nvPicPr>
          <p:cNvPr id="654" name="Google Shape;6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5225" y="1381675"/>
            <a:ext cx="7202148" cy="26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6624" y="2238900"/>
            <a:ext cx="3251288" cy="2752199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27"/>
          <p:cNvSpPr txBox="1"/>
          <p:nvPr/>
        </p:nvSpPr>
        <p:spPr>
          <a:xfrm>
            <a:off x="5911263" y="1230000"/>
            <a:ext cx="2191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Réalisations d’élèves partagées sur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‘’Les maths autrement’’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7" name="Google Shape;657;p2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8"/>
          <p:cNvSpPr txBox="1"/>
          <p:nvPr/>
        </p:nvSpPr>
        <p:spPr>
          <a:xfrm>
            <a:off x="0" y="0"/>
            <a:ext cx="9144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possibilités avec la calculatrice graphique</a:t>
            </a:r>
            <a:endParaRPr b="1"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pic>
        <p:nvPicPr>
          <p:cNvPr id="663" name="Google Shape;6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74" y="1212700"/>
            <a:ext cx="7913024" cy="3087274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8"/>
          <p:cNvSpPr txBox="1"/>
          <p:nvPr/>
        </p:nvSpPr>
        <p:spPr>
          <a:xfrm>
            <a:off x="1944263" y="784575"/>
            <a:ext cx="49680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Les propriétés des fonctions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5" name="Google Shape;665;p28"/>
          <p:cNvSpPr txBox="1"/>
          <p:nvPr/>
        </p:nvSpPr>
        <p:spPr>
          <a:xfrm>
            <a:off x="757613" y="4427500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Fichier de départ </a:t>
            </a:r>
            <a:r>
              <a:rPr lang="en" sz="2400">
                <a:latin typeface="Ubuntu"/>
                <a:ea typeface="Ubuntu"/>
                <a:cs typeface="Ubuntu"/>
                <a:sym typeface="Ubuntu"/>
              </a:rPr>
              <a:t>et </a:t>
            </a:r>
            <a:r>
              <a:rPr lang="en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Corrigé</a:t>
            </a:r>
            <a:endParaRPr sz="24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6" name="Google Shape;666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9"/>
          <p:cNvSpPr txBox="1"/>
          <p:nvPr/>
        </p:nvSpPr>
        <p:spPr>
          <a:xfrm>
            <a:off x="0" y="0"/>
            <a:ext cx="9144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Projets de dessins avec Desmos</a:t>
            </a:r>
            <a:endParaRPr b="1"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(partagés sur ‘’Les maths autrement’’)</a:t>
            </a:r>
            <a:endParaRPr b="1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672" name="Google Shape;672;p29"/>
          <p:cNvSpPr txBox="1"/>
          <p:nvPr/>
        </p:nvSpPr>
        <p:spPr>
          <a:xfrm>
            <a:off x="544225" y="1655075"/>
            <a:ext cx="1548900" cy="27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 1</a:t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 2</a:t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 3</a:t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 4</a:t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 5</a:t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3" name="Google Shape;673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17425" y="1578125"/>
            <a:ext cx="2732400" cy="27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51175" y="1685772"/>
            <a:ext cx="3062300" cy="2383925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29"/>
          <p:cNvSpPr txBox="1"/>
          <p:nvPr/>
        </p:nvSpPr>
        <p:spPr>
          <a:xfrm>
            <a:off x="3049775" y="4310525"/>
            <a:ext cx="50685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Réalisations d’élèves partagées sur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‘’Les maths autrement’’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6" name="Google Shape;676;p2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0"/>
          <p:cNvSpPr txBox="1"/>
          <p:nvPr>
            <p:ph idx="4294967295"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Certains se surpassent: “</a:t>
            </a:r>
            <a:r>
              <a:rPr lang="en" sz="3000" u="sng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Art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”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2" name="Google Shape;682;p30"/>
          <p:cNvSpPr txBox="1"/>
          <p:nvPr>
            <p:ph idx="4294967295" type="body"/>
          </p:nvPr>
        </p:nvSpPr>
        <p:spPr>
          <a:xfrm>
            <a:off x="6097525" y="754725"/>
            <a:ext cx="2578500" cy="781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Château de Cendrillon</a:t>
            </a: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	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83" name="Google Shape;683;p3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8625" y="2098677"/>
            <a:ext cx="1446769" cy="158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3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2050" y="1514967"/>
            <a:ext cx="1933820" cy="103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30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91934" y="1437863"/>
            <a:ext cx="1324306" cy="103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30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91925" y="3497626"/>
            <a:ext cx="1091662" cy="114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30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32039" y="3535275"/>
            <a:ext cx="1670538" cy="1149019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30">
            <a:hlinkClick r:id="rId15"/>
          </p:cNvPr>
          <p:cNvSpPr txBox="1"/>
          <p:nvPr/>
        </p:nvSpPr>
        <p:spPr>
          <a:xfrm>
            <a:off x="3046513" y="1094013"/>
            <a:ext cx="3051000" cy="16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Sapin de Noël animé	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9" name="Google Shape;689;p30">
            <a:hlinkClick r:id="rId16"/>
          </p:cNvPr>
          <p:cNvSpPr txBox="1"/>
          <p:nvPr/>
        </p:nvSpPr>
        <p:spPr>
          <a:xfrm>
            <a:off x="6715925" y="2893375"/>
            <a:ext cx="20928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Transformer</a:t>
            </a: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	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0" name="Google Shape;690;p30"/>
          <p:cNvSpPr txBox="1"/>
          <p:nvPr/>
        </p:nvSpPr>
        <p:spPr>
          <a:xfrm>
            <a:off x="332000" y="3243338"/>
            <a:ext cx="25785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reine des neiges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1" name="Google Shape;691;p30">
            <a:hlinkClick r:id="rId19"/>
          </p:cNvPr>
          <p:cNvSpPr txBox="1"/>
          <p:nvPr/>
        </p:nvSpPr>
        <p:spPr>
          <a:xfrm>
            <a:off x="178275" y="1136325"/>
            <a:ext cx="29595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maison blanche animée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2" name="Google Shape;692;p3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1"/>
          <p:cNvSpPr txBox="1"/>
          <p:nvPr/>
        </p:nvSpPr>
        <p:spPr>
          <a:xfrm>
            <a:off x="3377925" y="429350"/>
            <a:ext cx="21291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698" name="Google Shape;698;p31"/>
          <p:cNvSpPr txBox="1"/>
          <p:nvPr/>
        </p:nvSpPr>
        <p:spPr>
          <a:xfrm>
            <a:off x="377750" y="306325"/>
            <a:ext cx="7918200" cy="3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« Mains sur les touches »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rabicParenR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Aller à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www.desmos.com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05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rabicParenR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Cliquer sur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rabicParenR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Créer un compte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rabicParenR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Cliquer sur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 lien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0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0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DÉFIS: pour améliorer vos compétences avec la calculatrice Desmos</a:t>
            </a:r>
            <a:endParaRPr sz="19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9" name="Google Shape;699;p3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0" name="Google Shape;70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8500" y="1738450"/>
            <a:ext cx="26479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9075" y="2443300"/>
            <a:ext cx="10668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4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3" name="Google Shape;543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4" name="Google Shape;54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4"/>
          <p:cNvSpPr txBox="1"/>
          <p:nvPr/>
        </p:nvSpPr>
        <p:spPr>
          <a:xfrm>
            <a:off x="2194650" y="3922725"/>
            <a:ext cx="50184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: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bit.ly/desmos18092020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6" name="Google Shape;546;p14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plus de détails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300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13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2"/>
          <p:cNvSpPr/>
          <p:nvPr/>
        </p:nvSpPr>
        <p:spPr>
          <a:xfrm>
            <a:off x="367400" y="1268100"/>
            <a:ext cx="7110900" cy="4740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2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Ressources supplémentaires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08" name="Google Shape;708;p3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9" name="Google Shape;709;p32"/>
          <p:cNvSpPr txBox="1"/>
          <p:nvPr>
            <p:ph idx="1" type="body"/>
          </p:nvPr>
        </p:nvSpPr>
        <p:spPr>
          <a:xfrm>
            <a:off x="341550" y="1205800"/>
            <a:ext cx="7544400" cy="35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«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Premiers pas avec Desmos</a:t>
            </a: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du Campus RÉCIT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❏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Tutoriels du RÉCIT MST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❏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Défis</a:t>
            </a: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pour améliorer vos compétences avec la calculatrice graphique de Desmos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❏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Webinaire à venir</a:t>
            </a: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classe virtuelle de Desmos                           (21 septembre 11h)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❏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Webinaire à venir</a:t>
            </a:r>
            <a:r>
              <a:rPr lang="en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création d’activités pour la classe virtuelle (25 septembre 13h30)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5" name="Google Shape;715;p33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16" name="Google Shape;716;p33"/>
          <p:cNvSpPr txBox="1"/>
          <p:nvPr/>
        </p:nvSpPr>
        <p:spPr>
          <a:xfrm>
            <a:off x="4613600" y="1631200"/>
            <a:ext cx="33249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Suivre les instructions dans la section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Badge de participation</a:t>
            </a:r>
            <a:endParaRPr b="1" sz="26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17" name="Google Shape;71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500" y="1419600"/>
            <a:ext cx="2710850" cy="264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4"/>
          <p:cNvSpPr txBox="1"/>
          <p:nvPr/>
        </p:nvSpPr>
        <p:spPr>
          <a:xfrm>
            <a:off x="800275" y="419550"/>
            <a:ext cx="33642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23" name="Google Shape;723;p34"/>
          <p:cNvSpPr txBox="1"/>
          <p:nvPr>
            <p:ph type="title"/>
          </p:nvPr>
        </p:nvSpPr>
        <p:spPr>
          <a:xfrm>
            <a:off x="800275" y="3027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Formulaire de rétroaction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4" name="Google Shape;724;p34">
            <a:hlinkClick r:id="rId3"/>
          </p:cNvPr>
          <p:cNvSpPr/>
          <p:nvPr/>
        </p:nvSpPr>
        <p:spPr>
          <a:xfrm rot="-1267551">
            <a:off x="1402506" y="1250443"/>
            <a:ext cx="1738501" cy="2716431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25" name="Google Shape;725;p34"/>
          <p:cNvSpPr/>
          <p:nvPr/>
        </p:nvSpPr>
        <p:spPr>
          <a:xfrm>
            <a:off x="3137832" y="1300683"/>
            <a:ext cx="847144" cy="84715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26" name="Google Shape;726;p34"/>
          <p:cNvSpPr/>
          <p:nvPr/>
        </p:nvSpPr>
        <p:spPr>
          <a:xfrm>
            <a:off x="5058051" y="1419262"/>
            <a:ext cx="1396363" cy="1468514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AA22A"/>
              </a:solidFill>
            </a:endParaRPr>
          </a:p>
        </p:txBody>
      </p:sp>
      <p:sp>
        <p:nvSpPr>
          <p:cNvPr id="727" name="Google Shape;727;p34"/>
          <p:cNvSpPr txBox="1"/>
          <p:nvPr/>
        </p:nvSpPr>
        <p:spPr>
          <a:xfrm>
            <a:off x="4161588" y="2676300"/>
            <a:ext cx="3229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69BF"/>
                </a:solidFill>
                <a:latin typeface="Sniglet"/>
                <a:ea typeface="Sniglet"/>
                <a:cs typeface="Sniglet"/>
                <a:sym typeface="Sniglet"/>
              </a:rPr>
              <a:t>MERCI!</a:t>
            </a:r>
            <a:endParaRPr sz="6000">
              <a:solidFill>
                <a:srgbClr val="0069B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28" name="Google Shape;728;p34"/>
          <p:cNvSpPr txBox="1"/>
          <p:nvPr/>
        </p:nvSpPr>
        <p:spPr>
          <a:xfrm>
            <a:off x="971375" y="4064700"/>
            <a:ext cx="2887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Formulaire à compléter</a:t>
            </a:r>
            <a:endParaRPr sz="18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5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34" name="Google Shape;7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35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736" name="Google Shape;736;p35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7" name="Google Shape;737;p35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38" name="Google Shape;738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2" name="Google Shape;552;p15"/>
          <p:cNvSpPr txBox="1"/>
          <p:nvPr>
            <p:ph idx="1" type="body"/>
          </p:nvPr>
        </p:nvSpPr>
        <p:spPr>
          <a:xfrm>
            <a:off x="747925" y="1302825"/>
            <a:ext cx="6431700" cy="29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vous connaître… 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Pourquoi Desmos?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Des idées pour s’inspirer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Les bases de la calculatrice graphique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3" name="Google Shape;553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9" name="Google Shape;55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900" y="796359"/>
            <a:ext cx="1831399" cy="21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16"/>
          <p:cNvSpPr/>
          <p:nvPr/>
        </p:nvSpPr>
        <p:spPr>
          <a:xfrm>
            <a:off x="1240400" y="1245900"/>
            <a:ext cx="2651700" cy="2651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6"/>
          <p:cNvSpPr txBox="1"/>
          <p:nvPr>
            <p:ph idx="1" type="body"/>
          </p:nvPr>
        </p:nvSpPr>
        <p:spPr>
          <a:xfrm>
            <a:off x="1240400" y="1443447"/>
            <a:ext cx="2641500" cy="20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Qui êtes-vous?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Nom, rôle, CSS</a:t>
            </a:r>
            <a:endParaRPr sz="20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(clavardage)</a:t>
            </a:r>
            <a:endParaRPr i="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2" name="Google Shape;562;p16"/>
          <p:cNvSpPr txBox="1"/>
          <p:nvPr/>
        </p:nvSpPr>
        <p:spPr>
          <a:xfrm>
            <a:off x="4846350" y="3721638"/>
            <a:ext cx="288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http://recit.org/ul/qjn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63" name="Google Shape;563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950" y="3159563"/>
            <a:ext cx="20193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7"/>
          <p:cNvSpPr txBox="1"/>
          <p:nvPr>
            <p:ph type="title"/>
          </p:nvPr>
        </p:nvSpPr>
        <p:spPr>
          <a:xfrm>
            <a:off x="585000" y="225025"/>
            <a:ext cx="6303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Votre rapport au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numérique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9" name="Google Shape;569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70" name="Google Shape;570;p17"/>
          <p:cNvGraphicFramePr/>
          <p:nvPr/>
        </p:nvGraphicFramePr>
        <p:xfrm>
          <a:off x="480350" y="121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{057BCE06-48C9-4DA7-AA52-00811F6DC280}</a:tableStyleId>
              </a:tblPr>
              <a:tblGrid>
                <a:gridCol w="2456675"/>
                <a:gridCol w="4586425"/>
              </a:tblGrid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C’est la panique! 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J’en dors plus la nuit… 😱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J’apprivoise… lentement mais sûrement! 😕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commence à 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vraiment m’amuser! 😊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suis comme un 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poisson dans l’eau! 😀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Et qu’en est-il de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Desmos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6" name="Google Shape;576;p1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77" name="Google Shape;577;p18"/>
          <p:cNvGraphicFramePr/>
          <p:nvPr/>
        </p:nvGraphicFramePr>
        <p:xfrm>
          <a:off x="371575" y="96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{057BCE06-48C9-4DA7-AA52-00811F6DC280}</a:tableStyleId>
              </a:tblPr>
              <a:tblGrid>
                <a:gridCol w="2687700"/>
                <a:gridCol w="4355400"/>
              </a:tblGrid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C’est quoi Desmos?</a:t>
                      </a:r>
                      <a:endParaRPr sz="16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Mes collègues m’achalent continuellement avec Desmos!</a:t>
                      </a:r>
                      <a:endParaRPr sz="16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Ça m’intrigue… mais j’ai pas encore osé!</a:t>
                      </a:r>
                      <a:endParaRPr sz="16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l’utilise… mais pas à son plein potentiel! </a:t>
                      </a:r>
                      <a:endParaRPr sz="16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Desmos et moi… c’est l’amour fou! </a:t>
                      </a:r>
                      <a:endParaRPr sz="16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9"/>
          <p:cNvSpPr txBox="1"/>
          <p:nvPr/>
        </p:nvSpPr>
        <p:spPr>
          <a:xfrm>
            <a:off x="0" y="1854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L’utilisation pédagogique des technologies… </a:t>
            </a:r>
            <a:endParaRPr b="1" sz="2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une pratique d’enseignement jugée efficace par la recherche</a:t>
            </a:r>
            <a:endParaRPr sz="4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83" name="Google Shape;5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9112" y="1062450"/>
            <a:ext cx="5437574" cy="3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0"/>
          <p:cNvSpPr txBox="1"/>
          <p:nvPr/>
        </p:nvSpPr>
        <p:spPr>
          <a:xfrm>
            <a:off x="0" y="2286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4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0" name="Google Shape;590;p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9724" y="789600"/>
            <a:ext cx="4646652" cy="4353899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0"/>
          <p:cNvSpPr txBox="1"/>
          <p:nvPr/>
        </p:nvSpPr>
        <p:spPr>
          <a:xfrm>
            <a:off x="7017975" y="3586575"/>
            <a:ext cx="16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Avril 2019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2" name="Google Shape;592;p2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1"/>
          <p:cNvSpPr txBox="1"/>
          <p:nvPr/>
        </p:nvSpPr>
        <p:spPr>
          <a:xfrm>
            <a:off x="0" y="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8" name="Google Shape;5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3963" y="831000"/>
            <a:ext cx="5996074" cy="38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21"/>
          <p:cNvSpPr txBox="1"/>
          <p:nvPr/>
        </p:nvSpPr>
        <p:spPr>
          <a:xfrm>
            <a:off x="5080175" y="4693425"/>
            <a:ext cx="19059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Février 2020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0" name="Google Shape;600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