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Sniglet"/>
      <p:regular r:id="rId25"/>
    </p:embeddedFont>
    <p:embeddedFont>
      <p:font typeface="Dosis"/>
      <p:regular r:id="rId26"/>
      <p:bold r:id="rId27"/>
    </p:embeddedFont>
    <p:embeddedFont>
      <p:font typeface="Ubuntu"/>
      <p:regular r:id="rId28"/>
      <p:bold r:id="rId29"/>
      <p:italic r:id="rId30"/>
      <p:boldItalic r:id="rId31"/>
    </p:embeddedFont>
    <p:embeddedFont>
      <p:font typeface="Viga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32B18A4-78BB-46CC-9518-ED2B4F4B5A65}">
  <a:tblStyle styleId="{832B18A4-78BB-46CC-9518-ED2B4F4B5A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osis-regular.fntdata"/><Relationship Id="rId25" Type="http://schemas.openxmlformats.org/officeDocument/2006/relationships/font" Target="fonts/Sniglet-regular.fntdata"/><Relationship Id="rId28" Type="http://schemas.openxmlformats.org/officeDocument/2006/relationships/font" Target="fonts/Ubuntu-regular.fntdata"/><Relationship Id="rId27" Type="http://schemas.openxmlformats.org/officeDocument/2006/relationships/font" Target="fonts/Dosi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Ubuntu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Ubuntu-boldItalic.fntdata"/><Relationship Id="rId30" Type="http://schemas.openxmlformats.org/officeDocument/2006/relationships/font" Target="fonts/Ubuntu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Viga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97926f51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97926f51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998a8e24b8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998a8e24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ou différé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97c28e4f4e_0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97c28e4f4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seulement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97c28e4f4e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97c28e4f4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97c28e4f4e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97c28e4f4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97c28e4f4e_0_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97c28e4f4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998a8e24b8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998a8e24b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97926f51db_0_26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97926f51db_0_2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97926f51db_0_2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97926f51db_0_2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781c581e6f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781c581e6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aec9935763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aec99357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Jamboard: https://jamboard.google.com/d/1sseUaoNc50ktGWhKMd4rT0A0wwgNi-9ud4xsWykzKdY/viewer?f=0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86ec3b7f03_0_6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86ec3b7f03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97926f51db_0_2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97926f51db_0_2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97c28e4f4e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97c28e4f4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ou différé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97c28e4f4e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97c28e4f4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97c28e4f4e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97c28e4f4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ou différé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hyperlink" Target="https://campus.recit.qc.ca/" TargetMode="External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teacher.desmos.com/activitybuilder/custom/58ebe320b52e4e08377eae3f?lang=fr" TargetMode="External"/><Relationship Id="rId4" Type="http://schemas.openxmlformats.org/officeDocument/2006/relationships/hyperlink" Target="https://teacher.desmos.com/activitybuilder/custom/59dccb74bcc85c06151f8760?lang=fr" TargetMode="External"/><Relationship Id="rId5" Type="http://schemas.openxmlformats.org/officeDocument/2006/relationships/hyperlink" Target="https://teacher.desmos.com/activitybuilder/custom/5a1c15793cf38c060ea13b83?lang=fr" TargetMode="External"/><Relationship Id="rId6" Type="http://schemas.openxmlformats.org/officeDocument/2006/relationships/hyperlink" Target="https://teacher.desmos.com/polygraph/custom/59e3b2dc5a79e348a3838d75?lang=fr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teacher.desmos.com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teacher.desmos.com/" TargetMode="External"/><Relationship Id="rId4" Type="http://schemas.openxmlformats.org/officeDocument/2006/relationships/hyperlink" Target="https://www.facebook.com/groups/704851039666407" TargetMode="External"/><Relationship Id="rId5" Type="http://schemas.openxmlformats.org/officeDocument/2006/relationships/hyperlink" Target="http://www.lesmathsautrement.ca" TargetMode="External"/><Relationship Id="rId6" Type="http://schemas.openxmlformats.org/officeDocument/2006/relationships/hyperlink" Target="http://www.desmosfr.ca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4" Type="http://schemas.openxmlformats.org/officeDocument/2006/relationships/hyperlink" Target="https://view.genial.ly/5d812659369a7d0fc95ca03b/interactive-content-cadre-de-reference-de-la-competence-numerique" TargetMode="External"/><Relationship Id="rId5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campus.recit.qc.ca/math%c3%a9matique-science-et-technologie/desmos101" TargetMode="External"/><Relationship Id="rId4" Type="http://schemas.openxmlformats.org/officeDocument/2006/relationships/hyperlink" Target="https://www.youtube.com/playlist?list=PLbE85KlaADWl9w9d71xFo8AME6LZUfAjR" TargetMode="External"/><Relationship Id="rId5" Type="http://schemas.openxmlformats.org/officeDocument/2006/relationships/hyperlink" Target="https://recitmst.qc.ca/Desmos-les-bases-de-la-calculatrice-graphique" TargetMode="External"/><Relationship Id="rId6" Type="http://schemas.openxmlformats.org/officeDocument/2006/relationships/hyperlink" Target="https://recitmst.qc.ca/Desmos-les-mathematiques-en-classe-virtuelle" TargetMode="External"/><Relationship Id="rId7" Type="http://schemas.openxmlformats.org/officeDocument/2006/relationships/hyperlink" Target="https://recitmst.qc.ca/Desmos-creation-d-activites-pour-la-classe-virtuelle" TargetMode="External"/><Relationship Id="rId8" Type="http://schemas.openxmlformats.org/officeDocument/2006/relationships/hyperlink" Target="https://view.genial.ly/5f6b3ba79e22dc0d83e40fcc/horizontal-infographic-lists-dynamiser-lenseignement-apprentissage-des-mathematiques-avec-desmos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16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4.png"/><Relationship Id="rId5" Type="http://schemas.openxmlformats.org/officeDocument/2006/relationships/hyperlink" Target="http://monurl.ca/1desmos04122020" TargetMode="External"/><Relationship Id="rId6" Type="http://schemas.openxmlformats.org/officeDocument/2006/relationships/hyperlink" Target="http://www.recit.qc.ca" TargetMode="External"/><Relationship Id="rId7" Type="http://schemas.openxmlformats.org/officeDocument/2006/relationships/hyperlink" Target="https://recitmst.qc.ca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tudent.desmos.com/" TargetMode="External"/><Relationship Id="rId4" Type="http://schemas.openxmlformats.org/officeDocument/2006/relationships/hyperlink" Target="https://student.desmos.com/" TargetMode="External"/><Relationship Id="rId5" Type="http://schemas.openxmlformats.org/officeDocument/2006/relationships/hyperlink" Target="https://teacher.desmos.com/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hyperlink" Target="https://www.desmos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13"/>
          <p:cNvPicPr preferRelativeResize="0"/>
          <p:nvPr/>
        </p:nvPicPr>
        <p:blipFill rotWithShape="1">
          <a:blip r:embed="rId3">
            <a:alphaModFix/>
          </a:blip>
          <a:srcRect b="0" l="0" r="0" t="18166"/>
          <a:stretch/>
        </p:blipFill>
        <p:spPr>
          <a:xfrm>
            <a:off x="0" y="0"/>
            <a:ext cx="8858251" cy="4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25" y="-185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13">
            <a:hlinkClick r:id="rId5"/>
          </p:cNvPr>
          <p:cNvSpPr txBox="1"/>
          <p:nvPr/>
        </p:nvSpPr>
        <p:spPr>
          <a:xfrm>
            <a:off x="4501425" y="47193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Pour plus de détails : recitmst.qc.ca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2" name="Google Shape;532;p13"/>
          <p:cNvSpPr txBox="1"/>
          <p:nvPr>
            <p:ph type="ctrTitle"/>
          </p:nvPr>
        </p:nvSpPr>
        <p:spPr>
          <a:xfrm>
            <a:off x="20225" y="2342675"/>
            <a:ext cx="8082300" cy="1143000"/>
          </a:xfrm>
          <a:prstGeom prst="rect">
            <a:avLst/>
          </a:prstGeom>
          <a:solidFill>
            <a:srgbClr val="202D36">
              <a:alpha val="48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FF"/>
                </a:solidFill>
              </a:rPr>
              <a:t>Desmos </a:t>
            </a:r>
            <a:r>
              <a:rPr lang="en" sz="4300">
                <a:solidFill>
                  <a:srgbClr val="FFFFFF"/>
                </a:solidFill>
              </a:rPr>
              <a:t>: Les mathématiques en  classe virtuelle </a:t>
            </a:r>
            <a:endParaRPr sz="4300">
              <a:solidFill>
                <a:srgbClr val="FFFFFF"/>
              </a:solidFill>
            </a:endParaRPr>
          </a:p>
        </p:txBody>
      </p:sp>
      <p:sp>
        <p:nvSpPr>
          <p:cNvPr id="533" name="Google Shape;533;p13"/>
          <p:cNvSpPr txBox="1"/>
          <p:nvPr/>
        </p:nvSpPr>
        <p:spPr>
          <a:xfrm>
            <a:off x="20225" y="3626400"/>
            <a:ext cx="3081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4 décembre 2020 </a:t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E-colloque CSSMB</a:t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9h15 à 10h15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4" name="Google Shape;534;p13"/>
          <p:cNvSpPr txBox="1"/>
          <p:nvPr/>
        </p:nvSpPr>
        <p:spPr>
          <a:xfrm>
            <a:off x="1142606" y="386233"/>
            <a:ext cx="33576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3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DOMAINE DE LA MATHÉMATIQUE,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35" name="Google Shape;53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7350" y="90939"/>
            <a:ext cx="874765" cy="14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2"/>
          <p:cNvSpPr txBox="1"/>
          <p:nvPr>
            <p:ph idx="1" type="subTitle"/>
          </p:nvPr>
        </p:nvSpPr>
        <p:spPr>
          <a:xfrm>
            <a:off x="453024" y="244225"/>
            <a:ext cx="59208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Expérience élève 3 - Proportionnalité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L’arrangement de cartes de Desmos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04" name="Google Shape;6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700" y="1159050"/>
            <a:ext cx="6500695" cy="383180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05" name="Google Shape;60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6450" y="137952"/>
            <a:ext cx="2162775" cy="157155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1" name="Google Shape;611;p23"/>
          <p:cNvSpPr txBox="1"/>
          <p:nvPr>
            <p:ph idx="4294967295" type="body"/>
          </p:nvPr>
        </p:nvSpPr>
        <p:spPr>
          <a:xfrm>
            <a:off x="1607350" y="150675"/>
            <a:ext cx="59271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Expérience élève 4 - Les points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 «Polygraph» de Desmos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12" name="Google Shape;61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6675" y="1367825"/>
            <a:ext cx="5062762" cy="3252724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3" name="Google Shape;61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125" y="1824278"/>
            <a:ext cx="2260350" cy="187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9" name="Google Shape;619;p24"/>
          <p:cNvSpPr txBox="1"/>
          <p:nvPr>
            <p:ph idx="4294967295" type="body"/>
          </p:nvPr>
        </p:nvSpPr>
        <p:spPr>
          <a:xfrm>
            <a:off x="1607350" y="150675"/>
            <a:ext cx="59271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Expérience élève 4 - Les points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 «Polygraph» de Desmos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0" name="Google Shape;620;p24"/>
          <p:cNvSpPr txBox="1"/>
          <p:nvPr/>
        </p:nvSpPr>
        <p:spPr>
          <a:xfrm>
            <a:off x="1980750" y="3817300"/>
            <a:ext cx="51825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Ubuntu"/>
              <a:buAutoNum type="arabicPeriod"/>
            </a:pPr>
            <a:r>
              <a:rPr lang="en" sz="1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Passer la ronde de pratique </a:t>
            </a:r>
            <a:r>
              <a:rPr i="1" lang="en" sz="1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(Skip the practice round)</a:t>
            </a:r>
            <a:endParaRPr i="1" sz="1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Ubuntu"/>
              <a:buAutoNum type="arabicPeriod"/>
            </a:pPr>
            <a:r>
              <a:rPr lang="en" sz="1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Choisir une carte </a:t>
            </a:r>
            <a:r>
              <a:rPr b="1" lang="en" sz="15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ou</a:t>
            </a:r>
            <a:r>
              <a:rPr lang="en" sz="1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Poser une question (oui/non) à votre partenaire</a:t>
            </a:r>
            <a:endParaRPr sz="1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1" name="Google Shape;621;p24"/>
          <p:cNvSpPr txBox="1"/>
          <p:nvPr/>
        </p:nvSpPr>
        <p:spPr>
          <a:xfrm>
            <a:off x="5630550" y="1372000"/>
            <a:ext cx="3410700" cy="22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Vocabulaire à privilégier:</a:t>
            </a:r>
            <a:endParaRPr b="1"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Plan cartésien, droite, gauche, haut, bas, dessus, dessous, origine, quadrant, axe, positif, négatif, coordonnées, valeur de x, valeur de y, abscisse, ordonnée, etc.</a:t>
            </a:r>
            <a:endParaRPr sz="1600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22" name="Google Shape;6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3875" y="1448175"/>
            <a:ext cx="3050617" cy="221672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Liens des activités présentées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28" name="Google Shape;628;p2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9" name="Google Shape;629;p25"/>
          <p:cNvSpPr txBox="1"/>
          <p:nvPr>
            <p:ph idx="1" type="body"/>
          </p:nvPr>
        </p:nvSpPr>
        <p:spPr>
          <a:xfrm>
            <a:off x="747925" y="1384300"/>
            <a:ext cx="6431700" cy="29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Séquence d’apprentissage sur les Legos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Arrangement de cartes sur l’exponentiation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Arrangement de cartes sur les situations de proportionnalités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«Polygraph» sur le plan cartésien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L’interface de l’espace enseignant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5" name="Google Shape;635;p2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6" name="Google Shape;636;p26"/>
          <p:cNvSpPr txBox="1"/>
          <p:nvPr>
            <p:ph type="title"/>
          </p:nvPr>
        </p:nvSpPr>
        <p:spPr>
          <a:xfrm>
            <a:off x="880225" y="209527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teacher.desmos.com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7" name="Google Shape;637;p26"/>
          <p:cNvSpPr/>
          <p:nvPr/>
        </p:nvSpPr>
        <p:spPr>
          <a:xfrm>
            <a:off x="1299918" y="1135182"/>
            <a:ext cx="5139515" cy="3777318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Où trouver des activités 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43" name="Google Shape;643;p2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4" name="Google Shape;644;p27"/>
          <p:cNvSpPr txBox="1"/>
          <p:nvPr>
            <p:ph type="title"/>
          </p:nvPr>
        </p:nvSpPr>
        <p:spPr>
          <a:xfrm>
            <a:off x="880225" y="1414975"/>
            <a:ext cx="6814500" cy="28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Ubuntu"/>
              <a:buChar char="■"/>
            </a:pPr>
            <a:r>
              <a:rPr lang="en" sz="2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teacher.desmos.com</a:t>
            </a:r>
            <a:r>
              <a:rPr lang="en" sz="2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(FR)</a:t>
            </a:r>
            <a:endParaRPr sz="2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Ubuntu"/>
              <a:buChar char="■"/>
            </a:pPr>
            <a:r>
              <a:rPr lang="en" sz="2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Groupe FB «</a:t>
            </a:r>
            <a:r>
              <a:rPr lang="en" sz="2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Les maths autrement</a:t>
            </a:r>
            <a:r>
              <a:rPr lang="en" sz="2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»</a:t>
            </a:r>
            <a:endParaRPr sz="2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Ubuntu"/>
              <a:buChar char="■"/>
            </a:pPr>
            <a:r>
              <a:rPr lang="en" sz="2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lesmathsautrement.ca</a:t>
            </a:r>
            <a:endParaRPr sz="2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Ubuntu"/>
              <a:buChar char="■"/>
            </a:pPr>
            <a:r>
              <a:rPr lang="en" sz="2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desmosfr.ca</a:t>
            </a:r>
            <a:endParaRPr sz="2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8"/>
          <p:cNvSpPr txBox="1"/>
          <p:nvPr/>
        </p:nvSpPr>
        <p:spPr>
          <a:xfrm>
            <a:off x="0" y="-762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Cadre de référence de la compétence numérique</a:t>
            </a:r>
            <a:endParaRPr sz="4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50" name="Google Shape;650;p2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4850" y="541425"/>
            <a:ext cx="4911524" cy="4602074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28"/>
          <p:cNvSpPr txBox="1"/>
          <p:nvPr/>
        </p:nvSpPr>
        <p:spPr>
          <a:xfrm>
            <a:off x="7017975" y="3586575"/>
            <a:ext cx="16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MEQ - Avril 2019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52" name="Google Shape;652;p2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9"/>
          <p:cNvSpPr txBox="1"/>
          <p:nvPr/>
        </p:nvSpPr>
        <p:spPr>
          <a:xfrm>
            <a:off x="0" y="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Référentiel d’intervention en mathématique</a:t>
            </a:r>
            <a:endParaRPr sz="4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8" name="Google Shape;658;p29"/>
          <p:cNvSpPr txBox="1"/>
          <p:nvPr/>
        </p:nvSpPr>
        <p:spPr>
          <a:xfrm>
            <a:off x="3148950" y="582325"/>
            <a:ext cx="2418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MEQ - Février 2020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59" name="Google Shape;659;p2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0" name="Google Shape;660;p29"/>
          <p:cNvSpPr txBox="1"/>
          <p:nvPr/>
        </p:nvSpPr>
        <p:spPr>
          <a:xfrm>
            <a:off x="891425" y="1025125"/>
            <a:ext cx="7514700" cy="3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osis"/>
                <a:ea typeface="Dosis"/>
                <a:cs typeface="Dosis"/>
                <a:sym typeface="Dosis"/>
              </a:rPr>
              <a:t>Deux fondements de l’enseignement-apprentissage de la mathématique:</a:t>
            </a:r>
            <a:endParaRPr sz="16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■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Donner du sens à la mathématique</a:t>
            </a:r>
            <a:r>
              <a:rPr lang="en">
                <a:latin typeface="Dosis"/>
                <a:ea typeface="Dosis"/>
                <a:cs typeface="Dosis"/>
                <a:sym typeface="Dosis"/>
              </a:rPr>
              <a:t> en s’appuyant sur la compréhension des concepts et des processus mathématiques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■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Recourir à la résolution de problèmes selon différentes intentions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osis"/>
                <a:ea typeface="Dosis"/>
                <a:cs typeface="Dosis"/>
                <a:sym typeface="Dosis"/>
              </a:rPr>
              <a:t>Condition essentielle à l’actualisation des fondements de l’enseignement-apprentissage de la mathématique:</a:t>
            </a:r>
            <a:endParaRPr sz="16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■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Favoriser l’engagement cognitif et la participation active</a:t>
            </a:r>
            <a:r>
              <a:rPr lang="en">
                <a:latin typeface="Dosis"/>
                <a:ea typeface="Dosis"/>
                <a:cs typeface="Dosis"/>
                <a:sym typeface="Dosis"/>
              </a:rPr>
              <a:t> de l’élève dans l’activité mathématique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○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L’élève raisonne</a:t>
            </a:r>
            <a:r>
              <a:rPr lang="en">
                <a:latin typeface="Dosis"/>
                <a:ea typeface="Dosis"/>
                <a:cs typeface="Dosis"/>
                <a:sym typeface="Dosis"/>
              </a:rPr>
              <a:t> (réfléchir, justifier, prouver, etc.)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○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L’élève communique</a:t>
            </a:r>
            <a:r>
              <a:rPr lang="en">
                <a:latin typeface="Dosis"/>
                <a:ea typeface="Dosis"/>
                <a:cs typeface="Dosis"/>
                <a:sym typeface="Dosis"/>
              </a:rPr>
              <a:t> (verbaliser, échanger et discuter avec les pairs, utiliser le vocabulaire approprié, utiliser des modes de représentation variées et du matériel de manipulation, etc.)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0"/>
          <p:cNvSpPr/>
          <p:nvPr/>
        </p:nvSpPr>
        <p:spPr>
          <a:xfrm>
            <a:off x="367400" y="1272300"/>
            <a:ext cx="7544400" cy="3936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30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Ressources supplémentaires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7" name="Google Shape;667;p30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8" name="Google Shape;668;p30"/>
          <p:cNvSpPr txBox="1"/>
          <p:nvPr>
            <p:ph idx="1" type="body"/>
          </p:nvPr>
        </p:nvSpPr>
        <p:spPr>
          <a:xfrm>
            <a:off x="411875" y="1165025"/>
            <a:ext cx="7544400" cy="30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« </a:t>
            </a: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Premiers pas avec Desmos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» du Campus RÉCIT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Tutoriels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du RÉCIT MST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calculatrice graphique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classe virtuelle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création d’activités pour la classe virtuelle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: Tout sur Desmos 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1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74" name="Google Shape;6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31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chemeClr val="dk2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676" name="Google Shape;676;p31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7" name="Google Shape;677;p31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78" name="Google Shape;678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14"/>
          <p:cNvSpPr txBox="1"/>
          <p:nvPr>
            <p:ph idx="4294967295" type="body"/>
          </p:nvPr>
        </p:nvSpPr>
        <p:spPr>
          <a:xfrm>
            <a:off x="4073375" y="1834183"/>
            <a:ext cx="4641300" cy="14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b="1" sz="3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2" name="Google Shape;542;p1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3" name="Google Shape;54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14"/>
          <p:cNvSpPr txBox="1"/>
          <p:nvPr/>
        </p:nvSpPr>
        <p:spPr>
          <a:xfrm>
            <a:off x="2194650" y="3922713"/>
            <a:ext cx="52881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Lien vers la présentation Web </a:t>
            </a: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monurl.ca/1desmos04122020</a:t>
            </a:r>
            <a:endParaRPr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5" name="Google Shape;545;p14">
            <a:hlinkClick r:id="rId6"/>
          </p:cNvPr>
          <p:cNvSpPr txBox="1"/>
          <p:nvPr/>
        </p:nvSpPr>
        <p:spPr>
          <a:xfrm>
            <a:off x="2501850" y="45393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Site du RÉCIT MST</a:t>
            </a:r>
            <a:r>
              <a:rPr lang="en" sz="1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:</a:t>
            </a:r>
            <a:r>
              <a:rPr lang="en" sz="13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sz="1300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sz="130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1" name="Google Shape;551;p15"/>
          <p:cNvSpPr txBox="1"/>
          <p:nvPr>
            <p:ph idx="1" type="body"/>
          </p:nvPr>
        </p:nvSpPr>
        <p:spPr>
          <a:xfrm>
            <a:off x="747925" y="1302825"/>
            <a:ext cx="6431700" cy="29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mieux vous connaître…  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C’est quoi Desmos?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Expériences élève 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Le tableau de bord de l’enseignant.e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L’espace enseignant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Partage de ressources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2" name="Google Shape;552;p1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6"/>
          <p:cNvSpPr txBox="1"/>
          <p:nvPr>
            <p:ph type="title"/>
          </p:nvPr>
        </p:nvSpPr>
        <p:spPr>
          <a:xfrm>
            <a:off x="585000" y="225025"/>
            <a:ext cx="6303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Vous intervenez à quel niveau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8" name="Google Shape;558;p1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59" name="Google Shape;559;p16"/>
          <p:cNvGraphicFramePr/>
          <p:nvPr/>
        </p:nvGraphicFramePr>
        <p:xfrm>
          <a:off x="404150" y="1293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{832B18A4-78BB-46CC-9518-ED2B4F4B5A65}</a:tableStyleId>
              </a:tblPr>
              <a:tblGrid>
                <a:gridCol w="2456675"/>
                <a:gridCol w="4586425"/>
              </a:tblGrid>
              <a:tr h="6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Primaire cycle 1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Primaire cycle 2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Primaire cycle 3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Secondaire cycle 1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Secondaire cycle 2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7"/>
          <p:cNvSpPr txBox="1"/>
          <p:nvPr>
            <p:ph type="title"/>
          </p:nvPr>
        </p:nvSpPr>
        <p:spPr>
          <a:xfrm>
            <a:off x="366925" y="225025"/>
            <a:ext cx="6503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Connaissez-vous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la classe virtuelle de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Desmos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5" name="Google Shape;565;p1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66" name="Google Shape;566;p17"/>
          <p:cNvGraphicFramePr/>
          <p:nvPr/>
        </p:nvGraphicFramePr>
        <p:xfrm>
          <a:off x="371575" y="966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{832B18A4-78BB-46CC-9518-ED2B4F4B5A65}</a:tableStyleId>
              </a:tblPr>
              <a:tblGrid>
                <a:gridCol w="2687700"/>
                <a:gridCol w="4355400"/>
              </a:tblGrid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C’est quoi Desmos?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J’entends beaucoup 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parler de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 Desmos!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Je connais la calculatrice graphique de Desmos.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Je l’utilise… mais pas 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à son plein potentiel! 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Desmos et moi… c’est 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l’amour fou! 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8"/>
          <p:cNvSpPr txBox="1"/>
          <p:nvPr/>
        </p:nvSpPr>
        <p:spPr>
          <a:xfrm>
            <a:off x="3911700" y="2778175"/>
            <a:ext cx="2220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student.desmos.com</a:t>
            </a:r>
            <a:r>
              <a:rPr b="1" lang="en" sz="1600" u="sng">
                <a:latin typeface="Ubuntu"/>
                <a:ea typeface="Ubuntu"/>
                <a:cs typeface="Ubuntu"/>
                <a:sym typeface="Ubuntu"/>
                <a:hlinkClick r:id="rId4"/>
              </a:rPr>
              <a:t> </a:t>
            </a: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	</a:t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2" name="Google Shape;572;p18"/>
          <p:cNvSpPr txBox="1"/>
          <p:nvPr/>
        </p:nvSpPr>
        <p:spPr>
          <a:xfrm>
            <a:off x="0" y="0"/>
            <a:ext cx="9144000" cy="9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différentes façons de travailler avec Desmos</a:t>
            </a:r>
            <a:endParaRPr b="1" sz="27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/>
              <a:t>		</a:t>
            </a: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573" name="Google Shape;573;p18"/>
          <p:cNvSpPr txBox="1"/>
          <p:nvPr/>
        </p:nvSpPr>
        <p:spPr>
          <a:xfrm>
            <a:off x="6642725" y="2713950"/>
            <a:ext cx="2220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endParaRPr sz="12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4" name="Google Shape;574;p18"/>
          <p:cNvSpPr txBox="1"/>
          <p:nvPr/>
        </p:nvSpPr>
        <p:spPr>
          <a:xfrm>
            <a:off x="154950" y="1738050"/>
            <a:ext cx="3356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1) Classe virtuelle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5" name="Google Shape;575;p1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6" name="Google Shape;57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44472" y="1442475"/>
            <a:ext cx="5875553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02525" y="3417175"/>
            <a:ext cx="1428750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18"/>
          <p:cNvSpPr txBox="1"/>
          <p:nvPr/>
        </p:nvSpPr>
        <p:spPr>
          <a:xfrm>
            <a:off x="425125" y="3610625"/>
            <a:ext cx="60774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2</a:t>
            </a: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) Calculatrice graphique (</a:t>
            </a:r>
            <a:r>
              <a:rPr b="1" lang="en" sz="24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desmos.com</a:t>
            </a: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) 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    ou application pour appareils mobiles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4" name="Google Shape;584;p19"/>
          <p:cNvSpPr txBox="1"/>
          <p:nvPr>
            <p:ph idx="4294967295" type="body"/>
          </p:nvPr>
        </p:nvSpPr>
        <p:spPr>
          <a:xfrm>
            <a:off x="1215150" y="150675"/>
            <a:ext cx="67137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Expérience élève 1 - Le prix des boîtes LEGO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Séquence d’apprentissage dans Desmos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5" name="Google Shape;5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48175"/>
            <a:ext cx="8839200" cy="2838676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0"/>
          <p:cNvSpPr txBox="1"/>
          <p:nvPr>
            <p:ph idx="4294967295" type="body"/>
          </p:nvPr>
        </p:nvSpPr>
        <p:spPr>
          <a:xfrm>
            <a:off x="1201650" y="100425"/>
            <a:ext cx="67407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Expérience élève 1 - Le prix des boîtes LEGO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Séquence d’apprentissage dans Desmos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91" name="Google Shape;5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4150" y="1295775"/>
            <a:ext cx="4875707" cy="35429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1"/>
          <p:cNvSpPr txBox="1"/>
          <p:nvPr>
            <p:ph idx="1" type="subTitle"/>
          </p:nvPr>
        </p:nvSpPr>
        <p:spPr>
          <a:xfrm>
            <a:off x="349699" y="229475"/>
            <a:ext cx="59208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Expérience élève 2 - Exponentiation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L’arrangement de cartes de Desmos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97" name="Google Shape;5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348" y="1184825"/>
            <a:ext cx="6509214" cy="36176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98" name="Google Shape;59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6875" y="286199"/>
            <a:ext cx="2247351" cy="163302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