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Sniglet"/>
      <p:regular r:id="rId34"/>
    </p:embeddedFont>
    <p:embeddedFont>
      <p:font typeface="Dosis"/>
      <p:regular r:id="rId35"/>
      <p:bold r:id="rId36"/>
    </p:embeddedFont>
    <p:embeddedFont>
      <p:font typeface="Ubuntu"/>
      <p:regular r:id="rId37"/>
      <p:bold r:id="rId38"/>
      <p:italic r:id="rId39"/>
      <p:boldItalic r:id="rId40"/>
    </p:embeddedFont>
    <p:embeddedFont>
      <p:font typeface="Viga"/>
      <p:regular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28CB70A-918B-4EDA-88B0-A217D1F41683}">
  <a:tblStyle styleId="{128CB70A-918B-4EDA-88B0-A217D1F416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-boldItalic.fntdata"/><Relationship Id="rId20" Type="http://schemas.openxmlformats.org/officeDocument/2006/relationships/slide" Target="slides/slide15.xml"/><Relationship Id="rId41" Type="http://schemas.openxmlformats.org/officeDocument/2006/relationships/font" Target="fonts/Viga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Dosis-regular.fntdata"/><Relationship Id="rId12" Type="http://schemas.openxmlformats.org/officeDocument/2006/relationships/slide" Target="slides/slide7.xml"/><Relationship Id="rId34" Type="http://schemas.openxmlformats.org/officeDocument/2006/relationships/font" Target="fonts/Sniglet-regular.fntdata"/><Relationship Id="rId15" Type="http://schemas.openxmlformats.org/officeDocument/2006/relationships/slide" Target="slides/slide10.xml"/><Relationship Id="rId37" Type="http://schemas.openxmlformats.org/officeDocument/2006/relationships/font" Target="fonts/Ubuntu-regular.fntdata"/><Relationship Id="rId14" Type="http://schemas.openxmlformats.org/officeDocument/2006/relationships/slide" Target="slides/slide9.xml"/><Relationship Id="rId36" Type="http://schemas.openxmlformats.org/officeDocument/2006/relationships/font" Target="fonts/Dosis-bold.fntdata"/><Relationship Id="rId17" Type="http://schemas.openxmlformats.org/officeDocument/2006/relationships/slide" Target="slides/slide12.xml"/><Relationship Id="rId39" Type="http://schemas.openxmlformats.org/officeDocument/2006/relationships/font" Target="fonts/Ubuntu-italic.fntdata"/><Relationship Id="rId16" Type="http://schemas.openxmlformats.org/officeDocument/2006/relationships/slide" Target="slides/slide11.xml"/><Relationship Id="rId38" Type="http://schemas.openxmlformats.org/officeDocument/2006/relationships/font" Target="fonts/Ubuntu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nbuaiiwpyq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knxqqpkclw?fbclid=IwAR0BCbKhhO3SX9OoFGtb2N99ZTfkXCyNGHnRYh4n2il-g76liXMiqrfrnVY" TargetMode="External"/><Relationship Id="rId3" Type="http://schemas.openxmlformats.org/officeDocument/2006/relationships/hyperlink" Target="https://www.desmos.com/calculator/vhe7t01apo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rive.google.com/file/d/14w5Vd1Qv14_YsFNfqk1on7_4AqztoZkj/view?usp=sharing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desmos.com/calculator/vbwn2fl0bs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L23R0CGsE-sLqJ1ckXjrBK3MmOMAfaIGuyVcXDQ3jUg/edit?usp=sharing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7926f51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97926f51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97c28e4f4e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97c28e4f4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97c28e4f4e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97c28e4f4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97c28e4f4e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97c28e4f4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998a8e24b8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998a8e24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ou différé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97c28e4f4e_0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97c28e4f4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 temps réel seulement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97c28e4f4e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97c28e4f4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97c28e4f4e_0_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97c28e4f4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97c28e4f4e_0_4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97c28e4f4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998a8e24b8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998a8e24b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a9eb92c000_5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a9eb92c000_5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avec l’arc-en-ciel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https://www.desmos.com/calculator/nbuaiiwpyq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9eb92c000_5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9eb92c000_5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le sapin : https://www.desmos.com/calculator/e13c43a9pv?fbclid=IwAR3mbDIMykE0tJL58QjVjGUKCQjvGHjrAilcd2kIzi4UEg4EE1KZIZHqKas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a9eb92c000_5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a9eb92c000_5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a9eb92c000_57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a9eb92c000_57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a9eb92c000_57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a9eb92c000_57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Fichier de départ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https://www.desmos.com/calculator/knxqqpkclw?fbclid=IwAR0BCbKhhO3SX9OoFGtb2N99ZTfkXCyNGHnRYh4n2il-g76liXMiqrfrnVY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Corrigé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https://www.desmos.com/calculator/vhe7t01apo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a9eb92c000_57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a9eb92c000_57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Exemple 1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https://drive.google.com/file/d/14w5Vd1Qv14_YsFNfqk1on7_4AqztoZkj/view?usp=sharing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a9eb92c000_57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a9eb92c000_57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maison blanche animée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https://www.desmos.com/calculator/vbwn2fl0bs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a9eb92c000_57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a9eb92c000_57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Défis 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https://docs.google.com/document/d/1L23R0CGsE-sLqJ1ckXjrBK3MmOMAfaIGuyVcXDQ3jUg/edit?usp=sharing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781c581e6f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781c581e6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781c581e6f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781c581e6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86ec3b7f03_0_6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86ec3b7f03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97926f51db_0_2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97926f51db_0_2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Donne du sens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diversifier les approches;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la différenciation pédagogique;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Contribue à la mise en place d’un climat favorable aux apprentissages;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varier les modes d’expression, de représentation;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développer l’autonomie;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de développer les compétences utiles au 21e siècle;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Appuie la démarche de résolution de problème, favorise la compréhension des concepts et processus, facilite la communication, augmente l’efficacité des élève dans la réalisation des tâches;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d’explorer des situations plus complexes, de manipuler un grand nombre de données, de simuler et de faciliter des calculs fastidieux</a:t>
            </a:r>
            <a:r>
              <a:rPr lang="en" sz="1700">
                <a:solidFill>
                  <a:schemeClr val="dk1"/>
                </a:solidFill>
              </a:rPr>
              <a:t>;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➔"/>
            </a:pPr>
            <a:r>
              <a:rPr lang="en" sz="1700">
                <a:solidFill>
                  <a:schemeClr val="dk1"/>
                </a:solidFill>
              </a:rPr>
              <a:t>Permet d’évaluer autrement, de donner une rétroaction immédiate ou différente.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97926f51db_0_2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97926f51db_0_2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7926f51db_0_2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7926f51db_0_2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97926f51db_0_2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97926f51db_0_2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3" name="Google Shape;523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4" name="Google Shape;5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/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9pPr>
          </a:lstStyle>
          <a:p/>
        </p:txBody>
      </p:sp>
      <p:sp>
        <p:nvSpPr>
          <p:cNvPr id="194" name="Google Shape;194;p3"/>
          <p:cNvSpPr txBox="1"/>
          <p:nvPr>
            <p:ph idx="1" type="subTitle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/>
          <p:nvPr>
            <p:ph idx="1" type="body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7350" lvl="0" marL="457200" rtl="0" algn="ctr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b="1" sz="2500">
                <a:solidFill>
                  <a:srgbClr val="1C4587"/>
                </a:solidFill>
              </a:defRPr>
            </a:lvl1pPr>
            <a:lvl2pPr indent="-3873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b="1" sz="2500">
                <a:solidFill>
                  <a:srgbClr val="1C4587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8pPr>
            <a:lvl9pPr indent="-387350" lvl="8" marL="411480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92" name="Google Shape;292;p5"/>
          <p:cNvSpPr txBox="1"/>
          <p:nvPr>
            <p:ph idx="1" type="body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4" name="Google Shape;324;p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27" name="Google Shape;327;p6"/>
          <p:cNvSpPr txBox="1"/>
          <p:nvPr>
            <p:ph idx="1" type="body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28" name="Google Shape;328;p6"/>
          <p:cNvSpPr txBox="1"/>
          <p:nvPr>
            <p:ph idx="2" type="body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0" name="Google Shape;360;p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7"/>
          <p:cNvSpPr txBox="1"/>
          <p:nvPr>
            <p:ph idx="1" type="body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4" name="Google Shape;364;p7"/>
          <p:cNvSpPr txBox="1"/>
          <p:nvPr>
            <p:ph idx="2" type="body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5" name="Google Shape;365;p7"/>
          <p:cNvSpPr txBox="1"/>
          <p:nvPr>
            <p:ph idx="3" type="body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7" name="Google Shape;397;p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1" name="Google Shape;431;p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"/>
          <p:cNvSpPr txBox="1"/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59" name="Google Shape;159;p1"/>
          <p:cNvSpPr txBox="1"/>
          <p:nvPr>
            <p:ph idx="1" type="body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60" name="Google Shape;160;p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teacher.desmos.com/activitybuilder/custom/58ebe320b52e4e08377eae3f?lang=fr" TargetMode="External"/><Relationship Id="rId4" Type="http://schemas.openxmlformats.org/officeDocument/2006/relationships/hyperlink" Target="https://teacher.desmos.com/activitybuilder/custom/59dccb74bcc85c06151f8760?lang=fr" TargetMode="External"/><Relationship Id="rId5" Type="http://schemas.openxmlformats.org/officeDocument/2006/relationships/hyperlink" Target="https://teacher.desmos.com/activitybuilder/custom/5a1c15793cf38c060ea13b83?lang=fr" TargetMode="External"/><Relationship Id="rId6" Type="http://schemas.openxmlformats.org/officeDocument/2006/relationships/hyperlink" Target="https://teacher.desmos.com/polygraph/custom/59e3b2dc5a79e348a3838d75?lang=fr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teacher.desmos.com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teacher.desmos.com/" TargetMode="External"/><Relationship Id="rId4" Type="http://schemas.openxmlformats.org/officeDocument/2006/relationships/hyperlink" Target="https://www.facebook.com/groups/704851039666407" TargetMode="External"/><Relationship Id="rId5" Type="http://schemas.openxmlformats.org/officeDocument/2006/relationships/hyperlink" Target="http://www.lesmathsautrement.ca" TargetMode="External"/><Relationship Id="rId6" Type="http://schemas.openxmlformats.org/officeDocument/2006/relationships/hyperlink" Target="http://www.desmosfr.ca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desmos.com/calculator/nbuaiiwpyq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Relationship Id="rId4" Type="http://schemas.openxmlformats.org/officeDocument/2006/relationships/image" Target="../media/image8.png"/><Relationship Id="rId5" Type="http://schemas.openxmlformats.org/officeDocument/2006/relationships/hyperlink" Target="http://monurl.ca/desmos13112020" TargetMode="External"/><Relationship Id="rId6" Type="http://schemas.openxmlformats.org/officeDocument/2006/relationships/hyperlink" Target="http://www.recit.qc.ca" TargetMode="External"/><Relationship Id="rId7" Type="http://schemas.openxmlformats.org/officeDocument/2006/relationships/hyperlink" Target="https://recitmst.qc.ca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hyperlink" Target="https://www.desmos.com/calculator/e13c43a9pv?fbclid=IwAR3mbDIMykE0tJL58QjVjGUKCQjvGHjrAilcd2kIzi4UEg4EE1KZIZHqKas" TargetMode="External"/><Relationship Id="rId5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hyperlink" Target="https://www.desmos.com/calculator/knxqqpkclw?fbclid=IwAR0BCbKhhO3SX9OoFGtb2N99ZTfkXCyNGHnRYh4n2il-g76liXMiqrfrnVY" TargetMode="External"/><Relationship Id="rId5" Type="http://schemas.openxmlformats.org/officeDocument/2006/relationships/hyperlink" Target="https://www.desmos.com/calculator/vhe7t01apo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rive.google.com/file/d/14w5Vd1Qv14_YsFNfqk1on7_4AqztoZkj/view?usp=sharing" TargetMode="External"/><Relationship Id="rId4" Type="http://schemas.openxmlformats.org/officeDocument/2006/relationships/hyperlink" Target="https://drive.google.com/file/d/1Fm7yLjL5gNlskqTJfjQ-Z4xaznP4ZNLq/view?usp=sharing" TargetMode="External"/><Relationship Id="rId9" Type="http://schemas.openxmlformats.org/officeDocument/2006/relationships/image" Target="../media/image20.png"/><Relationship Id="rId5" Type="http://schemas.openxmlformats.org/officeDocument/2006/relationships/hyperlink" Target="https://docs.google.com/document/d/1R6LDbNakvIr0FNGf4icqgHKxylJD2LygABoEaJjM4oM/edit?usp=sharing" TargetMode="External"/><Relationship Id="rId6" Type="http://schemas.openxmlformats.org/officeDocument/2006/relationships/hyperlink" Target="https://drive.google.com/file/d/1H1IndYSYoTwM_EVGEhEnwpQQB8Oj_TA9/view?usp=sharing" TargetMode="External"/><Relationship Id="rId7" Type="http://schemas.openxmlformats.org/officeDocument/2006/relationships/hyperlink" Target="https://drive.google.com/file/d/1CKket5qeqje037tJD2irLbk1tDci19uF/view?usp=sharing" TargetMode="External"/><Relationship Id="rId8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desmos.com/calculator/vbwn2fl0bs" TargetMode="External"/><Relationship Id="rId11" Type="http://schemas.openxmlformats.org/officeDocument/2006/relationships/hyperlink" Target="https://www.desmos.com/calculator/molcmv9af6" TargetMode="External"/><Relationship Id="rId10" Type="http://schemas.openxmlformats.org/officeDocument/2006/relationships/image" Target="../media/image27.png"/><Relationship Id="rId13" Type="http://schemas.openxmlformats.org/officeDocument/2006/relationships/hyperlink" Target="https://www.desmos.com/calculator/0nc7zsf4id" TargetMode="External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desmos.com/art" TargetMode="External"/><Relationship Id="rId4" Type="http://schemas.openxmlformats.org/officeDocument/2006/relationships/hyperlink" Target="https://www.desmos.com/calculator/nabrtwbihs" TargetMode="External"/><Relationship Id="rId9" Type="http://schemas.openxmlformats.org/officeDocument/2006/relationships/hyperlink" Target="https://www.desmos.com/calculator/nabrtwbihs" TargetMode="External"/><Relationship Id="rId15" Type="http://schemas.openxmlformats.org/officeDocument/2006/relationships/hyperlink" Target="https://www.desmos.com/calculator/a0l4xl0pf5" TargetMode="External"/><Relationship Id="rId14" Type="http://schemas.openxmlformats.org/officeDocument/2006/relationships/image" Target="../media/image22.png"/><Relationship Id="rId17" Type="http://schemas.openxmlformats.org/officeDocument/2006/relationships/hyperlink" Target="https://www.desmos.com/calculator/molcmv9af6" TargetMode="External"/><Relationship Id="rId16" Type="http://schemas.openxmlformats.org/officeDocument/2006/relationships/hyperlink" Target="https://www.desmos.com/calculator/molcmv9af6" TargetMode="External"/><Relationship Id="rId5" Type="http://schemas.openxmlformats.org/officeDocument/2006/relationships/hyperlink" Target="https://www.desmos.com/calculator/a0l4xl0pf5" TargetMode="External"/><Relationship Id="rId19" Type="http://schemas.openxmlformats.org/officeDocument/2006/relationships/hyperlink" Target="https://www.desmos.com/calculator/vbwn2fl0bs" TargetMode="External"/><Relationship Id="rId6" Type="http://schemas.openxmlformats.org/officeDocument/2006/relationships/image" Target="../media/image25.png"/><Relationship Id="rId18" Type="http://schemas.openxmlformats.org/officeDocument/2006/relationships/hyperlink" Target="https://www.desmos.com/calculator/0nc7zsf4id" TargetMode="External"/><Relationship Id="rId7" Type="http://schemas.openxmlformats.org/officeDocument/2006/relationships/hyperlink" Target="https://www.desmos.com/calculator/vbwn2fl0bs" TargetMode="External"/><Relationship Id="rId8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desmos.com" TargetMode="External"/><Relationship Id="rId4" Type="http://schemas.openxmlformats.org/officeDocument/2006/relationships/hyperlink" Target="https://www.desmos.com/calculator/b2yrurzios" TargetMode="External"/><Relationship Id="rId5" Type="http://schemas.openxmlformats.org/officeDocument/2006/relationships/hyperlink" Target="https://docs.google.com/document/d/1L23R0CGsE-sLqJ1ckXjrBK3MmOMAfaIGuyVcXDQ3jUg/edit?usp=sharing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campus.recit.qc.ca/math%c3%a9matique-science-et-technologie/desmos101" TargetMode="External"/><Relationship Id="rId4" Type="http://schemas.openxmlformats.org/officeDocument/2006/relationships/hyperlink" Target="https://www.youtube.com/playlist?list=PLbE85KlaADWl9w9d71xFo8AME6LZUfAjR" TargetMode="External"/><Relationship Id="rId5" Type="http://schemas.openxmlformats.org/officeDocument/2006/relationships/hyperlink" Target="https://recitmst.qc.ca/Desmos-les-bases-de-la-calculatrice-graphique" TargetMode="External"/><Relationship Id="rId6" Type="http://schemas.openxmlformats.org/officeDocument/2006/relationships/hyperlink" Target="https://recitmst.qc.ca/Desmos-les-mathematiques-en-classe-virtuelle" TargetMode="External"/><Relationship Id="rId7" Type="http://schemas.openxmlformats.org/officeDocument/2006/relationships/hyperlink" Target="https://recitmst.qc.ca/Desmos-creation-d-activites-pour-la-classe-virtuelle" TargetMode="External"/><Relationship Id="rId8" Type="http://schemas.openxmlformats.org/officeDocument/2006/relationships/hyperlink" Target="https://view.genial.ly/5f6b3ba79e22dc0d83e40fcc/horizontal-infographic-lists-dynamiser-lenseignement-apprentissage-des-mathematiques-avec-desmos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29.png"/><Relationship Id="rId5" Type="http://schemas.openxmlformats.org/officeDocument/2006/relationships/hyperlink" Target="https://www.facebook.com/RECITMST2020/" TargetMode="External"/><Relationship Id="rId6" Type="http://schemas.openxmlformats.org/officeDocument/2006/relationships/hyperlink" Target="https://twitter.com/recitmst" TargetMode="External"/><Relationship Id="rId7" Type="http://schemas.openxmlformats.org/officeDocument/2006/relationships/hyperlink" Target="https://www.youtube.com/channel/UC7IcadI_rZFwso9N81PYqFg" TargetMode="External"/><Relationship Id="rId8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student.desmos.com/" TargetMode="External"/><Relationship Id="rId4" Type="http://schemas.openxmlformats.org/officeDocument/2006/relationships/hyperlink" Target="https://student.desmos.com/" TargetMode="External"/><Relationship Id="rId5" Type="http://schemas.openxmlformats.org/officeDocument/2006/relationships/hyperlink" Target="https://teacher.desmos.com/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hyperlink" Target="https://www.desmo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13"/>
          <p:cNvPicPr preferRelativeResize="0"/>
          <p:nvPr/>
        </p:nvPicPr>
        <p:blipFill rotWithShape="1">
          <a:blip r:embed="rId3">
            <a:alphaModFix/>
          </a:blip>
          <a:srcRect b="0" l="0" r="0" t="18166"/>
          <a:stretch/>
        </p:blipFill>
        <p:spPr>
          <a:xfrm>
            <a:off x="0" y="0"/>
            <a:ext cx="8858251" cy="478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25" y="-185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3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Pour plus de détails : campus.recit.qc.ca</a:t>
            </a:r>
            <a:endParaRPr b="1"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2" name="Google Shape;532;p13"/>
          <p:cNvSpPr txBox="1"/>
          <p:nvPr>
            <p:ph type="ctrTitle"/>
          </p:nvPr>
        </p:nvSpPr>
        <p:spPr>
          <a:xfrm>
            <a:off x="20225" y="2342675"/>
            <a:ext cx="80823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72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FFFFF"/>
                </a:solidFill>
              </a:rPr>
              <a:t>Desmos </a:t>
            </a:r>
            <a:r>
              <a:rPr lang="en" sz="4300">
                <a:solidFill>
                  <a:srgbClr val="FFFFFF"/>
                </a:solidFill>
              </a:rPr>
              <a:t>: la classe virtuelle et la calculatrice graphique</a:t>
            </a:r>
            <a:endParaRPr sz="4300">
              <a:solidFill>
                <a:srgbClr val="FFFFFF"/>
              </a:solidFill>
            </a:endParaRPr>
          </a:p>
        </p:txBody>
      </p:sp>
      <p:sp>
        <p:nvSpPr>
          <p:cNvPr id="533" name="Google Shape;533;p13"/>
          <p:cNvSpPr txBox="1"/>
          <p:nvPr/>
        </p:nvSpPr>
        <p:spPr>
          <a:xfrm>
            <a:off x="20225" y="3626400"/>
            <a:ext cx="30810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13 novembre</a:t>
            </a: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2020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CSS des Affluents 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34" name="Google Shape;534;p13"/>
          <p:cNvSpPr txBox="1"/>
          <p:nvPr/>
        </p:nvSpPr>
        <p:spPr>
          <a:xfrm>
            <a:off x="1142606" y="386233"/>
            <a:ext cx="3357600" cy="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Service national</a:t>
            </a:r>
            <a:endParaRPr sz="13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DOMAINE DE LA MATHÉMATIQUE,</a:t>
            </a:r>
            <a:endParaRPr b="1" sz="13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DE LA SCIENCE ET TECHNOLOGIE</a:t>
            </a:r>
            <a:endParaRPr b="1" sz="13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5" name="Google Shape;53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350" y="90939"/>
            <a:ext cx="874765" cy="14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2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7" name="Google Shape;607;p22"/>
          <p:cNvSpPr txBox="1"/>
          <p:nvPr>
            <p:ph idx="4294967295" type="body"/>
          </p:nvPr>
        </p:nvSpPr>
        <p:spPr>
          <a:xfrm>
            <a:off x="1607350" y="150675"/>
            <a:ext cx="60894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1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Séquence d’apprentissage dans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08" name="Google Shape;6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48175"/>
            <a:ext cx="8839200" cy="2838676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1025" y="1262150"/>
            <a:ext cx="5140975" cy="37363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4" name="Google Shape;614;p23"/>
          <p:cNvSpPr txBox="1"/>
          <p:nvPr>
            <p:ph idx="4294967295" type="body"/>
          </p:nvPr>
        </p:nvSpPr>
        <p:spPr>
          <a:xfrm>
            <a:off x="1607350" y="150675"/>
            <a:ext cx="60894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1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Séquence d’apprentissage dans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4"/>
          <p:cNvSpPr txBox="1"/>
          <p:nvPr>
            <p:ph idx="1" type="subTitle"/>
          </p:nvPr>
        </p:nvSpPr>
        <p:spPr>
          <a:xfrm>
            <a:off x="349699" y="229475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2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L’arrangement de cartes de Desmos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0" name="Google Shape;6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48" y="1184825"/>
            <a:ext cx="6509214" cy="36176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1" name="Google Shape;6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5275" y="229475"/>
            <a:ext cx="2341875" cy="17020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5"/>
          <p:cNvSpPr txBox="1"/>
          <p:nvPr>
            <p:ph idx="1" type="subTitle"/>
          </p:nvPr>
        </p:nvSpPr>
        <p:spPr>
          <a:xfrm>
            <a:off x="453024" y="244225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3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L’arrangement de cartes de Desmos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27" name="Google Shape;6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700" y="1159050"/>
            <a:ext cx="6500695" cy="38318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8" name="Google Shape;62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5275" y="229475"/>
            <a:ext cx="2341875" cy="17020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6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4" name="Google Shape;634;p26"/>
          <p:cNvSpPr txBox="1"/>
          <p:nvPr>
            <p:ph idx="4294967295" type="body"/>
          </p:nvPr>
        </p:nvSpPr>
        <p:spPr>
          <a:xfrm>
            <a:off x="1607350" y="150675"/>
            <a:ext cx="5927100" cy="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4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 «Polygraph» de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35" name="Google Shape;6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675" y="1367825"/>
            <a:ext cx="5062762" cy="325272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6" name="Google Shape;6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125" y="1824278"/>
            <a:ext cx="2260350" cy="187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2" name="Google Shape;642;p27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Expérience élève 4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 «Polygraph» de Desmos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3" name="Google Shape;643;p27"/>
          <p:cNvSpPr txBox="1"/>
          <p:nvPr/>
        </p:nvSpPr>
        <p:spPr>
          <a:xfrm>
            <a:off x="1980750" y="3817300"/>
            <a:ext cx="51825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AutoNum type="arabicPeriod"/>
            </a:pP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Passer la ronde de pratique </a:t>
            </a:r>
            <a:r>
              <a:rPr i="1"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(Skip the practice round)</a:t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Ubuntu"/>
              <a:buAutoNum type="arabicPeriod"/>
            </a:pP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Choisir une carte </a:t>
            </a:r>
            <a:r>
              <a:rPr b="1" lang="en" sz="15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</a:t>
            </a:r>
            <a:r>
              <a:rPr lang="en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Poser une question (oui/non) à votre partenaire</a:t>
            </a:r>
            <a:endParaRPr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44" name="Google Shape;644;p27"/>
          <p:cNvSpPr txBox="1"/>
          <p:nvPr/>
        </p:nvSpPr>
        <p:spPr>
          <a:xfrm>
            <a:off x="5630550" y="1372000"/>
            <a:ext cx="3410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Vocabulaire à privilégier:</a:t>
            </a:r>
            <a:endParaRPr b="1"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Plan cartésien, droite, gauche, haut, bas, dessus, dessous, origine, quadrant, axe, positif, négatif, coordonnées, valeur de x, valeur de y, abscisse, ordonnée, etc.</a:t>
            </a:r>
            <a:endParaRPr sz="16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45" name="Google Shape;64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000" y="1390888"/>
            <a:ext cx="3050081" cy="221672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Liens des activités présentées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1" name="Google Shape;651;p2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2" name="Google Shape;652;p28"/>
          <p:cNvSpPr txBox="1"/>
          <p:nvPr>
            <p:ph idx="1" type="body"/>
          </p:nvPr>
        </p:nvSpPr>
        <p:spPr>
          <a:xfrm>
            <a:off x="747925" y="1384300"/>
            <a:ext cx="6431700" cy="29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Séquence d’apprentissage sur les Legos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Arrangement de cartes sur l’exponentiation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Arrangement de cartes sur les situations de proportionnalités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«Polygraph» sur le plan cartésien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9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L’interface de l’espace enseignant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8" name="Google Shape;658;p29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9" name="Google Shape;659;p29"/>
          <p:cNvSpPr txBox="1"/>
          <p:nvPr>
            <p:ph type="title"/>
          </p:nvPr>
        </p:nvSpPr>
        <p:spPr>
          <a:xfrm>
            <a:off x="880225" y="209527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teacher.desmos.com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0" name="Google Shape;660;p29"/>
          <p:cNvSpPr/>
          <p:nvPr/>
        </p:nvSpPr>
        <p:spPr>
          <a:xfrm>
            <a:off x="1299918" y="1135182"/>
            <a:ext cx="5139515" cy="3777318"/>
          </a:xfrm>
          <a:custGeom>
            <a:rect b="b" l="l" r="r" t="t"/>
            <a:pathLst>
              <a:path extrusionOk="0" h="18251" w="19297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rotWithShape="0" algn="bl" dir="5400000" dist="19050">
              <a:schemeClr val="accent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D9EEB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0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Où trouver des activités 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6" name="Google Shape;666;p30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7" name="Google Shape;667;p30"/>
          <p:cNvSpPr txBox="1"/>
          <p:nvPr>
            <p:ph type="title"/>
          </p:nvPr>
        </p:nvSpPr>
        <p:spPr>
          <a:xfrm>
            <a:off x="880225" y="1414975"/>
            <a:ext cx="6814500" cy="28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teacher.desmos.com</a:t>
            </a: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(FR)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Groupe FB «</a:t>
            </a: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Les maths autrement</a:t>
            </a:r>
            <a:r>
              <a:rPr lang="en" sz="2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lesmathsautrement.ca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Ubuntu"/>
              <a:buChar char="■"/>
            </a:pPr>
            <a:r>
              <a:rPr lang="en" sz="2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desmosfr.ca</a:t>
            </a:r>
            <a:endParaRPr sz="2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1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673" name="Google Shape;673;p31"/>
          <p:cNvSpPr txBox="1"/>
          <p:nvPr/>
        </p:nvSpPr>
        <p:spPr>
          <a:xfrm>
            <a:off x="3059250" y="4474475"/>
            <a:ext cx="30255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l’arc-en-ciel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4" name="Google Shape;6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5001" y="1277400"/>
            <a:ext cx="6743318" cy="3120874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4"/>
          <p:cNvSpPr txBox="1"/>
          <p:nvPr>
            <p:ph idx="4294967295" type="body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Stéphanie Rioux</a:t>
            </a:r>
            <a:endParaRPr b="1" sz="3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2" name="Google Shape;542;p1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3" name="Google Shape;54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4"/>
          <p:cNvSpPr txBox="1"/>
          <p:nvPr/>
        </p:nvSpPr>
        <p:spPr>
          <a:xfrm>
            <a:off x="2194650" y="3922725"/>
            <a:ext cx="52881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Lien vers la présentation Web 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:</a:t>
            </a:r>
            <a:r>
              <a:rPr b="1" lang="en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monurl.ca/desmos13112020</a:t>
            </a:r>
            <a:endParaRPr b="1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5" name="Google Shape;545;p14">
            <a:hlinkClick r:id="rId6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Site du RÉCIT MST</a:t>
            </a: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</a:t>
            </a:r>
            <a:r>
              <a:rPr lang="en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sz="13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sz="13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2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681" name="Google Shape;6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25" y="1311600"/>
            <a:ext cx="4128651" cy="2989349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32"/>
          <p:cNvSpPr txBox="1"/>
          <p:nvPr/>
        </p:nvSpPr>
        <p:spPr>
          <a:xfrm>
            <a:off x="997675" y="4398275"/>
            <a:ext cx="21333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le sapin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3" name="Google Shape;68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5150" y="1125000"/>
            <a:ext cx="2553975" cy="39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32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3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690" name="Google Shape;690;p33"/>
          <p:cNvSpPr txBox="1"/>
          <p:nvPr/>
        </p:nvSpPr>
        <p:spPr>
          <a:xfrm>
            <a:off x="648300" y="365800"/>
            <a:ext cx="50415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1" name="Google Shape;6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375" y="2202975"/>
            <a:ext cx="3667301" cy="275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994662" y="1040651"/>
            <a:ext cx="2648425" cy="3531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33"/>
          <p:cNvSpPr txBox="1"/>
          <p:nvPr/>
        </p:nvSpPr>
        <p:spPr>
          <a:xfrm>
            <a:off x="5180113" y="1235725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Réalisations d’élèves partagées sur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‘’Les maths autrement’’</a:t>
            </a:r>
            <a:endParaRPr/>
          </a:p>
        </p:txBody>
      </p:sp>
      <p:sp>
        <p:nvSpPr>
          <p:cNvPr id="694" name="Google Shape;694;p3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4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700" name="Google Shape;7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5225" y="1381675"/>
            <a:ext cx="7202148" cy="26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624" y="2238900"/>
            <a:ext cx="3251288" cy="27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34"/>
          <p:cNvSpPr txBox="1"/>
          <p:nvPr/>
        </p:nvSpPr>
        <p:spPr>
          <a:xfrm>
            <a:off x="5911263" y="1230000"/>
            <a:ext cx="2191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Réalisations d’élèves partagées sur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‘’Les maths autrement’’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3" name="Google Shape;703;p3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5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possibilités avec la calculatrice graphique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pic>
        <p:nvPicPr>
          <p:cNvPr id="709" name="Google Shape;7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74" y="1212700"/>
            <a:ext cx="7913024" cy="3087274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35"/>
          <p:cNvSpPr txBox="1"/>
          <p:nvPr/>
        </p:nvSpPr>
        <p:spPr>
          <a:xfrm>
            <a:off x="1944263" y="784575"/>
            <a:ext cx="49680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Ubuntu"/>
                <a:ea typeface="Ubuntu"/>
                <a:cs typeface="Ubuntu"/>
                <a:sym typeface="Ubuntu"/>
              </a:rPr>
              <a:t>Les propriétés des fonctions</a:t>
            </a: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1" name="Google Shape;711;p35"/>
          <p:cNvSpPr txBox="1"/>
          <p:nvPr/>
        </p:nvSpPr>
        <p:spPr>
          <a:xfrm>
            <a:off x="757613" y="4427500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Fichier de départ 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et </a:t>
            </a:r>
            <a:r>
              <a:rPr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Corrigé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2" name="Google Shape;712;p35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6"/>
          <p:cNvSpPr txBox="1"/>
          <p:nvPr/>
        </p:nvSpPr>
        <p:spPr>
          <a:xfrm>
            <a:off x="0" y="0"/>
            <a:ext cx="91440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Projets de dessins avec Desmos</a:t>
            </a:r>
            <a:endParaRPr b="1"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(partagés sur ‘’Les maths autrement’’)</a:t>
            </a:r>
            <a:endParaRPr b="1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718" name="Google Shape;718;p36"/>
          <p:cNvSpPr txBox="1"/>
          <p:nvPr/>
        </p:nvSpPr>
        <p:spPr>
          <a:xfrm>
            <a:off x="544225" y="1655075"/>
            <a:ext cx="1548900" cy="27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1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2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3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4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Exemple 5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9" name="Google Shape;71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7425" y="1578125"/>
            <a:ext cx="2732400" cy="27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1175" y="1685772"/>
            <a:ext cx="3062300" cy="23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36"/>
          <p:cNvSpPr txBox="1"/>
          <p:nvPr/>
        </p:nvSpPr>
        <p:spPr>
          <a:xfrm>
            <a:off x="3049775" y="4310525"/>
            <a:ext cx="5068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Réalisations d’élèves partagées sur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‘’Les maths autrement’’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2" name="Google Shape;722;p36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7"/>
          <p:cNvSpPr txBox="1"/>
          <p:nvPr>
            <p:ph idx="4294967295"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Certains se surpassent: “</a:t>
            </a:r>
            <a:r>
              <a:rPr lang="en" sz="30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Art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”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28" name="Google Shape;728;p37"/>
          <p:cNvSpPr txBox="1"/>
          <p:nvPr>
            <p:ph idx="4294967295" type="body"/>
          </p:nvPr>
        </p:nvSpPr>
        <p:spPr>
          <a:xfrm>
            <a:off x="6097525" y="754725"/>
            <a:ext cx="2578500" cy="781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Château de Cendrillon</a:t>
            </a: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	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29" name="Google Shape;729;p3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8625" y="2098677"/>
            <a:ext cx="1446769" cy="158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3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50" y="1514967"/>
            <a:ext cx="1933820" cy="103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3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91934" y="1437863"/>
            <a:ext cx="1324306" cy="103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37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1925" y="3497626"/>
            <a:ext cx="1091662" cy="114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3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32039" y="3535275"/>
            <a:ext cx="1670538" cy="1149019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37">
            <a:hlinkClick r:id="rId15"/>
          </p:cNvPr>
          <p:cNvSpPr txBox="1"/>
          <p:nvPr/>
        </p:nvSpPr>
        <p:spPr>
          <a:xfrm>
            <a:off x="3046513" y="1094013"/>
            <a:ext cx="3051000" cy="16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Sapin de Noël animé	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5" name="Google Shape;735;p37">
            <a:hlinkClick r:id="rId16"/>
          </p:cNvPr>
          <p:cNvSpPr txBox="1"/>
          <p:nvPr/>
        </p:nvSpPr>
        <p:spPr>
          <a:xfrm>
            <a:off x="6715925" y="2893375"/>
            <a:ext cx="20928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Transformer</a:t>
            </a: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	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6" name="Google Shape;736;p37"/>
          <p:cNvSpPr txBox="1"/>
          <p:nvPr/>
        </p:nvSpPr>
        <p:spPr>
          <a:xfrm>
            <a:off x="332000" y="3243338"/>
            <a:ext cx="2578500" cy="4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reine des neiges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7" name="Google Shape;737;p37">
            <a:hlinkClick r:id="rId19"/>
          </p:cNvPr>
          <p:cNvSpPr txBox="1"/>
          <p:nvPr/>
        </p:nvSpPr>
        <p:spPr>
          <a:xfrm>
            <a:off x="178275" y="1136325"/>
            <a:ext cx="2959500" cy="56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maison blanche animée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8" name="Google Shape;738;p3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8"/>
          <p:cNvSpPr txBox="1"/>
          <p:nvPr/>
        </p:nvSpPr>
        <p:spPr>
          <a:xfrm>
            <a:off x="3377925" y="429350"/>
            <a:ext cx="21291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744" name="Google Shape;744;p38"/>
          <p:cNvSpPr txBox="1"/>
          <p:nvPr/>
        </p:nvSpPr>
        <p:spPr>
          <a:xfrm>
            <a:off x="377750" y="306325"/>
            <a:ext cx="7918200" cy="3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« Mains sur les touches »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Aller à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www.desmos.com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Cliquer sur 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Créer un compte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arenR"/>
            </a:pPr>
            <a:r>
              <a:rPr lang="en" sz="2000">
                <a:latin typeface="Ubuntu"/>
                <a:ea typeface="Ubuntu"/>
                <a:cs typeface="Ubuntu"/>
                <a:sym typeface="Ubuntu"/>
              </a:rPr>
              <a:t>Cliquer sur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 lien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B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DÉFIS: pour améliorer vos compétences avec la calculatrice Desmos</a:t>
            </a:r>
            <a:endParaRPr sz="19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5" name="Google Shape;745;p3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6" name="Google Shape;74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8500" y="1738450"/>
            <a:ext cx="2647950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9075" y="2443300"/>
            <a:ext cx="10668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39"/>
          <p:cNvSpPr/>
          <p:nvPr/>
        </p:nvSpPr>
        <p:spPr>
          <a:xfrm>
            <a:off x="367400" y="1272300"/>
            <a:ext cx="7544400" cy="3936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39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Ressources supplémentaires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54" name="Google Shape;754;p39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5" name="Google Shape;755;p39"/>
          <p:cNvSpPr txBox="1"/>
          <p:nvPr>
            <p:ph idx="1" type="body"/>
          </p:nvPr>
        </p:nvSpPr>
        <p:spPr>
          <a:xfrm>
            <a:off x="411875" y="1165025"/>
            <a:ext cx="7544400" cy="30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Autoformation « </a:t>
            </a: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Premiers pas avec Desmos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» du Campus RÉCIT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Tutoriels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du RÉCIT MST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calculatrice graphique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classe virtuelle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Webinaire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création d’activités pour la classe virtuelle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Ubuntu"/>
              <a:buChar char="❏"/>
            </a:pPr>
            <a:r>
              <a:rPr lang="en" sz="19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Guide Genially</a:t>
            </a:r>
            <a:r>
              <a:rPr lang="en" sz="19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: Tout sur Desmos </a:t>
            </a:r>
            <a:endParaRPr sz="19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0"/>
          <p:cNvSpPr txBox="1"/>
          <p:nvPr>
            <p:ph idx="4294967295" type="ctrTitle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latin typeface="Viga"/>
                <a:ea typeface="Viga"/>
                <a:cs typeface="Viga"/>
                <a:sym typeface="Viga"/>
              </a:rPr>
              <a:t>MERCI !</a:t>
            </a:r>
            <a:endParaRPr b="1" sz="10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61" name="Google Shape;7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40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equipe</a:t>
            </a:r>
            <a:r>
              <a:rPr lang="en" sz="2500">
                <a:solidFill>
                  <a:schemeClr val="dk2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@recitmst.qc.ca</a:t>
            </a: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63" name="Google Shape;763;p40"/>
          <p:cNvSpPr txBox="1"/>
          <p:nvPr/>
        </p:nvSpPr>
        <p:spPr>
          <a:xfrm>
            <a:off x="1147300" y="26247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4" name="Google Shape;764;p40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sont mise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 à disposition, sauf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exception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5" name="Google Shape;765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1" name="Google Shape;551;p15"/>
          <p:cNvSpPr txBox="1"/>
          <p:nvPr>
            <p:ph idx="1" type="body"/>
          </p:nvPr>
        </p:nvSpPr>
        <p:spPr>
          <a:xfrm>
            <a:off x="747925" y="1302825"/>
            <a:ext cx="6431700" cy="29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mieux vous connaître… 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Pourquoi Desmos?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Expériences élève 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Le tableau de bord de l’enseignant.e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L’espace enseignant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 calculatrice graphique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Partage de ressources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2" name="Google Shape;552;p1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6"/>
          <p:cNvSpPr txBox="1"/>
          <p:nvPr>
            <p:ph type="title"/>
          </p:nvPr>
        </p:nvSpPr>
        <p:spPr>
          <a:xfrm>
            <a:off x="585000" y="225025"/>
            <a:ext cx="6303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Votre rapport au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numérique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58" name="Google Shape;558;p1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59" name="Google Shape;559;p16"/>
          <p:cNvGraphicFramePr/>
          <p:nvPr/>
        </p:nvGraphicFramePr>
        <p:xfrm>
          <a:off x="480350" y="12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{128CB70A-918B-4EDA-88B0-A217D1F41683}</a:tableStyleId>
              </a:tblPr>
              <a:tblGrid>
                <a:gridCol w="2456675"/>
                <a:gridCol w="4586425"/>
              </a:tblGrid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C’est la panique!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J’en dors plus la nuit… 😱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J’apprivoise… lentement mais sûrement! 😕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commence à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vraiment m’amuser! 😊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suis comme un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poisson dans l’eau! 😀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qu’en est-il de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Desmos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5" name="Google Shape;565;p1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566" name="Google Shape;566;p17"/>
          <p:cNvGraphicFramePr/>
          <p:nvPr/>
        </p:nvGraphicFramePr>
        <p:xfrm>
          <a:off x="371575" y="96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{128CB70A-918B-4EDA-88B0-A217D1F41683}</a:tableStyleId>
              </a:tblPr>
              <a:tblGrid>
                <a:gridCol w="2687700"/>
                <a:gridCol w="4355400"/>
              </a:tblGrid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C’est quoi Desmos?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Mes collègues m’achalent continuellement avec Desmos!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Ça m’intrigue… mais je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n’ai pas encore osé!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l’utilise… mais pas à son plein potentiel!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9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Desmos et moi… c’est l’amour fou! </a:t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8"/>
          <p:cNvSpPr txBox="1"/>
          <p:nvPr/>
        </p:nvSpPr>
        <p:spPr>
          <a:xfrm>
            <a:off x="0" y="1854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L’usage pédagogique des technologies… Pourquoi?</a:t>
            </a:r>
            <a:endParaRPr sz="4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72" name="Google Shape;5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112" y="1062450"/>
            <a:ext cx="5437574" cy="3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9"/>
          <p:cNvSpPr txBox="1"/>
          <p:nvPr/>
        </p:nvSpPr>
        <p:spPr>
          <a:xfrm>
            <a:off x="0" y="2286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Cadre de référence de la compétence numérique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79" name="Google Shape;579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724" y="789600"/>
            <a:ext cx="4646652" cy="43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9"/>
          <p:cNvSpPr txBox="1"/>
          <p:nvPr/>
        </p:nvSpPr>
        <p:spPr>
          <a:xfrm>
            <a:off x="7017975" y="3586575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Avril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1" name="Google Shape;581;p1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0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7" name="Google Shape;587;p20"/>
          <p:cNvSpPr txBox="1"/>
          <p:nvPr/>
        </p:nvSpPr>
        <p:spPr>
          <a:xfrm>
            <a:off x="3148950" y="582325"/>
            <a:ext cx="241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8" name="Google Shape;588;p2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9" name="Google Shape;589;p20"/>
          <p:cNvSpPr txBox="1"/>
          <p:nvPr/>
        </p:nvSpPr>
        <p:spPr>
          <a:xfrm>
            <a:off x="891425" y="1025125"/>
            <a:ext cx="75147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Deux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Donner du sens à la mathématique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en s’appuyant sur la compréhension des concepts et des processus mathématiques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Recourir à la résolution de problèmes selon différentes intentions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Condition essentielle à l’actualisation des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Favoriser l’engagement cognitif et la participation active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de l’élève dans l’activité mathématique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raisonne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(réfléchir, justifier, prouver, etc.)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communique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(verbaliser, échanger et discuter avec les pairs, utiliser le vocabulaire approprié, utiliser des modes de représentation variées et du matériel de manipulation, etc.)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1"/>
          <p:cNvSpPr txBox="1"/>
          <p:nvPr/>
        </p:nvSpPr>
        <p:spPr>
          <a:xfrm>
            <a:off x="3911700" y="2778175"/>
            <a:ext cx="22209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student.desmos.com</a:t>
            </a:r>
            <a:r>
              <a:rPr b="1" lang="en" sz="1600" u="sng">
                <a:latin typeface="Ubuntu"/>
                <a:ea typeface="Ubuntu"/>
                <a:cs typeface="Ubuntu"/>
                <a:sym typeface="Ubuntu"/>
                <a:hlinkClick r:id="rId4"/>
              </a:rPr>
              <a:t> </a:t>
            </a:r>
            <a:r>
              <a:rPr b="1" lang="en" sz="1600">
                <a:latin typeface="Ubuntu"/>
                <a:ea typeface="Ubuntu"/>
                <a:cs typeface="Ubuntu"/>
                <a:sym typeface="Ubuntu"/>
              </a:rPr>
              <a:t>	</a:t>
            </a:r>
            <a:endParaRPr sz="2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5" name="Google Shape;595;p21"/>
          <p:cNvSpPr txBox="1"/>
          <p:nvPr/>
        </p:nvSpPr>
        <p:spPr>
          <a:xfrm>
            <a:off x="0" y="0"/>
            <a:ext cx="91440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7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différentes façons de travailler avec Desmos</a:t>
            </a:r>
            <a:endParaRPr b="1" sz="27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"/>
              <a:t>		</a:t>
            </a:r>
            <a:r>
              <a:rPr b="1" lang="en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96" name="Google Shape;596;p21"/>
          <p:cNvSpPr txBox="1"/>
          <p:nvPr/>
        </p:nvSpPr>
        <p:spPr>
          <a:xfrm>
            <a:off x="6642725" y="2713950"/>
            <a:ext cx="22209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teacher.desmos.com</a:t>
            </a:r>
            <a:endParaRPr sz="12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7" name="Google Shape;597;p21"/>
          <p:cNvSpPr txBox="1"/>
          <p:nvPr/>
        </p:nvSpPr>
        <p:spPr>
          <a:xfrm>
            <a:off x="154950" y="1738050"/>
            <a:ext cx="33564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1) Classe virtuelle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98" name="Google Shape;598;p2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9" name="Google Shape;59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4472" y="1442475"/>
            <a:ext cx="5875553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2525" y="3417175"/>
            <a:ext cx="1428750" cy="14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21"/>
          <p:cNvSpPr txBox="1"/>
          <p:nvPr/>
        </p:nvSpPr>
        <p:spPr>
          <a:xfrm>
            <a:off x="425125" y="3610625"/>
            <a:ext cx="60774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) Calculatrice graphique (</a:t>
            </a:r>
            <a:r>
              <a:rPr b="1" lang="en" sz="24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desmos.com</a:t>
            </a: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) 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Ubuntu"/>
                <a:ea typeface="Ubuntu"/>
                <a:cs typeface="Ubuntu"/>
                <a:sym typeface="Ubuntu"/>
              </a:rPr>
              <a:t>    ou application pour appareils mobiles</a:t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