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oboto Slab"/>
      <p:regular r:id="rId27"/>
      <p:bold r:id="rId28"/>
    </p:embeddedFont>
    <p:embeddedFont>
      <p:font typeface="Ubuntu"/>
      <p:regular r:id="rId29"/>
      <p:bold r:id="rId30"/>
      <p:italic r:id="rId31"/>
      <p:boldItalic r:id="rId32"/>
    </p:embeddedFont>
    <p:embeddedFont>
      <p:font typeface="Dosis"/>
      <p:regular r:id="rId33"/>
      <p:bold r:id="rId34"/>
    </p:embeddedFont>
    <p:embeddedFont>
      <p:font typeface="Nixie One"/>
      <p:regular r:id="rId35"/>
    </p:embeddedFont>
    <p:embeddedFont>
      <p:font typeface="Montserrat"/>
      <p:regular r:id="rId36"/>
      <p:bold r:id="rId37"/>
      <p:italic r:id="rId38"/>
      <p:boldItalic r:id="rId39"/>
    </p:embeddedFont>
    <p:embeddedFont>
      <p:font typeface="Viga"/>
      <p:regular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jTI3piL4hnIpIXBOon04topv4c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Viga-regular.fntdata"/><Relationship Id="rId20" Type="http://schemas.openxmlformats.org/officeDocument/2006/relationships/slide" Target="slides/slide16.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8.xml"/><Relationship Id="rId44" Type="http://schemas.openxmlformats.org/officeDocument/2006/relationships/font" Target="fonts/CenturyGothic-boldItalic.fntdata"/><Relationship Id="rId21" Type="http://schemas.openxmlformats.org/officeDocument/2006/relationships/slide" Target="slides/slide17.xml"/><Relationship Id="rId43"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Ubuntu-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Ubuntu-italic.fntdata"/><Relationship Id="rId30" Type="http://schemas.openxmlformats.org/officeDocument/2006/relationships/font" Target="fonts/Ubuntu-bold.fntdata"/><Relationship Id="rId11" Type="http://schemas.openxmlformats.org/officeDocument/2006/relationships/slide" Target="slides/slide7.xml"/><Relationship Id="rId33" Type="http://schemas.openxmlformats.org/officeDocument/2006/relationships/font" Target="fonts/Dosis-regular.fntdata"/><Relationship Id="rId10" Type="http://schemas.openxmlformats.org/officeDocument/2006/relationships/slide" Target="slides/slide6.xml"/><Relationship Id="rId32" Type="http://schemas.openxmlformats.org/officeDocument/2006/relationships/font" Target="fonts/Ubuntu-boldItalic.fntdata"/><Relationship Id="rId13" Type="http://schemas.openxmlformats.org/officeDocument/2006/relationships/slide" Target="slides/slide9.xml"/><Relationship Id="rId35" Type="http://schemas.openxmlformats.org/officeDocument/2006/relationships/font" Target="fonts/NixieOne-regular.fntdata"/><Relationship Id="rId12" Type="http://schemas.openxmlformats.org/officeDocument/2006/relationships/slide" Target="slides/slide8.xml"/><Relationship Id="rId34" Type="http://schemas.openxmlformats.org/officeDocument/2006/relationships/font" Target="fonts/Dosis-bold.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testing/quebec/graphing?lang=f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loprof.qc.ca/fr/eleves/bv/mathematiques/les-formes-d-equations-d-une-droite-m132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lang=fr" TargetMode="External"/><Relationship Id="rId3" Type="http://schemas.openxmlformats.org/officeDocument/2006/relationships/hyperlink" Target="https://www.desmos.com/practice?lang=fr" TargetMode="External"/><Relationship Id="rId4" Type="http://schemas.openxmlformats.org/officeDocument/2006/relationships/hyperlink" Target="https://www.desmos.com/testing/quebec/graphing?lang=f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f32d5f4b4a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f32d5f4b4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SzPts val="1400"/>
              <a:buNone/>
            </a:pPr>
            <a:r>
              <a:rPr lang="en">
                <a:solidFill>
                  <a:schemeClr val="dk1"/>
                </a:solidFill>
              </a:rPr>
              <a:t>Mode pratique: </a:t>
            </a:r>
            <a:r>
              <a:rPr lang="en" u="sng">
                <a:solidFill>
                  <a:schemeClr val="hlink"/>
                </a:solidFill>
                <a:hlinkClick r:id="rId3"/>
              </a:rPr>
              <a:t>https://www.desmos.com/practice?lang=fr</a:t>
            </a:r>
            <a:endParaRPr/>
          </a:p>
          <a:p>
            <a:pPr indent="0" lvl="0" marL="0" rtl="0" algn="l">
              <a:spcBef>
                <a:spcPts val="0"/>
              </a:spcBef>
              <a:spcAft>
                <a:spcPts val="0"/>
              </a:spcAft>
              <a:buSzPts val="1400"/>
              <a:buNone/>
            </a:pPr>
            <a:r>
              <a:rPr lang="en"/>
              <a:t>Mode examen: </a:t>
            </a:r>
            <a:r>
              <a:rPr lang="en" u="sng">
                <a:solidFill>
                  <a:schemeClr val="hlink"/>
                </a:solidFill>
                <a:hlinkClick r:id="rId4"/>
              </a:rPr>
              <a:t>https://www.desmos.com/testing/quebec/graphing?lang=fr</a:t>
            </a:r>
            <a:endParaRPr/>
          </a:p>
          <a:p>
            <a:pPr indent="0" lvl="0" marL="0" rtl="0" algn="l">
              <a:spcBef>
                <a:spcPts val="0"/>
              </a:spcBef>
              <a:spcAft>
                <a:spcPts val="0"/>
              </a:spcAft>
              <a:buClr>
                <a:schemeClr val="dk1"/>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72bdc07d3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f72bdc07d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William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f5845d4329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2f5845d4329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nous conseillons qu’à la troisième activité réalisée par les élèves, ce sont eux qui doivent déterminer si DME est utile pour chacune des étapes. Ils doivent écrire en quoi DME leur est utile. Pourquoi pistons-nous les élèves avec les étapes de la démarche?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f72bdc07d3_1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f72bdc07d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f72bdc07d3_1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f72bdc07d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f5845d432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2f5845d432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Notre intention: faciliter l’intégration de DME par des activités guidées pour l’élève en vue de les rendre autonomes en situation d’évaluation (courantes et ministérielles). Permettre à l’élève d’utiliser le plein potentiel de DME en situation d’évaluation. Ça sous-entend que la calculatrice graphique est utilisée fréquemment en cours d’année (apprentissage).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4" name="Google Shape;314;p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SR</a:t>
            </a:r>
            <a:endParaRPr/>
          </a:p>
          <a:p>
            <a:pPr indent="-317500" lvl="0" marL="457200" rtl="0" algn="l">
              <a:lnSpc>
                <a:spcPct val="100000"/>
              </a:lnSpc>
              <a:spcBef>
                <a:spcPts val="0"/>
              </a:spcBef>
              <a:spcAft>
                <a:spcPts val="0"/>
              </a:spcAft>
              <a:buSzPts val="1400"/>
              <a:buAutoNum type="arabicParenR"/>
            </a:pPr>
            <a:r>
              <a:rPr lang="en"/>
              <a:t>Calculatrice graphique seulement pour les maths/sciences, surtout au secondaire</a:t>
            </a:r>
            <a:endParaRPr/>
          </a:p>
          <a:p>
            <a:pPr indent="-317500" lvl="0" marL="457200" rtl="0" algn="l">
              <a:lnSpc>
                <a:spcPct val="100000"/>
              </a:lnSpc>
              <a:spcBef>
                <a:spcPts val="0"/>
              </a:spcBef>
              <a:spcAft>
                <a:spcPts val="0"/>
              </a:spcAft>
              <a:buSzPts val="1400"/>
              <a:buAutoNum type="arabicParenR"/>
            </a:pPr>
            <a:r>
              <a:rPr lang="en"/>
              <a:t>Classe virtuelle pour toutes les disciplines</a:t>
            </a:r>
            <a:endParaRPr/>
          </a:p>
          <a:p>
            <a:pPr indent="-22860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32d5f4b4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f32d5f4b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f32d5f4b4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f32d5f4b4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Lien Web: </a:t>
            </a:r>
            <a:r>
              <a:rPr lang="en" u="sng">
                <a:solidFill>
                  <a:schemeClr val="hlink"/>
                </a:solidFill>
                <a:hlinkClick r:id="rId2"/>
              </a:rPr>
              <a:t>https://www.desmos.com/testing/quebec/graphing?lang=fr</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50">
                <a:solidFill>
                  <a:schemeClr val="dk1"/>
                </a:solidFill>
              </a:rPr>
              <a:t>Tableau comparatif des 3 formes d'équations d'une droite : </a:t>
            </a:r>
            <a:r>
              <a:rPr lang="en" sz="1450" u="sng">
                <a:solidFill>
                  <a:schemeClr val="hlink"/>
                </a:solidFill>
                <a:hlinkClick r:id="rId2"/>
              </a:rPr>
              <a:t>https://www.alloprof.qc.ca/fr/eleves/bv/mathematiques/les-formes-d-equations-d-une-droite-m1320</a:t>
            </a:r>
            <a:endParaRPr sz="1450">
              <a:solidFill>
                <a:schemeClr val="dk1"/>
              </a:solidFill>
            </a:endParaRPr>
          </a:p>
          <a:p>
            <a:pPr indent="0" lvl="0" marL="0" rtl="0" algn="l">
              <a:lnSpc>
                <a:spcPct val="100000"/>
              </a:lnSpc>
              <a:spcBef>
                <a:spcPts val="0"/>
              </a:spcBef>
              <a:spcAft>
                <a:spcPts val="0"/>
              </a:spcAft>
              <a:buSzPts val="1400"/>
              <a:buNone/>
            </a:pPr>
            <a:r>
              <a:t/>
            </a:r>
            <a:endParaRPr sz="145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Calculatrice graphique: </a:t>
            </a:r>
            <a:r>
              <a:rPr lang="en" u="sng">
                <a:solidFill>
                  <a:schemeClr val="hlink"/>
                </a:solidFill>
                <a:hlinkClick r:id="rId2"/>
              </a:rPr>
              <a:t>https://www.desmos.com/calculator?lang=fr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pratique: </a:t>
            </a:r>
            <a:r>
              <a:rPr lang="en" u="sng">
                <a:solidFill>
                  <a:schemeClr val="hlink"/>
                </a:solidFill>
                <a:hlinkClick r:id="rId3"/>
              </a:rPr>
              <a:t>https://www.desmos.com/practice?lang=fr</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Mode examen: </a:t>
            </a:r>
            <a:r>
              <a:rPr lang="en" u="sng">
                <a:solidFill>
                  <a:schemeClr val="hlink"/>
                </a:solidFill>
                <a:hlinkClick r:id="rId4"/>
              </a:rPr>
              <a:t>https://www.desmos.com/testing/quebec/graphing?lang=fr</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16"/>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6"/>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6"/>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6"/>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89" name="Shape 89"/>
        <p:cNvGrpSpPr/>
        <p:nvPr/>
      </p:nvGrpSpPr>
      <p:grpSpPr>
        <a:xfrm>
          <a:off x="0" y="0"/>
          <a:ext cx="0" cy="0"/>
          <a:chOff x="0" y="0"/>
          <a:chExt cx="0" cy="0"/>
        </a:xfrm>
      </p:grpSpPr>
      <p:sp>
        <p:nvSpPr>
          <p:cNvPr id="90" name="Google Shape;90;p25"/>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1" name="Google Shape;91;p25"/>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5"/>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5"/>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95" name="Shape 95"/>
        <p:cNvGrpSpPr/>
        <p:nvPr/>
      </p:nvGrpSpPr>
      <p:grpSpPr>
        <a:xfrm>
          <a:off x="0" y="0"/>
          <a:ext cx="0" cy="0"/>
          <a:chOff x="0" y="0"/>
          <a:chExt cx="0" cy="0"/>
        </a:xfrm>
      </p:grpSpPr>
      <p:sp>
        <p:nvSpPr>
          <p:cNvPr id="96" name="Google Shape;96;p26"/>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98" name="Google Shape;98;p26"/>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6"/>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1" name="Shape 101"/>
        <p:cNvGrpSpPr/>
        <p:nvPr/>
      </p:nvGrpSpPr>
      <p:grpSpPr>
        <a:xfrm>
          <a:off x="0" y="0"/>
          <a:ext cx="0" cy="0"/>
          <a:chOff x="0" y="0"/>
          <a:chExt cx="0" cy="0"/>
        </a:xfrm>
      </p:grpSpPr>
      <p:sp>
        <p:nvSpPr>
          <p:cNvPr id="102" name="Google Shape;102;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3" name="Google Shape;103;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4" name="Google Shape;104;p27"/>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105" name="Shape 105"/>
        <p:cNvGrpSpPr/>
        <p:nvPr/>
      </p:nvGrpSpPr>
      <p:grpSpPr>
        <a:xfrm>
          <a:off x="0" y="0"/>
          <a:ext cx="0" cy="0"/>
          <a:chOff x="0" y="0"/>
          <a:chExt cx="0" cy="0"/>
        </a:xfrm>
      </p:grpSpPr>
      <p:sp>
        <p:nvSpPr>
          <p:cNvPr id="106" name="Google Shape;106;p28"/>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107" name="Shape 107"/>
        <p:cNvGrpSpPr/>
        <p:nvPr/>
      </p:nvGrpSpPr>
      <p:grpSpPr>
        <a:xfrm>
          <a:off x="0" y="0"/>
          <a:ext cx="0" cy="0"/>
          <a:chOff x="0" y="0"/>
          <a:chExt cx="0" cy="0"/>
        </a:xfrm>
      </p:grpSpPr>
      <p:sp>
        <p:nvSpPr>
          <p:cNvPr id="108" name="Google Shape;108;p29"/>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17"/>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17" name="Google Shape;17;p17"/>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18" name="Google Shape;18;p17"/>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7"/>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 name="Google Shape;20;p17"/>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7"/>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7"/>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1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6" name="Google Shape;26;p1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 name="Google Shape;30;p18"/>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31" name="Google Shape;31;p1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2" name="Google Shape;32;p1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1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35" name="Google Shape;35;p19"/>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40" name="Shape 40"/>
        <p:cNvGrpSpPr/>
        <p:nvPr/>
      </p:nvGrpSpPr>
      <p:grpSpPr>
        <a:xfrm>
          <a:off x="0" y="0"/>
          <a:ext cx="0" cy="0"/>
          <a:chOff x="0" y="0"/>
          <a:chExt cx="0" cy="0"/>
        </a:xfrm>
      </p:grpSpPr>
      <p:sp>
        <p:nvSpPr>
          <p:cNvPr id="41" name="Google Shape;41;p20"/>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66"/>
                  </a:srgbClr>
                </a:solidFill>
                <a:latin typeface="Impact"/>
              </a:rPr>
              <a:t>“</a:t>
            </a:r>
          </a:p>
        </p:txBody>
      </p:sp>
      <p:sp>
        <p:nvSpPr>
          <p:cNvPr id="42" name="Google Shape;42;p20"/>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43" name="Google Shape;43;p20"/>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0"/>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0"/>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0"/>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47" name="Google Shape;47;p2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sp>
        <p:nvSpPr>
          <p:cNvPr id="49" name="Google Shape;49;p21"/>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50" name="Google Shape;50;p21"/>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1"/>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1"/>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1"/>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 name="Google Shape;54;p21"/>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55" name="Google Shape;55;p2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6" name="Google Shape;56;p21"/>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57" name="Google Shape;57;p2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8" name="Shape 58"/>
        <p:cNvGrpSpPr/>
        <p:nvPr/>
      </p:nvGrpSpPr>
      <p:grpSpPr>
        <a:xfrm>
          <a:off x="0" y="0"/>
          <a:ext cx="0" cy="0"/>
          <a:chOff x="0" y="0"/>
          <a:chExt cx="0" cy="0"/>
        </a:xfrm>
      </p:grpSpPr>
      <p:sp>
        <p:nvSpPr>
          <p:cNvPr id="59" name="Google Shape;59;p22"/>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60" name="Google Shape;60;p22"/>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2"/>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2"/>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2"/>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22"/>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65" name="Google Shape;65;p22"/>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6" name="Google Shape;66;p22"/>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7" name="Google Shape;67;p22"/>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8" name="Google Shape;68;p2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9" name="Shape 69"/>
        <p:cNvGrpSpPr/>
        <p:nvPr/>
      </p:nvGrpSpPr>
      <p:grpSpPr>
        <a:xfrm>
          <a:off x="0" y="0"/>
          <a:ext cx="0" cy="0"/>
          <a:chOff x="0" y="0"/>
          <a:chExt cx="0" cy="0"/>
        </a:xfrm>
      </p:grpSpPr>
      <p:sp>
        <p:nvSpPr>
          <p:cNvPr id="70" name="Google Shape;70;p23"/>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71" name="Google Shape;71;p23"/>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23"/>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3"/>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23"/>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 name="Google Shape;75;p23"/>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76" name="Google Shape;76;p2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7" name="Google Shape;77;p23"/>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8" name="Google Shape;78;p23"/>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9" name="Google Shape;79;p23"/>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80" name="Google Shape;80;p2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2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83" name="Google Shape;83;p24"/>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4"/>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88" name="Google Shape;88;p2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rtl="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7" name="Google Shape;7;p15"/>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rtl="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rtl="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8" name="Google Shape;8;p1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recitmst.qc.ca/desmos20092024" TargetMode="External"/><Relationship Id="rId4" Type="http://schemas.openxmlformats.org/officeDocument/2006/relationships/image" Target="../media/image27.png"/><Relationship Id="rId9" Type="http://schemas.openxmlformats.org/officeDocument/2006/relationships/image" Target="../media/image4.png"/><Relationship Id="rId5" Type="http://schemas.openxmlformats.org/officeDocument/2006/relationships/hyperlink" Target="https://recitmst.qc.ca/" TargetMode="External"/><Relationship Id="rId6" Type="http://schemas.openxmlformats.org/officeDocument/2006/relationships/hyperlink" Target="https://creativecommons.org/licenses/by-nc-sa/4.0/deed.fr" TargetMode="External"/><Relationship Id="rId7" Type="http://schemas.openxmlformats.org/officeDocument/2006/relationships/hyperlink" Target="https://creativecommons.org/licenses/by-nc-sa/4.0/deed.fr" TargetMode="External"/><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hyperlink" Target="https://www.desmos.com/calculator/ngh8nci7iw?lang=fr" TargetMode="External"/><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hyperlink" Target="https://cscotedusud.sharepoint.com/sites/CommunautTIC/Documents%20partages/Forms/AllItems.aspx?id=%2Fsites%2FCommunautTIC%2FDocuments%20partages%2FSession%20d%27examen%20sur%20portables%2FR%C3%A9daction%20sec%2E2%20et%205%2F23%2D24%20Aspects%20techniques%20de%20la%20session%20d%27examen%2Epdf&amp;parent=%2Fsites%2FCommunautTIC%2FDocuments%20partages%2FSession%20d%27examen%20sur%20portables%2FR%C3%A9daction%20sec%2E2%20et%205" TargetMode="External"/><Relationship Id="rId5" Type="http://schemas.openxmlformats.org/officeDocument/2006/relationships/image" Target="../media/image2.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loom.com/share/0c501880d81543b5b5ebedc75eb0fea0?sid=23fa9978-7728-40a3-82ba-b98cb2e2d184"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1" Type="http://schemas.openxmlformats.org/officeDocument/2006/relationships/hyperlink" Target="https://docs.google.com/document/d/1QtNRBAPa4hldp1IorIRHEN_uDtn6AseC05w7_e26MO8/edit?usp=drive_link" TargetMode="External"/><Relationship Id="rId10" Type="http://schemas.openxmlformats.org/officeDocument/2006/relationships/hyperlink" Target="https://docs.google.com/document/d/1QtNRBAPa4hldp1IorIRHEN_uDtn6AseC05w7_e26MO8/edit?usp=drive_link" TargetMode="External"/><Relationship Id="rId13" Type="http://schemas.openxmlformats.org/officeDocument/2006/relationships/hyperlink" Target="https://teacher.desmos.com/activitybuilder/custom/666c7fc23fbe49f4bd9654ba?lang=fr" TargetMode="External"/><Relationship Id="rId12"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document/d/1HZrk9u-dXaMtqpgQyS4fMkMjJ5rz3zqYOS7duYmKK-I/edit?usp=drive_link" TargetMode="External"/><Relationship Id="rId4" Type="http://schemas.openxmlformats.org/officeDocument/2006/relationships/hyperlink" Target="https://docs.google.com/document/d/1HZrk9u-dXaMtqpgQyS4fMkMjJ5rz3zqYOS7duYmKK-I/edit?usp=drive_link" TargetMode="External"/><Relationship Id="rId9" Type="http://schemas.openxmlformats.org/officeDocument/2006/relationships/hyperlink" Target="https://docs.google.com/document/d/1QtNRBAPa4hldp1IorIRHEN_uDtn6AseC05w7_e26MO8/edit?usp=drive_link" TargetMode="External"/><Relationship Id="rId15" Type="http://schemas.openxmlformats.org/officeDocument/2006/relationships/hyperlink" Target="https://teacher.desmos.com/activitybuilder/custom/66d74c705fcd6fec7cd30bb7?lang=fr" TargetMode="External"/><Relationship Id="rId14" Type="http://schemas.openxmlformats.org/officeDocument/2006/relationships/image" Target="../media/image5.png"/><Relationship Id="rId16" Type="http://schemas.openxmlformats.org/officeDocument/2006/relationships/hyperlink" Target="https://teacher.desmos.com/activitybuilder/custom/66d74bb935328818a819f0bd?lang=fr" TargetMode="External"/><Relationship Id="rId5" Type="http://schemas.openxmlformats.org/officeDocument/2006/relationships/hyperlink" Target="https://docs.google.com/document/d/1HZrk9u-dXaMtqpgQyS4fMkMjJ5rz3zqYOS7duYmKK-I/edit?usp=drive_link" TargetMode="External"/><Relationship Id="rId6" Type="http://schemas.openxmlformats.org/officeDocument/2006/relationships/hyperlink" Target="https://docs.google.com/document/d/1iZNg_-3i8KYEUYYXQ7CF9SgNZQ_mwiuo-EnOP4vZgg4/edit?usp=drive_link" TargetMode="External"/><Relationship Id="rId7" Type="http://schemas.openxmlformats.org/officeDocument/2006/relationships/hyperlink" Target="https://docs.google.com/document/d/1iZNg_-3i8KYEUYYXQ7CF9SgNZQ_mwiuo-EnOP4vZgg4/edit?usp=drive_link" TargetMode="External"/><Relationship Id="rId8" Type="http://schemas.openxmlformats.org/officeDocument/2006/relationships/hyperlink" Target="https://docs.google.com/document/d/1QtNRBAPa4hldp1IorIRHEN_uDtn6AseC05w7_e26MO8/edit?usp=drive_li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s://docs.google.com/document/d/1E9COAg1au46bX-5Zuy1DtEmUG4ZQznOEMwCPOMKSwGQ/edit?usp=drive_link" TargetMode="Externa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teacher.desmos.com/collection/66d7532ca43a939fff72d558?lang=fr" TargetMode="External"/><Relationship Id="rId4" Type="http://schemas.openxmlformats.org/officeDocument/2006/relationships/hyperlink" Target="https://drive.google.com/drive/folders/11qfIyIcxu1V9b2xXPaJ3Ziu6PH_gFKZn?usp=drive_link" TargetMode="External"/><Relationship Id="rId5" Type="http://schemas.openxmlformats.org/officeDocument/2006/relationships/hyperlink" Target="https://campus.recit.qc.ca/course/view.php?id=2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5.png"/></Relationships>
</file>

<file path=ppt/slides/_rels/slide20.xml.rels><?xml version="1.0" encoding="UTF-8" standalone="yes"?><Relationships xmlns="http://schemas.openxmlformats.org/package/2006/relationships"><Relationship Id="rId11" Type="http://schemas.openxmlformats.org/officeDocument/2006/relationships/hyperlink" Target="https://campus.recit.qc.ca/mod/page/view.php?id=24860&amp;forceview=1" TargetMode="External"/><Relationship Id="rId10" Type="http://schemas.openxmlformats.org/officeDocument/2006/relationships/hyperlink" Target="https://campus.recit.qc.ca/mod/page/view.php?id=16668" TargetMode="External"/><Relationship Id="rId12"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enrol/index.php?id=217" TargetMode="External"/><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hyperlink" Target="https://campus.recit.qc.ca/enrol/index.php?id=26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hyperlink" Target="mailto:stephanie.rioux@recit.qc.ca" TargetMode="External"/><Relationship Id="rId5"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s://www.slidescarnival.com/?utm_source=template"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teacher.desmos.com/" TargetMode="Externa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hyperlink" Target="https://student.desmo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desmos.com/calculator?lang=fr" TargetMode="External"/><Relationship Id="rId4" Type="http://schemas.openxmlformats.org/officeDocument/2006/relationships/hyperlink" Target="https://www.desmos.com/calculator?lang=fr" TargetMode="External"/><Relationship Id="rId5" Type="http://schemas.openxmlformats.org/officeDocument/2006/relationships/image" Target="../media/image5.png"/><Relationship Id="rId6" Type="http://schemas.openxmlformats.org/officeDocument/2006/relationships/hyperlink" Target="https://campus.recit.qc.ca/course/view.php?id=217#section-3" TargetMode="External"/><Relationship Id="rId7"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desmos.com/practice?lang=fr" TargetMode="External"/><Relationship Id="rId4" Type="http://schemas.openxmlformats.org/officeDocument/2006/relationships/hyperlink" Target="https://www.desmos.com/practice?lang=fr" TargetMode="External"/><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desmos.com/test-mode?lang=fr" TargetMode="External"/><Relationship Id="rId4" Type="http://schemas.openxmlformats.org/officeDocument/2006/relationships/hyperlink" Target="https://www.desmos.com/test-mode?lang=fr" TargetMode="External"/><Relationship Id="rId5" Type="http://schemas.openxmlformats.org/officeDocument/2006/relationships/image" Target="../media/image20.png"/><Relationship Id="rId6" Type="http://schemas.openxmlformats.org/officeDocument/2006/relationships/image" Target="../media/image2.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rive.google.com/file/d/11y5UasOqi1s6Fvt2O0tr8Se4WEptfqvv/view?usp=drive_link" TargetMode="External"/><Relationship Id="rId4" Type="http://schemas.openxmlformats.org/officeDocument/2006/relationships/hyperlink" Target="https://drive.google.com/file/d/11xlhxk_KM52qP34iBTvqm2KGTIEGhFmZ/view?usp=drive_link" TargetMode="External"/><Relationship Id="rId5" Type="http://schemas.openxmlformats.org/officeDocument/2006/relationships/hyperlink" Target="https://www.education.gouv.qc.ca/fileadmin/site_web/documents/dpse/evaluation/DI_Math_4e_sec.pdf" TargetMode="External"/><Relationship Id="rId6" Type="http://schemas.openxmlformats.org/officeDocument/2006/relationships/image" Target="../media/image18.pn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www.desmos.com/assessment-pdfs/Quebec_Desmos_Calculator.pdf?lang=fr" TargetMode="External"/><Relationship Id="rId5" Type="http://schemas.openxmlformats.org/officeDocument/2006/relationships/hyperlink" Target="https://www.desmos.com/assessment-pdfs/Quebec_Desmos_Calculator.pdf?lang=fr" TargetMode="External"/><Relationship Id="rId6" Type="http://schemas.openxmlformats.org/officeDocument/2006/relationships/image" Target="../media/image20.png"/><Relationship Id="rId7" Type="http://schemas.openxmlformats.org/officeDocument/2006/relationships/hyperlink" Target="https://www.desmos.com/calculator/b6bu4zrwud" TargetMode="External"/><Relationship Id="rId8" Type="http://schemas.openxmlformats.org/officeDocument/2006/relationships/hyperlink" Target="https://www.desmos.com/calculator/vqxa3comx6?lang=f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type="ctrTitle"/>
          </p:nvPr>
        </p:nvSpPr>
        <p:spPr>
          <a:xfrm>
            <a:off x="20225" y="1606600"/>
            <a:ext cx="8669700" cy="1159800"/>
          </a:xfrm>
          <a:prstGeom prst="rect">
            <a:avLst/>
          </a:prstGeom>
          <a:noFill/>
          <a:ln>
            <a:noFill/>
          </a:ln>
        </p:spPr>
        <p:txBody>
          <a:bodyPr anchorCtr="0" anchor="ctr" bIns="91425" lIns="91425" spcFirstLastPara="1" rIns="91425" wrap="square" tIns="91425">
            <a:noAutofit/>
          </a:bodyPr>
          <a:lstStyle/>
          <a:p>
            <a:pPr indent="0" lvl="0" marL="72000" rtl="0" algn="l">
              <a:lnSpc>
                <a:spcPct val="100000"/>
              </a:lnSpc>
              <a:spcBef>
                <a:spcPts val="0"/>
              </a:spcBef>
              <a:spcAft>
                <a:spcPts val="0"/>
              </a:spcAft>
              <a:buSzPts val="4800"/>
              <a:buNone/>
            </a:pPr>
            <a:r>
              <a:rPr lang="en" sz="3800">
                <a:latin typeface="Century Gothic"/>
                <a:ea typeface="Century Gothic"/>
                <a:cs typeface="Century Gothic"/>
                <a:sym typeface="Century Gothic"/>
              </a:rPr>
              <a:t>Desmos </a:t>
            </a:r>
            <a:r>
              <a:rPr lang="en" sz="3800">
                <a:latin typeface="Century Gothic"/>
                <a:ea typeface="Century Gothic"/>
                <a:cs typeface="Century Gothic"/>
                <a:sym typeface="Century Gothic"/>
              </a:rPr>
              <a:t>« Mode Examen » pour soutenir l’évaluation</a:t>
            </a:r>
            <a:endParaRPr sz="2800">
              <a:latin typeface="Century Gothic"/>
              <a:ea typeface="Century Gothic"/>
              <a:cs typeface="Century Gothic"/>
              <a:sym typeface="Century Gothic"/>
            </a:endParaRPr>
          </a:p>
        </p:txBody>
      </p:sp>
      <p:sp>
        <p:nvSpPr>
          <p:cNvPr id="114" name="Google Shape;114;p1"/>
          <p:cNvSpPr txBox="1"/>
          <p:nvPr/>
        </p:nvSpPr>
        <p:spPr>
          <a:xfrm>
            <a:off x="150675" y="3041275"/>
            <a:ext cx="5903700" cy="1354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lang="en" sz="1900">
                <a:solidFill>
                  <a:srgbClr val="FFFFFF"/>
                </a:solidFill>
                <a:latin typeface="Century Gothic"/>
                <a:ea typeface="Century Gothic"/>
                <a:cs typeface="Century Gothic"/>
                <a:sym typeface="Century Gothic"/>
              </a:rPr>
              <a:t>20 s</a:t>
            </a:r>
            <a:r>
              <a:rPr b="0" i="0" lang="en" sz="1900" u="none" cap="none" strike="noStrike">
                <a:solidFill>
                  <a:srgbClr val="FFFFFF"/>
                </a:solidFill>
                <a:latin typeface="Century Gothic"/>
                <a:ea typeface="Century Gothic"/>
                <a:cs typeface="Century Gothic"/>
                <a:sym typeface="Century Gothic"/>
              </a:rPr>
              <a:t>eptembre 2024</a:t>
            </a:r>
            <a:endParaRPr b="0" i="0" sz="1900" u="none" cap="none" strike="noStrike">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rPr lang="en" sz="1900">
                <a:solidFill>
                  <a:srgbClr val="FFFFFF"/>
                </a:solidFill>
                <a:latin typeface="Century Gothic"/>
                <a:ea typeface="Century Gothic"/>
                <a:cs typeface="Century Gothic"/>
                <a:sym typeface="Century Gothic"/>
              </a:rPr>
              <a:t>9h à 12h</a:t>
            </a:r>
            <a:endParaRPr sz="1900">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FFFFFF"/>
                </a:solidFill>
                <a:latin typeface="Century Gothic"/>
                <a:ea typeface="Century Gothic"/>
                <a:cs typeface="Century Gothic"/>
                <a:sym typeface="Century Gothic"/>
              </a:rPr>
              <a:t>CSS de la Côte-du-Sud</a:t>
            </a:r>
            <a:endParaRPr b="0" i="0" sz="1900" u="none" cap="none" strike="noStrike">
              <a:solidFill>
                <a:srgbClr val="FFFFFF"/>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900"/>
              <a:buFont typeface="Arial"/>
              <a:buNone/>
            </a:pPr>
            <a:r>
              <a:rPr lang="en" sz="1900" u="sng">
                <a:solidFill>
                  <a:schemeClr val="accent6"/>
                </a:solidFill>
                <a:latin typeface="Century Gothic"/>
                <a:ea typeface="Century Gothic"/>
                <a:cs typeface="Century Gothic"/>
                <a:sym typeface="Century Gothic"/>
                <a:hlinkClick r:id="rId3">
                  <a:extLst>
                    <a:ext uri="{A12FA001-AC4F-418D-AE19-62706E023703}">
                      <ahyp:hlinkClr val="tx"/>
                    </a:ext>
                  </a:extLst>
                </a:hlinkClick>
              </a:rPr>
              <a:t>recitmst.qc.ca/desmos20092024</a:t>
            </a:r>
            <a:endParaRPr sz="1900">
              <a:solidFill>
                <a:schemeClr val="accent6"/>
              </a:solidFill>
              <a:latin typeface="Century Gothic"/>
              <a:ea typeface="Century Gothic"/>
              <a:cs typeface="Century Gothic"/>
              <a:sym typeface="Century Gothic"/>
            </a:endParaRPr>
          </a:p>
        </p:txBody>
      </p:sp>
      <p:pic>
        <p:nvPicPr>
          <p:cNvPr id="115" name="Google Shape;115;p1"/>
          <p:cNvPicPr preferRelativeResize="0"/>
          <p:nvPr/>
        </p:nvPicPr>
        <p:blipFill rotWithShape="1">
          <a:blip r:embed="rId4">
            <a:alphaModFix/>
          </a:blip>
          <a:srcRect b="0" l="0" r="0" t="0"/>
          <a:stretch/>
        </p:blipFill>
        <p:spPr>
          <a:xfrm>
            <a:off x="206825" y="-114672"/>
            <a:ext cx="1088825" cy="1757250"/>
          </a:xfrm>
          <a:prstGeom prst="rect">
            <a:avLst/>
          </a:prstGeom>
          <a:noFill/>
          <a:ln>
            <a:noFill/>
          </a:ln>
        </p:spPr>
      </p:pic>
      <p:sp>
        <p:nvSpPr>
          <p:cNvPr id="116" name="Google Shape;116;p1"/>
          <p:cNvSpPr txBox="1"/>
          <p:nvPr/>
        </p:nvSpPr>
        <p:spPr>
          <a:xfrm>
            <a:off x="419037" y="4584373"/>
            <a:ext cx="7667100" cy="559127"/>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0" i="0" lang="en" sz="1000" u="none" cap="none" strike="noStrike">
                <a:solidFill>
                  <a:srgbClr val="000000"/>
                </a:solidFill>
                <a:latin typeface="Century Gothic"/>
                <a:ea typeface="Century Gothic"/>
                <a:cs typeface="Century Gothic"/>
                <a:sym typeface="Century Gothic"/>
              </a:rPr>
              <a:t>Cette présentation est mise à disposition par le </a:t>
            </a:r>
            <a:r>
              <a:rPr b="1" i="0" lang="en" sz="1000" u="sng" cap="none" strike="noStrike">
                <a:solidFill>
                  <a:srgbClr val="18637B"/>
                </a:solidFill>
                <a:latin typeface="Century Gothic"/>
                <a:ea typeface="Century Gothic"/>
                <a:cs typeface="Century Gothic"/>
                <a:sym typeface="Century Gothic"/>
                <a:hlinkClick r:id="rId5">
                  <a:extLst>
                    <a:ext uri="{A12FA001-AC4F-418D-AE19-62706E023703}">
                      <ahyp:hlinkClr val="tx"/>
                    </a:ext>
                  </a:extLst>
                </a:hlinkClick>
              </a:rPr>
              <a:t>RÉCIT MST</a:t>
            </a:r>
            <a:r>
              <a:rPr b="0" i="0" lang="en" sz="1000" u="none" cap="none" strike="noStrike">
                <a:solidFill>
                  <a:srgbClr val="000000"/>
                </a:solidFill>
                <a:latin typeface="Century Gothic"/>
                <a:ea typeface="Century Gothic"/>
                <a:cs typeface="Century Gothic"/>
                <a:sym typeface="Century Gothic"/>
              </a:rPr>
              <a:t>, sauf exception, selon les termes de la</a:t>
            </a:r>
            <a:r>
              <a:rPr b="0" i="0" lang="en" sz="1000" u="none" cap="none" strike="noStrike">
                <a:solidFill>
                  <a:srgbClr val="0000FF"/>
                </a:solidFill>
                <a:latin typeface="Century Gothic"/>
                <a:ea typeface="Century Gothic"/>
                <a:cs typeface="Century Gothic"/>
                <a:sym typeface="Century Gothic"/>
              </a:rPr>
              <a:t> </a:t>
            </a:r>
            <a:r>
              <a:rPr b="1" i="0" lang="en" sz="1000" u="sng" cap="none" strike="noStrike">
                <a:solidFill>
                  <a:srgbClr val="18637B"/>
                </a:solidFill>
                <a:latin typeface="Century Gothic"/>
                <a:ea typeface="Century Gothic"/>
                <a:cs typeface="Century Gothic"/>
                <a:sym typeface="Century Gothic"/>
                <a:hlinkClick r:id="rId6">
                  <a:extLst>
                    <a:ext uri="{A12FA001-AC4F-418D-AE19-62706E023703}">
                      <ahyp:hlinkClr val="tx"/>
                    </a:ext>
                  </a:extLst>
                </a:hlinkClick>
              </a:rPr>
              <a:t>Licence CC</a:t>
            </a:r>
            <a:r>
              <a:rPr b="0" i="0" lang="en" sz="1000" u="none" cap="none" strike="noStrike">
                <a:solidFill>
                  <a:srgbClr val="000000"/>
                </a:solidFill>
                <a:latin typeface="Century Gothic"/>
                <a:ea typeface="Century Gothic"/>
                <a:cs typeface="Century Gothic"/>
                <a:sym typeface="Century Gothic"/>
              </a:rPr>
              <a:t>, 2024.</a:t>
            </a:r>
            <a:endParaRPr/>
          </a:p>
          <a:p>
            <a:pPr indent="0" lvl="0" marL="0" marR="0" rtl="0" algn="l">
              <a:lnSpc>
                <a:spcPct val="115000"/>
              </a:lnSpc>
              <a:spcBef>
                <a:spcPts val="800"/>
              </a:spcBef>
              <a:spcAft>
                <a:spcPts val="800"/>
              </a:spcAft>
              <a:buClr>
                <a:srgbClr val="000000"/>
              </a:buClr>
              <a:buSzPts val="1000"/>
              <a:buFont typeface="Arial"/>
              <a:buNone/>
            </a:pPr>
            <a:r>
              <a:rPr b="0" i="0" lang="en" sz="1000" u="none" cap="none" strike="noStrike">
                <a:solidFill>
                  <a:srgbClr val="000000"/>
                </a:solidFill>
                <a:latin typeface="Century Gothic"/>
                <a:ea typeface="Century Gothic"/>
                <a:cs typeface="Century Gothic"/>
                <a:sym typeface="Century Gothic"/>
              </a:rPr>
              <a:t>Présentation adapté pour le centre de services scolaire de la Côte-du-Sud</a:t>
            </a:r>
            <a:endParaRPr b="0" i="0" sz="1000" u="none" cap="none" strike="noStrike">
              <a:solidFill>
                <a:srgbClr val="000000"/>
              </a:solidFill>
              <a:latin typeface="Century Gothic"/>
              <a:ea typeface="Century Gothic"/>
              <a:cs typeface="Century Gothic"/>
              <a:sym typeface="Century Gothic"/>
            </a:endParaRPr>
          </a:p>
        </p:txBody>
      </p:sp>
      <p:pic>
        <p:nvPicPr>
          <p:cNvPr id="117" name="Google Shape;117;p1">
            <a:hlinkClick r:id="rId7"/>
          </p:cNvPr>
          <p:cNvPicPr preferRelativeResize="0"/>
          <p:nvPr/>
        </p:nvPicPr>
        <p:blipFill rotWithShape="1">
          <a:blip r:embed="rId8">
            <a:alphaModFix/>
          </a:blip>
          <a:srcRect b="0" l="0" r="0" t="0"/>
          <a:stretch/>
        </p:blipFill>
        <p:spPr>
          <a:xfrm>
            <a:off x="7873897" y="4633372"/>
            <a:ext cx="1106300" cy="387100"/>
          </a:xfrm>
          <a:prstGeom prst="rect">
            <a:avLst/>
          </a:prstGeom>
          <a:noFill/>
          <a:ln>
            <a:noFill/>
          </a:ln>
        </p:spPr>
      </p:pic>
      <p:pic>
        <p:nvPicPr>
          <p:cNvPr id="118" name="Google Shape;118;p1"/>
          <p:cNvPicPr preferRelativeResize="0"/>
          <p:nvPr/>
        </p:nvPicPr>
        <p:blipFill>
          <a:blip r:embed="rId9">
            <a:alphaModFix/>
          </a:blip>
          <a:stretch>
            <a:fillRect/>
          </a:stretch>
        </p:blipFill>
        <p:spPr>
          <a:xfrm>
            <a:off x="7357625" y="2766400"/>
            <a:ext cx="1571025" cy="157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f32d5f4b4a_0_2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19" name="Google Shape;219;g2f32d5f4b4a_0_27"/>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Comparaison </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Distance entre deux points</a:t>
            </a:r>
            <a:endParaRPr sz="2000">
              <a:solidFill>
                <a:schemeClr val="accent6"/>
              </a:solidFill>
              <a:latin typeface="Century Gothic"/>
              <a:ea typeface="Century Gothic"/>
              <a:cs typeface="Century Gothic"/>
              <a:sym typeface="Century Gothic"/>
            </a:endParaRPr>
          </a:p>
        </p:txBody>
      </p:sp>
      <p:pic>
        <p:nvPicPr>
          <p:cNvPr id="220" name="Google Shape;220;g2f32d5f4b4a_0_27"/>
          <p:cNvPicPr preferRelativeResize="0"/>
          <p:nvPr/>
        </p:nvPicPr>
        <p:blipFill>
          <a:blip r:embed="rId3">
            <a:alphaModFix/>
          </a:blip>
          <a:stretch>
            <a:fillRect/>
          </a:stretch>
        </p:blipFill>
        <p:spPr>
          <a:xfrm>
            <a:off x="343600" y="2215425"/>
            <a:ext cx="4231724" cy="2591175"/>
          </a:xfrm>
          <a:prstGeom prst="rect">
            <a:avLst/>
          </a:prstGeom>
          <a:noFill/>
          <a:ln cap="flat" cmpd="sng" w="19050">
            <a:solidFill>
              <a:schemeClr val="dk2"/>
            </a:solidFill>
            <a:prstDash val="solid"/>
            <a:round/>
            <a:headEnd len="sm" w="sm" type="none"/>
            <a:tailEnd len="sm" w="sm" type="none"/>
          </a:ln>
        </p:spPr>
      </p:pic>
      <p:sp>
        <p:nvSpPr>
          <p:cNvPr id="221" name="Google Shape;221;g2f32d5f4b4a_0_27"/>
          <p:cNvSpPr txBox="1"/>
          <p:nvPr>
            <p:ph type="title"/>
          </p:nvPr>
        </p:nvSpPr>
        <p:spPr>
          <a:xfrm>
            <a:off x="794475"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Calculatrice graphique</a:t>
            </a:r>
            <a:endParaRPr sz="1500">
              <a:solidFill>
                <a:schemeClr val="accent5"/>
              </a:solidFill>
              <a:latin typeface="Century Gothic"/>
              <a:ea typeface="Century Gothic"/>
              <a:cs typeface="Century Gothic"/>
              <a:sym typeface="Century Gothic"/>
            </a:endParaRPr>
          </a:p>
        </p:txBody>
      </p:sp>
      <p:pic>
        <p:nvPicPr>
          <p:cNvPr id="222" name="Google Shape;222;g2f32d5f4b4a_0_27"/>
          <p:cNvPicPr preferRelativeResize="0"/>
          <p:nvPr/>
        </p:nvPicPr>
        <p:blipFill>
          <a:blip r:embed="rId5">
            <a:alphaModFix/>
          </a:blip>
          <a:stretch>
            <a:fillRect/>
          </a:stretch>
        </p:blipFill>
        <p:spPr>
          <a:xfrm>
            <a:off x="4738425" y="2212163"/>
            <a:ext cx="4231724" cy="2597703"/>
          </a:xfrm>
          <a:prstGeom prst="rect">
            <a:avLst/>
          </a:prstGeom>
          <a:noFill/>
          <a:ln cap="flat" cmpd="sng" w="19050">
            <a:solidFill>
              <a:schemeClr val="dk2"/>
            </a:solidFill>
            <a:prstDash val="solid"/>
            <a:round/>
            <a:headEnd len="sm" w="sm" type="none"/>
            <a:tailEnd len="sm" w="sm" type="none"/>
          </a:ln>
        </p:spPr>
      </p:pic>
      <p:sp>
        <p:nvSpPr>
          <p:cNvPr id="223" name="Google Shape;223;g2f32d5f4b4a_0_27"/>
          <p:cNvSpPr txBox="1"/>
          <p:nvPr>
            <p:ph type="title"/>
          </p:nvPr>
        </p:nvSpPr>
        <p:spPr>
          <a:xfrm>
            <a:off x="5101538" y="1799925"/>
            <a:ext cx="3505500" cy="415500"/>
          </a:xfrm>
          <a:prstGeom prst="rect">
            <a:avLst/>
          </a:prstGeom>
          <a:noFill/>
          <a:ln>
            <a:noFill/>
          </a:ln>
        </p:spPr>
        <p:txBody>
          <a:bodyPr anchorCtr="0" anchor="ctr" bIns="91425" lIns="91425" spcFirstLastPara="1" rIns="91425" wrap="square" tIns="91425">
            <a:spAutoFit/>
          </a:bodyPr>
          <a:lstStyle/>
          <a:p>
            <a:pPr indent="0" lvl="0" marL="0" rtl="0" algn="ctr">
              <a:lnSpc>
                <a:spcPct val="100000"/>
              </a:lnSpc>
              <a:spcBef>
                <a:spcPts val="0"/>
              </a:spcBef>
              <a:spcAft>
                <a:spcPts val="0"/>
              </a:spcAft>
              <a:buSzPts val="1800"/>
              <a:buNone/>
            </a:pPr>
            <a:r>
              <a:rPr lang="en" sz="1500">
                <a:solidFill>
                  <a:schemeClr val="accent5"/>
                </a:solidFill>
                <a:latin typeface="Century Gothic"/>
                <a:ea typeface="Century Gothic"/>
                <a:cs typeface="Century Gothic"/>
                <a:sym typeface="Century Gothic"/>
              </a:rPr>
              <a:t>Mode Pratique ou Examen</a:t>
            </a:r>
            <a:endParaRPr sz="1500">
              <a:solidFill>
                <a:schemeClr val="accent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f72bdc07d3_1_1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fld id="{00000000-1234-1234-1234-123412341234}" type="slidenum">
              <a:rPr lang="en"/>
              <a:t>‹#›</a:t>
            </a:fld>
            <a:endParaRPr/>
          </a:p>
        </p:txBody>
      </p:sp>
      <p:sp>
        <p:nvSpPr>
          <p:cNvPr id="229" name="Google Shape;229;g2f72bdc07d3_1_15"/>
          <p:cNvSpPr txBox="1"/>
          <p:nvPr>
            <p:ph idx="4294967295" type="body"/>
          </p:nvPr>
        </p:nvSpPr>
        <p:spPr>
          <a:xfrm>
            <a:off x="1556100" y="2067300"/>
            <a:ext cx="6031800" cy="100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FFFFFF"/>
                </a:solidFill>
                <a:latin typeface="Century Gothic"/>
                <a:ea typeface="Century Gothic"/>
                <a:cs typeface="Century Gothic"/>
                <a:sym typeface="Century Gothic"/>
              </a:rPr>
              <a:t>Comment utiliser Desmos mode Examen?</a:t>
            </a:r>
            <a:endParaRPr>
              <a:solidFill>
                <a:srgbClr val="FFFFFF"/>
              </a:solidFill>
              <a:latin typeface="Century Gothic"/>
              <a:ea typeface="Century Gothic"/>
              <a:cs typeface="Century Gothic"/>
              <a:sym typeface="Century Gothic"/>
            </a:endParaRPr>
          </a:p>
          <a:p>
            <a:pPr indent="0" lvl="0" marL="0" rtl="0" algn="l">
              <a:spcBef>
                <a:spcPts val="600"/>
              </a:spcBef>
              <a:spcAft>
                <a:spcPts val="0"/>
              </a:spcAft>
              <a:buNone/>
            </a:pPr>
            <a:r>
              <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35" name="Google Shape;235;p8"/>
          <p:cNvSpPr txBox="1"/>
          <p:nvPr/>
        </p:nvSpPr>
        <p:spPr>
          <a:xfrm>
            <a:off x="120000" y="1842225"/>
            <a:ext cx="5719800" cy="2180567"/>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Century Gothic"/>
              <a:buChar char="■"/>
            </a:pPr>
            <a:r>
              <a:rPr b="1" i="0" lang="en" sz="1700" u="none" cap="none" strike="noStrike">
                <a:solidFill>
                  <a:srgbClr val="000000"/>
                </a:solidFill>
                <a:latin typeface="Century Gothic"/>
                <a:ea typeface="Century Gothic"/>
                <a:cs typeface="Century Gothic"/>
                <a:sym typeface="Century Gothic"/>
              </a:rPr>
              <a:t>Pour se pratiquer à utiliser </a:t>
            </a:r>
            <a:r>
              <a:rPr b="1" i="0" lang="en" sz="1700" u="sng" cap="none" strike="noStrike">
                <a:solidFill>
                  <a:srgbClr val="7030A0"/>
                </a:solidFill>
                <a:latin typeface="Century Gothic"/>
                <a:ea typeface="Century Gothic"/>
                <a:cs typeface="Century Gothic"/>
                <a:sym typeface="Century Gothic"/>
              </a:rPr>
              <a:t>DesmosExamen</a:t>
            </a:r>
            <a:endParaRPr b="1" i="0" sz="1700" u="none" cap="none" strike="noStrike">
              <a:solidFill>
                <a:srgbClr val="000000"/>
              </a:solidFill>
              <a:latin typeface="Century Gothic"/>
              <a:ea typeface="Century Gothic"/>
              <a:cs typeface="Century Gothic"/>
              <a:sym typeface="Century Gothic"/>
            </a:endParaRPr>
          </a:p>
          <a:p>
            <a:pPr indent="-317500" lvl="1" marL="914400" marR="0" rtl="0" algn="l">
              <a:lnSpc>
                <a:spcPct val="115000"/>
              </a:lnSpc>
              <a:spcBef>
                <a:spcPts val="0"/>
              </a:spcBef>
              <a:spcAft>
                <a:spcPts val="0"/>
              </a:spcAft>
              <a:buClr>
                <a:srgbClr val="000000"/>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Sur le bureau d’ordinateur, les élèves sélectionnent l’icône Desmos , c’est la version </a:t>
            </a:r>
            <a:r>
              <a:rPr b="1" i="0" lang="en" sz="1400" u="sng" cap="none" strike="noStrike">
                <a:solidFill>
                  <a:srgbClr val="7030A0"/>
                </a:solidFill>
                <a:latin typeface="Century Gothic"/>
                <a:ea typeface="Century Gothic"/>
                <a:cs typeface="Century Gothic"/>
                <a:sym typeface="Century Gothic"/>
              </a:rPr>
              <a:t>DesmosExamen</a:t>
            </a:r>
            <a:r>
              <a:rPr b="0" i="0" lang="en" sz="1400" u="none" cap="none" strike="noStrike">
                <a:solidFill>
                  <a:srgbClr val="000000"/>
                </a:solidFill>
                <a:latin typeface="Century Gothic"/>
                <a:ea typeface="Century Gothic"/>
                <a:cs typeface="Century Gothic"/>
                <a:sym typeface="Century Gothic"/>
              </a:rPr>
              <a:t> qui est autorisée pour les épreuves du Québec.</a:t>
            </a:r>
            <a:endParaRPr/>
          </a:p>
          <a:p>
            <a:pPr indent="-317500" lvl="1" marL="914400" marR="0" rtl="0" algn="l">
              <a:lnSpc>
                <a:spcPct val="115000"/>
              </a:lnSpc>
              <a:spcBef>
                <a:spcPts val="0"/>
              </a:spcBef>
              <a:spcAft>
                <a:spcPts val="0"/>
              </a:spcAft>
              <a:buClr>
                <a:srgbClr val="000000"/>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Appareil verrouillé </a:t>
            </a:r>
            <a:r>
              <a:rPr b="1" i="0" lang="en" sz="1400" u="none" cap="none" strike="noStrike">
                <a:solidFill>
                  <a:schemeClr val="accent5"/>
                </a:solidFill>
                <a:latin typeface="Century Gothic"/>
                <a:ea typeface="Century Gothic"/>
                <a:cs typeface="Century Gothic"/>
                <a:sym typeface="Century Gothic"/>
              </a:rPr>
              <a:t>→ Non</a:t>
            </a:r>
            <a:endParaRPr/>
          </a:p>
          <a:p>
            <a:pPr indent="-317500" lvl="1" marL="914400" marR="0" rtl="0" algn="l">
              <a:lnSpc>
                <a:spcPct val="115000"/>
              </a:lnSpc>
              <a:spcBef>
                <a:spcPts val="0"/>
              </a:spcBef>
              <a:spcAft>
                <a:spcPts val="0"/>
              </a:spcAft>
              <a:buClr>
                <a:schemeClr val="dk1"/>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Pour plus de sécurité</a:t>
            </a:r>
            <a:r>
              <a:rPr b="0" i="0" lang="en" sz="1400" u="none" cap="none" strike="noStrike">
                <a:solidFill>
                  <a:schemeClr val="dk1"/>
                </a:solidFill>
                <a:latin typeface="Century Gothic"/>
                <a:ea typeface="Century Gothic"/>
                <a:cs typeface="Century Gothic"/>
                <a:sym typeface="Century Gothic"/>
              </a:rPr>
              <a:t> </a:t>
            </a:r>
            <a:r>
              <a:rPr b="1" i="0" lang="en" sz="1400" u="none" cap="none" strike="noStrike">
                <a:solidFill>
                  <a:schemeClr val="accent5"/>
                </a:solidFill>
                <a:latin typeface="Century Gothic"/>
                <a:ea typeface="Century Gothic"/>
                <a:cs typeface="Century Gothic"/>
                <a:sym typeface="Century Gothic"/>
              </a:rPr>
              <a:t>→ Les élèves se connectent sur la session “examen” des ordinateurs (voir diapositive suivante)</a:t>
            </a:r>
            <a:endParaRPr b="1" i="0" sz="1400" u="none" cap="none" strike="noStrike">
              <a:solidFill>
                <a:schemeClr val="accent5"/>
              </a:solidFill>
              <a:latin typeface="Century Gothic"/>
              <a:ea typeface="Century Gothic"/>
              <a:cs typeface="Century Gothic"/>
              <a:sym typeface="Century Gothic"/>
            </a:endParaRPr>
          </a:p>
        </p:txBody>
      </p:sp>
      <p:sp>
        <p:nvSpPr>
          <p:cNvPr id="236" name="Google Shape;236;p8"/>
          <p:cNvSpPr txBox="1"/>
          <p:nvPr>
            <p:ph type="title"/>
          </p:nvPr>
        </p:nvSpPr>
        <p:spPr>
          <a:xfrm>
            <a:off x="1024200" y="530725"/>
            <a:ext cx="3537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Pratique </a:t>
            </a:r>
            <a:r>
              <a:rPr lang="en" sz="2300">
                <a:latin typeface="Century Gothic"/>
                <a:ea typeface="Century Gothic"/>
                <a:cs typeface="Century Gothic"/>
                <a:sym typeface="Century Gothic"/>
              </a:rPr>
              <a:t>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Ordinateur Portable</a:t>
            </a:r>
            <a:endParaRPr sz="2000">
              <a:solidFill>
                <a:schemeClr val="accent6"/>
              </a:solidFill>
              <a:latin typeface="Century Gothic"/>
              <a:ea typeface="Century Gothic"/>
              <a:cs typeface="Century Gothic"/>
              <a:sym typeface="Century Gothic"/>
            </a:endParaRPr>
          </a:p>
        </p:txBody>
      </p:sp>
      <p:pic>
        <p:nvPicPr>
          <p:cNvPr id="237" name="Google Shape;237;p8"/>
          <p:cNvPicPr preferRelativeResize="0"/>
          <p:nvPr/>
        </p:nvPicPr>
        <p:blipFill rotWithShape="1">
          <a:blip r:embed="rId3">
            <a:alphaModFix/>
          </a:blip>
          <a:srcRect b="0" l="0" r="0" t="0"/>
          <a:stretch/>
        </p:blipFill>
        <p:spPr>
          <a:xfrm>
            <a:off x="237623" y="694925"/>
            <a:ext cx="711900" cy="711900"/>
          </a:xfrm>
          <a:prstGeom prst="rect">
            <a:avLst/>
          </a:prstGeom>
          <a:noFill/>
          <a:ln>
            <a:noFill/>
          </a:ln>
        </p:spPr>
      </p:pic>
      <p:pic>
        <p:nvPicPr>
          <p:cNvPr id="238" name="Google Shape;238;p8"/>
          <p:cNvPicPr preferRelativeResize="0"/>
          <p:nvPr/>
        </p:nvPicPr>
        <p:blipFill rotWithShape="1">
          <a:blip r:embed="rId4">
            <a:alphaModFix/>
          </a:blip>
          <a:srcRect b="0" l="0" r="0" t="0"/>
          <a:stretch/>
        </p:blipFill>
        <p:spPr>
          <a:xfrm>
            <a:off x="6732768" y="2026525"/>
            <a:ext cx="1815713" cy="1831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pic>
        <p:nvPicPr>
          <p:cNvPr id="244" name="Google Shape;244;p9"/>
          <p:cNvPicPr preferRelativeResize="0"/>
          <p:nvPr/>
        </p:nvPicPr>
        <p:blipFill rotWithShape="1">
          <a:blip r:embed="rId3">
            <a:alphaModFix/>
          </a:blip>
          <a:srcRect b="0" l="0" r="0" t="0"/>
          <a:stretch/>
        </p:blipFill>
        <p:spPr>
          <a:xfrm>
            <a:off x="5281056" y="2282048"/>
            <a:ext cx="3912934" cy="2204142"/>
          </a:xfrm>
          <a:prstGeom prst="rect">
            <a:avLst/>
          </a:prstGeom>
          <a:noFill/>
          <a:ln>
            <a:noFill/>
          </a:ln>
        </p:spPr>
      </p:pic>
      <p:sp>
        <p:nvSpPr>
          <p:cNvPr id="245" name="Google Shape;245;p9"/>
          <p:cNvSpPr txBox="1"/>
          <p:nvPr/>
        </p:nvSpPr>
        <p:spPr>
          <a:xfrm>
            <a:off x="120000" y="1842225"/>
            <a:ext cx="5719800" cy="3120824"/>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336550" lvl="0" marL="457200" marR="0" rtl="0" algn="l">
              <a:lnSpc>
                <a:spcPct val="100000"/>
              </a:lnSpc>
              <a:spcBef>
                <a:spcPts val="0"/>
              </a:spcBef>
              <a:spcAft>
                <a:spcPts val="0"/>
              </a:spcAft>
              <a:buClr>
                <a:srgbClr val="000000"/>
              </a:buClr>
              <a:buSzPts val="1700"/>
              <a:buFont typeface="Century Gothic"/>
              <a:buChar char="■"/>
            </a:pPr>
            <a:r>
              <a:rPr b="1" i="0" lang="en" sz="1700" u="none" cap="none" strike="noStrike">
                <a:solidFill>
                  <a:srgbClr val="000000"/>
                </a:solidFill>
                <a:latin typeface="Century Gothic"/>
                <a:ea typeface="Century Gothic"/>
                <a:cs typeface="Century Gothic"/>
                <a:sym typeface="Century Gothic"/>
              </a:rPr>
              <a:t>Pour utiliser </a:t>
            </a:r>
            <a:r>
              <a:rPr b="1" i="0" lang="en" sz="1700" u="sng" cap="none" strike="noStrike">
                <a:solidFill>
                  <a:srgbClr val="7030A0"/>
                </a:solidFill>
                <a:latin typeface="Century Gothic"/>
                <a:ea typeface="Century Gothic"/>
                <a:cs typeface="Century Gothic"/>
                <a:sym typeface="Century Gothic"/>
              </a:rPr>
              <a:t>DemosExamen</a:t>
            </a:r>
            <a:r>
              <a:rPr b="1" i="0" lang="en" sz="1700" u="none" cap="none" strike="noStrike">
                <a:solidFill>
                  <a:srgbClr val="000000"/>
                </a:solidFill>
                <a:latin typeface="Century Gothic"/>
                <a:ea typeface="Century Gothic"/>
                <a:cs typeface="Century Gothic"/>
                <a:sym typeface="Century Gothic"/>
              </a:rPr>
              <a:t> pendant une évaluation</a:t>
            </a:r>
            <a:endParaRPr/>
          </a:p>
          <a:p>
            <a:pPr indent="-228600" lvl="0" marL="457200" marR="0" rtl="0" algn="l">
              <a:lnSpc>
                <a:spcPct val="100000"/>
              </a:lnSpc>
              <a:spcBef>
                <a:spcPts val="0"/>
              </a:spcBef>
              <a:spcAft>
                <a:spcPts val="0"/>
              </a:spcAft>
              <a:buClr>
                <a:srgbClr val="000000"/>
              </a:buClr>
              <a:buSzPts val="1700"/>
              <a:buFont typeface="Century Gothic"/>
              <a:buNone/>
            </a:pPr>
            <a:r>
              <a:t/>
            </a:r>
            <a:endParaRPr b="0" i="0" sz="1400" u="none" cap="none" strike="noStrike">
              <a:solidFill>
                <a:srgbClr val="000000"/>
              </a:solidFill>
              <a:latin typeface="Century Gothic"/>
              <a:ea typeface="Century Gothic"/>
              <a:cs typeface="Century Gothic"/>
              <a:sym typeface="Century Gothic"/>
            </a:endParaRPr>
          </a:p>
          <a:p>
            <a:pPr indent="-317500" lvl="1" marL="914400" marR="0" rtl="0" algn="l">
              <a:lnSpc>
                <a:spcPct val="115000"/>
              </a:lnSpc>
              <a:spcBef>
                <a:spcPts val="0"/>
              </a:spcBef>
              <a:spcAft>
                <a:spcPts val="0"/>
              </a:spcAft>
              <a:buClr>
                <a:srgbClr val="000000"/>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L’élève redémarre son ordinateur.</a:t>
            </a:r>
            <a:endParaRPr b="1" i="0" sz="1400" u="none" cap="none" strike="noStrike">
              <a:solidFill>
                <a:schemeClr val="accent5"/>
              </a:solidFill>
              <a:latin typeface="Century Gothic"/>
              <a:ea typeface="Century Gothic"/>
              <a:cs typeface="Century Gothic"/>
              <a:sym typeface="Century Gothic"/>
            </a:endParaRPr>
          </a:p>
          <a:p>
            <a:pPr indent="-317500" lvl="1" marL="914400" marR="0" rtl="0" algn="l">
              <a:lnSpc>
                <a:spcPct val="115000"/>
              </a:lnSpc>
              <a:spcBef>
                <a:spcPts val="0"/>
              </a:spcBef>
              <a:spcAft>
                <a:spcPts val="0"/>
              </a:spcAft>
              <a:buClr>
                <a:srgbClr val="000000"/>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L’élève se connecte sur la session “examen” de leur ordinateur </a:t>
            </a:r>
            <a:r>
              <a:rPr b="1" i="0" lang="en" sz="1400" u="none" cap="none" strike="noStrike">
                <a:solidFill>
                  <a:schemeClr val="accent5"/>
                </a:solidFill>
                <a:latin typeface="Century Gothic"/>
                <a:ea typeface="Century Gothic"/>
                <a:cs typeface="Century Gothic"/>
                <a:sym typeface="Century Gothic"/>
              </a:rPr>
              <a:t>→ </a:t>
            </a:r>
            <a:r>
              <a:rPr b="1" i="0" lang="en" sz="1400" u="sng" cap="none" strike="noStrike">
                <a:solidFill>
                  <a:schemeClr val="accent5"/>
                </a:solidFill>
                <a:latin typeface="Century Gothic"/>
                <a:ea typeface="Century Gothic"/>
                <a:cs typeface="Century Gothic"/>
                <a:sym typeface="Century Gothic"/>
                <a:hlinkClick r:id="rId4">
                  <a:extLst>
                    <a:ext uri="{A12FA001-AC4F-418D-AE19-62706E023703}">
                      <ahyp:hlinkClr val="tx"/>
                    </a:ext>
                  </a:extLst>
                </a:hlinkClick>
              </a:rPr>
              <a:t>Comment se connecter?</a:t>
            </a:r>
            <a:endParaRPr b="1" i="0" sz="1400" u="none" cap="none" strike="noStrike">
              <a:solidFill>
                <a:schemeClr val="accent5"/>
              </a:solidFill>
              <a:latin typeface="Century Gothic"/>
              <a:ea typeface="Century Gothic"/>
              <a:cs typeface="Century Gothic"/>
              <a:sym typeface="Century Gothic"/>
            </a:endParaRPr>
          </a:p>
          <a:p>
            <a:pPr indent="-317500" lvl="1" marL="914400" marR="0" rtl="0" algn="l">
              <a:lnSpc>
                <a:spcPct val="115000"/>
              </a:lnSpc>
              <a:spcBef>
                <a:spcPts val="0"/>
              </a:spcBef>
              <a:spcAft>
                <a:spcPts val="0"/>
              </a:spcAft>
              <a:buClr>
                <a:srgbClr val="000000"/>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L’élève accède à </a:t>
            </a:r>
            <a:r>
              <a:rPr b="1" i="0" lang="en" sz="1400" u="sng" cap="none" strike="noStrike">
                <a:solidFill>
                  <a:srgbClr val="7030A0"/>
                </a:solidFill>
                <a:latin typeface="Century Gothic"/>
                <a:ea typeface="Century Gothic"/>
                <a:cs typeface="Century Gothic"/>
                <a:sym typeface="Century Gothic"/>
              </a:rPr>
              <a:t>DesmosExamen</a:t>
            </a:r>
            <a:r>
              <a:rPr b="0" i="0" lang="en" sz="1400" u="none" cap="none" strike="noStrike">
                <a:solidFill>
                  <a:srgbClr val="000000"/>
                </a:solidFill>
                <a:latin typeface="Century Gothic"/>
                <a:ea typeface="Century Gothic"/>
                <a:cs typeface="Century Gothic"/>
                <a:sym typeface="Century Gothic"/>
              </a:rPr>
              <a:t> en utilisant l’icône sur le bureau de l’ordinateur</a:t>
            </a:r>
            <a:endParaRPr b="1" i="0" sz="1400" u="none" cap="none" strike="noStrike">
              <a:solidFill>
                <a:schemeClr val="accent5"/>
              </a:solidFill>
              <a:latin typeface="Century Gothic"/>
              <a:ea typeface="Century Gothic"/>
              <a:cs typeface="Century Gothic"/>
              <a:sym typeface="Century Gothic"/>
            </a:endParaRPr>
          </a:p>
          <a:p>
            <a:pPr indent="-317500" lvl="1" marL="914400" marR="0" rtl="0" algn="l">
              <a:lnSpc>
                <a:spcPct val="115000"/>
              </a:lnSpc>
              <a:spcBef>
                <a:spcPts val="0"/>
              </a:spcBef>
              <a:spcAft>
                <a:spcPts val="0"/>
              </a:spcAft>
              <a:buClr>
                <a:srgbClr val="000000"/>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Appareil verrouillé </a:t>
            </a:r>
            <a:r>
              <a:rPr b="1" i="0" lang="en" sz="1400" u="none" cap="none" strike="noStrike">
                <a:solidFill>
                  <a:schemeClr val="accent5"/>
                </a:solidFill>
                <a:latin typeface="Century Gothic"/>
                <a:ea typeface="Century Gothic"/>
                <a:cs typeface="Century Gothic"/>
                <a:sym typeface="Century Gothic"/>
              </a:rPr>
              <a:t>→ Oui</a:t>
            </a:r>
            <a:endParaRPr b="1" i="0" sz="1400" u="none" cap="none" strike="noStrike">
              <a:solidFill>
                <a:schemeClr val="accent5"/>
              </a:solidFill>
              <a:latin typeface="Century Gothic"/>
              <a:ea typeface="Century Gothic"/>
              <a:cs typeface="Century Gothic"/>
              <a:sym typeface="Century Gothic"/>
            </a:endParaRPr>
          </a:p>
          <a:p>
            <a:pPr indent="-317500" lvl="1" marL="914400" marR="0" rtl="0" algn="l">
              <a:lnSpc>
                <a:spcPct val="115000"/>
              </a:lnSpc>
              <a:spcBef>
                <a:spcPts val="0"/>
              </a:spcBef>
              <a:spcAft>
                <a:spcPts val="0"/>
              </a:spcAft>
              <a:buClr>
                <a:srgbClr val="000000"/>
              </a:buClr>
              <a:buSzPts val="1400"/>
              <a:buFont typeface="Century Gothic"/>
              <a:buAutoNum type="arabicPeriod"/>
            </a:pPr>
            <a:r>
              <a:rPr b="0" i="0" lang="en" sz="1400" u="none" cap="none" strike="noStrike">
                <a:solidFill>
                  <a:srgbClr val="000000"/>
                </a:solidFill>
                <a:latin typeface="Century Gothic"/>
                <a:ea typeface="Century Gothic"/>
                <a:cs typeface="Century Gothic"/>
                <a:sym typeface="Century Gothic"/>
              </a:rPr>
              <a:t>Pour vérifier que l’élève est en session “examen”</a:t>
            </a:r>
            <a:r>
              <a:rPr b="1" i="0" lang="en" sz="1400" u="none" cap="none" strike="noStrike">
                <a:solidFill>
                  <a:schemeClr val="accent5"/>
                </a:solidFill>
                <a:latin typeface="Century Gothic"/>
                <a:ea typeface="Century Gothic"/>
                <a:cs typeface="Century Gothic"/>
                <a:sym typeface="Century Gothic"/>
              </a:rPr>
              <a:t>→ Fond d’écran rouge </a:t>
            </a:r>
            <a:endParaRPr b="1" i="0" sz="1400" u="none" cap="none" strike="noStrike">
              <a:solidFill>
                <a:schemeClr val="accent5"/>
              </a:solidFill>
              <a:latin typeface="Century Gothic"/>
              <a:ea typeface="Century Gothic"/>
              <a:cs typeface="Century Gothic"/>
              <a:sym typeface="Century Gothic"/>
            </a:endParaRPr>
          </a:p>
        </p:txBody>
      </p:sp>
      <p:sp>
        <p:nvSpPr>
          <p:cNvPr id="246" name="Google Shape;246;p9"/>
          <p:cNvSpPr txBox="1"/>
          <p:nvPr>
            <p:ph type="title"/>
          </p:nvPr>
        </p:nvSpPr>
        <p:spPr>
          <a:xfrm>
            <a:off x="1024200" y="530725"/>
            <a:ext cx="3537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Ordinateur Portable</a:t>
            </a:r>
            <a:endParaRPr sz="2000">
              <a:solidFill>
                <a:schemeClr val="accent6"/>
              </a:solidFill>
              <a:latin typeface="Century Gothic"/>
              <a:ea typeface="Century Gothic"/>
              <a:cs typeface="Century Gothic"/>
              <a:sym typeface="Century Gothic"/>
            </a:endParaRPr>
          </a:p>
        </p:txBody>
      </p:sp>
      <p:pic>
        <p:nvPicPr>
          <p:cNvPr id="247" name="Google Shape;247;p9"/>
          <p:cNvPicPr preferRelativeResize="0"/>
          <p:nvPr/>
        </p:nvPicPr>
        <p:blipFill rotWithShape="1">
          <a:blip r:embed="rId5">
            <a:alphaModFix/>
          </a:blip>
          <a:srcRect b="0" l="0" r="0" t="0"/>
          <a:stretch/>
        </p:blipFill>
        <p:spPr>
          <a:xfrm>
            <a:off x="237623" y="694925"/>
            <a:ext cx="711900" cy="711900"/>
          </a:xfrm>
          <a:prstGeom prst="rect">
            <a:avLst/>
          </a:prstGeom>
          <a:noFill/>
          <a:ln>
            <a:noFill/>
          </a:ln>
        </p:spPr>
      </p:pic>
      <p:pic>
        <p:nvPicPr>
          <p:cNvPr id="248" name="Google Shape;248;p9"/>
          <p:cNvPicPr preferRelativeResize="0"/>
          <p:nvPr/>
        </p:nvPicPr>
        <p:blipFill rotWithShape="1">
          <a:blip r:embed="rId6">
            <a:alphaModFix/>
          </a:blip>
          <a:srcRect b="0" l="0" r="0" t="0"/>
          <a:stretch/>
        </p:blipFill>
        <p:spPr>
          <a:xfrm>
            <a:off x="6310313" y="70575"/>
            <a:ext cx="2126456" cy="21444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254" name="Google Shape;254;p10"/>
          <p:cNvSpPr txBox="1"/>
          <p:nvPr>
            <p:ph type="title"/>
          </p:nvPr>
        </p:nvSpPr>
        <p:spPr>
          <a:xfrm>
            <a:off x="1035450" y="530725"/>
            <a:ext cx="35037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Vidéo explicative</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600">
                <a:solidFill>
                  <a:schemeClr val="accent6"/>
                </a:solidFill>
                <a:latin typeface="Century Gothic"/>
                <a:ea typeface="Century Gothic"/>
                <a:cs typeface="Century Gothic"/>
                <a:sym typeface="Century Gothic"/>
              </a:rPr>
              <a:t>Jocelyn Dagenais</a:t>
            </a:r>
            <a:endParaRPr sz="1600">
              <a:solidFill>
                <a:schemeClr val="accent6"/>
              </a:solidFill>
              <a:latin typeface="Century Gothic"/>
              <a:ea typeface="Century Gothic"/>
              <a:cs typeface="Century Gothic"/>
              <a:sym typeface="Century Gothic"/>
            </a:endParaRPr>
          </a:p>
        </p:txBody>
      </p:sp>
      <p:pic>
        <p:nvPicPr>
          <p:cNvPr id="255" name="Google Shape;255;p10">
            <a:hlinkClick r:id="rId3"/>
          </p:cNvPr>
          <p:cNvPicPr preferRelativeResize="0"/>
          <p:nvPr/>
        </p:nvPicPr>
        <p:blipFill rotWithShape="1">
          <a:blip r:embed="rId4">
            <a:alphaModFix/>
          </a:blip>
          <a:srcRect b="0" l="0" r="0" t="0"/>
          <a:stretch/>
        </p:blipFill>
        <p:spPr>
          <a:xfrm>
            <a:off x="3327650" y="1782100"/>
            <a:ext cx="2488700" cy="248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f5845d4329_0_19"/>
          <p:cNvSpPr/>
          <p:nvPr/>
        </p:nvSpPr>
        <p:spPr>
          <a:xfrm>
            <a:off x="4863825" y="237625"/>
            <a:ext cx="4001700" cy="132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61" name="Google Shape;261;g2f5845d4329_0_19"/>
          <p:cNvSpPr/>
          <p:nvPr/>
        </p:nvSpPr>
        <p:spPr>
          <a:xfrm>
            <a:off x="4863825" y="3347225"/>
            <a:ext cx="4001700" cy="1605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62" name="Google Shape;262;g2f5845d4329_0_19"/>
          <p:cNvSpPr/>
          <p:nvPr/>
        </p:nvSpPr>
        <p:spPr>
          <a:xfrm>
            <a:off x="4863825" y="1814025"/>
            <a:ext cx="4001700" cy="132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263" name="Google Shape;263;g2f5845d4329_0_1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264" name="Google Shape;264;g2f5845d4329_0_19"/>
          <p:cNvSpPr txBox="1"/>
          <p:nvPr>
            <p:ph type="title"/>
          </p:nvPr>
        </p:nvSpPr>
        <p:spPr>
          <a:xfrm>
            <a:off x="1035450" y="530725"/>
            <a:ext cx="35037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000">
                <a:latin typeface="Century Gothic"/>
                <a:ea typeface="Century Gothic"/>
                <a:cs typeface="Century Gothic"/>
                <a:sym typeface="Century Gothic"/>
                <a:extLst>
                  <a:ext uri="http://customooxmlschemas.google.com/">
                    <go:slidesCustomData xmlns:go="http://customooxmlschemas.google.com/" textRoundtripDataId="0"/>
                  </a:ext>
                </a:extLst>
              </a:rPr>
              <a:t>Les tâches d’appropriation</a:t>
            </a:r>
            <a:endParaRPr sz="2000">
              <a:latin typeface="Century Gothic"/>
              <a:ea typeface="Century Gothic"/>
              <a:cs typeface="Century Gothic"/>
              <a:sym typeface="Century Gothic"/>
              <a:extLst>
                <a:ext uri="http://customooxmlschemas.google.com/">
                  <go:slidesCustomData xmlns:go="http://customooxmlschemas.google.com/" textRoundtripDataId="1"/>
                </a:ext>
              </a:extLst>
            </a:endParaRPr>
          </a:p>
          <a:p>
            <a:pPr indent="0" lvl="0" marL="0" rtl="0" algn="l">
              <a:lnSpc>
                <a:spcPct val="100000"/>
              </a:lnSpc>
              <a:spcBef>
                <a:spcPts val="0"/>
              </a:spcBef>
              <a:spcAft>
                <a:spcPts val="0"/>
              </a:spcAft>
              <a:buSzPts val="1800"/>
              <a:buNone/>
            </a:pPr>
            <a:r>
              <a:rPr lang="en" sz="1900">
                <a:solidFill>
                  <a:schemeClr val="accent6"/>
                </a:solidFill>
                <a:latin typeface="Century Gothic"/>
                <a:ea typeface="Century Gothic"/>
                <a:cs typeface="Century Gothic"/>
                <a:sym typeface="Century Gothic"/>
                <a:extLst>
                  <a:ext uri="http://customooxmlschemas.google.com/">
                    <go:slidesCustomData xmlns:go="http://customooxmlschemas.google.com/" textRoundtripDataId="2"/>
                  </a:ext>
                </a:extLst>
              </a:rPr>
              <a:t>Clé en main</a:t>
            </a:r>
            <a:endParaRPr sz="1900">
              <a:solidFill>
                <a:schemeClr val="accent6"/>
              </a:solidFill>
              <a:latin typeface="Century Gothic"/>
              <a:ea typeface="Century Gothic"/>
              <a:cs typeface="Century Gothic"/>
              <a:sym typeface="Century Gothic"/>
            </a:endParaRPr>
          </a:p>
        </p:txBody>
      </p:sp>
      <p:sp>
        <p:nvSpPr>
          <p:cNvPr id="265" name="Google Shape;265;g2f5845d4329_0_19"/>
          <p:cNvSpPr txBox="1"/>
          <p:nvPr/>
        </p:nvSpPr>
        <p:spPr>
          <a:xfrm>
            <a:off x="4937150" y="229525"/>
            <a:ext cx="2527200" cy="13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3"/>
              </a:rPr>
              <a:t>Tâche 1 </a:t>
            </a:r>
            <a:r>
              <a:rPr lang="en" sz="2500" u="sng">
                <a:solidFill>
                  <a:schemeClr val="hlink"/>
                </a:solidFill>
                <a:latin typeface="Century Gothic"/>
                <a:ea typeface="Century Gothic"/>
                <a:cs typeface="Century Gothic"/>
                <a:sym typeface="Century Gothic"/>
                <a:hlinkClick r:id="rId4"/>
              </a:rPr>
              <a:t>: L’ordinateur </a:t>
            </a:r>
            <a:r>
              <a:rPr lang="en" sz="2500" u="sng">
                <a:solidFill>
                  <a:schemeClr val="hlink"/>
                </a:solidFill>
                <a:latin typeface="Century Gothic"/>
                <a:ea typeface="Century Gothic"/>
                <a:cs typeface="Century Gothic"/>
                <a:sym typeface="Century Gothic"/>
                <a:hlinkClick r:id="rId5"/>
              </a:rPr>
              <a:t>d'Ethan</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6"/>
              </a:rPr>
              <a:t>Tâche 2</a:t>
            </a:r>
            <a:r>
              <a:rPr lang="en" sz="2500" u="sng">
                <a:solidFill>
                  <a:schemeClr val="hlink"/>
                </a:solidFill>
                <a:latin typeface="Century Gothic"/>
                <a:ea typeface="Century Gothic"/>
                <a:cs typeface="Century Gothic"/>
                <a:sym typeface="Century Gothic"/>
                <a:hlinkClick r:id="rId7"/>
              </a:rPr>
              <a:t> : Les déchets sur la plage</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9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8"/>
              </a:rPr>
              <a:t>Tâche 3</a:t>
            </a:r>
            <a:r>
              <a:rPr lang="en" sz="2500" u="sng">
                <a:solidFill>
                  <a:schemeClr val="hlink"/>
                </a:solidFill>
                <a:latin typeface="Century Gothic"/>
                <a:ea typeface="Century Gothic"/>
                <a:cs typeface="Century Gothic"/>
                <a:sym typeface="Century Gothic"/>
                <a:hlinkClick r:id="rId9"/>
              </a:rPr>
              <a:t> : Se déplacer à Théorème-</a:t>
            </a:r>
            <a:r>
              <a:rPr lang="en" sz="2500" u="sng">
                <a:solidFill>
                  <a:schemeClr val="hlink"/>
                </a:solidFill>
                <a:latin typeface="Century Gothic"/>
                <a:ea typeface="Century Gothic"/>
                <a:cs typeface="Century Gothic"/>
                <a:sym typeface="Century Gothic"/>
                <a:hlinkClick r:id="rId10"/>
              </a:rPr>
              <a:t>sur</a:t>
            </a:r>
            <a:r>
              <a:rPr lang="en" sz="2500" u="sng">
                <a:solidFill>
                  <a:schemeClr val="hlink"/>
                </a:solidFill>
                <a:latin typeface="Century Gothic"/>
                <a:ea typeface="Century Gothic"/>
                <a:cs typeface="Century Gothic"/>
                <a:sym typeface="Century Gothic"/>
                <a:hlinkClick r:id="rId11"/>
              </a:rPr>
              <a:t>-Mer</a:t>
            </a:r>
            <a:endParaRPr sz="2500">
              <a:solidFill>
                <a:schemeClr val="accent1"/>
              </a:solidFill>
              <a:latin typeface="Century Gothic"/>
              <a:ea typeface="Century Gothic"/>
              <a:cs typeface="Century Gothic"/>
              <a:sym typeface="Century Gothic"/>
            </a:endParaRPr>
          </a:p>
        </p:txBody>
      </p:sp>
      <p:pic>
        <p:nvPicPr>
          <p:cNvPr id="266" name="Google Shape;266;g2f5845d4329_0_19"/>
          <p:cNvPicPr preferRelativeResize="0"/>
          <p:nvPr/>
        </p:nvPicPr>
        <p:blipFill rotWithShape="1">
          <a:blip r:embed="rId12">
            <a:alphaModFix/>
          </a:blip>
          <a:srcRect b="0" l="0" r="0" t="0"/>
          <a:stretch/>
        </p:blipFill>
        <p:spPr>
          <a:xfrm rot="-1286681">
            <a:off x="6227472" y="1086211"/>
            <a:ext cx="567505" cy="567505"/>
          </a:xfrm>
          <a:prstGeom prst="rect">
            <a:avLst/>
          </a:prstGeom>
          <a:noFill/>
          <a:ln>
            <a:noFill/>
          </a:ln>
        </p:spPr>
      </p:pic>
      <p:pic>
        <p:nvPicPr>
          <p:cNvPr id="267" name="Google Shape;267;g2f5845d4329_0_19"/>
          <p:cNvPicPr preferRelativeResize="0"/>
          <p:nvPr/>
        </p:nvPicPr>
        <p:blipFill rotWithShape="1">
          <a:blip r:embed="rId12">
            <a:alphaModFix/>
          </a:blip>
          <a:srcRect b="0" l="0" r="0" t="0"/>
          <a:stretch/>
        </p:blipFill>
        <p:spPr>
          <a:xfrm rot="-1286681">
            <a:off x="6373772" y="4548336"/>
            <a:ext cx="567505" cy="567505"/>
          </a:xfrm>
          <a:prstGeom prst="rect">
            <a:avLst/>
          </a:prstGeom>
          <a:noFill/>
          <a:ln>
            <a:noFill/>
          </a:ln>
        </p:spPr>
      </p:pic>
      <p:pic>
        <p:nvPicPr>
          <p:cNvPr id="268" name="Google Shape;268;g2f5845d4329_0_19"/>
          <p:cNvPicPr preferRelativeResize="0"/>
          <p:nvPr/>
        </p:nvPicPr>
        <p:blipFill rotWithShape="1">
          <a:blip r:embed="rId12">
            <a:alphaModFix/>
          </a:blip>
          <a:srcRect b="0" l="0" r="0" t="0"/>
          <a:stretch/>
        </p:blipFill>
        <p:spPr>
          <a:xfrm rot="-1286681">
            <a:off x="6227472" y="2695611"/>
            <a:ext cx="567505" cy="567505"/>
          </a:xfrm>
          <a:prstGeom prst="rect">
            <a:avLst/>
          </a:prstGeom>
          <a:noFill/>
          <a:ln>
            <a:noFill/>
          </a:ln>
        </p:spPr>
      </p:pic>
      <p:sp>
        <p:nvSpPr>
          <p:cNvPr id="269" name="Google Shape;269;g2f5845d4329_0_19"/>
          <p:cNvSpPr txBox="1"/>
          <p:nvPr/>
        </p:nvSpPr>
        <p:spPr>
          <a:xfrm>
            <a:off x="406800" y="1737825"/>
            <a:ext cx="42537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piloter les activités?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Pourquoi pister les élèves dans leur démarche?</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Quelle est l’utilité des capsules vidéos?</a:t>
            </a:r>
            <a:endParaRPr sz="2000">
              <a:solidFill>
                <a:schemeClr val="accent1"/>
              </a:solidFill>
              <a:latin typeface="Century Gothic"/>
              <a:ea typeface="Century Gothic"/>
              <a:cs typeface="Century Gothic"/>
              <a:sym typeface="Century Gothic"/>
            </a:endParaRPr>
          </a:p>
        </p:txBody>
      </p:sp>
      <p:pic>
        <p:nvPicPr>
          <p:cNvPr id="270" name="Google Shape;270;g2f5845d4329_0_19">
            <a:hlinkClick r:id="rId13"/>
          </p:cNvPr>
          <p:cNvPicPr preferRelativeResize="0"/>
          <p:nvPr/>
        </p:nvPicPr>
        <p:blipFill rotWithShape="1">
          <a:blip r:embed="rId14">
            <a:alphaModFix/>
          </a:blip>
          <a:srcRect b="5014" l="10500" r="12117" t="9266"/>
          <a:stretch/>
        </p:blipFill>
        <p:spPr>
          <a:xfrm>
            <a:off x="7464350" y="384175"/>
            <a:ext cx="1046625" cy="1028700"/>
          </a:xfrm>
          <a:prstGeom prst="rect">
            <a:avLst/>
          </a:prstGeom>
          <a:noFill/>
          <a:ln>
            <a:noFill/>
          </a:ln>
        </p:spPr>
      </p:pic>
      <p:pic>
        <p:nvPicPr>
          <p:cNvPr id="271" name="Google Shape;271;g2f5845d4329_0_19">
            <a:hlinkClick r:id="rId15"/>
          </p:cNvPr>
          <p:cNvPicPr preferRelativeResize="0"/>
          <p:nvPr/>
        </p:nvPicPr>
        <p:blipFill rotWithShape="1">
          <a:blip r:embed="rId14">
            <a:alphaModFix/>
          </a:blip>
          <a:srcRect b="5014" l="10500" r="12117" t="9266"/>
          <a:stretch/>
        </p:blipFill>
        <p:spPr>
          <a:xfrm>
            <a:off x="7391650" y="3648500"/>
            <a:ext cx="1046625" cy="1028700"/>
          </a:xfrm>
          <a:prstGeom prst="rect">
            <a:avLst/>
          </a:prstGeom>
          <a:noFill/>
          <a:ln>
            <a:noFill/>
          </a:ln>
        </p:spPr>
      </p:pic>
      <p:pic>
        <p:nvPicPr>
          <p:cNvPr id="272" name="Google Shape;272;g2f5845d4329_0_19">
            <a:hlinkClick r:id="rId16"/>
          </p:cNvPr>
          <p:cNvPicPr preferRelativeResize="0"/>
          <p:nvPr/>
        </p:nvPicPr>
        <p:blipFill rotWithShape="1">
          <a:blip r:embed="rId14">
            <a:alphaModFix/>
          </a:blip>
          <a:srcRect b="5014" l="10500" r="12117" t="9266"/>
          <a:stretch/>
        </p:blipFill>
        <p:spPr>
          <a:xfrm>
            <a:off x="7464350" y="1981200"/>
            <a:ext cx="1046625" cy="102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f72bdc07d3_1_2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8" name="Google Shape;278;g2f72bdc07d3_1_20"/>
          <p:cNvSpPr txBox="1"/>
          <p:nvPr>
            <p:ph idx="4294967295" type="body"/>
          </p:nvPr>
        </p:nvSpPr>
        <p:spPr>
          <a:xfrm>
            <a:off x="1556100" y="2067300"/>
            <a:ext cx="6031800" cy="100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FFFFFF"/>
                </a:solidFill>
                <a:latin typeface="Century Gothic"/>
                <a:ea typeface="Century Gothic"/>
                <a:cs typeface="Century Gothic"/>
                <a:sym typeface="Century Gothic"/>
              </a:rPr>
              <a:t>Période d’essai et de réflexions</a:t>
            </a:r>
            <a:endParaRPr>
              <a:solidFill>
                <a:srgbClr val="FFFFF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f72bdc07d3_1_2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4" name="Google Shape;284;g2f72bdc07d3_1_25"/>
          <p:cNvSpPr txBox="1"/>
          <p:nvPr>
            <p:ph idx="4294967295" type="body"/>
          </p:nvPr>
        </p:nvSpPr>
        <p:spPr>
          <a:xfrm>
            <a:off x="1556100" y="1364200"/>
            <a:ext cx="6031800" cy="699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solidFill>
                  <a:srgbClr val="FFFFFF"/>
                </a:solidFill>
                <a:latin typeface="Century Gothic"/>
                <a:ea typeface="Century Gothic"/>
                <a:cs typeface="Century Gothic"/>
                <a:sym typeface="Century Gothic"/>
              </a:rPr>
              <a:t>Temps de création</a:t>
            </a:r>
            <a:endParaRPr b="1">
              <a:solidFill>
                <a:srgbClr val="FFFFFF"/>
              </a:solidFill>
              <a:latin typeface="Century Gothic"/>
              <a:ea typeface="Century Gothic"/>
              <a:cs typeface="Century Gothic"/>
              <a:sym typeface="Century Gothic"/>
            </a:endParaRPr>
          </a:p>
        </p:txBody>
      </p:sp>
      <p:sp>
        <p:nvSpPr>
          <p:cNvPr id="285" name="Google Shape;285;g2f72bdc07d3_1_25"/>
          <p:cNvSpPr txBox="1"/>
          <p:nvPr/>
        </p:nvSpPr>
        <p:spPr>
          <a:xfrm>
            <a:off x="2370900" y="2094075"/>
            <a:ext cx="44022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FFFF"/>
                </a:solidFill>
                <a:latin typeface="Century Gothic"/>
                <a:ea typeface="Century Gothic"/>
                <a:cs typeface="Century Gothic"/>
                <a:sym typeface="Century Gothic"/>
              </a:rPr>
              <a:t>Suggestion de contenu  </a:t>
            </a:r>
            <a:endParaRPr sz="1800">
              <a:solidFill>
                <a:srgbClr val="FFFFFF"/>
              </a:solidFill>
              <a:latin typeface="Century Gothic"/>
              <a:ea typeface="Century Gothic"/>
              <a:cs typeface="Century Gothic"/>
              <a:sym typeface="Century Gothic"/>
            </a:endParaRPr>
          </a:p>
          <a:p>
            <a:pPr indent="-342900" lvl="0" marL="457200" rtl="0" algn="l">
              <a:spcBef>
                <a:spcPts val="0"/>
              </a:spcBef>
              <a:spcAft>
                <a:spcPts val="0"/>
              </a:spcAft>
              <a:buClr>
                <a:srgbClr val="FFFFFF"/>
              </a:buClr>
              <a:buSzPts val="1800"/>
              <a:buFont typeface="Century Gothic"/>
              <a:buAutoNum type="arabicPeriod"/>
            </a:pPr>
            <a:r>
              <a:rPr lang="en" sz="1800">
                <a:solidFill>
                  <a:srgbClr val="FFFFFF"/>
                </a:solidFill>
                <a:latin typeface="Century Gothic"/>
                <a:ea typeface="Century Gothic"/>
                <a:cs typeface="Century Gothic"/>
                <a:sym typeface="Century Gothic"/>
              </a:rPr>
              <a:t>Quadratique/ exponentielle </a:t>
            </a:r>
            <a:endParaRPr sz="1800">
              <a:solidFill>
                <a:srgbClr val="FFFFFF"/>
              </a:solidFill>
              <a:latin typeface="Century Gothic"/>
              <a:ea typeface="Century Gothic"/>
              <a:cs typeface="Century Gothic"/>
              <a:sym typeface="Century Gothic"/>
            </a:endParaRPr>
          </a:p>
          <a:p>
            <a:pPr indent="-342900" lvl="0" marL="457200" rtl="0" algn="l">
              <a:spcBef>
                <a:spcPts val="0"/>
              </a:spcBef>
              <a:spcAft>
                <a:spcPts val="0"/>
              </a:spcAft>
              <a:buClr>
                <a:srgbClr val="FFFFFF"/>
              </a:buClr>
              <a:buSzPts val="1800"/>
              <a:buFont typeface="Century Gothic"/>
              <a:buAutoNum type="arabicPeriod"/>
            </a:pPr>
            <a:r>
              <a:rPr lang="en" sz="1800">
                <a:solidFill>
                  <a:srgbClr val="FFFFFF"/>
                </a:solidFill>
                <a:latin typeface="Century Gothic"/>
                <a:ea typeface="Century Gothic"/>
                <a:cs typeface="Century Gothic"/>
                <a:sym typeface="Century Gothic"/>
              </a:rPr>
              <a:t>Nuage de point</a:t>
            </a:r>
            <a:endParaRPr sz="1800">
              <a:solidFill>
                <a:srgbClr val="FFFFFF"/>
              </a:solidFill>
              <a:latin typeface="Century Gothic"/>
              <a:ea typeface="Century Gothic"/>
              <a:cs typeface="Century Gothic"/>
              <a:sym typeface="Century Gothic"/>
            </a:endParaRPr>
          </a:p>
          <a:p>
            <a:pPr indent="-342900" lvl="0" marL="457200" rtl="0" algn="l">
              <a:spcBef>
                <a:spcPts val="0"/>
              </a:spcBef>
              <a:spcAft>
                <a:spcPts val="0"/>
              </a:spcAft>
              <a:buClr>
                <a:srgbClr val="FFFFFF"/>
              </a:buClr>
              <a:buSzPts val="1800"/>
              <a:buFont typeface="Century Gothic"/>
              <a:buAutoNum type="arabicPeriod"/>
            </a:pPr>
            <a:r>
              <a:rPr lang="en" sz="1800">
                <a:solidFill>
                  <a:srgbClr val="FFFFFF"/>
                </a:solidFill>
                <a:latin typeface="Century Gothic"/>
                <a:ea typeface="Century Gothic"/>
                <a:cs typeface="Century Gothic"/>
                <a:sym typeface="Century Gothic"/>
              </a:rPr>
              <a:t>Inéquations</a:t>
            </a:r>
            <a:endParaRPr sz="1800">
              <a:solidFill>
                <a:srgbClr val="FFFFFF"/>
              </a:solidFill>
              <a:latin typeface="Century Gothic"/>
              <a:ea typeface="Century Gothic"/>
              <a:cs typeface="Century Gothic"/>
              <a:sym typeface="Century Gothic"/>
            </a:endParaRPr>
          </a:p>
          <a:p>
            <a:pPr indent="-342900" lvl="0" marL="457200" rtl="0" algn="l">
              <a:spcBef>
                <a:spcPts val="0"/>
              </a:spcBef>
              <a:spcAft>
                <a:spcPts val="0"/>
              </a:spcAft>
              <a:buClr>
                <a:srgbClr val="FFFFFF"/>
              </a:buClr>
              <a:buSzPts val="1800"/>
              <a:buFont typeface="Century Gothic"/>
              <a:buAutoNum type="arabicPeriod"/>
            </a:pPr>
            <a:r>
              <a:rPr lang="en" sz="1800">
                <a:solidFill>
                  <a:srgbClr val="FFFFFF"/>
                </a:solidFill>
                <a:latin typeface="Century Gothic"/>
                <a:ea typeface="Century Gothic"/>
                <a:cs typeface="Century Gothic"/>
                <a:sym typeface="Century Gothic"/>
              </a:rPr>
              <a:t>fonctions par parties</a:t>
            </a:r>
            <a:endParaRPr sz="1800">
              <a:solidFill>
                <a:srgbClr val="FFFFFF"/>
              </a:solidFill>
              <a:latin typeface="Century Gothic"/>
              <a:ea typeface="Century Gothic"/>
              <a:cs typeface="Century Gothic"/>
              <a:sym typeface="Century Gothic"/>
            </a:endParaRPr>
          </a:p>
        </p:txBody>
      </p:sp>
      <p:sp>
        <p:nvSpPr>
          <p:cNvPr id="286" name="Google Shape;286;g2f72bdc07d3_1_25"/>
          <p:cNvSpPr txBox="1"/>
          <p:nvPr/>
        </p:nvSpPr>
        <p:spPr>
          <a:xfrm>
            <a:off x="1499700" y="4440375"/>
            <a:ext cx="61446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900" u="sng">
                <a:solidFill>
                  <a:schemeClr val="hlink"/>
                </a:solidFill>
                <a:latin typeface="Century Gothic"/>
                <a:ea typeface="Century Gothic"/>
                <a:cs typeface="Century Gothic"/>
                <a:sym typeface="Century Gothic"/>
                <a:hlinkClick r:id="rId3"/>
              </a:rPr>
              <a:t>Gabarit d’activité à dupliquer</a:t>
            </a:r>
            <a:endParaRPr sz="2900">
              <a:solidFill>
                <a:schemeClr val="dk1"/>
              </a:solidFill>
              <a:latin typeface="Century Gothic"/>
              <a:ea typeface="Century Gothic"/>
              <a:cs typeface="Century Gothic"/>
              <a:sym typeface="Century Gothic"/>
            </a:endParaRPr>
          </a:p>
        </p:txBody>
      </p:sp>
      <p:pic>
        <p:nvPicPr>
          <p:cNvPr id="287" name="Google Shape;287;g2f72bdc07d3_1_25"/>
          <p:cNvPicPr preferRelativeResize="0"/>
          <p:nvPr/>
        </p:nvPicPr>
        <p:blipFill rotWithShape="1">
          <a:blip r:embed="rId4">
            <a:alphaModFix/>
          </a:blip>
          <a:srcRect b="0" l="0" r="0" t="0"/>
          <a:stretch/>
        </p:blipFill>
        <p:spPr>
          <a:xfrm rot="-1286684">
            <a:off x="7224677" y="4691503"/>
            <a:ext cx="453495" cy="4534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latin typeface="Century Gothic"/>
                <a:ea typeface="Century Gothic"/>
                <a:cs typeface="Century Gothic"/>
                <a:sym typeface="Century Gothic"/>
              </a:rPr>
              <a:t>‹#›</a:t>
            </a:fld>
            <a:endParaRPr>
              <a:solidFill>
                <a:srgbClr val="FFFFFF"/>
              </a:solidFill>
              <a:latin typeface="Century Gothic"/>
              <a:ea typeface="Century Gothic"/>
              <a:cs typeface="Century Gothic"/>
              <a:sym typeface="Century Gothic"/>
            </a:endParaRPr>
          </a:p>
        </p:txBody>
      </p:sp>
      <p:sp>
        <p:nvSpPr>
          <p:cNvPr id="293" name="Google Shape;293;p11"/>
          <p:cNvSpPr txBox="1"/>
          <p:nvPr>
            <p:ph type="title"/>
          </p:nvPr>
        </p:nvSpPr>
        <p:spPr>
          <a:xfrm>
            <a:off x="1035450" y="530725"/>
            <a:ext cx="3504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Notre</a:t>
            </a:r>
            <a:r>
              <a:rPr lang="en" sz="2000">
                <a:solidFill>
                  <a:schemeClr val="accent6"/>
                </a:solidFill>
                <a:latin typeface="Century Gothic"/>
                <a:ea typeface="Century Gothic"/>
                <a:cs typeface="Century Gothic"/>
                <a:sym typeface="Century Gothic"/>
              </a:rPr>
              <a:t> organisation</a:t>
            </a:r>
            <a:endParaRPr sz="2000">
              <a:solidFill>
                <a:schemeClr val="accent6"/>
              </a:solidFill>
              <a:latin typeface="Century Gothic"/>
              <a:ea typeface="Century Gothic"/>
              <a:cs typeface="Century Gothic"/>
              <a:sym typeface="Century Gothic"/>
            </a:endParaRPr>
          </a:p>
        </p:txBody>
      </p:sp>
      <p:grpSp>
        <p:nvGrpSpPr>
          <p:cNvPr id="294" name="Google Shape;294;p11"/>
          <p:cNvGrpSpPr/>
          <p:nvPr/>
        </p:nvGrpSpPr>
        <p:grpSpPr>
          <a:xfrm rot="1740764">
            <a:off x="3197289" y="921155"/>
            <a:ext cx="4219382" cy="4147184"/>
            <a:chOff x="2820225" y="891450"/>
            <a:chExt cx="3175200" cy="3175200"/>
          </a:xfrm>
        </p:grpSpPr>
        <p:sp>
          <p:nvSpPr>
            <p:cNvPr id="295" name="Google Shape;295;p11"/>
            <p:cNvSpPr/>
            <p:nvPr/>
          </p:nvSpPr>
          <p:spPr>
            <a:xfrm rot="10800000">
              <a:off x="2820225" y="891450"/>
              <a:ext cx="3175200" cy="3175200"/>
            </a:xfrm>
            <a:prstGeom prst="blockArc">
              <a:avLst>
                <a:gd fmla="val 5399801" name="adj1"/>
                <a:gd fmla="val 3012680" name="adj2"/>
                <a:gd fmla="val 6939" name="adj3"/>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96" name="Google Shape;296;p11"/>
            <p:cNvSpPr/>
            <p:nvPr/>
          </p:nvSpPr>
          <p:spPr>
            <a:xfrm rot="10800000">
              <a:off x="3175023" y="1179900"/>
              <a:ext cx="450600" cy="4506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sp>
        <p:nvSpPr>
          <p:cNvPr id="297" name="Google Shape;297;p11"/>
          <p:cNvSpPr/>
          <p:nvPr/>
        </p:nvSpPr>
        <p:spPr>
          <a:xfrm>
            <a:off x="6253725" y="39888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Enseignant.es</a:t>
            </a:r>
            <a:endParaRPr b="1" i="0" sz="1400" u="none" cap="none" strike="noStrike">
              <a:solidFill>
                <a:srgbClr val="FFFFFF"/>
              </a:solidFill>
              <a:latin typeface="Century Gothic"/>
              <a:ea typeface="Century Gothic"/>
              <a:cs typeface="Century Gothic"/>
              <a:sym typeface="Century Gothic"/>
            </a:endParaRPr>
          </a:p>
        </p:txBody>
      </p:sp>
      <p:sp>
        <p:nvSpPr>
          <p:cNvPr id="298" name="Google Shape;298;p11"/>
          <p:cNvSpPr/>
          <p:nvPr/>
        </p:nvSpPr>
        <p:spPr>
          <a:xfrm>
            <a:off x="6435750" y="1685848"/>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Math</a:t>
            </a:r>
            <a:endParaRPr b="1" i="0" sz="1400" u="none" cap="none" strike="noStrike">
              <a:solidFill>
                <a:srgbClr val="FFFFFF"/>
              </a:solidFill>
              <a:latin typeface="Century Gothic"/>
              <a:ea typeface="Century Gothic"/>
              <a:cs typeface="Century Gothic"/>
              <a:sym typeface="Century Gothic"/>
            </a:endParaRPr>
          </a:p>
        </p:txBody>
      </p:sp>
      <p:sp>
        <p:nvSpPr>
          <p:cNvPr id="299" name="Google Shape;299;p11"/>
          <p:cNvSpPr/>
          <p:nvPr/>
        </p:nvSpPr>
        <p:spPr>
          <a:xfrm>
            <a:off x="6889725" y="28566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CP RÉCIT</a:t>
            </a:r>
            <a:endParaRPr b="1" i="0" sz="1400" u="none" cap="none" strike="noStrike">
              <a:solidFill>
                <a:srgbClr val="FFFFFF"/>
              </a:solidFill>
              <a:latin typeface="Century Gothic"/>
              <a:ea typeface="Century Gothic"/>
              <a:cs typeface="Century Gothic"/>
              <a:sym typeface="Century Gothic"/>
            </a:endParaRPr>
          </a:p>
        </p:txBody>
      </p:sp>
      <p:sp>
        <p:nvSpPr>
          <p:cNvPr id="300" name="Google Shape;300;p11"/>
          <p:cNvSpPr/>
          <p:nvPr/>
        </p:nvSpPr>
        <p:spPr>
          <a:xfrm>
            <a:off x="3199100" y="43192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Équipe TI</a:t>
            </a:r>
            <a:endParaRPr b="1" i="0" sz="1400" u="none" cap="none" strike="noStrike">
              <a:solidFill>
                <a:srgbClr val="FFFFFF"/>
              </a:solidFill>
              <a:latin typeface="Century Gothic"/>
              <a:ea typeface="Century Gothic"/>
              <a:cs typeface="Century Gothic"/>
              <a:sym typeface="Century Gothic"/>
            </a:endParaRPr>
          </a:p>
        </p:txBody>
      </p:sp>
      <p:sp>
        <p:nvSpPr>
          <p:cNvPr id="301" name="Google Shape;301;p11"/>
          <p:cNvSpPr/>
          <p:nvPr/>
        </p:nvSpPr>
        <p:spPr>
          <a:xfrm>
            <a:off x="2375450" y="32094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Century Gothic"/>
                <a:ea typeface="Century Gothic"/>
                <a:cs typeface="Century Gothic"/>
                <a:sym typeface="Century Gothic"/>
              </a:rPr>
              <a:t>Responsable de la sanction</a:t>
            </a:r>
            <a:endParaRPr b="1" i="0" sz="1200" u="none" cap="none" strike="noStrike">
              <a:solidFill>
                <a:srgbClr val="FFFFFF"/>
              </a:solidFill>
              <a:latin typeface="Century Gothic"/>
              <a:ea typeface="Century Gothic"/>
              <a:cs typeface="Century Gothic"/>
              <a:sym typeface="Century Gothic"/>
            </a:endParaRPr>
          </a:p>
        </p:txBody>
      </p:sp>
      <p:sp>
        <p:nvSpPr>
          <p:cNvPr id="302" name="Google Shape;302;p11"/>
          <p:cNvSpPr/>
          <p:nvPr/>
        </p:nvSpPr>
        <p:spPr>
          <a:xfrm>
            <a:off x="2511200" y="1842323"/>
            <a:ext cx="1605300" cy="396000"/>
          </a:xfrm>
          <a:prstGeom prst="round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Century Gothic"/>
                <a:ea typeface="Century Gothic"/>
                <a:cs typeface="Century Gothic"/>
                <a:sym typeface="Century Gothic"/>
              </a:rPr>
              <a:t>École et CSS</a:t>
            </a:r>
            <a:endParaRPr b="1" i="0" sz="1400" u="none" cap="none" strike="noStrike">
              <a:solidFill>
                <a:srgbClr val="FFFFFF"/>
              </a:solidFill>
              <a:latin typeface="Century Gothic"/>
              <a:ea typeface="Century Gothic"/>
              <a:cs typeface="Century Gothic"/>
              <a:sym typeface="Century Gothic"/>
            </a:endParaRPr>
          </a:p>
        </p:txBody>
      </p:sp>
      <p:sp>
        <p:nvSpPr>
          <p:cNvPr id="303" name="Google Shape;303;p11"/>
          <p:cNvSpPr/>
          <p:nvPr/>
        </p:nvSpPr>
        <p:spPr>
          <a:xfrm>
            <a:off x="4358825" y="2333663"/>
            <a:ext cx="2038600" cy="994188"/>
          </a:xfrm>
          <a:prstGeom prst="flowChartPunchedTape">
            <a:avLst/>
          </a:prstGeom>
          <a:solidFill>
            <a:schemeClr val="accent1"/>
          </a:solidFill>
          <a:ln cap="flat" cmpd="sng" w="9525">
            <a:solidFill>
              <a:schemeClr val="dk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Century Gothic"/>
                <a:ea typeface="Century Gothic"/>
                <a:cs typeface="Century Gothic"/>
                <a:sym typeface="Century Gothic"/>
              </a:rPr>
              <a:t>Se concerter!!</a:t>
            </a:r>
            <a:endParaRPr b="1"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f5845d4329_0_1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309" name="Google Shape;309;g2f5845d4329_0_12"/>
          <p:cNvSpPr txBox="1"/>
          <p:nvPr>
            <p:ph type="title"/>
          </p:nvPr>
        </p:nvSpPr>
        <p:spPr>
          <a:xfrm>
            <a:off x="1035450" y="530725"/>
            <a:ext cx="35037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3100">
                <a:latin typeface="Century Gothic"/>
                <a:ea typeface="Century Gothic"/>
                <a:cs typeface="Century Gothic"/>
                <a:sym typeface="Century Gothic"/>
                <a:extLst>
                  <a:ext uri="http://customooxmlschemas.google.com/">
                    <go:slidesCustomData xmlns:go="http://customooxmlschemas.google.com/" textRoundtripDataId="3"/>
                  </a:ext>
                </a:extLst>
              </a:rPr>
              <a:t>La suite…</a:t>
            </a:r>
            <a:endParaRPr sz="2400">
              <a:solidFill>
                <a:schemeClr val="accent6"/>
              </a:solidFill>
              <a:latin typeface="Century Gothic"/>
              <a:ea typeface="Century Gothic"/>
              <a:cs typeface="Century Gothic"/>
              <a:sym typeface="Century Gothic"/>
            </a:endParaRPr>
          </a:p>
        </p:txBody>
      </p:sp>
      <p:sp>
        <p:nvSpPr>
          <p:cNvPr id="310" name="Google Shape;310;g2f5845d4329_0_12"/>
          <p:cNvSpPr txBox="1"/>
          <p:nvPr/>
        </p:nvSpPr>
        <p:spPr>
          <a:xfrm>
            <a:off x="1035450" y="1790175"/>
            <a:ext cx="6806700" cy="2662800"/>
          </a:xfrm>
          <a:prstGeom prst="rect">
            <a:avLst/>
          </a:prstGeom>
          <a:noFill/>
          <a:ln>
            <a:noFill/>
          </a:ln>
        </p:spPr>
        <p:txBody>
          <a:bodyPr anchorCtr="0" anchor="t" bIns="91425" lIns="91425" spcFirstLastPara="1" rIns="91425" wrap="square" tIns="91425">
            <a:spAutoFit/>
          </a:bodyPr>
          <a:lstStyle/>
          <a:p>
            <a:pPr indent="-374650" lvl="0" marL="457200" rtl="0" algn="l">
              <a:spcBef>
                <a:spcPts val="0"/>
              </a:spcBef>
              <a:spcAft>
                <a:spcPts val="0"/>
              </a:spcAft>
              <a:buSzPts val="2300"/>
              <a:buFont typeface="Century Gothic"/>
              <a:buAutoNum type="arabicPeriod"/>
            </a:pPr>
            <a:r>
              <a:rPr lang="en" sz="2300">
                <a:latin typeface="Century Gothic"/>
                <a:ea typeface="Century Gothic"/>
                <a:cs typeface="Century Gothic"/>
                <a:sym typeface="Century Gothic"/>
              </a:rPr>
              <a:t>Suivis et accompagnement en classe.</a:t>
            </a:r>
            <a:endParaRPr sz="2300">
              <a:latin typeface="Century Gothic"/>
              <a:ea typeface="Century Gothic"/>
              <a:cs typeface="Century Gothic"/>
              <a:sym typeface="Century Gothic"/>
            </a:endParaRPr>
          </a:p>
          <a:p>
            <a:pPr indent="-374650" lvl="0" marL="457200" rtl="0" algn="l">
              <a:spcBef>
                <a:spcPts val="0"/>
              </a:spcBef>
              <a:spcAft>
                <a:spcPts val="0"/>
              </a:spcAft>
              <a:buSzPts val="2300"/>
              <a:buFont typeface="Century Gothic"/>
              <a:buAutoNum type="arabicPeriod"/>
            </a:pPr>
            <a:r>
              <a:rPr lang="en" sz="2300">
                <a:latin typeface="Century Gothic"/>
                <a:ea typeface="Century Gothic"/>
                <a:cs typeface="Century Gothic"/>
                <a:sym typeface="Century Gothic"/>
              </a:rPr>
              <a:t>Observation en classe, des intéressés?</a:t>
            </a:r>
            <a:endParaRPr sz="2300">
              <a:latin typeface="Century Gothic"/>
              <a:ea typeface="Century Gothic"/>
              <a:cs typeface="Century Gothic"/>
              <a:sym typeface="Century Gothic"/>
            </a:endParaRPr>
          </a:p>
          <a:p>
            <a:pPr indent="-374650" lvl="0" marL="457200" rtl="0" algn="l">
              <a:spcBef>
                <a:spcPts val="0"/>
              </a:spcBef>
              <a:spcAft>
                <a:spcPts val="0"/>
              </a:spcAft>
              <a:buSzPts val="2300"/>
              <a:buFont typeface="Century Gothic"/>
              <a:buAutoNum type="arabicPeriod"/>
            </a:pPr>
            <a:r>
              <a:rPr lang="en" sz="2300">
                <a:latin typeface="Century Gothic"/>
                <a:ea typeface="Century Gothic"/>
                <a:cs typeface="Century Gothic"/>
                <a:sym typeface="Century Gothic"/>
              </a:rPr>
              <a:t>Enrichissement en 4e secondaire et pour les autres niveaux?</a:t>
            </a:r>
            <a:endParaRPr sz="2300">
              <a:latin typeface="Century Gothic"/>
              <a:ea typeface="Century Gothic"/>
              <a:cs typeface="Century Gothic"/>
              <a:sym typeface="Century Gothic"/>
            </a:endParaRPr>
          </a:p>
          <a:p>
            <a:pPr indent="-374650" lvl="0" marL="457200" rtl="0" algn="l">
              <a:spcBef>
                <a:spcPts val="0"/>
              </a:spcBef>
              <a:spcAft>
                <a:spcPts val="0"/>
              </a:spcAft>
              <a:buSzPts val="2300"/>
              <a:buFont typeface="Century Gothic"/>
              <a:buAutoNum type="arabicPeriod"/>
            </a:pPr>
            <a:r>
              <a:rPr lang="en" sz="2300" u="sng">
                <a:solidFill>
                  <a:schemeClr val="hlink"/>
                </a:solidFill>
                <a:latin typeface="Century Gothic"/>
                <a:ea typeface="Century Gothic"/>
                <a:cs typeface="Century Gothic"/>
                <a:sym typeface="Century Gothic"/>
                <a:hlinkClick r:id="rId3"/>
              </a:rPr>
              <a:t>Collection Teacher Desmos</a:t>
            </a:r>
            <a:endParaRPr sz="2300">
              <a:latin typeface="Century Gothic"/>
              <a:ea typeface="Century Gothic"/>
              <a:cs typeface="Century Gothic"/>
              <a:sym typeface="Century Gothic"/>
            </a:endParaRPr>
          </a:p>
          <a:p>
            <a:pPr indent="-374650" lvl="0" marL="457200" rtl="0" algn="l">
              <a:spcBef>
                <a:spcPts val="0"/>
              </a:spcBef>
              <a:spcAft>
                <a:spcPts val="0"/>
              </a:spcAft>
              <a:buSzPts val="2300"/>
              <a:buFont typeface="Century Gothic"/>
              <a:buAutoNum type="arabicPeriod"/>
            </a:pPr>
            <a:r>
              <a:rPr lang="en" sz="2300" u="sng">
                <a:solidFill>
                  <a:schemeClr val="hlink"/>
                </a:solidFill>
                <a:latin typeface="Century Gothic"/>
                <a:ea typeface="Century Gothic"/>
                <a:cs typeface="Century Gothic"/>
                <a:sym typeface="Century Gothic"/>
                <a:hlinkClick r:id="rId4"/>
              </a:rPr>
              <a:t>Dossier des activités à utiliser</a:t>
            </a:r>
            <a:endParaRPr sz="2300">
              <a:latin typeface="Century Gothic"/>
              <a:ea typeface="Century Gothic"/>
              <a:cs typeface="Century Gothic"/>
              <a:sym typeface="Century Gothic"/>
            </a:endParaRPr>
          </a:p>
          <a:p>
            <a:pPr indent="-374650" lvl="0" marL="457200" rtl="0" algn="l">
              <a:spcBef>
                <a:spcPts val="0"/>
              </a:spcBef>
              <a:spcAft>
                <a:spcPts val="0"/>
              </a:spcAft>
              <a:buSzPts val="2300"/>
              <a:buFont typeface="Century Gothic"/>
              <a:buAutoNum type="arabicPeriod"/>
            </a:pPr>
            <a:r>
              <a:rPr lang="en" sz="2300" u="sng">
                <a:solidFill>
                  <a:schemeClr val="hlink"/>
                </a:solidFill>
                <a:latin typeface="Century Gothic"/>
                <a:ea typeface="Century Gothic"/>
                <a:cs typeface="Century Gothic"/>
                <a:sym typeface="Century Gothic"/>
                <a:hlinkClick r:id="rId5"/>
                <a:extLst>
                  <a:ext uri="http://customooxmlschemas.google.com/">
                    <go:slidesCustomData xmlns:go="http://customooxmlschemas.google.com/" textRoundtripDataId="4"/>
                  </a:ext>
                </a:extLst>
              </a:rPr>
              <a:t>Autoformation Campus Récit</a:t>
            </a:r>
            <a:endParaRPr sz="2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idx="1" type="subTitle"/>
          </p:nvPr>
        </p:nvSpPr>
        <p:spPr>
          <a:xfrm>
            <a:off x="144400" y="1378075"/>
            <a:ext cx="3278700" cy="192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SzPts val="1800"/>
              <a:buNone/>
            </a:pPr>
            <a:r>
              <a:rPr lang="en" sz="2900">
                <a:solidFill>
                  <a:schemeClr val="lt1"/>
                </a:solidFill>
                <a:latin typeface="Century Gothic"/>
                <a:ea typeface="Century Gothic"/>
                <a:cs typeface="Century Gothic"/>
                <a:sym typeface="Century Gothic"/>
              </a:rPr>
              <a:t>William Ruel</a:t>
            </a:r>
            <a:endParaRPr sz="2900">
              <a:solidFill>
                <a:schemeClr val="lt1"/>
              </a:solidFill>
              <a:latin typeface="Century Gothic"/>
              <a:ea typeface="Century Gothic"/>
              <a:cs typeface="Century Gothic"/>
              <a:sym typeface="Century Gothic"/>
            </a:endParaRPr>
          </a:p>
          <a:p>
            <a:pPr indent="0" lvl="0" marL="0" rtl="0" algn="l">
              <a:spcBef>
                <a:spcPts val="0"/>
              </a:spcBef>
              <a:spcAft>
                <a:spcPts val="0"/>
              </a:spcAft>
              <a:buSzPts val="1800"/>
              <a:buNone/>
            </a:pPr>
            <a:r>
              <a:rPr lang="en" sz="1300">
                <a:solidFill>
                  <a:schemeClr val="lt1"/>
                </a:solidFill>
                <a:latin typeface="Century Gothic"/>
                <a:ea typeface="Century Gothic"/>
                <a:cs typeface="Century Gothic"/>
                <a:sym typeface="Century Gothic"/>
              </a:rPr>
              <a:t>william.ruel@csscotesud.gouv.qc.ca</a:t>
            </a:r>
            <a:endParaRPr sz="30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t/>
            </a:r>
            <a:endParaRPr sz="29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900">
                <a:solidFill>
                  <a:schemeClr val="lt1"/>
                </a:solidFill>
                <a:latin typeface="Century Gothic"/>
                <a:ea typeface="Century Gothic"/>
                <a:cs typeface="Century Gothic"/>
                <a:sym typeface="Century Gothic"/>
              </a:rPr>
              <a:t>Stéphanie Rioux</a:t>
            </a:r>
            <a:endParaRPr sz="2900">
              <a:solidFill>
                <a:schemeClr val="lt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300">
                <a:solidFill>
                  <a:schemeClr val="lt1"/>
                </a:solidFill>
                <a:latin typeface="Century Gothic"/>
                <a:ea typeface="Century Gothic"/>
                <a:cs typeface="Century Gothic"/>
                <a:sym typeface="Century Gothic"/>
              </a:rPr>
              <a:t>stephanie.rioux@recit.qc.ca</a:t>
            </a:r>
            <a:endParaRPr sz="1500">
              <a:solidFill>
                <a:schemeClr val="lt1"/>
              </a:solidFill>
              <a:latin typeface="Century Gothic"/>
              <a:ea typeface="Century Gothic"/>
              <a:cs typeface="Century Gothic"/>
              <a:sym typeface="Century Gothic"/>
            </a:endParaRPr>
          </a:p>
        </p:txBody>
      </p:sp>
      <p:sp>
        <p:nvSpPr>
          <p:cNvPr id="124" name="Google Shape;124;p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125" name="Google Shape;125;p2"/>
          <p:cNvPicPr preferRelativeResize="0"/>
          <p:nvPr/>
        </p:nvPicPr>
        <p:blipFill rotWithShape="1">
          <a:blip r:embed="rId3">
            <a:alphaModFix/>
          </a:blip>
          <a:srcRect b="0" l="0" r="0" t="0"/>
          <a:stretch/>
        </p:blipFill>
        <p:spPr>
          <a:xfrm>
            <a:off x="4798049" y="4086698"/>
            <a:ext cx="3185525" cy="914500"/>
          </a:xfrm>
          <a:prstGeom prst="rect">
            <a:avLst/>
          </a:prstGeom>
          <a:noFill/>
          <a:ln>
            <a:noFill/>
          </a:ln>
        </p:spPr>
      </p:pic>
      <p:pic>
        <p:nvPicPr>
          <p:cNvPr id="126" name="Google Shape;126;p2"/>
          <p:cNvPicPr preferRelativeResize="0"/>
          <p:nvPr/>
        </p:nvPicPr>
        <p:blipFill rotWithShape="1">
          <a:blip r:embed="rId4">
            <a:alphaModFix/>
          </a:blip>
          <a:srcRect b="0" l="0" r="0" t="0"/>
          <a:stretch/>
        </p:blipFill>
        <p:spPr>
          <a:xfrm>
            <a:off x="4688504" y="852112"/>
            <a:ext cx="3044250" cy="789400"/>
          </a:xfrm>
          <a:prstGeom prst="rect">
            <a:avLst/>
          </a:prstGeom>
          <a:noFill/>
          <a:ln>
            <a:noFill/>
          </a:ln>
        </p:spPr>
      </p:pic>
      <p:grpSp>
        <p:nvGrpSpPr>
          <p:cNvPr id="127" name="Google Shape;127;p2"/>
          <p:cNvGrpSpPr/>
          <p:nvPr/>
        </p:nvGrpSpPr>
        <p:grpSpPr>
          <a:xfrm>
            <a:off x="4113918" y="198242"/>
            <a:ext cx="4193422" cy="2131004"/>
            <a:chOff x="1177450" y="241631"/>
            <a:chExt cx="6173152" cy="3616776"/>
          </a:xfrm>
        </p:grpSpPr>
        <p:sp>
          <p:nvSpPr>
            <p:cNvPr id="128" name="Google Shape;128;p2"/>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2"/>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2"/>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2"/>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pic>
        <p:nvPicPr>
          <p:cNvPr id="132" name="Google Shape;132;p2"/>
          <p:cNvPicPr preferRelativeResize="0"/>
          <p:nvPr/>
        </p:nvPicPr>
        <p:blipFill rotWithShape="1">
          <a:blip r:embed="rId5">
            <a:alphaModFix/>
          </a:blip>
          <a:srcRect b="0" l="0" r="0" t="0"/>
          <a:stretch/>
        </p:blipFill>
        <p:spPr>
          <a:xfrm>
            <a:off x="4930507" y="2657640"/>
            <a:ext cx="2920620" cy="12472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2">
            <a:hlinkClick r:id="rId3"/>
          </p:cNvPr>
          <p:cNvSpPr/>
          <p:nvPr/>
        </p:nvSpPr>
        <p:spPr>
          <a:xfrm>
            <a:off x="691840" y="3329441"/>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2"/>
          <p:cNvSpPr txBox="1"/>
          <p:nvPr/>
        </p:nvSpPr>
        <p:spPr>
          <a:xfrm>
            <a:off x="387863" y="2554750"/>
            <a:ext cx="2639400" cy="507900"/>
          </a:xfrm>
          <a:prstGeom prst="rect">
            <a:avLst/>
          </a:prstGeom>
          <a:noFill/>
          <a:ln>
            <a:noFill/>
          </a:ln>
        </p:spPr>
        <p:txBody>
          <a:bodyPr anchorCtr="0" anchor="t" bIns="68575" lIns="68575" spcFirstLastPara="1" rIns="68575" wrap="square" tIns="68575">
            <a:spAutoFit/>
          </a:bodyPr>
          <a:lstStyle/>
          <a:p>
            <a:pPr indent="0" lvl="0" marL="0" marR="0" rtl="0" algn="ctr">
              <a:lnSpc>
                <a:spcPct val="80000"/>
              </a:lnSpc>
              <a:spcBef>
                <a:spcPts val="0"/>
              </a:spcBef>
              <a:spcAft>
                <a:spcPts val="0"/>
              </a:spcAft>
              <a:buClr>
                <a:srgbClr val="000000"/>
              </a:buClr>
              <a:buSzPts val="1500"/>
              <a:buFont typeface="Arial"/>
              <a:buNone/>
            </a:pPr>
            <a:r>
              <a:rPr b="1" i="0" lang="en" sz="1500" u="none" cap="none" strike="noStrike">
                <a:solidFill>
                  <a:srgbClr val="000000"/>
                </a:solidFill>
                <a:latin typeface="Century Gothic"/>
                <a:ea typeface="Century Gothic"/>
                <a:cs typeface="Century Gothic"/>
                <a:sym typeface="Century Gothic"/>
              </a:rPr>
              <a:t>Création d’un compte gratuit ou se connecter</a:t>
            </a:r>
            <a:endParaRPr b="1" i="0" sz="1500" u="none" cap="none" strike="noStrike">
              <a:solidFill>
                <a:srgbClr val="000000"/>
              </a:solidFill>
              <a:latin typeface="Century Gothic"/>
              <a:ea typeface="Century Gothic"/>
              <a:cs typeface="Century Gothic"/>
              <a:sym typeface="Century Gothic"/>
            </a:endParaRPr>
          </a:p>
        </p:txBody>
      </p:sp>
      <p:sp>
        <p:nvSpPr>
          <p:cNvPr id="318" name="Google Shape;318;p12"/>
          <p:cNvSpPr txBox="1"/>
          <p:nvPr/>
        </p:nvSpPr>
        <p:spPr>
          <a:xfrm>
            <a:off x="523878" y="3019491"/>
            <a:ext cx="2340300" cy="249300"/>
          </a:xfrm>
          <a:prstGeom prst="rect">
            <a:avLst/>
          </a:prstGeom>
          <a:noFill/>
          <a:ln>
            <a:noFill/>
          </a:ln>
        </p:spPr>
        <p:txBody>
          <a:bodyPr anchorCtr="0" anchor="t" bIns="68575" lIns="68575" spcFirstLastPara="1" rIns="68575" wrap="square" tIns="68575">
            <a:spAutoFit/>
          </a:bodyPr>
          <a:lstStyle/>
          <a:p>
            <a:pPr indent="0" lvl="0" marL="0" marR="0" rtl="0" algn="l">
              <a:lnSpc>
                <a:spcPct val="80000"/>
              </a:lnSpc>
              <a:spcBef>
                <a:spcPts val="0"/>
              </a:spcBef>
              <a:spcAft>
                <a:spcPts val="0"/>
              </a:spcAft>
              <a:buClr>
                <a:srgbClr val="000000"/>
              </a:buClr>
              <a:buSzPts val="900"/>
              <a:buFont typeface="Arial"/>
              <a:buNone/>
            </a:pPr>
            <a:r>
              <a:rPr b="0" i="1" lang="en" sz="900" u="none" cap="none" strike="noStrike">
                <a:solidFill>
                  <a:srgbClr val="000000"/>
                </a:solidFill>
                <a:latin typeface="Century Gothic"/>
                <a:ea typeface="Century Gothic"/>
                <a:cs typeface="Century Gothic"/>
                <a:sym typeface="Century Gothic"/>
              </a:rPr>
              <a:t>si nouveau compte → valider le courriel</a:t>
            </a:r>
            <a:endParaRPr b="0" i="0" sz="800" u="none" cap="none" strike="noStrike">
              <a:solidFill>
                <a:srgbClr val="000000"/>
              </a:solidFill>
              <a:latin typeface="Century Gothic"/>
              <a:ea typeface="Century Gothic"/>
              <a:cs typeface="Century Gothic"/>
              <a:sym typeface="Century Gothic"/>
            </a:endParaRPr>
          </a:p>
        </p:txBody>
      </p:sp>
      <p:pic>
        <p:nvPicPr>
          <p:cNvPr id="319" name="Google Shape;319;p12">
            <a:hlinkClick r:id="rId4"/>
          </p:cNvPr>
          <p:cNvPicPr preferRelativeResize="0"/>
          <p:nvPr/>
        </p:nvPicPr>
        <p:blipFill rotWithShape="1">
          <a:blip r:embed="rId5">
            <a:alphaModFix/>
          </a:blip>
          <a:srcRect b="0" l="0" r="0" t="0"/>
          <a:stretch/>
        </p:blipFill>
        <p:spPr>
          <a:xfrm>
            <a:off x="912364" y="3388016"/>
            <a:ext cx="1439048" cy="618750"/>
          </a:xfrm>
          <a:prstGeom prst="rect">
            <a:avLst/>
          </a:prstGeom>
          <a:noFill/>
          <a:ln>
            <a:noFill/>
          </a:ln>
        </p:spPr>
      </p:pic>
      <p:pic>
        <p:nvPicPr>
          <p:cNvPr id="320" name="Google Shape;320;p12"/>
          <p:cNvPicPr preferRelativeResize="0"/>
          <p:nvPr/>
        </p:nvPicPr>
        <p:blipFill rotWithShape="1">
          <a:blip r:embed="rId6">
            <a:alphaModFix/>
          </a:blip>
          <a:srcRect b="0" l="0" r="0" t="0"/>
          <a:stretch/>
        </p:blipFill>
        <p:spPr>
          <a:xfrm rot="-1286681">
            <a:off x="2440822" y="3814336"/>
            <a:ext cx="567505" cy="567505"/>
          </a:xfrm>
          <a:prstGeom prst="rect">
            <a:avLst/>
          </a:prstGeom>
          <a:noFill/>
          <a:ln>
            <a:noFill/>
          </a:ln>
        </p:spPr>
      </p:pic>
      <p:sp>
        <p:nvSpPr>
          <p:cNvPr id="321" name="Google Shape;321;p12"/>
          <p:cNvSpPr/>
          <p:nvPr/>
        </p:nvSpPr>
        <p:spPr>
          <a:xfrm>
            <a:off x="2842163" y="3849970"/>
            <a:ext cx="270000" cy="2700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Dosis"/>
                <a:ea typeface="Dosis"/>
                <a:cs typeface="Dosis"/>
                <a:sym typeface="Dosis"/>
              </a:rPr>
              <a:t>1</a:t>
            </a:r>
            <a:endParaRPr b="1" i="0" sz="1700" u="none" cap="none" strike="noStrike">
              <a:solidFill>
                <a:srgbClr val="000000"/>
              </a:solidFill>
              <a:latin typeface="Dosis"/>
              <a:ea typeface="Dosis"/>
              <a:cs typeface="Dosis"/>
              <a:sym typeface="Dosis"/>
            </a:endParaRPr>
          </a:p>
        </p:txBody>
      </p:sp>
      <p:sp>
        <p:nvSpPr>
          <p:cNvPr id="322" name="Google Shape;322;p12"/>
          <p:cNvSpPr/>
          <p:nvPr/>
        </p:nvSpPr>
        <p:spPr>
          <a:xfrm>
            <a:off x="5847131" y="3849970"/>
            <a:ext cx="270000" cy="2700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Dosis"/>
                <a:ea typeface="Dosis"/>
                <a:cs typeface="Dosis"/>
                <a:sym typeface="Dosis"/>
              </a:rPr>
              <a:t>2</a:t>
            </a:r>
            <a:endParaRPr b="1" i="0" sz="1700" u="none" cap="none" strike="noStrike">
              <a:solidFill>
                <a:srgbClr val="000000"/>
              </a:solidFill>
              <a:latin typeface="Dosis"/>
              <a:ea typeface="Dosis"/>
              <a:cs typeface="Dosis"/>
              <a:sym typeface="Dosis"/>
            </a:endParaRPr>
          </a:p>
        </p:txBody>
      </p:sp>
      <p:pic>
        <p:nvPicPr>
          <p:cNvPr id="323" name="Google Shape;323;p12"/>
          <p:cNvPicPr preferRelativeResize="0"/>
          <p:nvPr/>
        </p:nvPicPr>
        <p:blipFill rotWithShape="1">
          <a:blip r:embed="rId7">
            <a:alphaModFix/>
          </a:blip>
          <a:srcRect b="11164" l="15814" r="8411" t="11195"/>
          <a:stretch/>
        </p:blipFill>
        <p:spPr>
          <a:xfrm>
            <a:off x="6749484" y="4368443"/>
            <a:ext cx="270000" cy="276672"/>
          </a:xfrm>
          <a:prstGeom prst="rect">
            <a:avLst/>
          </a:prstGeom>
          <a:noFill/>
          <a:ln>
            <a:noFill/>
          </a:ln>
        </p:spPr>
      </p:pic>
      <p:sp>
        <p:nvSpPr>
          <p:cNvPr id="324" name="Google Shape;324;p12"/>
          <p:cNvSpPr/>
          <p:nvPr/>
        </p:nvSpPr>
        <p:spPr>
          <a:xfrm>
            <a:off x="8867250" y="3849970"/>
            <a:ext cx="270000" cy="2700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Dosis"/>
                <a:ea typeface="Dosis"/>
                <a:cs typeface="Dosis"/>
                <a:sym typeface="Dosis"/>
              </a:rPr>
              <a:t>3</a:t>
            </a:r>
            <a:endParaRPr b="1" i="0" sz="1700" u="none" cap="none" strike="noStrike">
              <a:solidFill>
                <a:srgbClr val="000000"/>
              </a:solidFill>
              <a:latin typeface="Dosis"/>
              <a:ea typeface="Dosis"/>
              <a:cs typeface="Dosis"/>
              <a:sym typeface="Dosis"/>
            </a:endParaRPr>
          </a:p>
        </p:txBody>
      </p:sp>
      <p:sp>
        <p:nvSpPr>
          <p:cNvPr id="325" name="Google Shape;325;p12"/>
          <p:cNvSpPr txBox="1"/>
          <p:nvPr/>
        </p:nvSpPr>
        <p:spPr>
          <a:xfrm>
            <a:off x="6983288" y="4403119"/>
            <a:ext cx="2314500" cy="295500"/>
          </a:xfrm>
          <a:prstGeom prst="rect">
            <a:avLst/>
          </a:prstGeom>
          <a:noFill/>
          <a:ln>
            <a:noFill/>
          </a:ln>
        </p:spPr>
        <p:txBody>
          <a:bodyPr anchorCtr="0" anchor="ctr" bIns="68575" lIns="68575" spcFirstLastPara="1" rIns="68575" wrap="square" tIns="68575">
            <a:noAutofit/>
          </a:bodyPr>
          <a:lstStyle/>
          <a:p>
            <a:pPr indent="0" lvl="0" marL="0" marR="0" rtl="0" algn="l">
              <a:lnSpc>
                <a:spcPct val="80000"/>
              </a:lnSpc>
              <a:spcBef>
                <a:spcPts val="0"/>
              </a:spcBef>
              <a:spcAft>
                <a:spcPts val="0"/>
              </a:spcAft>
              <a:buClr>
                <a:srgbClr val="000000"/>
              </a:buClr>
              <a:buSzPts val="1100"/>
              <a:buFont typeface="Arial"/>
              <a:buNone/>
            </a:pPr>
            <a:r>
              <a:rPr b="0" i="1" lang="en" sz="1100" u="none" cap="none" strike="noStrike">
                <a:solidFill>
                  <a:srgbClr val="434343"/>
                </a:solidFill>
                <a:latin typeface="Century Gothic"/>
                <a:ea typeface="Century Gothic"/>
                <a:cs typeface="Century Gothic"/>
                <a:sym typeface="Century Gothic"/>
              </a:rPr>
              <a:t>Ce lien s’autodétruira dans quelques heures.</a:t>
            </a:r>
            <a:endParaRPr b="0" i="0" sz="1400" u="none" cap="none" strike="noStrike">
              <a:solidFill>
                <a:srgbClr val="595959"/>
              </a:solidFill>
              <a:latin typeface="Century Gothic"/>
              <a:ea typeface="Century Gothic"/>
              <a:cs typeface="Century Gothic"/>
              <a:sym typeface="Century Gothic"/>
            </a:endParaRPr>
          </a:p>
        </p:txBody>
      </p:sp>
      <p:sp>
        <p:nvSpPr>
          <p:cNvPr id="326" name="Google Shape;326;p12"/>
          <p:cNvSpPr/>
          <p:nvPr/>
        </p:nvSpPr>
        <p:spPr>
          <a:xfrm>
            <a:off x="0" y="5020931"/>
            <a:ext cx="9144000" cy="126900"/>
          </a:xfrm>
          <a:prstGeom prst="rect">
            <a:avLst/>
          </a:prstGeom>
          <a:solidFill>
            <a:srgbClr val="0069BF"/>
          </a:solidFill>
          <a:ln cap="flat" cmpd="sng" w="9525">
            <a:solidFill>
              <a:srgbClr val="59595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2"/>
          <p:cNvSpPr txBox="1"/>
          <p:nvPr/>
        </p:nvSpPr>
        <p:spPr>
          <a:xfrm>
            <a:off x="3842925" y="2554750"/>
            <a:ext cx="1658100" cy="507900"/>
          </a:xfrm>
          <a:prstGeom prst="rect">
            <a:avLst/>
          </a:prstGeom>
          <a:noFill/>
          <a:ln>
            <a:noFill/>
          </a:ln>
        </p:spPr>
        <p:txBody>
          <a:bodyPr anchorCtr="0" anchor="t" bIns="68575" lIns="68575" spcFirstLastPara="1" rIns="68575" wrap="square" tIns="68575">
            <a:spAutoFit/>
          </a:bodyPr>
          <a:lstStyle/>
          <a:p>
            <a:pPr indent="0" lvl="0" marL="0" marR="0" rtl="0" algn="ctr">
              <a:lnSpc>
                <a:spcPct val="80000"/>
              </a:lnSpc>
              <a:spcBef>
                <a:spcPts val="0"/>
              </a:spcBef>
              <a:spcAft>
                <a:spcPts val="0"/>
              </a:spcAft>
              <a:buClr>
                <a:srgbClr val="000000"/>
              </a:buClr>
              <a:buSzPts val="1500"/>
              <a:buFont typeface="Arial"/>
              <a:buNone/>
            </a:pPr>
            <a:r>
              <a:rPr b="1" i="0" lang="en" sz="1500" u="none" cap="none" strike="noStrike">
                <a:solidFill>
                  <a:srgbClr val="000000"/>
                </a:solidFill>
                <a:latin typeface="Century Gothic"/>
                <a:ea typeface="Century Gothic"/>
                <a:cs typeface="Century Gothic"/>
                <a:sym typeface="Century Gothic"/>
              </a:rPr>
              <a:t>Inscription à l’autoformation</a:t>
            </a:r>
            <a:endParaRPr b="1" i="0" sz="1500" u="none" cap="none" strike="noStrike">
              <a:solidFill>
                <a:srgbClr val="000000"/>
              </a:solidFill>
              <a:latin typeface="Century Gothic"/>
              <a:ea typeface="Century Gothic"/>
              <a:cs typeface="Century Gothic"/>
              <a:sym typeface="Century Gothic"/>
            </a:endParaRPr>
          </a:p>
        </p:txBody>
      </p:sp>
      <p:sp>
        <p:nvSpPr>
          <p:cNvPr id="328" name="Google Shape;328;p12"/>
          <p:cNvSpPr txBox="1"/>
          <p:nvPr/>
        </p:nvSpPr>
        <p:spPr>
          <a:xfrm>
            <a:off x="6911156" y="2554750"/>
            <a:ext cx="1658100" cy="507900"/>
          </a:xfrm>
          <a:prstGeom prst="rect">
            <a:avLst/>
          </a:prstGeom>
          <a:noFill/>
          <a:ln>
            <a:noFill/>
          </a:ln>
        </p:spPr>
        <p:txBody>
          <a:bodyPr anchorCtr="0" anchor="t" bIns="68575" lIns="68575" spcFirstLastPara="1" rIns="68575" wrap="square" tIns="68575">
            <a:spAutoFit/>
          </a:bodyPr>
          <a:lstStyle/>
          <a:p>
            <a:pPr indent="0" lvl="0" marL="0" marR="0" rtl="0" algn="ctr">
              <a:lnSpc>
                <a:spcPct val="80000"/>
              </a:lnSpc>
              <a:spcBef>
                <a:spcPts val="0"/>
              </a:spcBef>
              <a:spcAft>
                <a:spcPts val="0"/>
              </a:spcAft>
              <a:buClr>
                <a:srgbClr val="000000"/>
              </a:buClr>
              <a:buSzPts val="1500"/>
              <a:buFont typeface="Arial"/>
              <a:buNone/>
            </a:pPr>
            <a:r>
              <a:rPr b="1" i="0" lang="en" sz="1500" u="none" cap="none" strike="noStrike">
                <a:solidFill>
                  <a:srgbClr val="000000"/>
                </a:solidFill>
                <a:latin typeface="Century Gothic"/>
                <a:ea typeface="Century Gothic"/>
                <a:cs typeface="Century Gothic"/>
                <a:sym typeface="Century Gothic"/>
              </a:rPr>
              <a:t>Visiter cette page</a:t>
            </a:r>
            <a:endParaRPr b="1" i="0" sz="1500" u="none" cap="none" strike="noStrike">
              <a:solidFill>
                <a:srgbClr val="000000"/>
              </a:solidFill>
              <a:latin typeface="Century Gothic"/>
              <a:ea typeface="Century Gothic"/>
              <a:cs typeface="Century Gothic"/>
              <a:sym typeface="Century Gothic"/>
            </a:endParaRPr>
          </a:p>
        </p:txBody>
      </p:sp>
      <p:sp>
        <p:nvSpPr>
          <p:cNvPr id="329" name="Google Shape;329;p12"/>
          <p:cNvSpPr txBox="1"/>
          <p:nvPr>
            <p:ph type="title"/>
          </p:nvPr>
        </p:nvSpPr>
        <p:spPr>
          <a:xfrm>
            <a:off x="1042750" y="530725"/>
            <a:ext cx="3546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200">
                <a:latin typeface="Century Gothic"/>
                <a:ea typeface="Century Gothic"/>
                <a:cs typeface="Century Gothic"/>
                <a:sym typeface="Century Gothic"/>
                <a:extLst>
                  <a:ext uri="http://customooxmlschemas.google.com/">
                    <go:slidesCustomData xmlns:go="http://customooxmlschemas.google.com/" textRoundtripDataId="5"/>
                  </a:ext>
                </a:extLst>
              </a:rPr>
              <a:t>Badge « Appropriation »</a:t>
            </a:r>
            <a:endParaRPr sz="2200">
              <a:latin typeface="Century Gothic"/>
              <a:ea typeface="Century Gothic"/>
              <a:cs typeface="Century Gothic"/>
              <a:sym typeface="Century Gothic"/>
            </a:endParaRPr>
          </a:p>
        </p:txBody>
      </p:sp>
      <p:sp>
        <p:nvSpPr>
          <p:cNvPr id="330" name="Google Shape;330;p1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331" name="Google Shape;331;p12">
            <a:hlinkClick r:id="rId8"/>
          </p:cNvPr>
          <p:cNvSpPr/>
          <p:nvPr/>
        </p:nvSpPr>
        <p:spPr>
          <a:xfrm>
            <a:off x="3719355" y="3329441"/>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rgbClr val="0069BF"/>
                </a:solidFill>
                <a:latin typeface="Century Gothic"/>
                <a:ea typeface="Century Gothic"/>
                <a:cs typeface="Century Gothic"/>
                <a:sym typeface="Century Gothic"/>
                <a:hlinkClick r:id="rId9">
                  <a:extLst>
                    <a:ext uri="{A12FA001-AC4F-418D-AE19-62706E023703}">
                      <ahyp:hlinkClr val="tx"/>
                    </a:ext>
                  </a:extLst>
                </a:hlinkClick>
              </a:rPr>
              <a:t>Inscription Premiers pas avec Desmos</a:t>
            </a:r>
            <a:endParaRPr b="1" i="0" sz="1400" u="none" cap="none" strike="noStrike">
              <a:solidFill>
                <a:srgbClr val="0069BF"/>
              </a:solidFill>
              <a:latin typeface="Century Gothic"/>
              <a:ea typeface="Century Gothic"/>
              <a:cs typeface="Century Gothic"/>
              <a:sym typeface="Century Gothic"/>
            </a:endParaRPr>
          </a:p>
        </p:txBody>
      </p:sp>
      <p:sp>
        <p:nvSpPr>
          <p:cNvPr id="332" name="Google Shape;332;p12">
            <a:hlinkClick r:id="rId10"/>
          </p:cNvPr>
          <p:cNvSpPr/>
          <p:nvPr/>
        </p:nvSpPr>
        <p:spPr>
          <a:xfrm>
            <a:off x="6749494" y="3329441"/>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rgbClr val="0069BF"/>
                </a:solidFill>
                <a:latin typeface="Century Gothic"/>
                <a:ea typeface="Century Gothic"/>
                <a:cs typeface="Century Gothic"/>
                <a:sym typeface="Century Gothic"/>
                <a:hlinkClick r:id="rId11">
                  <a:extLst>
                    <a:ext uri="{A12FA001-AC4F-418D-AE19-62706E023703}">
                      <ahyp:hlinkClr val="tx"/>
                    </a:ext>
                  </a:extLst>
                </a:hlinkClick>
              </a:rPr>
              <a:t>Obtenir mon badge APPROPRIATION</a:t>
            </a:r>
            <a:endParaRPr b="1" i="0" sz="1400" u="sng" cap="none" strike="noStrike">
              <a:solidFill>
                <a:srgbClr val="0069BF"/>
              </a:solidFill>
              <a:latin typeface="Century Gothic"/>
              <a:ea typeface="Century Gothic"/>
              <a:cs typeface="Century Gothic"/>
              <a:sym typeface="Century Gothic"/>
            </a:endParaRPr>
          </a:p>
        </p:txBody>
      </p:sp>
      <p:pic>
        <p:nvPicPr>
          <p:cNvPr id="333" name="Google Shape;333;p12"/>
          <p:cNvPicPr preferRelativeResize="0"/>
          <p:nvPr/>
        </p:nvPicPr>
        <p:blipFill rotWithShape="1">
          <a:blip r:embed="rId6">
            <a:alphaModFix/>
          </a:blip>
          <a:srcRect b="0" l="0" r="0" t="0"/>
          <a:stretch/>
        </p:blipFill>
        <p:spPr>
          <a:xfrm rot="-1286681">
            <a:off x="5464663" y="3814336"/>
            <a:ext cx="567505" cy="567505"/>
          </a:xfrm>
          <a:prstGeom prst="rect">
            <a:avLst/>
          </a:prstGeom>
          <a:noFill/>
          <a:ln>
            <a:noFill/>
          </a:ln>
        </p:spPr>
      </p:pic>
      <p:pic>
        <p:nvPicPr>
          <p:cNvPr id="334" name="Google Shape;334;p12"/>
          <p:cNvPicPr preferRelativeResize="0"/>
          <p:nvPr/>
        </p:nvPicPr>
        <p:blipFill rotWithShape="1">
          <a:blip r:embed="rId6">
            <a:alphaModFix/>
          </a:blip>
          <a:srcRect b="0" l="0" r="0" t="0"/>
          <a:stretch/>
        </p:blipFill>
        <p:spPr>
          <a:xfrm rot="-1286681">
            <a:off x="8488532" y="3814336"/>
            <a:ext cx="567505" cy="567505"/>
          </a:xfrm>
          <a:prstGeom prst="rect">
            <a:avLst/>
          </a:prstGeom>
          <a:noFill/>
          <a:ln>
            <a:noFill/>
          </a:ln>
        </p:spPr>
      </p:pic>
      <p:pic>
        <p:nvPicPr>
          <p:cNvPr id="335" name="Google Shape;335;p12"/>
          <p:cNvPicPr preferRelativeResize="0"/>
          <p:nvPr/>
        </p:nvPicPr>
        <p:blipFill rotWithShape="1">
          <a:blip r:embed="rId12">
            <a:alphaModFix/>
          </a:blip>
          <a:srcRect b="0" l="0" r="0" t="0"/>
          <a:stretch/>
        </p:blipFill>
        <p:spPr>
          <a:xfrm>
            <a:off x="5700850" y="197325"/>
            <a:ext cx="2393076" cy="20765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3"/>
          <p:cNvSpPr txBox="1"/>
          <p:nvPr>
            <p:ph type="ctrTitle"/>
          </p:nvPr>
        </p:nvSpPr>
        <p:spPr>
          <a:xfrm>
            <a:off x="0" y="1733500"/>
            <a:ext cx="34968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 sz="6700">
                <a:solidFill>
                  <a:schemeClr val="lt1"/>
                </a:solidFill>
                <a:latin typeface="Century Gothic"/>
                <a:ea typeface="Century Gothic"/>
                <a:cs typeface="Century Gothic"/>
                <a:sym typeface="Century Gothic"/>
              </a:rPr>
              <a:t>MERCI !</a:t>
            </a:r>
            <a:endParaRPr sz="6700">
              <a:solidFill>
                <a:schemeClr val="lt1"/>
              </a:solidFill>
              <a:latin typeface="Century Gothic"/>
              <a:ea typeface="Century Gothic"/>
              <a:cs typeface="Century Gothic"/>
              <a:sym typeface="Century Gothic"/>
            </a:endParaRPr>
          </a:p>
        </p:txBody>
      </p:sp>
      <p:pic>
        <p:nvPicPr>
          <p:cNvPr id="341" name="Google Shape;341;p13"/>
          <p:cNvPicPr preferRelativeResize="0"/>
          <p:nvPr/>
        </p:nvPicPr>
        <p:blipFill rotWithShape="1">
          <a:blip r:embed="rId3">
            <a:alphaModFix/>
          </a:blip>
          <a:srcRect b="0" l="0" r="0" t="0"/>
          <a:stretch/>
        </p:blipFill>
        <p:spPr>
          <a:xfrm>
            <a:off x="4642338" y="2893300"/>
            <a:ext cx="3496925" cy="1003900"/>
          </a:xfrm>
          <a:prstGeom prst="rect">
            <a:avLst/>
          </a:prstGeom>
          <a:noFill/>
          <a:ln>
            <a:noFill/>
          </a:ln>
        </p:spPr>
      </p:pic>
      <p:sp>
        <p:nvSpPr>
          <p:cNvPr id="342" name="Google Shape;342;p13"/>
          <p:cNvSpPr txBox="1"/>
          <p:nvPr/>
        </p:nvSpPr>
        <p:spPr>
          <a:xfrm>
            <a:off x="175" y="2893300"/>
            <a:ext cx="4375500" cy="8466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Clr>
                <a:srgbClr val="000000"/>
              </a:buClr>
              <a:buSzPts val="1800"/>
              <a:buFont typeface="Arial"/>
              <a:buNone/>
            </a:pPr>
            <a:r>
              <a:rPr b="1" lang="en" sz="1500">
                <a:solidFill>
                  <a:schemeClr val="lt1"/>
                </a:solidFill>
              </a:rPr>
              <a:t>william.ruel@csscotesud.gouv.qc.ca</a:t>
            </a:r>
            <a:endParaRPr sz="1500">
              <a:solidFill>
                <a:schemeClr val="lt1"/>
              </a:solidFill>
            </a:endParaRPr>
          </a:p>
          <a:p>
            <a:pPr indent="0" lvl="0" marL="0" marR="0" rtl="0" algn="l">
              <a:lnSpc>
                <a:spcPct val="100000"/>
              </a:lnSpc>
              <a:spcBef>
                <a:spcPts val="600"/>
              </a:spcBef>
              <a:spcAft>
                <a:spcPts val="0"/>
              </a:spcAft>
              <a:buClr>
                <a:srgbClr val="000000"/>
              </a:buClr>
              <a:buSzPts val="2100"/>
              <a:buFont typeface="Arial"/>
              <a:buNone/>
            </a:pPr>
            <a:r>
              <a:rPr b="1" i="0" lang="en" sz="1500" u="none" cap="none" strike="noStrike">
                <a:solidFill>
                  <a:schemeClr val="lt1"/>
                </a:solidFill>
                <a:uFill>
                  <a:noFill/>
                </a:uFill>
                <a:hlinkClick r:id="rId4">
                  <a:extLst>
                    <a:ext uri="{A12FA001-AC4F-418D-AE19-62706E023703}">
                      <ahyp:hlinkClr val="tx"/>
                    </a:ext>
                  </a:extLst>
                </a:hlinkClick>
              </a:rPr>
              <a:t>stephanie.rioux@recit.qc.ca</a:t>
            </a:r>
            <a:endParaRPr b="1" i="0" sz="1500" u="none" cap="none" strike="noStrike">
              <a:solidFill>
                <a:schemeClr val="lt1"/>
              </a:solidFill>
            </a:endParaRPr>
          </a:p>
          <a:p>
            <a:pPr indent="0" lvl="0" marL="457200" marR="0" rtl="0" algn="l">
              <a:lnSpc>
                <a:spcPct val="100000"/>
              </a:lnSpc>
              <a:spcBef>
                <a:spcPts val="0"/>
              </a:spcBef>
              <a:spcAft>
                <a:spcPts val="0"/>
              </a:spcAft>
              <a:buNone/>
            </a:pPr>
            <a:r>
              <a:t/>
            </a:r>
            <a:endParaRPr b="0" i="0" sz="800" u="none" cap="none" strike="noStrike">
              <a:solidFill>
                <a:schemeClr val="accent5"/>
              </a:solidFill>
              <a:latin typeface="Century Gothic"/>
              <a:ea typeface="Century Gothic"/>
              <a:cs typeface="Century Gothic"/>
              <a:sym typeface="Century Gothic"/>
            </a:endParaRPr>
          </a:p>
        </p:txBody>
      </p:sp>
      <p:sp>
        <p:nvSpPr>
          <p:cNvPr id="343" name="Google Shape;343;p1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344" name="Google Shape;344;p13"/>
          <p:cNvPicPr preferRelativeResize="0"/>
          <p:nvPr/>
        </p:nvPicPr>
        <p:blipFill rotWithShape="1">
          <a:blip r:embed="rId5">
            <a:alphaModFix/>
          </a:blip>
          <a:srcRect b="0" l="0" r="0" t="0"/>
          <a:stretch/>
        </p:blipFill>
        <p:spPr>
          <a:xfrm>
            <a:off x="4642400" y="1189950"/>
            <a:ext cx="3354000" cy="1432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348" name="Shape 348"/>
        <p:cNvGrpSpPr/>
        <p:nvPr/>
      </p:nvGrpSpPr>
      <p:grpSpPr>
        <a:xfrm>
          <a:off x="0" y="0"/>
          <a:ext cx="0" cy="0"/>
          <a:chOff x="0" y="0"/>
          <a:chExt cx="0" cy="0"/>
        </a:xfrm>
      </p:grpSpPr>
      <p:pic>
        <p:nvPicPr>
          <p:cNvPr id="349" name="Google Shape;349;p14">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350" name="Google Shape;350;p14"/>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434343"/>
                </a:solidFill>
                <a:latin typeface="Montserrat"/>
                <a:ea typeface="Montserrat"/>
                <a:cs typeface="Montserrat"/>
                <a:sym typeface="Montserrat"/>
              </a:rPr>
              <a:t>Free templates for all your presentation needs</a:t>
            </a:r>
            <a:endParaRPr b="1" i="0" sz="1800" u="none" cap="none" strike="noStrike">
              <a:solidFill>
                <a:srgbClr val="434343"/>
              </a:solidFill>
              <a:latin typeface="Montserrat"/>
              <a:ea typeface="Montserrat"/>
              <a:cs typeface="Montserrat"/>
              <a:sym typeface="Montserrat"/>
            </a:endParaRPr>
          </a:p>
        </p:txBody>
      </p:sp>
      <p:grpSp>
        <p:nvGrpSpPr>
          <p:cNvPr id="351" name="Google Shape;351;p14"/>
          <p:cNvGrpSpPr/>
          <p:nvPr/>
        </p:nvGrpSpPr>
        <p:grpSpPr>
          <a:xfrm>
            <a:off x="690575" y="3290132"/>
            <a:ext cx="7762851" cy="892418"/>
            <a:chOff x="801125" y="3213932"/>
            <a:chExt cx="7762851" cy="892418"/>
          </a:xfrm>
        </p:grpSpPr>
        <p:grpSp>
          <p:nvGrpSpPr>
            <p:cNvPr id="352" name="Google Shape;352;p14"/>
            <p:cNvGrpSpPr/>
            <p:nvPr/>
          </p:nvGrpSpPr>
          <p:grpSpPr>
            <a:xfrm>
              <a:off x="4845759" y="3213932"/>
              <a:ext cx="1695900" cy="892418"/>
              <a:chOff x="4845759" y="3213932"/>
              <a:chExt cx="1695900" cy="892418"/>
            </a:xfrm>
          </p:grpSpPr>
          <p:sp>
            <p:nvSpPr>
              <p:cNvPr id="353" name="Google Shape;353;p14"/>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Ready to use, professional and customizable</a:t>
                </a:r>
                <a:endParaRPr b="0" i="0" sz="1200" u="none" cap="none" strike="noStrike">
                  <a:solidFill>
                    <a:srgbClr val="434343"/>
                  </a:solidFill>
                  <a:latin typeface="Montserrat"/>
                  <a:ea typeface="Montserrat"/>
                  <a:cs typeface="Montserrat"/>
                  <a:sym typeface="Montserrat"/>
                </a:endParaRPr>
              </a:p>
            </p:txBody>
          </p:sp>
          <p:sp>
            <p:nvSpPr>
              <p:cNvPr id="354" name="Google Shape;354;p14"/>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355" name="Google Shape;355;p14"/>
            <p:cNvGrpSpPr/>
            <p:nvPr/>
          </p:nvGrpSpPr>
          <p:grpSpPr>
            <a:xfrm>
              <a:off x="2823442" y="3214222"/>
              <a:ext cx="1695900" cy="892128"/>
              <a:chOff x="2823442" y="3214222"/>
              <a:chExt cx="1695900" cy="892128"/>
            </a:xfrm>
          </p:grpSpPr>
          <p:sp>
            <p:nvSpPr>
              <p:cNvPr id="356" name="Google Shape;356;p14"/>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100% free for personal or commercial use</a:t>
                </a:r>
                <a:endParaRPr b="0" i="0" sz="1200" u="none" cap="none" strike="noStrike">
                  <a:solidFill>
                    <a:srgbClr val="434343"/>
                  </a:solidFill>
                  <a:latin typeface="Montserrat"/>
                  <a:ea typeface="Montserrat"/>
                  <a:cs typeface="Montserrat"/>
                  <a:sym typeface="Montserrat"/>
                </a:endParaRPr>
              </a:p>
            </p:txBody>
          </p:sp>
          <p:sp>
            <p:nvSpPr>
              <p:cNvPr id="357" name="Google Shape;357;p14"/>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358" name="Google Shape;358;p14"/>
            <p:cNvGrpSpPr/>
            <p:nvPr/>
          </p:nvGrpSpPr>
          <p:grpSpPr>
            <a:xfrm>
              <a:off x="6868076" y="3213932"/>
              <a:ext cx="1695900" cy="892418"/>
              <a:chOff x="6868076" y="3213932"/>
              <a:chExt cx="1695900" cy="892418"/>
            </a:xfrm>
          </p:grpSpPr>
          <p:sp>
            <p:nvSpPr>
              <p:cNvPr id="359" name="Google Shape;359;p14"/>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Blow your audience away with attractive visuals</a:t>
                </a:r>
                <a:endParaRPr b="0" i="0" sz="1200" u="none" cap="none" strike="noStrike">
                  <a:solidFill>
                    <a:srgbClr val="434343"/>
                  </a:solidFill>
                  <a:latin typeface="Montserrat"/>
                  <a:ea typeface="Montserrat"/>
                  <a:cs typeface="Montserrat"/>
                  <a:sym typeface="Montserrat"/>
                </a:endParaRPr>
              </a:p>
            </p:txBody>
          </p:sp>
          <p:sp>
            <p:nvSpPr>
              <p:cNvPr id="360" name="Google Shape;360;p14"/>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nvGrpSpPr>
            <p:cNvPr id="361" name="Google Shape;361;p14"/>
            <p:cNvGrpSpPr/>
            <p:nvPr/>
          </p:nvGrpSpPr>
          <p:grpSpPr>
            <a:xfrm>
              <a:off x="801125" y="3214206"/>
              <a:ext cx="1695900" cy="892144"/>
              <a:chOff x="801125" y="3214206"/>
              <a:chExt cx="1695900" cy="892144"/>
            </a:xfrm>
          </p:grpSpPr>
          <p:sp>
            <p:nvSpPr>
              <p:cNvPr id="362" name="Google Shape;362;p14"/>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434343"/>
                    </a:solidFill>
                    <a:latin typeface="Montserrat"/>
                    <a:ea typeface="Montserrat"/>
                    <a:cs typeface="Montserrat"/>
                    <a:sym typeface="Montserrat"/>
                  </a:rPr>
                  <a:t>For PowerPoint and Google Slides</a:t>
                </a:r>
                <a:endParaRPr b="0" i="0" sz="1200" u="none" cap="none" strike="noStrike">
                  <a:solidFill>
                    <a:srgbClr val="434343"/>
                  </a:solidFill>
                  <a:latin typeface="Montserrat"/>
                  <a:ea typeface="Montserrat"/>
                  <a:cs typeface="Montserrat"/>
                  <a:sym typeface="Montserrat"/>
                </a:endParaRPr>
              </a:p>
            </p:txBody>
          </p:sp>
          <p:sp>
            <p:nvSpPr>
              <p:cNvPr id="363" name="Google Shape;363;p14"/>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type="title"/>
          </p:nvPr>
        </p:nvSpPr>
        <p:spPr>
          <a:xfrm>
            <a:off x="1146025" y="530725"/>
            <a:ext cx="34269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Plan de l’atelier</a:t>
            </a:r>
            <a:endParaRPr sz="2300">
              <a:latin typeface="Century Gothic"/>
              <a:ea typeface="Century Gothic"/>
              <a:cs typeface="Century Gothic"/>
              <a:sym typeface="Century Gothic"/>
            </a:endParaRPr>
          </a:p>
        </p:txBody>
      </p:sp>
      <p:sp>
        <p:nvSpPr>
          <p:cNvPr id="138" name="Google Shape;138;p3"/>
          <p:cNvSpPr txBox="1"/>
          <p:nvPr>
            <p:ph idx="4294967295" type="body"/>
          </p:nvPr>
        </p:nvSpPr>
        <p:spPr>
          <a:xfrm>
            <a:off x="687300" y="1760025"/>
            <a:ext cx="8232000" cy="26166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600"/>
              </a:spcBef>
              <a:spcAft>
                <a:spcPts val="0"/>
              </a:spcAft>
              <a:buClr>
                <a:schemeClr val="dk1"/>
              </a:buClr>
              <a:buSzPts val="1500"/>
              <a:buFont typeface="Century Gothic"/>
              <a:buChar char="■"/>
            </a:pPr>
            <a:r>
              <a:rPr lang="en" sz="2000">
                <a:solidFill>
                  <a:schemeClr val="dk1"/>
                </a:solidFill>
                <a:latin typeface="Century Gothic"/>
                <a:ea typeface="Century Gothic"/>
                <a:cs typeface="Century Gothic"/>
                <a:sym typeface="Century Gothic"/>
              </a:rPr>
              <a:t>C’est quoi Desmos?</a:t>
            </a:r>
            <a:endParaRPr sz="2000">
              <a:solidFill>
                <a:schemeClr val="dk1"/>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chemeClr val="dk1"/>
              </a:buClr>
              <a:buSzPts val="1500"/>
              <a:buFont typeface="Century Gothic"/>
              <a:buChar char="■"/>
            </a:pPr>
            <a:r>
              <a:rPr lang="en" sz="2000">
                <a:solidFill>
                  <a:schemeClr val="dk1"/>
                </a:solidFill>
                <a:latin typeface="Century Gothic"/>
                <a:ea typeface="Century Gothic"/>
                <a:cs typeface="Century Gothic"/>
                <a:sym typeface="Century Gothic"/>
              </a:rPr>
              <a:t>Calculatrice graphique </a:t>
            </a:r>
            <a:r>
              <a:rPr b="1" lang="en" sz="2000">
                <a:solidFill>
                  <a:schemeClr val="dk1"/>
                </a:solidFill>
                <a:latin typeface="Century Gothic"/>
                <a:ea typeface="Century Gothic"/>
                <a:cs typeface="Century Gothic"/>
                <a:sym typeface="Century Gothic"/>
              </a:rPr>
              <a:t>VS</a:t>
            </a:r>
            <a:r>
              <a:rPr lang="en" sz="2000">
                <a:solidFill>
                  <a:schemeClr val="dk1"/>
                </a:solidFill>
                <a:latin typeface="Century Gothic"/>
                <a:ea typeface="Century Gothic"/>
                <a:cs typeface="Century Gothic"/>
                <a:sym typeface="Century Gothic"/>
              </a:rPr>
              <a:t> Mode Pratique </a:t>
            </a:r>
            <a:r>
              <a:rPr b="1" lang="en" sz="2000">
                <a:solidFill>
                  <a:schemeClr val="dk1"/>
                </a:solidFill>
                <a:latin typeface="Century Gothic"/>
                <a:ea typeface="Century Gothic"/>
                <a:cs typeface="Century Gothic"/>
                <a:sym typeface="Century Gothic"/>
              </a:rPr>
              <a:t>VS</a:t>
            </a:r>
            <a:r>
              <a:rPr lang="en" sz="2000">
                <a:solidFill>
                  <a:schemeClr val="dk1"/>
                </a:solidFill>
                <a:latin typeface="Century Gothic"/>
                <a:ea typeface="Century Gothic"/>
                <a:cs typeface="Century Gothic"/>
                <a:sym typeface="Century Gothic"/>
              </a:rPr>
              <a:t> Mode Examen</a:t>
            </a:r>
            <a:endParaRPr sz="2000">
              <a:solidFill>
                <a:schemeClr val="dk1"/>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chemeClr val="dk1"/>
              </a:buClr>
              <a:buSzPts val="1500"/>
              <a:buFont typeface="Century Gothic"/>
              <a:buChar char="■"/>
            </a:pPr>
            <a:r>
              <a:rPr lang="en" sz="2000">
                <a:solidFill>
                  <a:schemeClr val="dk1"/>
                </a:solidFill>
                <a:latin typeface="Century Gothic"/>
                <a:ea typeface="Century Gothic"/>
                <a:cs typeface="Century Gothic"/>
                <a:sym typeface="Century Gothic"/>
              </a:rPr>
              <a:t>Sanction des études</a:t>
            </a:r>
            <a:endParaRPr sz="2000">
              <a:solidFill>
                <a:schemeClr val="dk1"/>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chemeClr val="dk1"/>
              </a:buClr>
              <a:buSzPts val="1500"/>
              <a:buFont typeface="Century Gothic"/>
              <a:buChar char="■"/>
            </a:pPr>
            <a:r>
              <a:rPr lang="en" sz="2000">
                <a:solidFill>
                  <a:schemeClr val="dk1"/>
                </a:solidFill>
                <a:latin typeface="Century Gothic"/>
                <a:ea typeface="Century Gothic"/>
                <a:cs typeface="Century Gothic"/>
                <a:sym typeface="Century Gothic"/>
              </a:rPr>
              <a:t>Fonctions désactivées</a:t>
            </a:r>
            <a:endParaRPr sz="2000">
              <a:solidFill>
                <a:schemeClr val="dk1"/>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chemeClr val="dk1"/>
              </a:buClr>
              <a:buSzPts val="1500"/>
              <a:buFont typeface="Century Gothic"/>
              <a:buChar char="■"/>
            </a:pPr>
            <a:r>
              <a:rPr lang="en" sz="2000">
                <a:solidFill>
                  <a:schemeClr val="dk1"/>
                </a:solidFill>
                <a:latin typeface="Century Gothic"/>
                <a:ea typeface="Century Gothic"/>
                <a:cs typeface="Century Gothic"/>
                <a:sym typeface="Century Gothic"/>
              </a:rPr>
              <a:t>Comment l’utiliser?</a:t>
            </a:r>
            <a:endParaRPr sz="2000">
              <a:solidFill>
                <a:schemeClr val="dk1"/>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chemeClr val="dk1"/>
              </a:buClr>
              <a:buSzPts val="1500"/>
              <a:buFont typeface="Century Gothic"/>
              <a:buChar char="■"/>
            </a:pPr>
            <a:r>
              <a:rPr lang="en" sz="2000">
                <a:solidFill>
                  <a:schemeClr val="dk1"/>
                </a:solidFill>
                <a:latin typeface="Century Gothic"/>
                <a:ea typeface="Century Gothic"/>
                <a:cs typeface="Century Gothic"/>
                <a:sym typeface="Century Gothic"/>
              </a:rPr>
              <a:t>Les tâches d’appropriation </a:t>
            </a:r>
            <a:endParaRPr sz="2000">
              <a:solidFill>
                <a:schemeClr val="dk1"/>
              </a:solidFill>
              <a:latin typeface="Century Gothic"/>
              <a:ea typeface="Century Gothic"/>
              <a:cs typeface="Century Gothic"/>
              <a:sym typeface="Century Gothic"/>
            </a:endParaRPr>
          </a:p>
          <a:p>
            <a:pPr indent="-323850" lvl="0" marL="457200" rtl="0" algn="l">
              <a:lnSpc>
                <a:spcPct val="115000"/>
              </a:lnSpc>
              <a:spcBef>
                <a:spcPts val="0"/>
              </a:spcBef>
              <a:spcAft>
                <a:spcPts val="0"/>
              </a:spcAft>
              <a:buClr>
                <a:schemeClr val="dk1"/>
              </a:buClr>
              <a:buSzPts val="1500"/>
              <a:buFont typeface="Century Gothic"/>
              <a:buChar char="■"/>
            </a:pPr>
            <a:r>
              <a:rPr lang="en" sz="2000">
                <a:solidFill>
                  <a:schemeClr val="dk1"/>
                </a:solidFill>
                <a:latin typeface="Century Gothic"/>
                <a:ea typeface="Century Gothic"/>
                <a:cs typeface="Century Gothic"/>
                <a:sym typeface="Century Gothic"/>
              </a:rPr>
              <a:t>La suite…</a:t>
            </a:r>
            <a:endParaRPr sz="2000">
              <a:solidFill>
                <a:schemeClr val="dk1"/>
              </a:solidFill>
              <a:latin typeface="Century Gothic"/>
              <a:ea typeface="Century Gothic"/>
              <a:cs typeface="Century Gothic"/>
              <a:sym typeface="Century Gothic"/>
            </a:endParaRPr>
          </a:p>
        </p:txBody>
      </p:sp>
      <p:sp>
        <p:nvSpPr>
          <p:cNvPr id="139" name="Google Shape;139;p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ph type="title"/>
          </p:nvPr>
        </p:nvSpPr>
        <p:spPr>
          <a:xfrm>
            <a:off x="953441" y="743400"/>
            <a:ext cx="3989400" cy="538800"/>
          </a:xfrm>
          <a:prstGeom prst="rect">
            <a:avLst/>
          </a:prstGeom>
          <a:no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C’est quoi Desmos?</a:t>
            </a:r>
            <a:endParaRPr sz="2300">
              <a:solidFill>
                <a:schemeClr val="dk2"/>
              </a:solidFill>
              <a:latin typeface="Viga"/>
              <a:ea typeface="Viga"/>
              <a:cs typeface="Viga"/>
              <a:sym typeface="Viga"/>
            </a:endParaRPr>
          </a:p>
        </p:txBody>
      </p:sp>
      <p:sp>
        <p:nvSpPr>
          <p:cNvPr id="145" name="Google Shape;145;p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pic>
        <p:nvPicPr>
          <p:cNvPr id="146" name="Google Shape;146;p4"/>
          <p:cNvPicPr preferRelativeResize="0"/>
          <p:nvPr/>
        </p:nvPicPr>
        <p:blipFill>
          <a:blip r:embed="rId3">
            <a:alphaModFix/>
          </a:blip>
          <a:stretch>
            <a:fillRect/>
          </a:stretch>
        </p:blipFill>
        <p:spPr>
          <a:xfrm>
            <a:off x="4680400" y="2207900"/>
            <a:ext cx="3363150" cy="1322725"/>
          </a:xfrm>
          <a:prstGeom prst="rect">
            <a:avLst/>
          </a:prstGeom>
          <a:noFill/>
          <a:ln>
            <a:noFill/>
          </a:ln>
        </p:spPr>
      </p:pic>
      <p:sp>
        <p:nvSpPr>
          <p:cNvPr id="147" name="Google Shape;147;p4"/>
          <p:cNvSpPr txBox="1"/>
          <p:nvPr/>
        </p:nvSpPr>
        <p:spPr>
          <a:xfrm>
            <a:off x="6923100" y="3114525"/>
            <a:ext cx="2220900" cy="41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rgbClr val="18637B"/>
                </a:solidFill>
                <a:latin typeface="Ubuntu"/>
                <a:ea typeface="Ubuntu"/>
                <a:cs typeface="Ubuntu"/>
                <a:sym typeface="Ubuntu"/>
                <a:hlinkClick r:id="rId4">
                  <a:extLst>
                    <a:ext uri="{A12FA001-AC4F-418D-AE19-62706E023703}">
                      <ahyp:hlinkClr val="tx"/>
                    </a:ext>
                  </a:extLst>
                </a:hlinkClick>
              </a:rPr>
              <a:t>teacher.desmos.com</a:t>
            </a:r>
            <a:endParaRPr sz="1200">
              <a:solidFill>
                <a:srgbClr val="1A73E8"/>
              </a:solidFill>
              <a:latin typeface="Ubuntu"/>
              <a:ea typeface="Ubuntu"/>
              <a:cs typeface="Ubuntu"/>
              <a:sym typeface="Ubuntu"/>
            </a:endParaRPr>
          </a:p>
        </p:txBody>
      </p:sp>
      <p:sp>
        <p:nvSpPr>
          <p:cNvPr id="148" name="Google Shape;148;p4"/>
          <p:cNvSpPr txBox="1"/>
          <p:nvPr/>
        </p:nvSpPr>
        <p:spPr>
          <a:xfrm>
            <a:off x="5456175" y="1689750"/>
            <a:ext cx="2220900" cy="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Classe virtuelle</a:t>
            </a:r>
            <a:endParaRPr b="1" sz="2200">
              <a:solidFill>
                <a:srgbClr val="3B8D61"/>
              </a:solidFill>
              <a:latin typeface="Century Gothic"/>
              <a:ea typeface="Century Gothic"/>
              <a:cs typeface="Century Gothic"/>
              <a:sym typeface="Century Gothic"/>
            </a:endParaRPr>
          </a:p>
        </p:txBody>
      </p:sp>
      <p:sp>
        <p:nvSpPr>
          <p:cNvPr id="149" name="Google Shape;149;p4"/>
          <p:cNvSpPr txBox="1"/>
          <p:nvPr/>
        </p:nvSpPr>
        <p:spPr>
          <a:xfrm>
            <a:off x="870900" y="1692450"/>
            <a:ext cx="308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3B8D61"/>
                </a:solidFill>
                <a:latin typeface="Century Gothic"/>
                <a:ea typeface="Century Gothic"/>
                <a:cs typeface="Century Gothic"/>
                <a:sym typeface="Century Gothic"/>
              </a:rPr>
              <a:t>Suite d’outils Desmos </a:t>
            </a:r>
            <a:endParaRPr b="1" sz="2200">
              <a:solidFill>
                <a:srgbClr val="3B8D61"/>
              </a:solidFill>
              <a:latin typeface="Century Gothic"/>
              <a:ea typeface="Century Gothic"/>
              <a:cs typeface="Century Gothic"/>
              <a:sym typeface="Century Gothic"/>
            </a:endParaRPr>
          </a:p>
        </p:txBody>
      </p:sp>
      <p:pic>
        <p:nvPicPr>
          <p:cNvPr id="150" name="Google Shape;150;p4"/>
          <p:cNvPicPr preferRelativeResize="0"/>
          <p:nvPr/>
        </p:nvPicPr>
        <p:blipFill>
          <a:blip r:embed="rId5">
            <a:alphaModFix/>
          </a:blip>
          <a:stretch>
            <a:fillRect/>
          </a:stretch>
        </p:blipFill>
        <p:spPr>
          <a:xfrm>
            <a:off x="1083125" y="2207900"/>
            <a:ext cx="2331501" cy="2631878"/>
          </a:xfrm>
          <a:prstGeom prst="rect">
            <a:avLst/>
          </a:prstGeom>
          <a:noFill/>
          <a:ln>
            <a:noFill/>
          </a:ln>
        </p:spPr>
      </p:pic>
      <p:pic>
        <p:nvPicPr>
          <p:cNvPr id="151" name="Google Shape;151;p4"/>
          <p:cNvPicPr preferRelativeResize="0"/>
          <p:nvPr/>
        </p:nvPicPr>
        <p:blipFill>
          <a:blip r:embed="rId6">
            <a:alphaModFix/>
          </a:blip>
          <a:stretch>
            <a:fillRect/>
          </a:stretch>
        </p:blipFill>
        <p:spPr>
          <a:xfrm>
            <a:off x="4700925" y="3530625"/>
            <a:ext cx="3403989" cy="1322725"/>
          </a:xfrm>
          <a:prstGeom prst="rect">
            <a:avLst/>
          </a:prstGeom>
          <a:noFill/>
          <a:ln>
            <a:noFill/>
          </a:ln>
        </p:spPr>
      </p:pic>
      <p:sp>
        <p:nvSpPr>
          <p:cNvPr id="152" name="Google Shape;152;p4"/>
          <p:cNvSpPr txBox="1"/>
          <p:nvPr/>
        </p:nvSpPr>
        <p:spPr>
          <a:xfrm>
            <a:off x="6923100" y="4518525"/>
            <a:ext cx="2220900" cy="5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3D4965"/>
              </a:buClr>
              <a:buSzPts val="1100"/>
              <a:buFont typeface="Arial"/>
              <a:buNone/>
            </a:pPr>
            <a:r>
              <a:rPr b="1" lang="en" sz="1600" u="sng">
                <a:solidFill>
                  <a:srgbClr val="18637B"/>
                </a:solidFill>
                <a:latin typeface="Ubuntu"/>
                <a:ea typeface="Ubuntu"/>
                <a:cs typeface="Ubuntu"/>
                <a:sym typeface="Ubuntu"/>
                <a:hlinkClick r:id="rId7">
                  <a:extLst>
                    <a:ext uri="{A12FA001-AC4F-418D-AE19-62706E023703}">
                      <ahyp:hlinkClr val="tx"/>
                    </a:ext>
                  </a:extLst>
                </a:hlinkClick>
              </a:rPr>
              <a:t>student.desmos.com </a:t>
            </a:r>
            <a:r>
              <a:rPr b="1" lang="en" sz="1600">
                <a:latin typeface="Ubuntu"/>
                <a:ea typeface="Ubuntu"/>
                <a:cs typeface="Ubuntu"/>
                <a:sym typeface="Ubuntu"/>
              </a:rPr>
              <a:t>	</a:t>
            </a:r>
            <a:endParaRPr sz="2800">
              <a:latin typeface="Ubuntu"/>
              <a:ea typeface="Ubuntu"/>
              <a:cs typeface="Ubuntu"/>
              <a:sym typeface="Ubuntu"/>
            </a:endParaRPr>
          </a:p>
        </p:txBody>
      </p:sp>
      <p:sp>
        <p:nvSpPr>
          <p:cNvPr id="153" name="Google Shape;153;p4"/>
          <p:cNvSpPr/>
          <p:nvPr/>
        </p:nvSpPr>
        <p:spPr>
          <a:xfrm>
            <a:off x="981418" y="3283624"/>
            <a:ext cx="2556300" cy="523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159" name="Google Shape;159;p5"/>
          <p:cNvSpPr txBox="1"/>
          <p:nvPr/>
        </p:nvSpPr>
        <p:spPr>
          <a:xfrm>
            <a:off x="656400" y="2044950"/>
            <a:ext cx="6014400" cy="2339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Soutenir l’enseignement</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Soutenir l’apprentissage</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Toutes les fonctionnalités sont accessibles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Compte et enregistrements possibles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web</a:t>
            </a:r>
            <a:endParaRPr sz="2000">
              <a:solidFill>
                <a:schemeClr val="accent5"/>
              </a:solidFill>
              <a:latin typeface="Century Gothic"/>
              <a:ea typeface="Century Gothic"/>
              <a:cs typeface="Century Gothic"/>
              <a:sym typeface="Century Gothic"/>
            </a:endParaRPr>
          </a:p>
        </p:txBody>
      </p:sp>
      <p:sp>
        <p:nvSpPr>
          <p:cNvPr id="160" name="Google Shape;160;p5"/>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La calculatrice graphique Desmos</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pic>
        <p:nvPicPr>
          <p:cNvPr id="161" name="Google Shape;161;p5">
            <a:hlinkClick r:id="rId4"/>
          </p:cNvPr>
          <p:cNvPicPr preferRelativeResize="0"/>
          <p:nvPr/>
        </p:nvPicPr>
        <p:blipFill>
          <a:blip r:embed="rId5">
            <a:alphaModFix/>
          </a:blip>
          <a:stretch>
            <a:fillRect/>
          </a:stretch>
        </p:blipFill>
        <p:spPr>
          <a:xfrm>
            <a:off x="4676500" y="445000"/>
            <a:ext cx="1352550" cy="1200150"/>
          </a:xfrm>
          <a:prstGeom prst="rect">
            <a:avLst/>
          </a:prstGeom>
          <a:noFill/>
          <a:ln>
            <a:noFill/>
          </a:ln>
        </p:spPr>
      </p:pic>
      <p:grpSp>
        <p:nvGrpSpPr>
          <p:cNvPr id="162" name="Google Shape;162;p5"/>
          <p:cNvGrpSpPr/>
          <p:nvPr/>
        </p:nvGrpSpPr>
        <p:grpSpPr>
          <a:xfrm>
            <a:off x="6450875" y="2490325"/>
            <a:ext cx="2313600" cy="1205850"/>
            <a:chOff x="6527075" y="2033125"/>
            <a:chExt cx="2313600" cy="1205850"/>
          </a:xfrm>
        </p:grpSpPr>
        <p:sp>
          <p:nvSpPr>
            <p:cNvPr id="163" name="Google Shape;163;p5"/>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64" name="Google Shape;164;p5"/>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 sz="2100" u="sng">
                  <a:solidFill>
                    <a:schemeClr val="hlink"/>
                  </a:solidFill>
                  <a:latin typeface="Century Gothic"/>
                  <a:ea typeface="Century Gothic"/>
                  <a:cs typeface="Century Gothic"/>
                  <a:sym typeface="Century Gothic"/>
                  <a:hlinkClick r:id="rId6"/>
                </a:rPr>
                <a:t>Pour plus 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165" name="Google Shape;165;p5"/>
          <p:cNvPicPr preferRelativeResize="0"/>
          <p:nvPr/>
        </p:nvPicPr>
        <p:blipFill rotWithShape="1">
          <a:blip r:embed="rId7">
            <a:alphaModFix/>
          </a:blip>
          <a:srcRect b="0" l="0" r="0" t="0"/>
          <a:stretch/>
        </p:blipFill>
        <p:spPr>
          <a:xfrm rot="-1286681">
            <a:off x="8112872" y="3342686"/>
            <a:ext cx="567505" cy="567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f32d5f4b4a_0_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171" name="Google Shape;171;g2f32d5f4b4a_0_0"/>
          <p:cNvSpPr txBox="1"/>
          <p:nvPr/>
        </p:nvSpPr>
        <p:spPr>
          <a:xfrm>
            <a:off x="1069825" y="1887350"/>
            <a:ext cx="6242400" cy="28014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Se préparer aux évaluations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Soutenir l’évaluation formative</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Navigation possible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SzPts val="2000"/>
              <a:buFont typeface="Century Gothic"/>
              <a:buChar char="■"/>
            </a:pPr>
            <a:r>
              <a:rPr lang="en" sz="2000">
                <a:latin typeface="Century Gothic"/>
                <a:ea typeface="Century Gothic"/>
                <a:cs typeface="Century Gothic"/>
                <a:sym typeface="Century Gothic"/>
              </a:rPr>
              <a:t>Pas de compte, pas d’enregistrements</a:t>
            </a:r>
            <a:endParaRPr sz="2000">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Lien Web</a:t>
            </a:r>
            <a:r>
              <a:rPr b="0" i="0" lang="en" sz="2000" u="sng" cap="none" strike="noStrike">
                <a:solidFill>
                  <a:schemeClr val="hlink"/>
                </a:solidFill>
                <a:latin typeface="Century Gothic"/>
                <a:ea typeface="Century Gothic"/>
                <a:cs typeface="Century Gothic"/>
                <a:sym typeface="Century Gothic"/>
                <a:hlinkClick r:id="rId4"/>
              </a:rPr>
              <a:t> </a:t>
            </a:r>
            <a:endParaRPr b="1" i="1" sz="2000" u="none" cap="none" strike="noStrike">
              <a:solidFill>
                <a:srgbClr val="000000"/>
              </a:solidFill>
              <a:latin typeface="Century Gothic"/>
              <a:ea typeface="Century Gothic"/>
              <a:cs typeface="Century Gothic"/>
              <a:sym typeface="Century Gothic"/>
            </a:endParaRPr>
          </a:p>
        </p:txBody>
      </p:sp>
      <p:sp>
        <p:nvSpPr>
          <p:cNvPr id="172" name="Google Shape;172;g2f32d5f4b4a_0_0"/>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Pratique</a:t>
            </a:r>
            <a:r>
              <a:rPr lang="en" sz="2300">
                <a:latin typeface="Century Gothic"/>
                <a:ea typeface="Century Gothic"/>
                <a:cs typeface="Century Gothic"/>
                <a:sym typeface="Century Gothic"/>
              </a:rPr>
              <a:t>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pic>
        <p:nvPicPr>
          <p:cNvPr id="173" name="Google Shape;173;g2f32d5f4b4a_0_0"/>
          <p:cNvPicPr preferRelativeResize="0"/>
          <p:nvPr/>
        </p:nvPicPr>
        <p:blipFill rotWithShape="1">
          <a:blip r:embed="rId5">
            <a:alphaModFix/>
          </a:blip>
          <a:srcRect b="0" l="0" r="0" t="0"/>
          <a:stretch/>
        </p:blipFill>
        <p:spPr>
          <a:xfrm>
            <a:off x="4720575" y="502250"/>
            <a:ext cx="1057175" cy="1057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f32d5f4b4a_0_1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179" name="Google Shape;179;g2f32d5f4b4a_0_11"/>
          <p:cNvSpPr txBox="1"/>
          <p:nvPr/>
        </p:nvSpPr>
        <p:spPr>
          <a:xfrm>
            <a:off x="435300" y="1744575"/>
            <a:ext cx="66270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S</a:t>
            </a:r>
            <a:r>
              <a:rPr lang="en" sz="2000">
                <a:latin typeface="Century Gothic"/>
                <a:ea typeface="Century Gothic"/>
                <a:cs typeface="Century Gothic"/>
                <a:sym typeface="Century Gothic"/>
              </a:rPr>
              <a:t>outenir l’évaluation (courante ou ministérielle)</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Navigation bloquée</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Fonctions de sécurité</a:t>
            </a:r>
            <a:endParaRPr b="0" i="0"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lang="en" sz="2000">
                <a:latin typeface="Century Gothic"/>
                <a:ea typeface="Century Gothic"/>
                <a:cs typeface="Century Gothic"/>
                <a:sym typeface="Century Gothic"/>
              </a:rPr>
              <a:t>Pas de compte, pas d’enregistrements</a:t>
            </a:r>
            <a:r>
              <a:rPr b="0" i="0" lang="en" sz="2000" u="none" cap="none" strike="noStrike">
                <a:solidFill>
                  <a:srgbClr val="000000"/>
                </a:solidFill>
                <a:latin typeface="Century Gothic"/>
                <a:ea typeface="Century Gothic"/>
                <a:cs typeface="Century Gothic"/>
                <a:sym typeface="Century Gothic"/>
              </a:rPr>
              <a:t> </a:t>
            </a:r>
            <a:endParaRPr b="1" i="1" sz="2000" u="none" cap="none" strike="noStrike">
              <a:solidFill>
                <a:srgbClr val="000000"/>
              </a:solidFill>
              <a:latin typeface="Century Gothic"/>
              <a:ea typeface="Century Gothic"/>
              <a:cs typeface="Century Gothic"/>
              <a:sym typeface="Century Gothic"/>
            </a:endParaRPr>
          </a:p>
          <a:p>
            <a:pPr indent="-355600" lvl="0" marL="457200" marR="0" rtl="0" algn="l">
              <a:lnSpc>
                <a:spcPct val="150000"/>
              </a:lnSpc>
              <a:spcBef>
                <a:spcPts val="0"/>
              </a:spcBef>
              <a:spcAft>
                <a:spcPts val="0"/>
              </a:spcAft>
              <a:buClr>
                <a:srgbClr val="000000"/>
              </a:buClr>
              <a:buSzPts val="2000"/>
              <a:buFont typeface="Century Gothic"/>
              <a:buChar char="■"/>
            </a:pPr>
            <a:r>
              <a:rPr b="0" i="0" lang="en" sz="2000" u="none" cap="none" strike="noStrike">
                <a:solidFill>
                  <a:srgbClr val="000000"/>
                </a:solidFill>
                <a:latin typeface="Century Gothic"/>
                <a:ea typeface="Century Gothic"/>
                <a:cs typeface="Century Gothic"/>
                <a:sym typeface="Century Gothic"/>
              </a:rPr>
              <a:t>Conforme aux politiques du MEQ </a:t>
            </a:r>
            <a:endParaRPr b="1" i="1" sz="2000" u="none" cap="none" strike="noStrike">
              <a:solidFill>
                <a:srgbClr val="000000"/>
              </a:solidFill>
              <a:latin typeface="Century Gothic"/>
              <a:ea typeface="Century Gothic"/>
              <a:cs typeface="Century Gothic"/>
              <a:sym typeface="Century Gothic"/>
            </a:endParaRPr>
          </a:p>
        </p:txBody>
      </p:sp>
      <p:sp>
        <p:nvSpPr>
          <p:cNvPr id="180" name="Google Shape;180;g2f32d5f4b4a_0_11"/>
          <p:cNvSpPr txBox="1"/>
          <p:nvPr>
            <p:ph type="title"/>
          </p:nvPr>
        </p:nvSpPr>
        <p:spPr>
          <a:xfrm>
            <a:off x="1069825" y="530725"/>
            <a:ext cx="35616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C’est quoi ?</a:t>
            </a:r>
            <a:endParaRPr sz="2000">
              <a:solidFill>
                <a:schemeClr val="accent6"/>
              </a:solidFill>
              <a:latin typeface="Century Gothic"/>
              <a:ea typeface="Century Gothic"/>
              <a:cs typeface="Century Gothic"/>
              <a:sym typeface="Century Gothic"/>
            </a:endParaRPr>
          </a:p>
        </p:txBody>
      </p:sp>
      <p:grpSp>
        <p:nvGrpSpPr>
          <p:cNvPr id="181" name="Google Shape;181;g2f32d5f4b4a_0_11"/>
          <p:cNvGrpSpPr/>
          <p:nvPr/>
        </p:nvGrpSpPr>
        <p:grpSpPr>
          <a:xfrm>
            <a:off x="6450875" y="2490325"/>
            <a:ext cx="2313600" cy="1205850"/>
            <a:chOff x="6527075" y="2033125"/>
            <a:chExt cx="2313600" cy="1205850"/>
          </a:xfrm>
        </p:grpSpPr>
        <p:sp>
          <p:nvSpPr>
            <p:cNvPr id="182" name="Google Shape;182;g2f32d5f4b4a_0_11"/>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83" name="Google Shape;183;g2f32d5f4b4a_0_11"/>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3">
                    <a:extLst>
                      <a:ext uri="{A12FA001-AC4F-418D-AE19-62706E023703}">
                        <ahyp:hlinkClr val="tx"/>
                      </a:ext>
                    </a:extLst>
                  </a:hlinkClick>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dk1"/>
                  </a:solidFill>
                  <a:uFill>
                    <a:noFill/>
                  </a:uFill>
                  <a:latin typeface="Century Gothic"/>
                  <a:ea typeface="Century Gothic"/>
                  <a:cs typeface="Century Gothic"/>
                  <a:sym typeface="Century Gothic"/>
                  <a:hlinkClick r:id="rId4">
                    <a:extLst>
                      <a:ext uri="{A12FA001-AC4F-418D-AE19-62706E023703}">
                        <ahyp:hlinkClr val="tx"/>
                      </a:ext>
                    </a:extLst>
                  </a:hlinkClick>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184" name="Google Shape;184;g2f32d5f4b4a_0_11"/>
          <p:cNvPicPr preferRelativeResize="0"/>
          <p:nvPr/>
        </p:nvPicPr>
        <p:blipFill rotWithShape="1">
          <a:blip r:embed="rId5">
            <a:alphaModFix/>
          </a:blip>
          <a:srcRect b="0" l="0" r="0" t="0"/>
          <a:stretch/>
        </p:blipFill>
        <p:spPr>
          <a:xfrm rot="-1286681">
            <a:off x="8112872" y="3342686"/>
            <a:ext cx="567505" cy="567505"/>
          </a:xfrm>
          <a:prstGeom prst="rect">
            <a:avLst/>
          </a:prstGeom>
          <a:noFill/>
          <a:ln>
            <a:noFill/>
          </a:ln>
        </p:spPr>
      </p:pic>
      <p:pic>
        <p:nvPicPr>
          <p:cNvPr id="185" name="Google Shape;185;g2f32d5f4b4a_0_11"/>
          <p:cNvPicPr preferRelativeResize="0"/>
          <p:nvPr/>
        </p:nvPicPr>
        <p:blipFill rotWithShape="1">
          <a:blip r:embed="rId6">
            <a:alphaModFix/>
          </a:blip>
          <a:srcRect b="0" l="0" r="0" t="0"/>
          <a:stretch/>
        </p:blipFill>
        <p:spPr>
          <a:xfrm>
            <a:off x="4720575" y="502250"/>
            <a:ext cx="1057175" cy="1057175"/>
          </a:xfrm>
          <a:prstGeom prst="rect">
            <a:avLst/>
          </a:prstGeom>
          <a:noFill/>
          <a:ln>
            <a:noFill/>
          </a:ln>
        </p:spPr>
      </p:pic>
      <p:pic>
        <p:nvPicPr>
          <p:cNvPr id="186" name="Google Shape;186;g2f32d5f4b4a_0_11"/>
          <p:cNvPicPr preferRelativeResize="0"/>
          <p:nvPr/>
        </p:nvPicPr>
        <p:blipFill>
          <a:blip r:embed="rId7">
            <a:alphaModFix/>
          </a:blip>
          <a:stretch>
            <a:fillRect/>
          </a:stretch>
        </p:blipFill>
        <p:spPr>
          <a:xfrm>
            <a:off x="5866900" y="502245"/>
            <a:ext cx="2119675" cy="1403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p:nvPr/>
        </p:nvSpPr>
        <p:spPr>
          <a:xfrm>
            <a:off x="5202949" y="509125"/>
            <a:ext cx="3269700" cy="1028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92" name="Google Shape;192;p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193" name="Google Shape;193;p6"/>
          <p:cNvSpPr txBox="1"/>
          <p:nvPr/>
        </p:nvSpPr>
        <p:spPr>
          <a:xfrm>
            <a:off x="5251249" y="626425"/>
            <a:ext cx="3173100" cy="794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Info-Sanction 22-23-38</a:t>
            </a:r>
            <a:r>
              <a:rPr b="1" i="0" lang="en" sz="1200" u="none" cap="none" strike="noStrike">
                <a:solidFill>
                  <a:schemeClr val="dk1"/>
                </a:solidFill>
                <a:latin typeface="Century Gothic"/>
                <a:ea typeface="Century Gothic"/>
                <a:cs typeface="Century Gothic"/>
                <a:sym typeface="Century Gothic"/>
              </a:rPr>
              <a:t> </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Annexe I</a:t>
            </a:r>
            <a:endParaRPr b="1"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1200"/>
              <a:buFont typeface="Arial"/>
              <a:buNone/>
            </a:pPr>
            <a:r>
              <a:rPr b="1" i="0" lang="en" sz="1200" u="sng" cap="none" strike="noStrike">
                <a:solidFill>
                  <a:schemeClr val="dk1"/>
                </a:solidFill>
                <a:latin typeface="Century Gothic"/>
                <a:ea typeface="Century Gothic"/>
                <a:cs typeface="Century Gothic"/>
                <a:sym typeface="Century Gothic"/>
                <a:hlinkClick r:id="rId5">
                  <a:extLst>
                    <a:ext uri="{A12FA001-AC4F-418D-AE19-62706E023703}">
                      <ahyp:hlinkClr val="tx"/>
                    </a:ext>
                  </a:extLst>
                </a:hlinkClick>
              </a:rPr>
              <a:t>Document d’information - Math - 4e sec</a:t>
            </a:r>
            <a:endParaRPr b="1" i="0" sz="1100" u="none" cap="none" strike="noStrike">
              <a:solidFill>
                <a:schemeClr val="dk1"/>
              </a:solidFill>
              <a:latin typeface="Century Gothic"/>
              <a:ea typeface="Century Gothic"/>
              <a:cs typeface="Century Gothic"/>
              <a:sym typeface="Century Gothic"/>
            </a:endParaRPr>
          </a:p>
        </p:txBody>
      </p:sp>
      <p:sp>
        <p:nvSpPr>
          <p:cNvPr id="194" name="Google Shape;194;p6"/>
          <p:cNvSpPr txBox="1"/>
          <p:nvPr>
            <p:ph type="title"/>
          </p:nvPr>
        </p:nvSpPr>
        <p:spPr>
          <a:xfrm>
            <a:off x="1046675" y="530725"/>
            <a:ext cx="34590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Sanction des études</a:t>
            </a:r>
            <a:endParaRPr sz="2000">
              <a:solidFill>
                <a:schemeClr val="accent6"/>
              </a:solidFill>
              <a:latin typeface="Century Gothic"/>
              <a:ea typeface="Century Gothic"/>
              <a:cs typeface="Century Gothic"/>
              <a:sym typeface="Century Gothic"/>
            </a:endParaRPr>
          </a:p>
        </p:txBody>
      </p:sp>
      <p:pic>
        <p:nvPicPr>
          <p:cNvPr id="195" name="Google Shape;195;p6"/>
          <p:cNvPicPr preferRelativeResize="0"/>
          <p:nvPr/>
        </p:nvPicPr>
        <p:blipFill rotWithShape="1">
          <a:blip r:embed="rId6">
            <a:alphaModFix/>
          </a:blip>
          <a:srcRect b="0" l="0" r="0" t="0"/>
          <a:stretch/>
        </p:blipFill>
        <p:spPr>
          <a:xfrm>
            <a:off x="1310650" y="2054755"/>
            <a:ext cx="6492451" cy="2968945"/>
          </a:xfrm>
          <a:prstGeom prst="rect">
            <a:avLst/>
          </a:prstGeom>
          <a:noFill/>
          <a:ln cap="flat" cmpd="sng" w="19050">
            <a:solidFill>
              <a:schemeClr val="dk2"/>
            </a:solidFill>
            <a:prstDash val="solid"/>
            <a:round/>
            <a:headEnd len="sm" w="sm" type="none"/>
            <a:tailEnd len="sm" w="sm" type="none"/>
          </a:ln>
        </p:spPr>
      </p:pic>
      <p:sp>
        <p:nvSpPr>
          <p:cNvPr id="196" name="Google Shape;196;p6"/>
          <p:cNvSpPr/>
          <p:nvPr/>
        </p:nvSpPr>
        <p:spPr>
          <a:xfrm>
            <a:off x="3323112" y="1664925"/>
            <a:ext cx="1554616"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Autorisé</a:t>
            </a:r>
          </a:p>
        </p:txBody>
      </p:sp>
      <p:sp>
        <p:nvSpPr>
          <p:cNvPr id="197" name="Google Shape;197;p6"/>
          <p:cNvSpPr/>
          <p:nvPr/>
        </p:nvSpPr>
        <p:spPr>
          <a:xfrm>
            <a:off x="5542985" y="1664925"/>
            <a:ext cx="2032327" cy="29468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3"/>
                </a:solidFill>
                <a:latin typeface="Arial"/>
              </a:rPr>
              <a:t>Non-autorisé</a:t>
            </a:r>
          </a:p>
        </p:txBody>
      </p:sp>
      <p:sp>
        <p:nvSpPr>
          <p:cNvPr id="198" name="Google Shape;198;p6"/>
          <p:cNvSpPr/>
          <p:nvPr/>
        </p:nvSpPr>
        <p:spPr>
          <a:xfrm>
            <a:off x="5520603" y="154803"/>
            <a:ext cx="2634402" cy="2272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Documents officiels</a:t>
            </a:r>
          </a:p>
        </p:txBody>
      </p:sp>
      <p:pic>
        <p:nvPicPr>
          <p:cNvPr id="199" name="Google Shape;199;p6"/>
          <p:cNvPicPr preferRelativeResize="0"/>
          <p:nvPr/>
        </p:nvPicPr>
        <p:blipFill rotWithShape="1">
          <a:blip r:embed="rId7">
            <a:alphaModFix/>
          </a:blip>
          <a:srcRect b="0" l="0" r="0" t="0"/>
          <a:stretch/>
        </p:blipFill>
        <p:spPr>
          <a:xfrm rot="-1286681">
            <a:off x="8352497" y="761311"/>
            <a:ext cx="567505" cy="5675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solidFill>
                  <a:srgbClr val="FFFFFF"/>
                </a:solidFill>
              </a:rPr>
              <a:t>‹#›</a:t>
            </a:fld>
            <a:endParaRPr>
              <a:solidFill>
                <a:srgbClr val="FFFFFF"/>
              </a:solidFill>
            </a:endParaRPr>
          </a:p>
        </p:txBody>
      </p:sp>
      <p:sp>
        <p:nvSpPr>
          <p:cNvPr id="205" name="Google Shape;205;p7"/>
          <p:cNvSpPr txBox="1"/>
          <p:nvPr>
            <p:ph type="title"/>
          </p:nvPr>
        </p:nvSpPr>
        <p:spPr>
          <a:xfrm>
            <a:off x="1069825" y="530725"/>
            <a:ext cx="35055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300">
                <a:latin typeface="Century Gothic"/>
                <a:ea typeface="Century Gothic"/>
                <a:cs typeface="Century Gothic"/>
                <a:sym typeface="Century Gothic"/>
              </a:rPr>
              <a:t>Desmos Mode Examen</a:t>
            </a:r>
            <a:endParaRPr sz="23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2000">
                <a:solidFill>
                  <a:schemeClr val="accent6"/>
                </a:solidFill>
                <a:latin typeface="Century Gothic"/>
                <a:ea typeface="Century Gothic"/>
                <a:cs typeface="Century Gothic"/>
                <a:sym typeface="Century Gothic"/>
              </a:rPr>
              <a:t>Fonctions désactivées</a:t>
            </a:r>
            <a:endParaRPr sz="2000">
              <a:solidFill>
                <a:schemeClr val="accent6"/>
              </a:solidFill>
              <a:latin typeface="Century Gothic"/>
              <a:ea typeface="Century Gothic"/>
              <a:cs typeface="Century Gothic"/>
              <a:sym typeface="Century Gothic"/>
            </a:endParaRPr>
          </a:p>
        </p:txBody>
      </p:sp>
      <p:pic>
        <p:nvPicPr>
          <p:cNvPr id="206" name="Google Shape;206;p7"/>
          <p:cNvPicPr preferRelativeResize="0"/>
          <p:nvPr/>
        </p:nvPicPr>
        <p:blipFill rotWithShape="1">
          <a:blip r:embed="rId3">
            <a:alphaModFix/>
          </a:blip>
          <a:srcRect b="0" l="0" r="0" t="0"/>
          <a:stretch/>
        </p:blipFill>
        <p:spPr>
          <a:xfrm>
            <a:off x="1952750" y="1626825"/>
            <a:ext cx="4842478" cy="3431675"/>
          </a:xfrm>
          <a:prstGeom prst="rect">
            <a:avLst/>
          </a:prstGeom>
          <a:noFill/>
          <a:ln>
            <a:noFill/>
          </a:ln>
        </p:spPr>
      </p:pic>
      <p:grpSp>
        <p:nvGrpSpPr>
          <p:cNvPr id="207" name="Google Shape;207;p7"/>
          <p:cNvGrpSpPr/>
          <p:nvPr/>
        </p:nvGrpSpPr>
        <p:grpSpPr>
          <a:xfrm>
            <a:off x="6450875" y="2490325"/>
            <a:ext cx="2313600" cy="1205850"/>
            <a:chOff x="6527075" y="2033125"/>
            <a:chExt cx="2313600" cy="1205850"/>
          </a:xfrm>
        </p:grpSpPr>
        <p:sp>
          <p:nvSpPr>
            <p:cNvPr id="208" name="Google Shape;208;p7"/>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209" name="Google Shape;209;p7"/>
            <p:cNvSpPr txBox="1"/>
            <p:nvPr/>
          </p:nvSpPr>
          <p:spPr>
            <a:xfrm>
              <a:off x="6661850" y="2033125"/>
              <a:ext cx="2003400" cy="120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4"/>
                </a:rPr>
                <a:t>Pour plus</a:t>
              </a:r>
              <a:endParaRPr b="1" i="0" sz="21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chemeClr val="hlink"/>
                  </a:solidFill>
                  <a:uFill>
                    <a:noFill/>
                  </a:uFill>
                  <a:latin typeface="Century Gothic"/>
                  <a:ea typeface="Century Gothic"/>
                  <a:cs typeface="Century Gothic"/>
                  <a:sym typeface="Century Gothic"/>
                  <a:hlinkClick r:id="rId5"/>
                </a:rPr>
                <a:t>de détails</a:t>
              </a:r>
              <a:endParaRPr b="1" i="0" sz="2100" u="none" cap="none" strike="noStrike">
                <a:solidFill>
                  <a:schemeClr val="dk1"/>
                </a:solidFill>
                <a:latin typeface="Century Gothic"/>
                <a:ea typeface="Century Gothic"/>
                <a:cs typeface="Century Gothic"/>
                <a:sym typeface="Century Gothic"/>
              </a:endParaRPr>
            </a:p>
          </p:txBody>
        </p:sp>
      </p:grpSp>
      <p:pic>
        <p:nvPicPr>
          <p:cNvPr id="210" name="Google Shape;210;p7"/>
          <p:cNvPicPr preferRelativeResize="0"/>
          <p:nvPr/>
        </p:nvPicPr>
        <p:blipFill rotWithShape="1">
          <a:blip r:embed="rId6">
            <a:alphaModFix/>
          </a:blip>
          <a:srcRect b="0" l="0" r="0" t="0"/>
          <a:stretch/>
        </p:blipFill>
        <p:spPr>
          <a:xfrm rot="-1286681">
            <a:off x="8112872" y="3342686"/>
            <a:ext cx="567505" cy="567505"/>
          </a:xfrm>
          <a:prstGeom prst="rect">
            <a:avLst/>
          </a:prstGeom>
          <a:noFill/>
          <a:ln>
            <a:noFill/>
          </a:ln>
        </p:spPr>
      </p:pic>
      <p:sp>
        <p:nvSpPr>
          <p:cNvPr id="211" name="Google Shape;211;p7"/>
          <p:cNvSpPr/>
          <p:nvPr/>
        </p:nvSpPr>
        <p:spPr>
          <a:xfrm>
            <a:off x="451450" y="3519600"/>
            <a:ext cx="1269000" cy="438000"/>
          </a:xfrm>
          <a:prstGeom prst="wedgeRoundRectCallout">
            <a:avLst>
              <a:gd fmla="val 78318" name="adj1"/>
              <a:gd fmla="val -78105"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uFill>
                  <a:noFill/>
                </a:uFill>
                <a:latin typeface="Century Gothic"/>
                <a:ea typeface="Century Gothic"/>
                <a:cs typeface="Century Gothic"/>
                <a:sym typeface="Century Gothic"/>
                <a:hlinkClick r:id="rId7">
                  <a:extLst>
                    <a:ext uri="{A12FA001-AC4F-418D-AE19-62706E023703}">
                      <ahyp:hlinkClr val="tx"/>
                    </a:ext>
                  </a:extLst>
                </a:hlinkClick>
              </a:rPr>
              <a:t>Exemple</a:t>
            </a:r>
            <a:endParaRPr b="1" i="0" sz="1400" u="none" cap="none" strike="noStrike">
              <a:solidFill>
                <a:schemeClr val="lt1"/>
              </a:solidFill>
              <a:latin typeface="Century Gothic"/>
              <a:ea typeface="Century Gothic"/>
              <a:cs typeface="Century Gothic"/>
              <a:sym typeface="Century Gothic"/>
            </a:endParaRPr>
          </a:p>
        </p:txBody>
      </p:sp>
      <p:sp>
        <p:nvSpPr>
          <p:cNvPr id="212" name="Google Shape;212;p7"/>
          <p:cNvSpPr/>
          <p:nvPr/>
        </p:nvSpPr>
        <p:spPr>
          <a:xfrm>
            <a:off x="375250" y="2128525"/>
            <a:ext cx="1269000" cy="438000"/>
          </a:xfrm>
          <a:prstGeom prst="wedgeRoundRectCallout">
            <a:avLst>
              <a:gd fmla="val 83881" name="adj1"/>
              <a:gd fmla="val 65519"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sng" cap="none" strike="noStrike">
                <a:solidFill>
                  <a:schemeClr val="lt1"/>
                </a:solidFill>
                <a:latin typeface="Century Gothic"/>
                <a:ea typeface="Century Gothic"/>
                <a:cs typeface="Century Gothic"/>
                <a:sym typeface="Century Gothic"/>
                <a:hlinkClick r:id="rId8">
                  <a:extLst>
                    <a:ext uri="{A12FA001-AC4F-418D-AE19-62706E023703}">
                      <ahyp:hlinkClr val="tx"/>
                    </a:ext>
                  </a:extLst>
                </a:hlinkClick>
              </a:rPr>
              <a:t>Exemple</a:t>
            </a:r>
            <a:endParaRPr b="1" i="0" sz="1400" u="none" cap="none" strike="noStrike">
              <a:solidFill>
                <a:schemeClr val="lt1"/>
              </a:solidFill>
              <a:latin typeface="Century Gothic"/>
              <a:ea typeface="Century Gothic"/>
              <a:cs typeface="Century Gothic"/>
              <a:sym typeface="Century Gothic"/>
            </a:endParaRPr>
          </a:p>
        </p:txBody>
      </p:sp>
      <p:sp>
        <p:nvSpPr>
          <p:cNvPr id="213" name="Google Shape;213;p7"/>
          <p:cNvSpPr txBox="1"/>
          <p:nvPr/>
        </p:nvSpPr>
        <p:spPr>
          <a:xfrm>
            <a:off x="3886625" y="1690533"/>
            <a:ext cx="816300" cy="338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Arial"/>
                <a:ea typeface="Arial"/>
                <a:cs typeface="Arial"/>
                <a:sym typeface="Arial"/>
              </a:rPr>
              <a:t>graphique</a:t>
            </a:r>
            <a:endParaRPr b="1" i="0" sz="1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