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osis" panose="020B0604020202020204" charset="0"/>
      <p:regular r:id="rId27"/>
      <p:bold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Sniglet" panose="020B0604020202020204" charset="0"/>
      <p:regular r:id="rId33"/>
    </p:embeddedFont>
    <p:embeddedFont>
      <p:font typeface="Ubuntu" panose="020B0604020202020204" charset="0"/>
      <p:regular r:id="rId34"/>
      <p:bold r:id="rId35"/>
      <p:italic r:id="rId36"/>
      <p:boldItalic r:id="rId37"/>
    </p:embeddedFont>
    <p:embeddedFont>
      <p:font typeface="Viga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E95B8E-F21F-4709-9F20-1876A3195C7E}">
  <a:tblStyle styleId="{FCE95B8E-F21F-4709-9F20-1876A3195C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384913710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od/assign/view.php?id=8776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29janv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bOa2uoEcjggaqXX_OjNPzB3TgAUSgRu8O8M3X2So1Kc/viewer?f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926f51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926f51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97c28e4f4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97c28e4f4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97c28e4f4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97c28e4f4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afdd364f74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afdd364f74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afdd364f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afdd364f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998a8e24b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998a8e24b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b7e3902f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b7e3902f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97926f51db_0_2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97926f51db_0_2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781c581e6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781c581e6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79630be333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79630be333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79630be333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79630be333_0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https://campus.recit.qc.ca/mod/assign/view.php?id=8776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de la présentation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http://bit.ly/mst29janv21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6ec3b7f03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6ec3b7f03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https://jamboard.google.com/d/1bOa2uoEcjggaqXX_OjNPzB3TgAUSgRu8O8M3X2So1Kc/viewer?f=1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97926f51db_0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97926f51db_0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c28e4f4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c28e4f4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À droite : Gestion des classes : cliquer sur VSU 6XV ou partager le lien ENA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7c28e4f4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97c28e4f4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100"/>
              <a:buFont typeface="Arial"/>
              <a:buChar char="■"/>
            </a:pPr>
            <a:r>
              <a:rPr lang="en">
                <a:solidFill>
                  <a:srgbClr val="1C4587"/>
                </a:solidFill>
              </a:rPr>
              <a:t>Anonymiser les écrans</a:t>
            </a:r>
            <a:endParaRPr>
              <a:solidFill>
                <a:srgbClr val="1C4587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100"/>
              <a:buFont typeface="Arial"/>
              <a:buChar char="■"/>
            </a:pPr>
            <a:r>
              <a:rPr lang="en">
                <a:solidFill>
                  <a:srgbClr val="1C4587"/>
                </a:solidFill>
              </a:rPr>
              <a:t>Pause, rythme, un écran ou quelques-uns</a:t>
            </a:r>
            <a:endParaRPr>
              <a:solidFill>
                <a:srgbClr val="1C4587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100"/>
              <a:buFont typeface="Arial"/>
              <a:buChar char="■"/>
            </a:pPr>
            <a:r>
              <a:rPr lang="en">
                <a:solidFill>
                  <a:srgbClr val="1C4587"/>
                </a:solidFill>
              </a:rPr>
              <a:t>Travail d’un élève ou d’une tâche</a:t>
            </a:r>
            <a:endParaRPr>
              <a:solidFill>
                <a:srgbClr val="1C4587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100"/>
              <a:buFont typeface="Arial"/>
              <a:buChar char="■"/>
            </a:pPr>
            <a:r>
              <a:rPr lang="en">
                <a:solidFill>
                  <a:srgbClr val="1C4587"/>
                </a:solidFill>
              </a:rPr>
              <a:t>Capture d’écran pour discussion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79630be33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79630be33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9630be33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9630be33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4" name="Google Shape;52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hyperlink" Target="https://campus.recit.qc.ca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activitybuilder/custom/5e8fabbe34f1707dc38d4bfe?collections=5ec3e5900f2e4a1286a3a95f&amp;lang=f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eacher.desmos.com/activitybuilder/custom/5c40d0367a8bd50cbfdc32d2?collections=600b1d4a6f9edf4059a2d0c3&amp;lang=fr" TargetMode="External"/><Relationship Id="rId5" Type="http://schemas.openxmlformats.org/officeDocument/2006/relationships/hyperlink" Target="https://teacher.desmos.com/polygraph/custom/59e3b2dc5a79e348a3838d75?lang=fr" TargetMode="External"/><Relationship Id="rId4" Type="http://schemas.openxmlformats.org/officeDocument/2006/relationships/hyperlink" Target="https://teacher.desmos.com/activitybuilder/custom/60132b1154b988432676b993?lang=f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desmo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hyperlink" Target="https://teacher.desmo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l4ArmFvtiYKX2CoppxLgcczVbh1u7LK0hG4PQmF0uxQ/edit?usp=sharing" TargetMode="External"/><Relationship Id="rId7" Type="http://schemas.openxmlformats.org/officeDocument/2006/relationships/hyperlink" Target="http://www.desmosfr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esmathsautrement.ca" TargetMode="External"/><Relationship Id="rId5" Type="http://schemas.openxmlformats.org/officeDocument/2006/relationships/hyperlink" Target="https://www.facebook.com/groups/704851039666407" TargetMode="External"/><Relationship Id="rId4" Type="http://schemas.openxmlformats.org/officeDocument/2006/relationships/hyperlink" Target="https://teacher.desmo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hyperlink" Target="https://view.genial.ly/5d812659369a7d0fc95ca03b/interactive-content-cadre-de-reference-de-la-competence-numeriqu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ath%c3%a9matique-science-et-technologie/desmos101" TargetMode="External"/><Relationship Id="rId7" Type="http://schemas.openxmlformats.org/officeDocument/2006/relationships/hyperlink" Target="https://view.genial.ly/5f6b3ba79e22dc0d83e40fcc/horizontal-infographic-lists-dynamiser-lenseignement-apprentissage-des-mathematiques-avec-desmo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ecitmst.qc.ca/Desmos-creation-d-activites-pour-la-classe-virtuelle" TargetMode="External"/><Relationship Id="rId5" Type="http://schemas.openxmlformats.org/officeDocument/2006/relationships/hyperlink" Target="https://recitmst.qc.ca/Desmos-les-mathematiques-en-classe-virtuelle" TargetMode="External"/><Relationship Id="rId4" Type="http://schemas.openxmlformats.org/officeDocument/2006/relationships/hyperlink" Target="https://www.youtube.com/playlist?list=PLbE85KlaADWl9w9d71xFo8AME6LZUfAj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hyperlink" Target="https://zoom.us/j/9384913710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recitmst.qc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recit.qc.ca" TargetMode="External"/><Relationship Id="rId5" Type="http://schemas.openxmlformats.org/officeDocument/2006/relationships/hyperlink" Target="http://bit.ly/mst29janv21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mailto:equipe@recitmst.qc.ca" TargetMode="External"/><Relationship Id="rId10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mailto:sonya.fiset@recitmst.qc.ca" TargetMode="External"/><Relationship Id="rId9" Type="http://schemas.openxmlformats.org/officeDocument/2006/relationships/hyperlink" Target="https://recitmst.qc.c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desmo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hyperlink" Target="https://teacher.desmo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activitybuilder/custom/60132b1154b988432676b993?lang=f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polygraph/custom/59e3b2dc5a79e348a3838d75?lang=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sz="16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>
            <a:spLocks noGrp="1"/>
          </p:cNvSpPr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Desmos : Les mathématiques en  classe virtuelle 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20225" y="3626400"/>
            <a:ext cx="30810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29 janvier 2021 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lang="en" sz="24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24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sz="13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sz="13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9500" y="386225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2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05" name="Google Shape;605;p22"/>
          <p:cNvSpPr txBox="1">
            <a:spLocks noGrp="1"/>
          </p:cNvSpPr>
          <p:nvPr>
            <p:ph type="body" idx="4294967295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3 - </a:t>
            </a:r>
            <a:endParaRPr sz="25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sz="25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6" name="Google Shape;606;p22"/>
          <p:cNvSpPr txBox="1"/>
          <p:nvPr/>
        </p:nvSpPr>
        <p:spPr>
          <a:xfrm>
            <a:off x="1980750" y="3817300"/>
            <a:ext cx="5182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Ubuntu"/>
              <a:buAutoNum type="arabicPeriod"/>
            </a:pP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Passer la ronde de pratique </a:t>
            </a:r>
            <a:r>
              <a:rPr lang="en" sz="1500" i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(Skip the practice round)</a:t>
            </a:r>
            <a:endParaRPr sz="1500" i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Ubuntu"/>
              <a:buAutoNum type="arabicPeriod"/>
            </a:pP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Choisir une carte </a:t>
            </a:r>
            <a:r>
              <a:rPr lang="en" sz="1500" b="1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</a:t>
            </a: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Poser une question (oui/non) à votre partenaire</a:t>
            </a:r>
            <a:endParaRPr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7" name="Google Shape;607;p22"/>
          <p:cNvSpPr txBox="1"/>
          <p:nvPr/>
        </p:nvSpPr>
        <p:spPr>
          <a:xfrm>
            <a:off x="4902750" y="1372000"/>
            <a:ext cx="3709800" cy="2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Vocabulaire à privilégier:</a:t>
            </a:r>
            <a:endParaRPr sz="1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Plan cartésien, droite, gauche, haut, bas, dessus, dessous, origine, quadrant, axe, positif, négatif, coordonnées, valeur de x, valeur de y, abscisse, ordonnée, etc.</a:t>
            </a:r>
            <a:endParaRPr sz="16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08" name="Google Shape;6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275" y="1372000"/>
            <a:ext cx="3196375" cy="20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Liens des activités présentées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4" name="Google Shape;614;p2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15" name="Google Shape;615;p23"/>
          <p:cNvSpPr txBox="1">
            <a:spLocks noGrp="1"/>
          </p:cNvSpPr>
          <p:nvPr>
            <p:ph type="body" idx="1"/>
          </p:nvPr>
        </p:nvSpPr>
        <p:spPr>
          <a:xfrm>
            <a:off x="747925" y="1384300"/>
            <a:ext cx="64317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Séquence d’apprentissage : </a:t>
            </a: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Écrans premier contact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Cartes à associer : </a:t>
            </a: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Double 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«Polygraph» sur le plan cartésien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Séquence d’apprentissage sur les fractions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4"/>
          <p:cNvSpPr txBox="1"/>
          <p:nvPr/>
        </p:nvSpPr>
        <p:spPr>
          <a:xfrm>
            <a:off x="3911700" y="277817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student.desmos.com</a:t>
            </a:r>
            <a:r>
              <a:rPr lang="en" sz="1600" b="1" u="sng">
                <a:latin typeface="Ubuntu"/>
                <a:ea typeface="Ubuntu"/>
                <a:cs typeface="Ubuntu"/>
                <a:sym typeface="Ubuntu"/>
                <a:hlinkClick r:id="rId3"/>
              </a:rPr>
              <a:t> </a:t>
            </a:r>
            <a:r>
              <a:rPr lang="en" sz="1600" b="1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1" name="Google Shape;621;p24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sz="27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lang="e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622" name="Google Shape;622;p24"/>
          <p:cNvSpPr txBox="1"/>
          <p:nvPr/>
        </p:nvSpPr>
        <p:spPr>
          <a:xfrm>
            <a:off x="6642725" y="2713950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3" name="Google Shape;623;p24"/>
          <p:cNvSpPr txBox="1"/>
          <p:nvPr/>
        </p:nvSpPr>
        <p:spPr>
          <a:xfrm>
            <a:off x="154950" y="17380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1) Classe virtuelle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4" name="Google Shape;624;p2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25" name="Google Shape;62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4472" y="1442475"/>
            <a:ext cx="5875553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8700" y="2842650"/>
            <a:ext cx="1428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24"/>
          <p:cNvSpPr txBox="1"/>
          <p:nvPr/>
        </p:nvSpPr>
        <p:spPr>
          <a:xfrm>
            <a:off x="425125" y="3610625"/>
            <a:ext cx="60774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628" name="Google Shape;628;p24"/>
          <p:cNvCxnSpPr/>
          <p:nvPr/>
        </p:nvCxnSpPr>
        <p:spPr>
          <a:xfrm rot="10800000" flipH="1">
            <a:off x="4275400" y="3224675"/>
            <a:ext cx="2438100" cy="1077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L’outil de création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35" name="Google Shape;635;p25"/>
          <p:cNvSpPr txBox="1">
            <a:spLocks noGrp="1"/>
          </p:cNvSpPr>
          <p:nvPr>
            <p:ph type="title"/>
          </p:nvPr>
        </p:nvSpPr>
        <p:spPr>
          <a:xfrm>
            <a:off x="1000388" y="117537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36" name="Google Shape;6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037" y="2125728"/>
            <a:ext cx="6251123" cy="2481076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5"/>
          <p:cNvSpPr/>
          <p:nvPr/>
        </p:nvSpPr>
        <p:spPr>
          <a:xfrm>
            <a:off x="2210100" y="2541600"/>
            <a:ext cx="4882200" cy="98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5"/>
          <p:cNvSpPr/>
          <p:nvPr/>
        </p:nvSpPr>
        <p:spPr>
          <a:xfrm>
            <a:off x="2210100" y="3622200"/>
            <a:ext cx="4882200" cy="98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5"/>
          <p:cNvSpPr/>
          <p:nvPr/>
        </p:nvSpPr>
        <p:spPr>
          <a:xfrm>
            <a:off x="6320525" y="2143492"/>
            <a:ext cx="921900" cy="327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5"/>
          <p:cNvSpPr/>
          <p:nvPr/>
        </p:nvSpPr>
        <p:spPr>
          <a:xfrm>
            <a:off x="765754" y="4183062"/>
            <a:ext cx="921900" cy="327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5"/>
          <p:cNvSpPr/>
          <p:nvPr/>
        </p:nvSpPr>
        <p:spPr>
          <a:xfrm>
            <a:off x="5388579" y="2143492"/>
            <a:ext cx="921900" cy="327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activités 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7" name="Google Shape;647;p2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48" name="Google Shape;648;p26"/>
          <p:cNvSpPr txBox="1">
            <a:spLocks noGrp="1"/>
          </p:cNvSpPr>
          <p:nvPr>
            <p:ph type="title"/>
          </p:nvPr>
        </p:nvSpPr>
        <p:spPr>
          <a:xfrm>
            <a:off x="880225" y="1414975"/>
            <a:ext cx="6814500" cy="28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Des exemples en lien avec la PDA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teacher.desmos.com</a:t>
            </a: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Quelques exemples PDA</a:t>
            </a: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- math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Les maths autrement</a:t>
            </a: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lesmathsautrement.ca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desmosfr.ca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 commencer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4" name="Google Shape;654;p2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55" name="Google Shape;655;p27"/>
          <p:cNvSpPr txBox="1">
            <a:spLocks noGrp="1"/>
          </p:cNvSpPr>
          <p:nvPr>
            <p:ph type="title"/>
          </p:nvPr>
        </p:nvSpPr>
        <p:spPr>
          <a:xfrm>
            <a:off x="880225" y="1082425"/>
            <a:ext cx="7907400" cy="3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Créer une classe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Choisir une activité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Affecter une activité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Anonymiser les écrans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Pause, rythme, un écran ou quelques-uns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Travail d’un élève ou d’une tâche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Char char="■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Capture d’écran pour discussion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8"/>
          <p:cNvSpPr txBox="1"/>
          <p:nvPr/>
        </p:nvSpPr>
        <p:spPr>
          <a:xfrm>
            <a:off x="0" y="-76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de la compétence numérique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1" name="Google Shape;661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4850" y="541425"/>
            <a:ext cx="4911524" cy="4602074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28"/>
          <p:cNvSpPr txBox="1"/>
          <p:nvPr/>
        </p:nvSpPr>
        <p:spPr>
          <a:xfrm>
            <a:off x="7017975" y="3586575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3" name="Google Shape;663;p2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9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 :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0" name="Google Shape;670;p29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71" name="Google Shape;671;p29"/>
          <p:cNvSpPr txBox="1">
            <a:spLocks noGrp="1"/>
          </p:cNvSpPr>
          <p:nvPr>
            <p:ph type="body" idx="1"/>
          </p:nvPr>
        </p:nvSpPr>
        <p:spPr>
          <a:xfrm>
            <a:off x="411875" y="1165025"/>
            <a:ext cx="7544400" cy="30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77" name="Google Shape;677;p30"/>
          <p:cNvSpPr txBox="1">
            <a:spLocks noGrp="1"/>
          </p:cNvSpPr>
          <p:nvPr>
            <p:ph type="title" idx="4294967295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9 h à 11 h 30.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8" name="Google Shape;678;p30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9" name="Google Shape;679;p30"/>
          <p:cNvSpPr/>
          <p:nvPr/>
        </p:nvSpPr>
        <p:spPr>
          <a:xfrm>
            <a:off x="2957648" y="18770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0" name="Google Shape;680;p30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A73E8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 sz="24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1" name="Google Shape;68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87" name="Google Shape;687;p31"/>
          <p:cNvSpPr txBox="1">
            <a:spLocks noGrp="1"/>
          </p:cNvSpPr>
          <p:nvPr>
            <p:ph type="title" idx="4294967295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8" name="Google Shape;688;p31"/>
          <p:cNvSpPr txBox="1"/>
          <p:nvPr/>
        </p:nvSpPr>
        <p:spPr>
          <a:xfrm>
            <a:off x="435200" y="13090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Badge de participation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1-Si vous venez de valider la création d’un compte, il faut confirmer votre inscription à Campus RÉCIT.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2-Pour l’attribution d’un badge, suivre les instructions pour ajouter un travail.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pic>
        <p:nvPicPr>
          <p:cNvPr id="689" name="Google Shape;6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150" y="2977625"/>
            <a:ext cx="3831076" cy="1715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0" name="Google Shape;690;p31"/>
          <p:cNvCxnSpPr/>
          <p:nvPr/>
        </p:nvCxnSpPr>
        <p:spPr>
          <a:xfrm>
            <a:off x="3009550" y="3742738"/>
            <a:ext cx="864600" cy="0"/>
          </a:xfrm>
          <a:prstGeom prst="straightConnector1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91" name="Google Shape;69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6050" y="1329300"/>
            <a:ext cx="1528623" cy="1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43" name="Google Shape;5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4"/>
          <p:cNvSpPr txBox="1"/>
          <p:nvPr/>
        </p:nvSpPr>
        <p:spPr>
          <a:xfrm>
            <a:off x="3901625" y="1584125"/>
            <a:ext cx="4723200" cy="20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: </a:t>
            </a:r>
            <a:endParaRPr sz="24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http://bit.ly/mst29janv21</a:t>
            </a:r>
            <a:endParaRPr sz="2400"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5" name="Google Shape;545;p14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Site du RÉCIT MST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00" b="1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</a:t>
            </a:r>
            <a:endParaRPr sz="1300" b="1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2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97" name="Google Shape;6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32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99" name="Google Shape;699;p32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0" name="Google Shape;700;p32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</a:t>
            </a:r>
            <a:r>
              <a:rPr lang="en" sz="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RÉCIT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1" name="Google Shape;701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1" name="Google Shape;551;p15"/>
          <p:cNvSpPr txBox="1">
            <a:spLocks noGrp="1"/>
          </p:cNvSpPr>
          <p:nvPr>
            <p:ph type="body" idx="1"/>
          </p:nvPr>
        </p:nvSpPr>
        <p:spPr>
          <a:xfrm>
            <a:off x="747925" y="1302825"/>
            <a:ext cx="6431700" cy="2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Expérience élève-apprenant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 tableau de bord de l’enseignant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L’espace enseignant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Badge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2" name="Google Shape;552;p1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6"/>
          <p:cNvSpPr txBox="1">
            <a:spLocks noGrp="1"/>
          </p:cNvSpPr>
          <p:nvPr>
            <p:ph type="title"/>
          </p:nvPr>
        </p:nvSpPr>
        <p:spPr>
          <a:xfrm>
            <a:off x="366925" y="225025"/>
            <a:ext cx="6503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Connaissez-vous la classe virtuelle de Desmos 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8" name="Google Shape;558;p1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559" name="Google Shape;559;p16"/>
          <p:cNvGraphicFramePr/>
          <p:nvPr/>
        </p:nvGraphicFramePr>
        <p:xfrm>
          <a:off x="371575" y="96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{FCE95B8E-F21F-4709-9F20-1876A3195C7E}</a:tableStyleId>
              </a:tblPr>
              <a:tblGrid>
                <a:gridCol w="268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Desmos?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J’entends beaucoup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parler de  Desmos!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l’utilise… mais pas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à son plein potentiel!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Desmos et moi… c’est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l’amour fou!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/>
        </p:nvSpPr>
        <p:spPr>
          <a:xfrm>
            <a:off x="3911700" y="277817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student.desmos.com</a:t>
            </a:r>
            <a:r>
              <a:rPr lang="en" sz="1600" b="1" u="sng">
                <a:latin typeface="Ubuntu"/>
                <a:ea typeface="Ubuntu"/>
                <a:cs typeface="Ubuntu"/>
                <a:sym typeface="Ubuntu"/>
                <a:hlinkClick r:id="rId3"/>
              </a:rPr>
              <a:t> </a:t>
            </a:r>
            <a:r>
              <a:rPr lang="en" sz="1600" b="1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5" name="Google Shape;565;p17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sz="27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lang="e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66" name="Google Shape;566;p17"/>
          <p:cNvSpPr txBox="1"/>
          <p:nvPr/>
        </p:nvSpPr>
        <p:spPr>
          <a:xfrm>
            <a:off x="6642725" y="2713950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7" name="Google Shape;567;p17"/>
          <p:cNvSpPr txBox="1"/>
          <p:nvPr/>
        </p:nvSpPr>
        <p:spPr>
          <a:xfrm>
            <a:off x="154950" y="17380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1) Classe virtuelle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8" name="Google Shape;568;p17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69" name="Google Shape;56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4472" y="1442475"/>
            <a:ext cx="5875553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2525" y="3417175"/>
            <a:ext cx="1428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7"/>
          <p:cNvSpPr txBox="1"/>
          <p:nvPr/>
        </p:nvSpPr>
        <p:spPr>
          <a:xfrm>
            <a:off x="425125" y="3610625"/>
            <a:ext cx="60774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572" name="Google Shape;572;p17"/>
          <p:cNvCxnSpPr/>
          <p:nvPr/>
        </p:nvCxnSpPr>
        <p:spPr>
          <a:xfrm rot="10800000" flipH="1">
            <a:off x="787950" y="3125425"/>
            <a:ext cx="2779800" cy="330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8"/>
          <p:cNvSpPr txBox="1">
            <a:spLocks noGrp="1"/>
          </p:cNvSpPr>
          <p:nvPr>
            <p:ph type="body" idx="4294967295"/>
          </p:nvPr>
        </p:nvSpPr>
        <p:spPr>
          <a:xfrm>
            <a:off x="1201650" y="100425"/>
            <a:ext cx="6740700" cy="11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1 - Écrans premier contact</a:t>
            </a:r>
            <a:endParaRPr sz="25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Séquence d’apprentissage </a:t>
            </a:r>
            <a:endParaRPr sz="25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8" name="Google Shape;5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150" y="1343200"/>
            <a:ext cx="5516085" cy="359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84" name="Google Shape;584;p19"/>
          <p:cNvSpPr txBox="1">
            <a:spLocks noGrp="1"/>
          </p:cNvSpPr>
          <p:nvPr>
            <p:ph type="body" idx="4294967295"/>
          </p:nvPr>
        </p:nvSpPr>
        <p:spPr>
          <a:xfrm>
            <a:off x="963050" y="150675"/>
            <a:ext cx="7135200" cy="11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1 - Écrans premier contact</a:t>
            </a:r>
            <a:endParaRPr sz="25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Voir différentes possibilités comme enseignants</a:t>
            </a:r>
            <a:endParaRPr sz="25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5" name="Google Shape;5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8175"/>
            <a:ext cx="8839199" cy="261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"/>
          <p:cNvSpPr txBox="1">
            <a:spLocks noGrp="1"/>
          </p:cNvSpPr>
          <p:nvPr>
            <p:ph type="subTitle" idx="1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2 - </a:t>
            </a:r>
            <a:endParaRPr sz="25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</a:t>
            </a:r>
            <a:endParaRPr sz="25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Double</a:t>
            </a:r>
            <a:endParaRPr sz="2100" b="1">
              <a:solidFill>
                <a:schemeClr val="dk2"/>
              </a:solidFill>
              <a:highlight>
                <a:srgbClr val="FFFF00"/>
              </a:highlight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91" name="Google Shape;5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159300"/>
            <a:ext cx="8062745" cy="38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97" name="Google Shape;597;p21"/>
          <p:cNvSpPr txBox="1">
            <a:spLocks noGrp="1"/>
          </p:cNvSpPr>
          <p:nvPr>
            <p:ph type="body" idx="4294967295"/>
          </p:nvPr>
        </p:nvSpPr>
        <p:spPr>
          <a:xfrm>
            <a:off x="1607350" y="0"/>
            <a:ext cx="5927100" cy="1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3 - </a:t>
            </a:r>
            <a:endParaRPr sz="25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sz="25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Coordonnées dans le plan cartésien</a:t>
            </a:r>
            <a:endParaRPr sz="20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8" name="Google Shape;5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675" y="1596425"/>
            <a:ext cx="5062762" cy="325272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9" name="Google Shape;59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25" y="182427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Affichage à l'écran (16:9)</PresentationFormat>
  <Paragraphs>148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Ubuntu</vt:lpstr>
      <vt:lpstr>Sniglet</vt:lpstr>
      <vt:lpstr>Viga</vt:lpstr>
      <vt:lpstr>Dosis</vt:lpstr>
      <vt:lpstr>Roboto</vt:lpstr>
      <vt:lpstr>Friar template</vt:lpstr>
      <vt:lpstr>Desmos : Les mathématiques en  classe virtuelle </vt:lpstr>
      <vt:lpstr>Présentation PowerPoint</vt:lpstr>
      <vt:lpstr>Plan de la rencontre</vt:lpstr>
      <vt:lpstr>Connaissez-vous la classe virtuelle de Desmos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Liens des activités présentées</vt:lpstr>
      <vt:lpstr>Présentation PowerPoint</vt:lpstr>
      <vt:lpstr>L’outil de création de l’espace enseignant</vt:lpstr>
      <vt:lpstr>Où trouver des activités ?</vt:lpstr>
      <vt:lpstr>Pour commencer</vt:lpstr>
      <vt:lpstr>Présentation PowerPoint</vt:lpstr>
      <vt:lpstr>Ressources supplémentaires :</vt:lpstr>
      <vt:lpstr>L’équipe du RÉCIT MST est disponible  les mercredis matins  de 9 h à 11 h 30. </vt:lpstr>
      <vt:lpstr>Obtenez votre  badge de participation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Desmos : Les mathématiques en  classe virtuelle </dc:title>
  <dc:creator>Sonya Fiset</dc:creator>
  <cp:lastModifiedBy>Fiset Sonia</cp:lastModifiedBy>
  <cp:revision>1</cp:revision>
  <dcterms:modified xsi:type="dcterms:W3CDTF">2021-01-29T13:06:03Z</dcterms:modified>
</cp:coreProperties>
</file>