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Sniglet"/>
      <p:regular r:id="rId26"/>
    </p:embeddedFont>
    <p:embeddedFont>
      <p:font typeface="Dosis"/>
      <p:regular r:id="rId27"/>
      <p:bold r:id="rId28"/>
    </p:embeddedFont>
    <p:embeddedFont>
      <p:font typeface="Ubuntu"/>
      <p:regular r:id="rId29"/>
      <p:bold r:id="rId30"/>
      <p:italic r:id="rId31"/>
      <p:boldItalic r:id="rId32"/>
    </p:embeddedFont>
    <p:embeddedFont>
      <p:font typeface="Viga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niglet-regular.fntdata"/><Relationship Id="rId25" Type="http://schemas.openxmlformats.org/officeDocument/2006/relationships/slide" Target="slides/slide21.xml"/><Relationship Id="rId28" Type="http://schemas.openxmlformats.org/officeDocument/2006/relationships/font" Target="fonts/Dosis-bold.fntdata"/><Relationship Id="rId27" Type="http://schemas.openxmlformats.org/officeDocument/2006/relationships/font" Target="fonts/Dosi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italic.fntdata"/><Relationship Id="rId30" Type="http://schemas.openxmlformats.org/officeDocument/2006/relationships/font" Target="fonts/Ubuntu-bold.fntdata"/><Relationship Id="rId11" Type="http://schemas.openxmlformats.org/officeDocument/2006/relationships/slide" Target="slides/slide7.xml"/><Relationship Id="rId33" Type="http://schemas.openxmlformats.org/officeDocument/2006/relationships/font" Target="fonts/Viga-regular.fntdata"/><Relationship Id="rId10" Type="http://schemas.openxmlformats.org/officeDocument/2006/relationships/slide" Target="slides/slide6.xml"/><Relationship Id="rId32" Type="http://schemas.openxmlformats.org/officeDocument/2006/relationships/font" Target="fonts/Ubuntu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onurl.ca/desmos3003202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c8800865ed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gc8800865ed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Lien vers la présentation :</a:t>
            </a:r>
            <a:r>
              <a:rPr lang="en" sz="1200">
                <a:solidFill>
                  <a:srgbClr val="2A71FF"/>
                </a:solidFill>
                <a:highlight>
                  <a:srgbClr val="F4F4F6"/>
                </a:highlight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monurl.ca/desmos30032021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SR: Article RÉCIT, wooclap, procédure pour badge sont faits!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00eb7612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00eb76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SR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53861f8f34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53861f8f3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SR- Gestion des classes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FO- Collections - Créations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c8800865ed_0_22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c8800865ed_0_2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c8800865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gc8800865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SR-FO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c8800865e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5" name="Google Shape;725;gc8800865e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E83C6C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c8800865e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gc8800865e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39418c681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539418c68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J’ai créé une classe AQUOPS, donc un seul code pour les 3 activités.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3861f8f34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3861f8f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c7adf92067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c7adf9206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1">
  <p:cSld name="TITLE_4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2">
  <p:cSld name="TITLE_5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1" name="Google Shape;53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2" name="Google Shape;5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5" name="Google Shape;53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6" name="Google Shape;5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hyperlink" Target="mailto:equipe@recitmst.qc.ca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Relationship Id="rId4" Type="http://schemas.openxmlformats.org/officeDocument/2006/relationships/hyperlink" Target="https://www.aquops.qc.ca/atelier/2452-a60-desmos-pour-toutes-les-disciplines/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monurl.ca/desmos30032021" TargetMode="External"/><Relationship Id="rId6" Type="http://schemas.openxmlformats.org/officeDocument/2006/relationships/hyperlink" Target="https://monurl.ca/desmos30032021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creativecommons.org/licenses/by-nc-sa/4.0/deed.f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hyperlink" Target="https://teacher.desmos.com/activitybuilder/custom/6053878973c9c63d370e61d7?lang=fr" TargetMode="External"/><Relationship Id="rId7" Type="http://schemas.openxmlformats.org/officeDocument/2006/relationships/hyperlink" Target="https://teacher.desmos.com/activitybuilder/custom/60253e1e5151560d67f24c3b?lang=fr" TargetMode="External"/><Relationship Id="rId8" Type="http://schemas.openxmlformats.org/officeDocument/2006/relationships/hyperlink" Target="https://teacher.desmos.com/polygraph/custom/6053a682bdca9d3d2433fcc3?lang=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284" TargetMode="External"/><Relationship Id="rId5" Type="http://schemas.openxmlformats.org/officeDocument/2006/relationships/hyperlink" Target="https://campus.recit.qc.ca/mod/assign/view.php?id=9011" TargetMode="External"/><Relationship Id="rId6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stephanie.rioux@recitmst.qc.ca" TargetMode="External"/><Relationship Id="rId4" Type="http://schemas.openxmlformats.org/officeDocument/2006/relationships/hyperlink" Target="mailto:ouelletf@cskamloup.qc.ca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Relationship Id="rId4" Type="http://schemas.openxmlformats.org/officeDocument/2006/relationships/image" Target="../media/image21.jpg"/><Relationship Id="rId9" Type="http://schemas.openxmlformats.org/officeDocument/2006/relationships/image" Target="../media/image24.png"/><Relationship Id="rId5" Type="http://schemas.openxmlformats.org/officeDocument/2006/relationships/hyperlink" Target="https://monurl.ca/ateliers21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Relationship Id="rId4" Type="http://schemas.openxmlformats.org/officeDocument/2006/relationships/image" Target="../media/image28.png"/><Relationship Id="rId5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student.desmos.com/?prepopulateCode=jdg7m9&amp;lang=fr" TargetMode="External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student.desmos.com/?prepopulateCode=jdg7m9&amp;lang=fr" TargetMode="External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tudent.desmos.com/?prepopulateCode=jdg7m9&amp;lang=fr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6"/>
          <p:cNvSpPr txBox="1"/>
          <p:nvPr>
            <p:ph type="ctrTitle"/>
          </p:nvPr>
        </p:nvSpPr>
        <p:spPr>
          <a:xfrm>
            <a:off x="226925" y="1462700"/>
            <a:ext cx="8332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lang="en" sz="3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Atelier 2452</a:t>
            </a:r>
            <a:endParaRPr sz="3400">
              <a:solidFill>
                <a:srgbClr val="666666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lang="en" sz="3600">
                <a:solidFill>
                  <a:srgbClr val="666666"/>
                </a:solidFill>
                <a:latin typeface="Viga"/>
                <a:ea typeface="Viga"/>
                <a:cs typeface="Viga"/>
                <a:sym typeface="Viga"/>
              </a:rPr>
              <a:t>Desmos pour toutes les disciplines</a:t>
            </a:r>
            <a:endParaRPr b="1" i="1" sz="3400">
              <a:solidFill>
                <a:srgbClr val="66666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42" name="Google Shape;542;p16"/>
          <p:cNvSpPr txBox="1"/>
          <p:nvPr/>
        </p:nvSpPr>
        <p:spPr>
          <a:xfrm>
            <a:off x="98175" y="3217250"/>
            <a:ext cx="42090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30 mars 2021 - 14h35 à 15h35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AQUOPS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 </a:t>
            </a:r>
            <a:r>
              <a:rPr lang="en" sz="1800" u="sng">
                <a:solidFill>
                  <a:schemeClr val="hlink"/>
                </a:solidFill>
                <a:highlight>
                  <a:srgbClr val="F4F4F6"/>
                </a:highlight>
                <a:latin typeface="Ubuntu"/>
                <a:ea typeface="Ubuntu"/>
                <a:cs typeface="Ubuntu"/>
                <a:sym typeface="Ubuntu"/>
                <a:hlinkClick r:id="rId6"/>
              </a:rPr>
              <a:t>monurl.ca/desmos30032021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3" name="Google Shape;54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6950" y="3520100"/>
            <a:ext cx="1153085" cy="11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113" y="4547790"/>
            <a:ext cx="1077165" cy="3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6"/>
          <p:cNvSpPr txBox="1"/>
          <p:nvPr/>
        </p:nvSpPr>
        <p:spPr>
          <a:xfrm>
            <a:off x="1353925" y="4599438"/>
            <a:ext cx="158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latin typeface="Viga"/>
                <a:ea typeface="Viga"/>
                <a:cs typeface="Viga"/>
                <a:sym typeface="Vig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 2021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5"/>
          <p:cNvSpPr txBox="1"/>
          <p:nvPr>
            <p:ph idx="4294967295" type="title"/>
          </p:nvPr>
        </p:nvSpPr>
        <p:spPr>
          <a:xfrm>
            <a:off x="719350" y="499700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En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quoi Desmos se démarque des autres outils questionnaires?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7" name="Google Shape;617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8" name="Google Shape;6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175" y="1543400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 txBox="1"/>
          <p:nvPr>
            <p:ph idx="4294967295" type="title"/>
          </p:nvPr>
        </p:nvSpPr>
        <p:spPr>
          <a:xfrm>
            <a:off x="747925" y="225025"/>
            <a:ext cx="7615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durant l’atelier… utilisez-les!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4" name="Google Shape;624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5" name="Google Shape;6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00" y="1393800"/>
            <a:ext cx="2031924" cy="20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4350" y="1511075"/>
            <a:ext cx="1783950" cy="18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6300" y="1347125"/>
            <a:ext cx="2154570" cy="200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6"/>
          <p:cNvSpPr txBox="1"/>
          <p:nvPr/>
        </p:nvSpPr>
        <p:spPr>
          <a:xfrm>
            <a:off x="647788" y="3644488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 vers l’activité 1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Pour apprivoiser Desmos</a:t>
            </a:r>
            <a:endParaRPr b="1" sz="13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9" name="Google Shape;629;p26"/>
          <p:cNvSpPr txBox="1"/>
          <p:nvPr/>
        </p:nvSpPr>
        <p:spPr>
          <a:xfrm>
            <a:off x="3508463" y="3644488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Lien vers l’activité 2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Toutes disciplines</a:t>
            </a:r>
            <a:endParaRPr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0" name="Google Shape;630;p26"/>
          <p:cNvSpPr txBox="1"/>
          <p:nvPr/>
        </p:nvSpPr>
        <p:spPr>
          <a:xfrm>
            <a:off x="6125863" y="3644488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Lien vers l’activité 3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Polygraph</a:t>
            </a:r>
            <a:endParaRPr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7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L’espace enseignant </a:t>
            </a: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(</a:t>
            </a:r>
            <a:r>
              <a:rPr lang="en" sz="2800" u="sng"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)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6" name="Google Shape;636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7" name="Google Shape;6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8" y="1363724"/>
            <a:ext cx="6810387" cy="3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7"/>
          <p:cNvSpPr/>
          <p:nvPr/>
        </p:nvSpPr>
        <p:spPr>
          <a:xfrm>
            <a:off x="2323281" y="1867625"/>
            <a:ext cx="5319000" cy="119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7"/>
          <p:cNvSpPr/>
          <p:nvPr/>
        </p:nvSpPr>
        <p:spPr>
          <a:xfrm>
            <a:off x="2323281" y="3176958"/>
            <a:ext cx="5319000" cy="119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7"/>
          <p:cNvSpPr/>
          <p:nvPr/>
        </p:nvSpPr>
        <p:spPr>
          <a:xfrm>
            <a:off x="945025" y="3649597"/>
            <a:ext cx="10044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945025" y="2560427"/>
            <a:ext cx="11409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tableau de bord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7" name="Google Shape;647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8" name="Google Shape;6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650" y="1228050"/>
            <a:ext cx="6837974" cy="32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9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polyvalents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4" name="Google Shape;654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5" name="Google Shape;6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662" y="1439400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013" y="1818225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363" y="1818225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9"/>
          <p:cNvSpPr/>
          <p:nvPr/>
        </p:nvSpPr>
        <p:spPr>
          <a:xfrm>
            <a:off x="930638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9"/>
          <p:cNvSpPr/>
          <p:nvPr/>
        </p:nvSpPr>
        <p:spPr>
          <a:xfrm>
            <a:off x="2113563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9"/>
          <p:cNvSpPr/>
          <p:nvPr/>
        </p:nvSpPr>
        <p:spPr>
          <a:xfrm>
            <a:off x="2113563" y="25491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9"/>
          <p:cNvSpPr/>
          <p:nvPr/>
        </p:nvSpPr>
        <p:spPr>
          <a:xfrm>
            <a:off x="2113563" y="32925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9"/>
          <p:cNvSpPr/>
          <p:nvPr/>
        </p:nvSpPr>
        <p:spPr>
          <a:xfrm>
            <a:off x="930638" y="3280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9"/>
          <p:cNvSpPr/>
          <p:nvPr/>
        </p:nvSpPr>
        <p:spPr>
          <a:xfrm>
            <a:off x="4505479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9"/>
          <p:cNvSpPr/>
          <p:nvPr/>
        </p:nvSpPr>
        <p:spPr>
          <a:xfrm>
            <a:off x="3339663" y="25390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9"/>
          <p:cNvSpPr/>
          <p:nvPr/>
        </p:nvSpPr>
        <p:spPr>
          <a:xfrm>
            <a:off x="3340604" y="3280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9"/>
          <p:cNvSpPr/>
          <p:nvPr/>
        </p:nvSpPr>
        <p:spPr>
          <a:xfrm>
            <a:off x="4535546" y="3272433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9"/>
          <p:cNvSpPr/>
          <p:nvPr/>
        </p:nvSpPr>
        <p:spPr>
          <a:xfrm>
            <a:off x="5790754" y="2529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0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4" name="Google Shape;674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30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Desmos en sciences et technologies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1"/>
          <p:cNvSpPr txBox="1"/>
          <p:nvPr>
            <p:ph type="title"/>
          </p:nvPr>
        </p:nvSpPr>
        <p:spPr>
          <a:xfrm>
            <a:off x="747925" y="225025"/>
            <a:ext cx="57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idées, des activités ou du support 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1" name="Google Shape;681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31"/>
          <p:cNvSpPr txBox="1"/>
          <p:nvPr>
            <p:ph type="title"/>
          </p:nvPr>
        </p:nvSpPr>
        <p:spPr>
          <a:xfrm>
            <a:off x="880225" y="1338775"/>
            <a:ext cx="6814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4"/>
              </a:rPr>
              <a:t>desmosfr.ca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5"/>
              </a:rPr>
              <a:t>Pédagogues Desmos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 maths autrement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Lesmathsautrement.ca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8" name="Google Shape;688;p32"/>
          <p:cNvSpPr txBox="1"/>
          <p:nvPr/>
        </p:nvSpPr>
        <p:spPr>
          <a:xfrm>
            <a:off x="252625" y="559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badge de participation</a:t>
            </a:r>
            <a:endParaRPr b="1"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9" name="Google Shape;689;p32"/>
          <p:cNvSpPr txBox="1"/>
          <p:nvPr/>
        </p:nvSpPr>
        <p:spPr>
          <a:xfrm>
            <a:off x="1502900" y="3203675"/>
            <a:ext cx="6945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282204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AutoNum type="arabicPeriod"/>
            </a:pPr>
            <a:r>
              <a:rPr b="1"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Créer son compte sur le Campus RÉCIT</a:t>
            </a:r>
            <a:r>
              <a:rPr b="1"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et se connecter;</a:t>
            </a:r>
            <a:endParaRPr b="1"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marR="28220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AutoNum type="arabicPeriod"/>
            </a:pPr>
            <a:r>
              <a:rPr b="1"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S’inscrire à cette formation</a:t>
            </a:r>
            <a:r>
              <a:rPr b="1"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  <a:endParaRPr b="1"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marR="28220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AutoNum type="arabicPeriod"/>
            </a:pPr>
            <a:r>
              <a:rPr b="1"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Demander votre badge ici</a:t>
            </a:r>
            <a:r>
              <a:rPr b="1"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1"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D4965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2800">
              <a:solidFill>
                <a:srgbClr val="3D4965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D496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0" name="Google Shape;69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7075" y="1270725"/>
            <a:ext cx="1838900" cy="17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3"/>
          <p:cNvSpPr txBox="1"/>
          <p:nvPr>
            <p:ph idx="4294967295" type="ctrTitle"/>
          </p:nvPr>
        </p:nvSpPr>
        <p:spPr>
          <a:xfrm>
            <a:off x="1761750" y="6845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6" name="Google Shape;696;p33"/>
          <p:cNvSpPr txBox="1"/>
          <p:nvPr/>
        </p:nvSpPr>
        <p:spPr>
          <a:xfrm>
            <a:off x="2007600" y="2641171"/>
            <a:ext cx="51288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stephanie.rioux@recitmst.qc.ca</a:t>
            </a:r>
            <a:endParaRPr sz="25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ouelletf@cskamloup.qc.ca</a:t>
            </a:r>
            <a:endParaRPr sz="25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97" name="Google Shape;697;p33"/>
          <p:cNvSpPr txBox="1"/>
          <p:nvPr/>
        </p:nvSpPr>
        <p:spPr>
          <a:xfrm>
            <a:off x="2911350" y="17592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8" name="Google Shape;698;p33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9" name="Google Shape;69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34"/>
          <p:cNvPicPr preferRelativeResize="0"/>
          <p:nvPr/>
        </p:nvPicPr>
        <p:blipFill rotWithShape="1">
          <a:blip r:embed="rId4">
            <a:alphaModFix/>
          </a:blip>
          <a:srcRect b="0" l="25042" r="23914" t="0"/>
          <a:stretch/>
        </p:blipFill>
        <p:spPr>
          <a:xfrm>
            <a:off x="6261050" y="4405700"/>
            <a:ext cx="2869356" cy="6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34"/>
          <p:cNvSpPr txBox="1"/>
          <p:nvPr>
            <p:ph idx="1" type="subTitle"/>
          </p:nvPr>
        </p:nvSpPr>
        <p:spPr>
          <a:xfrm>
            <a:off x="3355325" y="2623250"/>
            <a:ext cx="26163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200">
                <a:solidFill>
                  <a:srgbClr val="666666"/>
                </a:solidFill>
              </a:rPr>
              <a:t>2- </a:t>
            </a:r>
            <a:r>
              <a:rPr lang="en" sz="1100">
                <a:solidFill>
                  <a:srgbClr val="1155CC"/>
                </a:solidFill>
              </a:rPr>
              <a:t>👉 </a:t>
            </a:r>
            <a:r>
              <a:rPr lang="en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monurl.ca/ateliers21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3- </a:t>
            </a:r>
            <a:r>
              <a:rPr lang="en" sz="1100">
                <a:solidFill>
                  <a:srgbClr val="666666"/>
                </a:solidFill>
              </a:rPr>
              <a:t>Dans notre plateforme évènementielle, vous pouvez évaluer directement votre atelier en cliquant sur le lien « </a:t>
            </a:r>
            <a:r>
              <a:rPr b="1" i="1" lang="en" sz="1100">
                <a:solidFill>
                  <a:srgbClr val="666666"/>
                </a:solidFill>
              </a:rPr>
              <a:t>évaluer cet atelier </a:t>
            </a:r>
            <a:r>
              <a:rPr lang="en" sz="1100">
                <a:solidFill>
                  <a:srgbClr val="666666"/>
                </a:solidFill>
              </a:rPr>
              <a:t>» qui se trouve en fin de descriptif. 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707" name="Google Shape;70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2319" y="1135175"/>
            <a:ext cx="1396900" cy="1396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08" name="Google Shape;708;p34"/>
          <p:cNvCxnSpPr/>
          <p:nvPr/>
        </p:nvCxnSpPr>
        <p:spPr>
          <a:xfrm>
            <a:off x="3061617" y="3925"/>
            <a:ext cx="0" cy="49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9" name="Google Shape;709;p34"/>
          <p:cNvCxnSpPr/>
          <p:nvPr/>
        </p:nvCxnSpPr>
        <p:spPr>
          <a:xfrm>
            <a:off x="6104083" y="-4625"/>
            <a:ext cx="0" cy="50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0" name="Google Shape;710;p34"/>
          <p:cNvSpPr txBox="1"/>
          <p:nvPr>
            <p:ph type="ctrTitle"/>
          </p:nvPr>
        </p:nvSpPr>
        <p:spPr>
          <a:xfrm>
            <a:off x="6329675" y="401075"/>
            <a:ext cx="2427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1800">
                <a:solidFill>
                  <a:srgbClr val="E83C6C"/>
                </a:solidFill>
              </a:rPr>
              <a:t>Activité de clôture</a:t>
            </a:r>
            <a:br>
              <a:rPr b="1" lang="en" sz="1800">
                <a:solidFill>
                  <a:srgbClr val="E83C6C"/>
                </a:solidFill>
              </a:rPr>
            </a:br>
            <a:r>
              <a:rPr lang="en" sz="1200">
                <a:solidFill>
                  <a:srgbClr val="E83C6C"/>
                </a:solidFill>
              </a:rPr>
              <a:t>Jeudi 1</a:t>
            </a:r>
            <a:r>
              <a:rPr baseline="30000" lang="en" sz="1200">
                <a:solidFill>
                  <a:srgbClr val="E83C6C"/>
                </a:solidFill>
              </a:rPr>
              <a:t>er</a:t>
            </a:r>
            <a:r>
              <a:rPr lang="en" sz="1200">
                <a:solidFill>
                  <a:srgbClr val="E83C6C"/>
                </a:solidFill>
              </a:rPr>
              <a:t> avril 2021, à 14</a:t>
            </a:r>
            <a:r>
              <a:rPr lang="en" sz="500">
                <a:solidFill>
                  <a:srgbClr val="E83C6C"/>
                </a:solidFill>
              </a:rPr>
              <a:t> </a:t>
            </a:r>
            <a:r>
              <a:rPr lang="en" sz="1200">
                <a:solidFill>
                  <a:srgbClr val="E83C6C"/>
                </a:solidFill>
              </a:rPr>
              <a:t>h</a:t>
            </a:r>
            <a:r>
              <a:rPr lang="en" sz="500">
                <a:solidFill>
                  <a:srgbClr val="E83C6C"/>
                </a:solidFill>
              </a:rPr>
              <a:t> </a:t>
            </a:r>
            <a:r>
              <a:rPr lang="en" sz="1200">
                <a:solidFill>
                  <a:srgbClr val="E83C6C"/>
                </a:solidFill>
              </a:rPr>
              <a:t>35</a:t>
            </a:r>
            <a:endParaRPr b="1" sz="1800">
              <a:solidFill>
                <a:srgbClr val="E83C6C"/>
              </a:solidFill>
            </a:endParaRPr>
          </a:p>
        </p:txBody>
      </p:sp>
      <p:sp>
        <p:nvSpPr>
          <p:cNvPr id="711" name="Google Shape;711;p34"/>
          <p:cNvSpPr txBox="1"/>
          <p:nvPr>
            <p:ph idx="1" type="subTitle"/>
          </p:nvPr>
        </p:nvSpPr>
        <p:spPr>
          <a:xfrm>
            <a:off x="6335325" y="906575"/>
            <a:ext cx="2731800" cy="3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100">
                <a:solidFill>
                  <a:srgbClr val="666666"/>
                </a:solidFill>
              </a:rPr>
              <a:t>Annonce des lauréats 2021 </a:t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666666"/>
                </a:solidFill>
              </a:rPr>
              <a:t>Tirages :</a:t>
            </a:r>
            <a:r>
              <a:rPr lang="en" sz="1100">
                <a:solidFill>
                  <a:srgbClr val="666666"/>
                </a:solidFill>
              </a:rPr>
              <a:t> Vous courrez la chance de gagner votre inscription au 40</a:t>
            </a:r>
            <a:r>
              <a:rPr baseline="30000" lang="en" sz="1100">
                <a:solidFill>
                  <a:srgbClr val="666666"/>
                </a:solidFill>
              </a:rPr>
              <a:t>e</a:t>
            </a:r>
            <a:r>
              <a:rPr lang="en" sz="1100">
                <a:solidFill>
                  <a:srgbClr val="666666"/>
                </a:solidFill>
              </a:rPr>
              <a:t> colloque de l’AQUOPS! Nous dévoilerons également le nom de la personne qui se mérite l’écran interactif offert par SMART Technologies.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712" name="Google Shape;712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7100" y="1941713"/>
            <a:ext cx="1396900" cy="1213817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4"/>
          <p:cNvSpPr txBox="1"/>
          <p:nvPr/>
        </p:nvSpPr>
        <p:spPr>
          <a:xfrm>
            <a:off x="243725" y="1363775"/>
            <a:ext cx="25242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Soutien aux participants </a:t>
            </a:r>
            <a:br>
              <a:rPr b="1" lang="en">
                <a:solidFill>
                  <a:srgbClr val="666666"/>
                </a:solidFill>
              </a:rPr>
            </a:br>
            <a:br>
              <a:rPr b="1" lang="en">
                <a:solidFill>
                  <a:srgbClr val="666666"/>
                </a:solidFill>
              </a:rPr>
            </a:br>
            <a:r>
              <a:rPr b="1" lang="en" sz="1800">
                <a:solidFill>
                  <a:srgbClr val="666666"/>
                </a:solidFill>
              </a:rPr>
              <a:t> </a:t>
            </a:r>
            <a:r>
              <a:rPr b="1" lang="en">
                <a:solidFill>
                  <a:srgbClr val="666666"/>
                </a:solidFill>
              </a:rPr>
              <a:t>         </a:t>
            </a:r>
            <a:r>
              <a:rPr lang="en">
                <a:solidFill>
                  <a:srgbClr val="666666"/>
                </a:solidFill>
              </a:rPr>
              <a:t>Visioconférence</a:t>
            </a:r>
            <a:br>
              <a:rPr b="1" lang="en">
                <a:solidFill>
                  <a:srgbClr val="666666"/>
                </a:solidFill>
              </a:rPr>
            </a:b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Clavardage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666666"/>
                </a:solidFill>
              </a:rPr>
            </a:br>
            <a:endParaRPr strike="sngStrike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strike="sngStrike">
              <a:solidFill>
                <a:srgbClr val="666666"/>
              </a:solidFill>
            </a:endParaRPr>
          </a:p>
        </p:txBody>
      </p:sp>
      <p:pic>
        <p:nvPicPr>
          <p:cNvPr id="714" name="Google Shape;714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624" y="3057124"/>
            <a:ext cx="2427297" cy="1517158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34"/>
          <p:cNvSpPr txBox="1"/>
          <p:nvPr>
            <p:ph type="ctrTitle"/>
          </p:nvPr>
        </p:nvSpPr>
        <p:spPr>
          <a:xfrm>
            <a:off x="243725" y="289500"/>
            <a:ext cx="273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1800">
                <a:solidFill>
                  <a:srgbClr val="E83C6C"/>
                </a:solidFill>
              </a:rPr>
              <a:t>Besoin d’assistance</a:t>
            </a:r>
            <a:r>
              <a:rPr b="1" lang="en" sz="900">
                <a:solidFill>
                  <a:srgbClr val="E83C6C"/>
                </a:solidFill>
              </a:rPr>
              <a:t> </a:t>
            </a:r>
            <a:r>
              <a:rPr b="1" lang="en" sz="1800">
                <a:solidFill>
                  <a:srgbClr val="E83C6C"/>
                </a:solidFill>
              </a:rPr>
              <a:t>?</a:t>
            </a:r>
            <a:endParaRPr sz="1800" u="sng">
              <a:solidFill>
                <a:srgbClr val="666666"/>
              </a:solidFill>
            </a:endParaRPr>
          </a:p>
        </p:txBody>
      </p:sp>
      <p:pic>
        <p:nvPicPr>
          <p:cNvPr id="716" name="Google Shape;716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60450" y="2265675"/>
            <a:ext cx="388325" cy="3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340625" y="1845950"/>
            <a:ext cx="388325" cy="3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34"/>
          <p:cNvSpPr txBox="1"/>
          <p:nvPr/>
        </p:nvSpPr>
        <p:spPr>
          <a:xfrm>
            <a:off x="274025" y="725475"/>
            <a:ext cx="25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Un membre de l’équipe AQUOPS est là pour vous : </a:t>
            </a:r>
            <a:endParaRPr/>
          </a:p>
        </p:txBody>
      </p:sp>
      <p:pic>
        <p:nvPicPr>
          <p:cNvPr id="719" name="Google Shape;719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11733" y="1359850"/>
            <a:ext cx="1349166" cy="129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98550" y="401063"/>
            <a:ext cx="300375" cy="3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4"/>
          <p:cNvSpPr txBox="1"/>
          <p:nvPr/>
        </p:nvSpPr>
        <p:spPr>
          <a:xfrm>
            <a:off x="3637838" y="293575"/>
            <a:ext cx="242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3C6C"/>
                </a:solidFill>
              </a:rPr>
              <a:t>Formulaire</a:t>
            </a:r>
            <a:br>
              <a:rPr b="1" lang="en" sz="1800">
                <a:solidFill>
                  <a:srgbClr val="E83C6C"/>
                </a:solidFill>
              </a:rPr>
            </a:br>
            <a:r>
              <a:rPr lang="en" sz="1200">
                <a:solidFill>
                  <a:srgbClr val="E83C6C"/>
                </a:solidFill>
              </a:rPr>
              <a:t>d’appréciation des ateliers 2021</a:t>
            </a:r>
            <a:endParaRPr b="1" sz="1800">
              <a:solidFill>
                <a:srgbClr val="E83C6C"/>
              </a:solidFill>
            </a:endParaRPr>
          </a:p>
        </p:txBody>
      </p:sp>
      <p:sp>
        <p:nvSpPr>
          <p:cNvPr id="722" name="Google Shape;722;p34"/>
          <p:cNvSpPr txBox="1"/>
          <p:nvPr/>
        </p:nvSpPr>
        <p:spPr>
          <a:xfrm>
            <a:off x="3355325" y="1145200"/>
            <a:ext cx="38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1-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/>
          <p:nvPr>
            <p:ph idx="4294967295" type="body"/>
          </p:nvPr>
        </p:nvSpPr>
        <p:spPr>
          <a:xfrm>
            <a:off x="4113550" y="1154375"/>
            <a:ext cx="4641300" cy="3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RÉCIT MST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Frédéric Ouellet</a:t>
            </a:r>
            <a:endParaRPr b="1" sz="3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Conseiller pédagogique du RÉCIT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CSS Kamouraska-Rivière-du-Loup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1" name="Google Shape;551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2" name="Google Shape;5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2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5"/>
          <p:cNvSpPr txBox="1"/>
          <p:nvPr>
            <p:ph type="title"/>
          </p:nvPr>
        </p:nvSpPr>
        <p:spPr>
          <a:xfrm>
            <a:off x="207600" y="360000"/>
            <a:ext cx="5667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" sz="2400">
                <a:solidFill>
                  <a:srgbClr val="E83C6C"/>
                </a:solidFill>
              </a:rPr>
              <a:t>Partenaires exposants 2021</a:t>
            </a:r>
            <a:endParaRPr b="1" sz="2400">
              <a:solidFill>
                <a:srgbClr val="E83C6C"/>
              </a:solidFill>
            </a:endParaRPr>
          </a:p>
        </p:txBody>
      </p:sp>
      <p:pic>
        <p:nvPicPr>
          <p:cNvPr id="728" name="Google Shape;72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7750" y="181338"/>
            <a:ext cx="899551" cy="8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913" y="1020050"/>
            <a:ext cx="8566187" cy="399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6"/>
          <p:cNvSpPr txBox="1"/>
          <p:nvPr>
            <p:ph type="ctrTitle"/>
          </p:nvPr>
        </p:nvSpPr>
        <p:spPr>
          <a:xfrm>
            <a:off x="504300" y="3678625"/>
            <a:ext cx="8135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b="1" lang="en" sz="3000">
                <a:solidFill>
                  <a:srgbClr val="E83C6C"/>
                </a:solidFill>
              </a:rPr>
              <a:t>Merci pour votre participation!</a:t>
            </a:r>
            <a:endParaRPr sz="3000" u="sng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8"/>
          <p:cNvSpPr txBox="1"/>
          <p:nvPr>
            <p:ph idx="4294967295"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l’atelier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8" name="Google Shape;558;p18"/>
          <p:cNvSpPr txBox="1"/>
          <p:nvPr>
            <p:ph idx="4294967295" type="body"/>
          </p:nvPr>
        </p:nvSpPr>
        <p:spPr>
          <a:xfrm>
            <a:off x="1149750" y="921825"/>
            <a:ext cx="6431700" cy="3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Expérience-élève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Tableau de bord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Outils de création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9" name="Google Shape;559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9"/>
          <p:cNvSpPr txBox="1"/>
          <p:nvPr>
            <p:ph idx="4294967295" type="title"/>
          </p:nvPr>
        </p:nvSpPr>
        <p:spPr>
          <a:xfrm>
            <a:off x="418525" y="291350"/>
            <a:ext cx="7550100" cy="16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C’est quoi Desmos?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6" name="Google Shape;566;p19"/>
          <p:cNvSpPr/>
          <p:nvPr/>
        </p:nvSpPr>
        <p:spPr>
          <a:xfrm>
            <a:off x="277900" y="2859600"/>
            <a:ext cx="8823600" cy="192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9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Google Shape;568;p19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9" name="Google Shape;569;p19"/>
          <p:cNvSpPr txBox="1"/>
          <p:nvPr/>
        </p:nvSpPr>
        <p:spPr>
          <a:xfrm>
            <a:off x="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2.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0" name="Google Shape;570;p19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71" name="Google Shape;5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9"/>
          <p:cNvSpPr txBox="1"/>
          <p:nvPr/>
        </p:nvSpPr>
        <p:spPr>
          <a:xfrm>
            <a:off x="277900" y="1592375"/>
            <a:ext cx="607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1.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3" name="Google Shape;57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/>
          <p:nvPr>
            <p:ph idx="4294967295" type="title"/>
          </p:nvPr>
        </p:nvSpPr>
        <p:spPr>
          <a:xfrm>
            <a:off x="486725" y="333975"/>
            <a:ext cx="7550100" cy="7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1 - Pour apprivoiser Desmos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9" name="Google Shape;579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0" name="Google Shape;5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225" y="1245900"/>
            <a:ext cx="6217544" cy="33663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1" name="Google Shape;581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174" y="1057039"/>
            <a:ext cx="6961649" cy="378631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1"/>
          <p:cNvSpPr txBox="1"/>
          <p:nvPr>
            <p:ph idx="4294967295" type="title"/>
          </p:nvPr>
        </p:nvSpPr>
        <p:spPr>
          <a:xfrm>
            <a:off x="630650" y="961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2 - Desmos pour toutes disciplines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7" name="Google Shape;587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8" name="Google Shape;5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150" y="833025"/>
            <a:ext cx="7382024" cy="420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2 - Desmos pour toutes disciplines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4" name="Google Shape;594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5" name="Google Shape;5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225" y="1245900"/>
            <a:ext cx="6217544" cy="33663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6" name="Google Shape;596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174" y="1057039"/>
            <a:ext cx="6961649" cy="378631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3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3 - Polygraph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2" name="Google Shape;602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3" name="Google Shape;6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2350"/>
            <a:ext cx="8839199" cy="2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875" y="11572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4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3 - Polygraph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0" name="Google Shape;610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1" name="Google Shape;611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174" y="1057039"/>
            <a:ext cx="6961649" cy="378631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