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Roboto Slab"/>
      <p:regular r:id="rId26"/>
      <p:bold r:id="rId27"/>
    </p:embeddedFont>
    <p:embeddedFont>
      <p:font typeface="Ubuntu"/>
      <p:regular r:id="rId28"/>
      <p:bold r:id="rId29"/>
      <p:italic r:id="rId30"/>
      <p:boldItalic r:id="rId31"/>
    </p:embeddedFont>
    <p:embeddedFont>
      <p:font typeface="Sniglet"/>
      <p:regular r:id="rId32"/>
    </p:embeddedFont>
    <p:embeddedFont>
      <p:font typeface="Dosis"/>
      <p:regular r:id="rId33"/>
      <p:bold r:id="rId34"/>
    </p:embeddedFont>
    <p:embeddedFont>
      <p:font typeface="Nixie One"/>
      <p:regular r:id="rId35"/>
    </p:embeddedFont>
    <p:embeddedFont>
      <p:font typeface="Montserrat"/>
      <p:regular r:id="rId36"/>
      <p:bold r:id="rId37"/>
      <p:italic r:id="rId38"/>
      <p:boldItalic r:id="rId39"/>
    </p:embeddedFont>
    <p:embeddedFont>
      <p:font typeface="Viga"/>
      <p:regular r:id="rId40"/>
    </p:embeddedFont>
    <p:embeddedFont>
      <p:font typeface="Century Gothic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Viga-regular.fntdata"/><Relationship Id="rId20" Type="http://schemas.openxmlformats.org/officeDocument/2006/relationships/slide" Target="slides/slide16.xml"/><Relationship Id="rId42" Type="http://schemas.openxmlformats.org/officeDocument/2006/relationships/font" Target="fonts/CenturyGothic-bold.fntdata"/><Relationship Id="rId41" Type="http://schemas.openxmlformats.org/officeDocument/2006/relationships/font" Target="fonts/CenturyGothic-regular.fntdata"/><Relationship Id="rId22" Type="http://schemas.openxmlformats.org/officeDocument/2006/relationships/slide" Target="slides/slide18.xml"/><Relationship Id="rId44" Type="http://schemas.openxmlformats.org/officeDocument/2006/relationships/font" Target="fonts/CenturyGothic-boldItalic.fntdata"/><Relationship Id="rId21" Type="http://schemas.openxmlformats.org/officeDocument/2006/relationships/slide" Target="slides/slide17.xml"/><Relationship Id="rId43" Type="http://schemas.openxmlformats.org/officeDocument/2006/relationships/font" Target="fonts/CenturyGothic-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Slab-regular.fntdata"/><Relationship Id="rId25" Type="http://schemas.openxmlformats.org/officeDocument/2006/relationships/slide" Target="slides/slide21.xml"/><Relationship Id="rId28" Type="http://schemas.openxmlformats.org/officeDocument/2006/relationships/font" Target="fonts/Ubuntu-regular.fntdata"/><Relationship Id="rId27" Type="http://schemas.openxmlformats.org/officeDocument/2006/relationships/font" Target="fonts/RobotoSlab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Ubuntu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Ubuntu-boldItalic.fntdata"/><Relationship Id="rId30" Type="http://schemas.openxmlformats.org/officeDocument/2006/relationships/font" Target="fonts/Ubuntu-italic.fntdata"/><Relationship Id="rId11" Type="http://schemas.openxmlformats.org/officeDocument/2006/relationships/slide" Target="slides/slide7.xml"/><Relationship Id="rId33" Type="http://schemas.openxmlformats.org/officeDocument/2006/relationships/font" Target="fonts/Dosis-regular.fntdata"/><Relationship Id="rId10" Type="http://schemas.openxmlformats.org/officeDocument/2006/relationships/slide" Target="slides/slide6.xml"/><Relationship Id="rId32" Type="http://schemas.openxmlformats.org/officeDocument/2006/relationships/font" Target="fonts/Sniglet-regular.fntdata"/><Relationship Id="rId13" Type="http://schemas.openxmlformats.org/officeDocument/2006/relationships/slide" Target="slides/slide9.xml"/><Relationship Id="rId35" Type="http://schemas.openxmlformats.org/officeDocument/2006/relationships/font" Target="fonts/NixieOne-regular.fntdata"/><Relationship Id="rId12" Type="http://schemas.openxmlformats.org/officeDocument/2006/relationships/slide" Target="slides/slide8.xml"/><Relationship Id="rId34" Type="http://schemas.openxmlformats.org/officeDocument/2006/relationships/font" Target="fonts/Dosis-bold.fntdata"/><Relationship Id="rId15" Type="http://schemas.openxmlformats.org/officeDocument/2006/relationships/slide" Target="slides/slide11.xml"/><Relationship Id="rId37" Type="http://schemas.openxmlformats.org/officeDocument/2006/relationships/font" Target="fonts/Montserrat-bold.fntdata"/><Relationship Id="rId14" Type="http://schemas.openxmlformats.org/officeDocument/2006/relationships/slide" Target="slides/slide10.xml"/><Relationship Id="rId36" Type="http://schemas.openxmlformats.org/officeDocument/2006/relationships/font" Target="fonts/Montserrat-regular.fntdata"/><Relationship Id="rId17" Type="http://schemas.openxmlformats.org/officeDocument/2006/relationships/slide" Target="slides/slide13.xml"/><Relationship Id="rId39" Type="http://schemas.openxmlformats.org/officeDocument/2006/relationships/font" Target="fonts/Montserrat-boldItalic.fntdata"/><Relationship Id="rId16" Type="http://schemas.openxmlformats.org/officeDocument/2006/relationships/slide" Target="slides/slide12.xml"/><Relationship Id="rId38" Type="http://schemas.openxmlformats.org/officeDocument/2006/relationships/font" Target="fonts/Montserrat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8472af5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8472af5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fc8e86f98d_0_10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fc8e86f98d_0_10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9d5f720fe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9d5f720f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9d5f720fe6_0_1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9d5f720fe6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9d5f720fe6_0_2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9d5f720fe6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9d5f720fe6_0_2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9d5f720fe6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9d5f720fe6_0_2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9d5f720fe6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c8800865ed_0_16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c8800865ed_0_1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c8800865ed_0_1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c8800865ed_0_1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fc8e86f98d_0_26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fc8e86f98d_0_26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9d5f720fe6_0_3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9d5f720fe6_0_3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29d5f720fe6_0_3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fc8e86f98d_0_5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fc8e86f98d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9d5f720fe6_0_4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9d5f720fe6_0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fc8e86f98d_0_38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fc8e86f98d_0_3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9becb9bd1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9becb9b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3861f8f34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3861f8f3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fc8e86f98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fc8e86f9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39418c681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39418c68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d781c6a3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9d781c6a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seulement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9d5f720fe6_0_6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9d5f720fe6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seulement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9becb9bd1_6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d9becb9bd1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A">
  <p:cSld name="BLANK_1_1">
    <p:bg>
      <p:bgPr>
        <a:solidFill>
          <a:schemeClr val="accent4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B">
  <p:cSld name="BLANK_1_1_1">
    <p:bg>
      <p:bgPr>
        <a:solidFill>
          <a:schemeClr val="accen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3" name="Google Shape;103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4" name="Google Shape;10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_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4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indent="-3556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5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879125" y="1744500"/>
            <a:ext cx="7544400" cy="32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■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❏"/>
              <a:defRPr sz="2800"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❏"/>
              <a:defRPr sz="2800"/>
            </a:lvl3pPr>
            <a:lvl4pPr indent="-4064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4pPr>
            <a:lvl5pPr indent="-4064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5pPr>
            <a:lvl6pPr indent="-4064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6pPr>
            <a:lvl7pPr indent="-4064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7pPr>
            <a:lvl8pPr indent="-4064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8pPr>
            <a:lvl9pPr indent="-4064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6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7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" type="body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2" type="body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3" type="body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8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81" name="Google Shape;81;p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recitmst.qc.ca/desmos07122023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.png"/><Relationship Id="rId5" Type="http://schemas.openxmlformats.org/officeDocument/2006/relationships/hyperlink" Target="https://recitmst.qc.ca/" TargetMode="External"/><Relationship Id="rId6" Type="http://schemas.openxmlformats.org/officeDocument/2006/relationships/hyperlink" Target="https://creativecommons.org/licenses/by-nc-sa/4.0/deed.fr" TargetMode="External"/><Relationship Id="rId7" Type="http://schemas.openxmlformats.org/officeDocument/2006/relationships/hyperlink" Target="https://creativecommons.org/licenses/by-nc-sa/4.0/deed.fr" TargetMode="External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teacher.desmos.com/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31.png"/><Relationship Id="rId5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31.png"/><Relationship Id="rId5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teacher.desmos.com/" TargetMode="External"/><Relationship Id="rId4" Type="http://schemas.openxmlformats.org/officeDocument/2006/relationships/hyperlink" Target="http://www.desmosfr.ca" TargetMode="External"/><Relationship Id="rId5" Type="http://schemas.openxmlformats.org/officeDocument/2006/relationships/hyperlink" Target="https://www.facebook.com/groups/pedagoguesdesmos" TargetMode="External"/><Relationship Id="rId6" Type="http://schemas.openxmlformats.org/officeDocument/2006/relationships/hyperlink" Target="https://www.facebook.com/groups/704851039666407" TargetMode="External"/><Relationship Id="rId7" Type="http://schemas.openxmlformats.org/officeDocument/2006/relationships/hyperlink" Target="http://www.lesmathsautrement.ca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campus.recit.qc.ca/math%c3%a9matique-science-et-technologie/desmos101" TargetMode="External"/><Relationship Id="rId4" Type="http://schemas.openxmlformats.org/officeDocument/2006/relationships/hyperlink" Target="https://www.youtube.com/playlist?list=PLbE85KlaADWl9w9d71xFo8AME6LZUfAjR" TargetMode="External"/><Relationship Id="rId9" Type="http://schemas.openxmlformats.org/officeDocument/2006/relationships/hyperlink" Target="https://view.genial.ly/600740a426efd30d1ba0c4ca/horizontal-infographic-review-formation-teacher-desmos-science?fbclid=IwAR2M8aOAMlc1F-6DAq1eZiLuBejHMuwGB_amSIPjU9xd3tb9By9OVThb7IQ" TargetMode="External"/><Relationship Id="rId5" Type="http://schemas.openxmlformats.org/officeDocument/2006/relationships/hyperlink" Target="https://recitmst.qc.ca/Desmos-les-bases-de-la-calculatrice-graphique" TargetMode="External"/><Relationship Id="rId6" Type="http://schemas.openxmlformats.org/officeDocument/2006/relationships/hyperlink" Target="https://recitmst.qc.ca/Desmos-les-mathematiques-en-classe-virtuelle" TargetMode="External"/><Relationship Id="rId7" Type="http://schemas.openxmlformats.org/officeDocument/2006/relationships/hyperlink" Target="https://recitmst.qc.ca/Desmos-creation-d-activites-pour-la-classe-virtuelle" TargetMode="External"/><Relationship Id="rId8" Type="http://schemas.openxmlformats.org/officeDocument/2006/relationships/hyperlink" Target="https://view.genial.ly/5f6b3ba79e22dc0d83e40fcc/horizontal-infographic-lists-dynamiser-lenseignement-apprentissage-des-mathematiques-avec-desmos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4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5" Type="http://schemas.openxmlformats.org/officeDocument/2006/relationships/hyperlink" Target="https://view.genial.ly/5d812659369a7d0fc95ca03b/interactive-content-cadre-de-reference-de-la-competence-numerique" TargetMode="External"/><Relationship Id="rId6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hyperlink" Target="https://campus.recit.qc.ca/mod/page/view.php?id=21779" TargetMode="External"/><Relationship Id="rId10" Type="http://schemas.openxmlformats.org/officeDocument/2006/relationships/hyperlink" Target="https://campus.recit.qc.ca/mod/page/view.php?id=16668" TargetMode="External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campus.recit.qc.ca/login/index.php" TargetMode="External"/><Relationship Id="rId4" Type="http://schemas.openxmlformats.org/officeDocument/2006/relationships/hyperlink" Target="https://campus.recit.qc.ca/login/index.php" TargetMode="External"/><Relationship Id="rId9" Type="http://schemas.openxmlformats.org/officeDocument/2006/relationships/hyperlink" Target="https://campus.recit.qc.ca/enrol/index.php?id=217" TargetMode="External"/><Relationship Id="rId5" Type="http://schemas.openxmlformats.org/officeDocument/2006/relationships/image" Target="../media/image24.png"/><Relationship Id="rId6" Type="http://schemas.openxmlformats.org/officeDocument/2006/relationships/image" Target="../media/image21.png"/><Relationship Id="rId7" Type="http://schemas.openxmlformats.org/officeDocument/2006/relationships/image" Target="../media/image30.png"/><Relationship Id="rId8" Type="http://schemas.openxmlformats.org/officeDocument/2006/relationships/hyperlink" Target="https://campus.recit.qc.ca/enrol/index.php?id=263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hyperlink" Target="http://www.recit.qc.ca" TargetMode="External"/><Relationship Id="rId5" Type="http://schemas.openxmlformats.org/officeDocument/2006/relationships/hyperlink" Target="https://recitmst.qc.ca/" TargetMode="External"/><Relationship Id="rId6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hyperlink" Target="mailto:equipe@recitmst.qc.ca" TargetMode="External"/><Relationship Id="rId10" Type="http://schemas.openxmlformats.org/officeDocument/2006/relationships/hyperlink" Target="http://recitmst.qc.ca/desmos28092023" TargetMode="External"/><Relationship Id="rId12" Type="http://schemas.openxmlformats.org/officeDocument/2006/relationships/hyperlink" Target="https://docs.google.com/presentation/d/1wiSbxz9VIvo8ZIhtMWImhZBBebvkSJ3jm3gj-cxozW8/edit?usp=shar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hyperlink" Target="mailto:stephanie.rioux@recit.qc.ca" TargetMode="External"/><Relationship Id="rId9" Type="http://schemas.openxmlformats.org/officeDocument/2006/relationships/image" Target="../media/image5.png"/><Relationship Id="rId5" Type="http://schemas.openxmlformats.org/officeDocument/2006/relationships/hyperlink" Target="mailto:equipemst@recit.qc.ca" TargetMode="External"/><Relationship Id="rId6" Type="http://schemas.openxmlformats.org/officeDocument/2006/relationships/hyperlink" Target="https://www.facebook.com/RECITMST2020/" TargetMode="External"/><Relationship Id="rId7" Type="http://schemas.openxmlformats.org/officeDocument/2006/relationships/hyperlink" Target="https://twitter.com/recitmst" TargetMode="External"/><Relationship Id="rId8" Type="http://schemas.openxmlformats.org/officeDocument/2006/relationships/hyperlink" Target="https://www.youtube.com/channel/UC7IcadI_rZFwso9N81PYqFg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student.desmos.com/" TargetMode="External"/><Relationship Id="rId4" Type="http://schemas.openxmlformats.org/officeDocument/2006/relationships/hyperlink" Target="https://student.desmos.com/" TargetMode="External"/><Relationship Id="rId5" Type="http://schemas.openxmlformats.org/officeDocument/2006/relationships/hyperlink" Target="https://teacher.desmos.com/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www.desmos.com/" TargetMode="External"/><Relationship Id="rId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tudent.desmos.com/?prepopulateCode=zxhz44&amp;lang=fr" TargetMode="External"/><Relationship Id="rId4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hyperlink" Target="https://teacher.desmos.com/activitybuilder/custom/63d92117197529a0b5a754e0?lang=fr" TargetMode="External"/><Relationship Id="rId6" Type="http://schemas.openxmlformats.org/officeDocument/2006/relationships/hyperlink" Target="https://teacher.desmos.com/activitybuilder/custom/63d92394477c58dea77e597b?lang=fr" TargetMode="External"/><Relationship Id="rId7" Type="http://schemas.openxmlformats.org/officeDocument/2006/relationships/image" Target="../media/image18.png"/><Relationship Id="rId8" Type="http://schemas.openxmlformats.org/officeDocument/2006/relationships/hyperlink" Target="https://teacher.desmos.com/activitybuilder/custom/631f56ec6c7f020603062193?lang=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ctrTitle"/>
          </p:nvPr>
        </p:nvSpPr>
        <p:spPr>
          <a:xfrm>
            <a:off x="121125" y="1271875"/>
            <a:ext cx="6977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Desmos pour toutes les disciplines</a:t>
            </a:r>
            <a:endParaRPr sz="2800">
              <a:solidFill>
                <a:srgbClr val="FAA2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50675" y="2888875"/>
            <a:ext cx="59037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UQAR</a:t>
            </a:r>
            <a:endParaRPr b="1" sz="2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 février</a:t>
            </a:r>
            <a:r>
              <a:rPr lang="en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2023 - </a:t>
            </a:r>
            <a:r>
              <a:rPr lang="en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9h à 10h</a:t>
            </a:r>
            <a:endParaRPr sz="2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recitmst.qc.ca/desmos07122023</a:t>
            </a:r>
            <a:endParaRPr sz="25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9662" y="59939"/>
            <a:ext cx="874765" cy="141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607875" y="4800400"/>
            <a:ext cx="7667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Cette présentation est mise à disposition par le </a:t>
            </a:r>
            <a:r>
              <a:rPr b="1" lang="en" sz="10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MST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, sauf exception, selon les termes de la</a:t>
            </a:r>
            <a:r>
              <a:rPr lang="en" sz="10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0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CC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, 2023.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15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73897" y="4633372"/>
            <a:ext cx="1106300" cy="3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77800" y="2431675"/>
            <a:ext cx="1740675" cy="174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L’espace enseignant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02" name="Google Shape;202;p24"/>
          <p:cNvSpPr txBox="1"/>
          <p:nvPr>
            <p:ph type="title"/>
          </p:nvPr>
        </p:nvSpPr>
        <p:spPr>
          <a:xfrm>
            <a:off x="2211862" y="2784244"/>
            <a:ext cx="5030100" cy="5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teacher.desmos.com</a:t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03" name="Google Shape;203;p24"/>
          <p:cNvGrpSpPr/>
          <p:nvPr/>
        </p:nvGrpSpPr>
        <p:grpSpPr>
          <a:xfrm>
            <a:off x="2241293" y="1756649"/>
            <a:ext cx="4971239" cy="2912590"/>
            <a:chOff x="1177450" y="241631"/>
            <a:chExt cx="6173152" cy="3616776"/>
          </a:xfrm>
        </p:grpSpPr>
        <p:sp>
          <p:nvSpPr>
            <p:cNvPr id="204" name="Google Shape;204;p2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4BF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8" name="Google Shape;20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9825" y="3436200"/>
            <a:ext cx="794175" cy="7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0175" y="162450"/>
            <a:ext cx="2714625" cy="4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5"/>
          <p:cNvSpPr txBox="1"/>
          <p:nvPr>
            <p:ph type="ctrTitle"/>
          </p:nvPr>
        </p:nvSpPr>
        <p:spPr>
          <a:xfrm>
            <a:off x="298150" y="1633075"/>
            <a:ext cx="2613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L’espace 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enseignant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2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25"/>
          <p:cNvSpPr/>
          <p:nvPr/>
        </p:nvSpPr>
        <p:spPr>
          <a:xfrm>
            <a:off x="4933225" y="3067846"/>
            <a:ext cx="2573700" cy="165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 txBox="1"/>
          <p:nvPr>
            <p:ph type="title"/>
          </p:nvPr>
        </p:nvSpPr>
        <p:spPr>
          <a:xfrm>
            <a:off x="1146025" y="749279"/>
            <a:ext cx="32088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Le tableau de bord 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2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3" name="Google Shape;22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6875" y="1623379"/>
            <a:ext cx="6410247" cy="3520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7300" y="1864983"/>
            <a:ext cx="2539950" cy="231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5050" y="2116338"/>
            <a:ext cx="2502250" cy="205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675" y="2159801"/>
            <a:ext cx="2569575" cy="200451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7"/>
          <p:cNvSpPr txBox="1"/>
          <p:nvPr>
            <p:ph type="title"/>
          </p:nvPr>
        </p:nvSpPr>
        <p:spPr>
          <a:xfrm>
            <a:off x="1146025" y="530725"/>
            <a:ext cx="33789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Les outils de création polyvalents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27"/>
          <p:cNvSpPr/>
          <p:nvPr/>
        </p:nvSpPr>
        <p:spPr>
          <a:xfrm>
            <a:off x="1891750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34" name="Google Shape;234;p27"/>
          <p:cNvSpPr/>
          <p:nvPr/>
        </p:nvSpPr>
        <p:spPr>
          <a:xfrm>
            <a:off x="1891750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35" name="Google Shape;235;p27"/>
          <p:cNvSpPr/>
          <p:nvPr/>
        </p:nvSpPr>
        <p:spPr>
          <a:xfrm>
            <a:off x="1891750" y="2882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641271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37" name="Google Shape;237;p27"/>
          <p:cNvSpPr/>
          <p:nvPr/>
        </p:nvSpPr>
        <p:spPr>
          <a:xfrm>
            <a:off x="641271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38" name="Google Shape;238;p27"/>
          <p:cNvSpPr/>
          <p:nvPr/>
        </p:nvSpPr>
        <p:spPr>
          <a:xfrm>
            <a:off x="3110950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39" name="Google Shape;239;p27"/>
          <p:cNvSpPr/>
          <p:nvPr/>
        </p:nvSpPr>
        <p:spPr>
          <a:xfrm>
            <a:off x="3110950" y="2882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40" name="Google Shape;240;p27"/>
          <p:cNvSpPr/>
          <p:nvPr/>
        </p:nvSpPr>
        <p:spPr>
          <a:xfrm>
            <a:off x="4330150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41" name="Google Shape;241;p27"/>
          <p:cNvSpPr/>
          <p:nvPr/>
        </p:nvSpPr>
        <p:spPr>
          <a:xfrm>
            <a:off x="4330150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42" name="Google Shape;242;p27"/>
          <p:cNvSpPr/>
          <p:nvPr/>
        </p:nvSpPr>
        <p:spPr>
          <a:xfrm>
            <a:off x="5625550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43" name="Google Shape;243;p27"/>
          <p:cNvSpPr/>
          <p:nvPr/>
        </p:nvSpPr>
        <p:spPr>
          <a:xfrm>
            <a:off x="5625550" y="2882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44" name="Google Shape;244;p27"/>
          <p:cNvSpPr/>
          <p:nvPr/>
        </p:nvSpPr>
        <p:spPr>
          <a:xfrm>
            <a:off x="6844750" y="2882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7300" y="1864983"/>
            <a:ext cx="2539950" cy="231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5050" y="2116338"/>
            <a:ext cx="2502250" cy="205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675" y="2159801"/>
            <a:ext cx="2569575" cy="200451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8"/>
          <p:cNvSpPr txBox="1"/>
          <p:nvPr>
            <p:ph type="title"/>
          </p:nvPr>
        </p:nvSpPr>
        <p:spPr>
          <a:xfrm>
            <a:off x="1146025" y="530725"/>
            <a:ext cx="34944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Les outils de création mathématique 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2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4" name="Google Shape;254;p28"/>
          <p:cNvSpPr/>
          <p:nvPr/>
        </p:nvSpPr>
        <p:spPr>
          <a:xfrm>
            <a:off x="641271" y="28605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55" name="Google Shape;255;p28"/>
          <p:cNvSpPr/>
          <p:nvPr/>
        </p:nvSpPr>
        <p:spPr>
          <a:xfrm>
            <a:off x="4330150" y="2882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56" name="Google Shape;256;p28"/>
          <p:cNvSpPr/>
          <p:nvPr/>
        </p:nvSpPr>
        <p:spPr>
          <a:xfrm>
            <a:off x="3110950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57" name="Google Shape;257;p28"/>
          <p:cNvSpPr/>
          <p:nvPr/>
        </p:nvSpPr>
        <p:spPr>
          <a:xfrm>
            <a:off x="6844750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58" name="Google Shape;258;p28"/>
          <p:cNvSpPr/>
          <p:nvPr/>
        </p:nvSpPr>
        <p:spPr>
          <a:xfrm>
            <a:off x="5625550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59" name="Google Shape;259;p28"/>
          <p:cNvSpPr/>
          <p:nvPr/>
        </p:nvSpPr>
        <p:spPr>
          <a:xfrm>
            <a:off x="6844750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"/>
          <p:cNvSpPr txBox="1"/>
          <p:nvPr>
            <p:ph type="title"/>
          </p:nvPr>
        </p:nvSpPr>
        <p:spPr>
          <a:xfrm>
            <a:off x="1220075" y="556525"/>
            <a:ext cx="37947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Modifier une activité existante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5" name="Google Shape;2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225" y="2011777"/>
            <a:ext cx="3515475" cy="261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275" y="2029200"/>
            <a:ext cx="3571875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9"/>
          <p:cNvSpPr/>
          <p:nvPr/>
        </p:nvSpPr>
        <p:spPr>
          <a:xfrm>
            <a:off x="3579380" y="2120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68" name="Google Shape;268;p29"/>
          <p:cNvSpPr/>
          <p:nvPr/>
        </p:nvSpPr>
        <p:spPr>
          <a:xfrm>
            <a:off x="7355287" y="206288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/>
          <p:nvPr>
            <p:ph type="title"/>
          </p:nvPr>
        </p:nvSpPr>
        <p:spPr>
          <a:xfrm>
            <a:off x="1052725" y="606025"/>
            <a:ext cx="3774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Idées, activités, support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p3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5" name="Google Shape;275;p30"/>
          <p:cNvSpPr txBox="1"/>
          <p:nvPr>
            <p:ph type="title"/>
          </p:nvPr>
        </p:nvSpPr>
        <p:spPr>
          <a:xfrm>
            <a:off x="880225" y="1795975"/>
            <a:ext cx="6814500" cy="22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■"/>
            </a:pPr>
            <a:r>
              <a:rPr lang="en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(FR)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■"/>
            </a:pPr>
            <a:r>
              <a:rPr lang="en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desmosfr.ca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■"/>
            </a:pP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Groupe FB «</a:t>
            </a:r>
            <a:r>
              <a:rPr lang="en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Pédagogues Desmos</a:t>
            </a: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»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■"/>
            </a:pP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Groupe FB «</a:t>
            </a:r>
            <a:r>
              <a:rPr lang="en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Les maths autrement</a:t>
            </a: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»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■"/>
            </a:pPr>
            <a:r>
              <a:rPr lang="en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lesmathsautrement.ca</a:t>
            </a:r>
            <a:endParaRPr b="0"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1"/>
          <p:cNvSpPr/>
          <p:nvPr/>
        </p:nvSpPr>
        <p:spPr>
          <a:xfrm>
            <a:off x="896092" y="1875042"/>
            <a:ext cx="7680900" cy="393600"/>
          </a:xfrm>
          <a:prstGeom prst="roundRect">
            <a:avLst>
              <a:gd fmla="val 16667" name="adj"/>
            </a:avLst>
          </a:prstGeom>
          <a:solidFill>
            <a:srgbClr val="94BF6E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1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entury Gothic"/>
                <a:ea typeface="Century Gothic"/>
                <a:cs typeface="Century Gothic"/>
                <a:sym typeface="Century Gothic"/>
              </a:rPr>
              <a:t>Ressources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p3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83" name="Google Shape;283;p31"/>
          <p:cNvSpPr txBox="1"/>
          <p:nvPr>
            <p:ph idx="1" type="body"/>
          </p:nvPr>
        </p:nvSpPr>
        <p:spPr>
          <a:xfrm>
            <a:off x="879125" y="1744500"/>
            <a:ext cx="8124000" cy="32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00"/>
              <a:buChar char="■"/>
            </a:pPr>
            <a:r>
              <a:rPr lang="en" sz="1800">
                <a:solidFill>
                  <a:schemeClr val="dk1"/>
                </a:solidFill>
              </a:rPr>
              <a:t>Autoformation « </a:t>
            </a:r>
            <a:r>
              <a:rPr b="1" lang="en" sz="1800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Premiers pas avec Desmos</a:t>
            </a:r>
            <a:r>
              <a:rPr lang="en" sz="1800">
                <a:solidFill>
                  <a:schemeClr val="accent2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» du Campus RÉCIT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Tutoriels</a:t>
            </a:r>
            <a:r>
              <a:rPr lang="en" sz="1800">
                <a:solidFill>
                  <a:schemeClr val="dk1"/>
                </a:solidFill>
              </a:rPr>
              <a:t> du RÉCIT MST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lang="en" sz="1800">
                <a:solidFill>
                  <a:schemeClr val="dk1"/>
                </a:solidFill>
              </a:rPr>
              <a:t> sur la calculatrice graphique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lang="en" sz="1800">
                <a:solidFill>
                  <a:schemeClr val="dk1"/>
                </a:solidFill>
              </a:rPr>
              <a:t> sur la classe virtuelle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lang="en" sz="1800">
                <a:solidFill>
                  <a:schemeClr val="dk1"/>
                </a:solidFill>
              </a:rPr>
              <a:t> sur la création d’activités pour la classe virtuelle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lang="en" sz="1800">
                <a:solidFill>
                  <a:schemeClr val="dk1"/>
                </a:solidFill>
              </a:rPr>
              <a:t> : Tout sur Desmos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lang="en" sz="1800">
                <a:solidFill>
                  <a:schemeClr val="dk1"/>
                </a:solidFill>
              </a:rPr>
              <a:t> : Desmos en sciences et technologies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 txBox="1"/>
          <p:nvPr/>
        </p:nvSpPr>
        <p:spPr>
          <a:xfrm>
            <a:off x="0" y="1685250"/>
            <a:ext cx="3407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</a:t>
            </a:r>
            <a:r>
              <a:rPr lang="en" sz="25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 compétence numérique</a:t>
            </a:r>
            <a:endParaRPr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9" name="Google Shape;289;p3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4210" y="0"/>
            <a:ext cx="548933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>
            <a:hlinkClick r:id="rId3"/>
          </p:cNvPr>
          <p:cNvSpPr/>
          <p:nvPr/>
        </p:nvSpPr>
        <p:spPr>
          <a:xfrm>
            <a:off x="691840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3"/>
          <p:cNvSpPr txBox="1"/>
          <p:nvPr/>
        </p:nvSpPr>
        <p:spPr>
          <a:xfrm>
            <a:off x="387863" y="2554750"/>
            <a:ext cx="2639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Création d’un compte gratuit ou se connecter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Google Shape;298;p33"/>
          <p:cNvSpPr txBox="1"/>
          <p:nvPr/>
        </p:nvSpPr>
        <p:spPr>
          <a:xfrm>
            <a:off x="523878" y="3019491"/>
            <a:ext cx="23403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Century Gothic"/>
                <a:ea typeface="Century Gothic"/>
                <a:cs typeface="Century Gothic"/>
                <a:sym typeface="Century Gothic"/>
              </a:rPr>
              <a:t>si nouveau compte → valider le courriel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9" name="Google Shape;299;p3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2364" y="3388016"/>
            <a:ext cx="1439048" cy="61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2440822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3"/>
          <p:cNvSpPr/>
          <p:nvPr/>
        </p:nvSpPr>
        <p:spPr>
          <a:xfrm>
            <a:off x="2842163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1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02" name="Google Shape;302;p33"/>
          <p:cNvSpPr/>
          <p:nvPr/>
        </p:nvSpPr>
        <p:spPr>
          <a:xfrm>
            <a:off x="5847131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2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303" name="Google Shape;303;p33"/>
          <p:cNvPicPr preferRelativeResize="0"/>
          <p:nvPr/>
        </p:nvPicPr>
        <p:blipFill rotWithShape="1">
          <a:blip r:embed="rId7">
            <a:alphaModFix/>
          </a:blip>
          <a:srcRect b="11164" l="15814" r="8411" t="11195"/>
          <a:stretch/>
        </p:blipFill>
        <p:spPr>
          <a:xfrm>
            <a:off x="6749484" y="4368443"/>
            <a:ext cx="270000" cy="276672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3"/>
          <p:cNvSpPr/>
          <p:nvPr/>
        </p:nvSpPr>
        <p:spPr>
          <a:xfrm>
            <a:off x="8867250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3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05" name="Google Shape;305;p33"/>
          <p:cNvSpPr txBox="1"/>
          <p:nvPr/>
        </p:nvSpPr>
        <p:spPr>
          <a:xfrm>
            <a:off x="6983288" y="4403119"/>
            <a:ext cx="23145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i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lien s’autodétruira dans quelques heures.</a:t>
            </a:r>
            <a:endParaRPr sz="14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3"/>
          <p:cNvSpPr/>
          <p:nvPr/>
        </p:nvSpPr>
        <p:spPr>
          <a:xfrm>
            <a:off x="0" y="5020931"/>
            <a:ext cx="9144000" cy="126900"/>
          </a:xfrm>
          <a:prstGeom prst="rect">
            <a:avLst/>
          </a:prstGeom>
          <a:solidFill>
            <a:srgbClr val="0069B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3"/>
          <p:cNvSpPr txBox="1"/>
          <p:nvPr/>
        </p:nvSpPr>
        <p:spPr>
          <a:xfrm>
            <a:off x="3842925" y="2554750"/>
            <a:ext cx="165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Inscription à l’autoformation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p33"/>
          <p:cNvSpPr txBox="1"/>
          <p:nvPr/>
        </p:nvSpPr>
        <p:spPr>
          <a:xfrm>
            <a:off x="6911156" y="2554750"/>
            <a:ext cx="165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Visiter cette page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33"/>
          <p:cNvSpPr txBox="1"/>
          <p:nvPr>
            <p:ph type="title"/>
          </p:nvPr>
        </p:nvSpPr>
        <p:spPr>
          <a:xfrm>
            <a:off x="1042750" y="530725"/>
            <a:ext cx="35469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Badge « Appropriation »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3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1" name="Google Shape;311;p33">
            <a:hlinkClick r:id="rId8"/>
          </p:cNvPr>
          <p:cNvSpPr/>
          <p:nvPr/>
        </p:nvSpPr>
        <p:spPr>
          <a:xfrm>
            <a:off x="3719355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69BF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Inscription Premiers pas avec Desmos</a:t>
            </a:r>
            <a:endParaRPr b="1" sz="1400">
              <a:solidFill>
                <a:srgbClr val="0069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33">
            <a:hlinkClick r:id="rId10"/>
          </p:cNvPr>
          <p:cNvSpPr/>
          <p:nvPr/>
        </p:nvSpPr>
        <p:spPr>
          <a:xfrm>
            <a:off x="6749494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69BF"/>
                </a:solidFill>
                <a:latin typeface="Century Gothic"/>
                <a:ea typeface="Century Gothic"/>
                <a:cs typeface="Century Gothic"/>
                <a:sym typeface="Century Gothic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Obtenir mon badge APPROPRIATION</a:t>
            </a:r>
            <a:endParaRPr b="1" sz="1400" u="sng">
              <a:solidFill>
                <a:srgbClr val="0069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3" name="Google Shape;31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5468413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8488532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700850" y="197325"/>
            <a:ext cx="2393076" cy="2076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220600" y="1149475"/>
            <a:ext cx="3044400" cy="13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Stéphanie Rioux</a:t>
            </a:r>
            <a:endParaRPr sz="3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stephanie.rioux@recit.qc.ca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1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2955" y="3638075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>
            <a:hlinkClick r:id="rId4"/>
          </p:cNvPr>
          <p:cNvSpPr txBox="1"/>
          <p:nvPr/>
        </p:nvSpPr>
        <p:spPr>
          <a:xfrm>
            <a:off x="220600" y="36772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1555" y="1415025"/>
            <a:ext cx="3044250" cy="78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16"/>
          <p:cNvGrpSpPr/>
          <p:nvPr/>
        </p:nvGrpSpPr>
        <p:grpSpPr>
          <a:xfrm>
            <a:off x="4166969" y="761155"/>
            <a:ext cx="4193422" cy="2131004"/>
            <a:chOff x="1177450" y="241631"/>
            <a:chExt cx="6173152" cy="3616776"/>
          </a:xfrm>
        </p:grpSpPr>
        <p:sp>
          <p:nvSpPr>
            <p:cNvPr id="127" name="Google Shape;127;p1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4BF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4"/>
          <p:cNvSpPr txBox="1"/>
          <p:nvPr>
            <p:ph type="ctrTitle"/>
          </p:nvPr>
        </p:nvSpPr>
        <p:spPr>
          <a:xfrm>
            <a:off x="0" y="1733500"/>
            <a:ext cx="3496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MERCI !</a:t>
            </a:r>
            <a:endParaRPr sz="6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1" name="Google Shape;32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913" y="640575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4"/>
          <p:cNvSpPr txBox="1"/>
          <p:nvPr/>
        </p:nvSpPr>
        <p:spPr>
          <a:xfrm>
            <a:off x="4175500" y="1746650"/>
            <a:ext cx="43755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stephanie.rioux@recit.qc.ca</a:t>
            </a:r>
            <a:endParaRPr b="1"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equipemst@recit.qc.ca</a:t>
            </a:r>
            <a:r>
              <a:rPr b="1"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3" name="Google Shape;323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18238" y="4685709"/>
            <a:ext cx="808425" cy="2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5" name="Google Shape;325;p34"/>
          <p:cNvSpPr txBox="1"/>
          <p:nvPr/>
        </p:nvSpPr>
        <p:spPr>
          <a:xfrm>
            <a:off x="4528075" y="4609500"/>
            <a:ext cx="4548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Ubuntu"/>
                <a:ea typeface="Ubuntu"/>
                <a:cs typeface="Ubuntu"/>
                <a:sym typeface="Ubuntu"/>
              </a:rPr>
              <a:t>Cette présentation, </a:t>
            </a:r>
            <a:r>
              <a:rPr lang="en" sz="1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recitmst.qc.ca/desmos28092023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 du </a:t>
            </a:r>
            <a:r>
              <a:rPr lang="en" sz="1000" u="sng">
                <a:latin typeface="Ubuntu"/>
                <a:ea typeface="Ubuntu"/>
                <a:cs typeface="Ubuntu"/>
                <a:sym typeface="Ubuntu"/>
                <a:hlinkClick r:id="rId11"/>
              </a:rPr>
              <a:t>RÉCIT MST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 est mise à disposition, sauf exception, selon les termes de la </a:t>
            </a:r>
            <a:r>
              <a:rPr lang="en" sz="1000" u="sng">
                <a:hlinkClick r:id="rId12"/>
              </a:rPr>
              <a:t>Licence CC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3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5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32" name="Google Shape;332;p35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333" name="Google Shape;333;p35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334" name="Google Shape;334;p35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35" name="Google Shape;335;p35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36" name="Google Shape;336;p35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337" name="Google Shape;337;p35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38" name="Google Shape;338;p35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39" name="Google Shape;339;p35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340" name="Google Shape;340;p35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41" name="Google Shape;341;p35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42" name="Google Shape;342;p35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343" name="Google Shape;343;p35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44" name="Google Shape;344;p35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Plan de l’atelier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17"/>
          <p:cNvSpPr txBox="1"/>
          <p:nvPr>
            <p:ph idx="4294967295" type="body"/>
          </p:nvPr>
        </p:nvSpPr>
        <p:spPr>
          <a:xfrm>
            <a:off x="1149750" y="1912425"/>
            <a:ext cx="6431700" cy="25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C’est quoi Desmos?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Expériences-élève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Espace enseignant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Création/modification d’activités 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Ressources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7" name="Google Shape;137;p1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>
            <p:ph type="title"/>
          </p:nvPr>
        </p:nvSpPr>
        <p:spPr>
          <a:xfrm>
            <a:off x="1029641" y="743400"/>
            <a:ext cx="3989400" cy="6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entury Gothic"/>
                <a:ea typeface="Century Gothic"/>
                <a:cs typeface="Century Gothic"/>
                <a:sym typeface="Century Gothic"/>
              </a:rPr>
              <a:t>C’est quoi Desmos?</a:t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43" name="Google Shape;143;p1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504300" y="2859600"/>
            <a:ext cx="8597100" cy="1922100"/>
          </a:xfrm>
          <a:prstGeom prst="roundRect">
            <a:avLst>
              <a:gd fmla="val 16667" name="adj"/>
            </a:avLst>
          </a:prstGeom>
          <a:solidFill>
            <a:srgbClr val="94BF6E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8"/>
          <p:cNvSpPr txBox="1"/>
          <p:nvPr/>
        </p:nvSpPr>
        <p:spPr>
          <a:xfrm>
            <a:off x="3461550" y="4379525"/>
            <a:ext cx="2220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student.desmos.com</a:t>
            </a:r>
            <a:r>
              <a:rPr b="1" lang="en" sz="1600" u="sng">
                <a:latin typeface="Ubuntu"/>
                <a:ea typeface="Ubuntu"/>
                <a:cs typeface="Ubuntu"/>
                <a:sym typeface="Ubuntu"/>
                <a:hlinkClick r:id="rId4"/>
              </a:rPr>
              <a:t> </a:t>
            </a: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	</a:t>
            </a:r>
            <a:endParaRPr sz="2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6539400" y="4359575"/>
            <a:ext cx="22209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endParaRPr sz="1200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430300" y="3464850"/>
            <a:ext cx="3356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■"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Classe virtuelle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rPr>
              <a:t>‹#›</a:t>
            </a:fld>
            <a:endParaRPr sz="1200">
              <a:solidFill>
                <a:srgbClr val="3C78D8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149" name="Google Shape;14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7847" y="3029075"/>
            <a:ext cx="5875553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/>
        </p:nvSpPr>
        <p:spPr>
          <a:xfrm>
            <a:off x="430300" y="1744775"/>
            <a:ext cx="6077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■"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Calculatrice graphique (</a:t>
            </a:r>
            <a:r>
              <a:rPr b="1" lang="en" sz="22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desmos.com</a:t>
            </a: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) ou application pour appareils mobiles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1" name="Google Shape;15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72850" y="1387800"/>
            <a:ext cx="1428750" cy="1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19"/>
          <p:cNvSpPr txBox="1"/>
          <p:nvPr>
            <p:ph type="title"/>
          </p:nvPr>
        </p:nvSpPr>
        <p:spPr>
          <a:xfrm>
            <a:off x="1146025" y="530725"/>
            <a:ext cx="33564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Expérience élève 1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Pour toutes les disciplines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4325" y="1661600"/>
            <a:ext cx="6131924" cy="348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/>
          <p:nvPr>
            <p:ph type="title"/>
          </p:nvPr>
        </p:nvSpPr>
        <p:spPr>
          <a:xfrm>
            <a:off x="1114175" y="540775"/>
            <a:ext cx="3607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Century Gothic"/>
                <a:ea typeface="Century Gothic"/>
                <a:cs typeface="Century Gothic"/>
                <a:sym typeface="Century Gothic"/>
              </a:rPr>
              <a:t>Rejoindre la classe</a:t>
            </a:r>
            <a:endParaRPr sz="2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2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1939138" y="4607050"/>
            <a:ext cx="539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Vous pouvez également cliquer sur ce </a:t>
            </a:r>
            <a:r>
              <a:rPr b="1"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lien d’invitation</a:t>
            </a: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2325" y="1632025"/>
            <a:ext cx="4582336" cy="28954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Expérience élève 2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Polygraph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2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73" name="Google Shape;17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0988" y="1701775"/>
            <a:ext cx="5982026" cy="3252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4700" y="155928"/>
            <a:ext cx="2260350" cy="187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Expérience élève 3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Polypad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2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7325" y="1139075"/>
            <a:ext cx="3743575" cy="13248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2" name="Google Shape;18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6975" y="1934475"/>
            <a:ext cx="2123450" cy="26158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3" name="Google Shape;18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7800" y="2848400"/>
            <a:ext cx="4643101" cy="17019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>
            <p:ph type="title"/>
          </p:nvPr>
        </p:nvSpPr>
        <p:spPr>
          <a:xfrm>
            <a:off x="1146025" y="530725"/>
            <a:ext cx="3376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Activités présentées</a:t>
            </a:r>
            <a:r>
              <a:rPr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89" name="Google Shape;189;p2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90" name="Google Shape;19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225" y="1849501"/>
            <a:ext cx="2464176" cy="242821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91" name="Google Shape;19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4362" y="1814350"/>
            <a:ext cx="2464175" cy="249851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2" name="Google Shape;192;p23"/>
          <p:cNvSpPr txBox="1"/>
          <p:nvPr/>
        </p:nvSpPr>
        <p:spPr>
          <a:xfrm>
            <a:off x="582863" y="4316525"/>
            <a:ext cx="22209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Toutes disciplines</a:t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8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l’activité</a:t>
            </a:r>
            <a:endParaRPr b="1" sz="16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3227150" y="4307675"/>
            <a:ext cx="27186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Polygraph</a:t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8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l’activité</a:t>
            </a:r>
            <a:r>
              <a:rPr b="1" lang="en" sz="16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b="1" sz="16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94" name="Google Shape;194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33150" y="1814344"/>
            <a:ext cx="2786606" cy="2498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5" name="Google Shape;195;p23"/>
          <p:cNvSpPr txBox="1"/>
          <p:nvPr/>
        </p:nvSpPr>
        <p:spPr>
          <a:xfrm>
            <a:off x="6167153" y="4307675"/>
            <a:ext cx="27186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Polypad (math)</a:t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8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/>
              </a:rPr>
              <a:t>Lien vers l’activité</a:t>
            </a:r>
            <a:r>
              <a:rPr b="1" lang="en" sz="16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b="1" sz="16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309AA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