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Sniglet"/>
      <p:regular r:id="rId17"/>
    </p:embeddedFont>
    <p:embeddedFont>
      <p:font typeface="Dosis"/>
      <p:regular r:id="rId18"/>
      <p:bold r:id="rId19"/>
    </p:embeddedFont>
    <p:embeddedFont>
      <p:font typeface="Ubuntu"/>
      <p:regular r:id="rId20"/>
      <p:bold r:id="rId21"/>
      <p:italic r:id="rId22"/>
      <p:boldItalic r:id="rId23"/>
    </p:embeddedFont>
    <p:embeddedFont>
      <p:font typeface="Economica"/>
      <p:regular r:id="rId24"/>
      <p:bold r:id="rId25"/>
      <p:italic r:id="rId26"/>
      <p:boldItalic r:id="rId27"/>
    </p:embeddedFont>
    <p:embeddedFont>
      <p:font typeface="Viga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regular.fntdata"/><Relationship Id="rId22" Type="http://schemas.openxmlformats.org/officeDocument/2006/relationships/font" Target="fonts/Ubuntu-italic.fntdata"/><Relationship Id="rId21" Type="http://schemas.openxmlformats.org/officeDocument/2006/relationships/font" Target="fonts/Ubuntu-bold.fntdata"/><Relationship Id="rId24" Type="http://schemas.openxmlformats.org/officeDocument/2006/relationships/font" Target="fonts/Economica-regular.fntdata"/><Relationship Id="rId23" Type="http://schemas.openxmlformats.org/officeDocument/2006/relationships/font" Target="fonts/Ubuntu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Economica-italic.fntdata"/><Relationship Id="rId25" Type="http://schemas.openxmlformats.org/officeDocument/2006/relationships/font" Target="fonts/Economica-bold.fntdata"/><Relationship Id="rId28" Type="http://schemas.openxmlformats.org/officeDocument/2006/relationships/font" Target="fonts/Viga-regular.fntdata"/><Relationship Id="rId27" Type="http://schemas.openxmlformats.org/officeDocument/2006/relationships/font" Target="fonts/Economic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niglet-regular.fntdata"/><Relationship Id="rId16" Type="http://schemas.openxmlformats.org/officeDocument/2006/relationships/slide" Target="slides/slide12.xml"/><Relationship Id="rId19" Type="http://schemas.openxmlformats.org/officeDocument/2006/relationships/font" Target="fonts/Dosis-bold.fntdata"/><Relationship Id="rId18" Type="http://schemas.openxmlformats.org/officeDocument/2006/relationships/font" Target="fonts/Dosi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ecitmst.qc.ca/Micro-bit-rentree-20-21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l1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ampus.recit.qc.ca/mod/assign/view.php?id=8776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l2" TargetMode="External"/><Relationship Id="rId3" Type="http://schemas.openxmlformats.org/officeDocument/2006/relationships/hyperlink" Target="https://docs.google.com/presentation/d/1pR62hEO1qfo4TnTbyS80_CVBraLG2w47iflakWyQi5U/edit?usp=sharing" TargetMode="External"/><Relationship Id="rId4" Type="http://schemas.openxmlformats.org/officeDocument/2006/relationships/hyperlink" Target="https://drive.google.com/file/d/1Y0IsK04t1SJHKwXXVmdKrhXmpEWKtOFa/view?usp=sharing" TargetMode="External"/><Relationship Id="rId5" Type="http://schemas.openxmlformats.org/officeDocument/2006/relationships/hyperlink" Target="https://drive.google.com/file/d/1Y1D4TQk5Gipuh6_ROjO2TNTnxNoq7BmS/view?usp=sharing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/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recit.org/ul/qjn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lassroom.microbit.org/" TargetMode="External"/><Relationship Id="rId3" Type="http://schemas.openxmlformats.org/officeDocument/2006/relationships/hyperlink" Target="https://youtu.be/3W8u4AcBcdE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202uBqv542H9-bthPr_lof7kDZ3s39DSytWerxfzQ5s/edit?usp=sharing" TargetMode="External"/><Relationship Id="rId3" Type="http://schemas.openxmlformats.org/officeDocument/2006/relationships/hyperlink" Target="https://makecode.microbit.org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makecode.microbit.org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Article de la rencontre :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https://recitmst.qc.ca/Micro-bit-rentree-20-21</a:t>
            </a:r>
            <a:r>
              <a:rPr lang="en">
                <a:solidFill>
                  <a:srgbClr val="3D4965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784f94edab_1_16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784f94edab_1_16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vers la ressource Micro:bit et GitHub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http://recit.org/ul/ql1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969805abc2_0_10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969805abc2_0_10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Lien pour obtenir le badge de participation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https://campus.recit.qc.ca/mod/assign/view.php?id=8776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78016981db_2_18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78016981db_2_1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8016981db_2_1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78016981db_2_1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Version les ressources de l’atelier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http://recit.org/ul/ql2</a:t>
            </a: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Présentation :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D4965"/>
                </a:solidFill>
              </a:rPr>
              <a:t>Version modifiable 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https://docs.google.com/presentation/d/1pR62hEO1qfo4TnTbyS80_CVBraLG2w47iflakWyQi5U/edit?usp=sharing</a:t>
            </a:r>
            <a:r>
              <a:rPr lang="en">
                <a:solidFill>
                  <a:srgbClr val="3D4965"/>
                </a:solidFill>
              </a:rPr>
              <a:t> 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Version téléchargeable PDF :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https://drive.google.com/file/d/1Y0IsK04t1SJHKwXXVmdKrhXmpEWKtOFa/view?usp=sharing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Version PowerPoint : </a:t>
            </a:r>
            <a:r>
              <a:rPr lang="en" u="sng">
                <a:solidFill>
                  <a:schemeClr val="hlink"/>
                </a:solidFill>
                <a:hlinkClick r:id="rId5"/>
              </a:rPr>
              <a:t>https://drive.google.com/file/d/1Y1D4TQk5Gipuh6_ROjO2TNTnxNoq7BmS/view?usp=sharing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MakeCode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784f94edab_1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784f94edab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Lien vers le cours RV virtuels du RÉCIT MST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http://recit.org/ul/qjn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78016981db_2_18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78016981db_2_18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784f94edab_1_107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784f94edab_1_10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969805abc2_0_16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969805abc2_0_16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https://classroom.microbit.org/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Tutoriel sur l’utilisation de Micro:bit Classroo</a:t>
            </a:r>
            <a:r>
              <a:rPr lang="en"/>
              <a:t>m: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https://youtu.be/3W8u4AcBcdE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87c701e2a9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87c701e2a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Document des activités et défis de la formation 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https://docs.google.com/presentation/d/1202uBqv542H9-bthPr_lof7kDZ3s39DSytWerxfzQ5s/edit?usp=sharing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Aller à l’outil MakeCode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https://makecode.microbit.org/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87c701e2a9_0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87c701e2a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Application MakeCode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https://makecode.microbit.org/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3">
  <p:cSld name="TITLE_3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7" name="Google Shape;527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8" name="Google Shape;52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9" Type="http://schemas.openxmlformats.org/officeDocument/2006/relationships/hyperlink" Target="http://recit.org/ul/ql1" TargetMode="External"/><Relationship Id="rId5" Type="http://schemas.openxmlformats.org/officeDocument/2006/relationships/image" Target="../media/image10.png"/><Relationship Id="rId6" Type="http://schemas.openxmlformats.org/officeDocument/2006/relationships/hyperlink" Target="mailto:equipe@recitmst.qc.ca" TargetMode="External"/><Relationship Id="rId7" Type="http://schemas.openxmlformats.org/officeDocument/2006/relationships/hyperlink" Target="https://creativecommons.org/licenses/by-nc-sa/4.0/" TargetMode="External"/><Relationship Id="rId8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campus.recit.qc.ca/mod/assign/view.php?id=8776" TargetMode="External"/><Relationship Id="rId4" Type="http://schemas.openxmlformats.org/officeDocument/2006/relationships/hyperlink" Target="https://campus.recit.qc.ca/mod/assign/view.php?id=8776" TargetMode="External"/><Relationship Id="rId5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9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hyperlink" Target="http://recit.org/ul/ql2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e/2PACX-1vScYbtnD846_eE8uTE_5L7o1-AMBXMfD9XLL0MUj1e6KSnFaFm5LSxbHbsfHInd6OXT0sKYNO-SkMXS/pub?start=false&amp;loop=false&amp;delayms=3000" TargetMode="External"/><Relationship Id="rId4" Type="http://schemas.openxmlformats.org/officeDocument/2006/relationships/hyperlink" Target="https://docs.google.com/presentation/d/1202uBqv542H9-bthPr_lof7kDZ3s39DSytWerxfzQ5s/edit?usp=sharing" TargetMode="External"/><Relationship Id="rId5" Type="http://schemas.openxmlformats.org/officeDocument/2006/relationships/hyperlink" Target="https://makecode.microbit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hyperlink" Target="http://recit.org/ul/qjn" TargetMode="External"/><Relationship Id="rId5" Type="http://schemas.openxmlformats.org/officeDocument/2006/relationships/hyperlink" Target="https://campus.recit.qc.ca/course/view.php?id=284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icrobit.org/new-microbit/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s://microbit.org/new-microbit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hyperlink" Target="https://classroom.microbit.org/" TargetMode="External"/><Relationship Id="rId9" Type="http://schemas.openxmlformats.org/officeDocument/2006/relationships/hyperlink" Target="https://classroom.microbit.org/" TargetMode="External"/><Relationship Id="rId5" Type="http://schemas.openxmlformats.org/officeDocument/2006/relationships/hyperlink" Target="https://classroom.microbit.org/" TargetMode="External"/><Relationship Id="rId6" Type="http://schemas.openxmlformats.org/officeDocument/2006/relationships/hyperlink" Target="http://www.youtube.com/watch?v=3W8u4AcBcdE" TargetMode="External"/><Relationship Id="rId7" Type="http://schemas.openxmlformats.org/officeDocument/2006/relationships/image" Target="../media/image8.jpg"/><Relationship Id="rId8" Type="http://schemas.openxmlformats.org/officeDocument/2006/relationships/hyperlink" Target="https://classroom.microbit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hyperlink" Target="https://docs.google.com/presentation/d/1202uBqv542H9-bthPr_lof7kDZ3s39DSytWerxfzQ5s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4"/>
          <p:cNvSpPr txBox="1"/>
          <p:nvPr>
            <p:ph type="ctrTitle"/>
          </p:nvPr>
        </p:nvSpPr>
        <p:spPr>
          <a:xfrm>
            <a:off x="998825" y="199050"/>
            <a:ext cx="76899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Micro:bit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34" name="Google Shape;53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2088" y="1512450"/>
            <a:ext cx="3479825" cy="285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6950" y="207450"/>
            <a:ext cx="398145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3"/>
          <p:cNvSpPr txBox="1"/>
          <p:nvPr/>
        </p:nvSpPr>
        <p:spPr>
          <a:xfrm>
            <a:off x="1855950" y="736550"/>
            <a:ext cx="5432100" cy="16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Makecode Micro:bit et GitHub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Partager une programme et garder des traces de son évolution</a:t>
            </a:r>
            <a:endParaRPr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9" name="Google Shape;6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4225" y="2124325"/>
            <a:ext cx="2491868" cy="20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5650" y="2124325"/>
            <a:ext cx="2253315" cy="203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4750" y="4505050"/>
            <a:ext cx="543475" cy="525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23"/>
          <p:cNvSpPr txBox="1"/>
          <p:nvPr/>
        </p:nvSpPr>
        <p:spPr>
          <a:xfrm>
            <a:off x="99950" y="4804050"/>
            <a:ext cx="1666200" cy="293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solidFill>
                  <a:srgbClr val="3C78D8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RÉCIT MST</a:t>
            </a:r>
            <a:r>
              <a:rPr lang="en" sz="900">
                <a:solidFill>
                  <a:srgbClr val="3D4965"/>
                </a:solidFill>
                <a:highlight>
                  <a:srgbClr val="FFFFFF"/>
                </a:highlight>
                <a:latin typeface="Ubuntu"/>
                <a:ea typeface="Ubuntu"/>
                <a:cs typeface="Ubuntu"/>
                <a:sym typeface="Ubuntu"/>
              </a:rPr>
              <a:t> 2020 </a:t>
            </a:r>
            <a:endParaRPr sz="1100"/>
          </a:p>
        </p:txBody>
      </p:sp>
      <p:pic>
        <p:nvPicPr>
          <p:cNvPr id="613" name="Google Shape;613;p23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45799" y="4848661"/>
            <a:ext cx="583550" cy="2041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23"/>
          <p:cNvSpPr txBox="1"/>
          <p:nvPr/>
        </p:nvSpPr>
        <p:spPr>
          <a:xfrm>
            <a:off x="2022075" y="4364750"/>
            <a:ext cx="48729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http://recit.org/ul/ql1</a:t>
            </a:r>
            <a:r>
              <a:rPr lang="en" sz="1700"/>
              <a:t> 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0" name="Google Shape;620;p24"/>
          <p:cNvSpPr txBox="1"/>
          <p:nvPr>
            <p:ph idx="4294967295" type="title"/>
          </p:nvPr>
        </p:nvSpPr>
        <p:spPr>
          <a:xfrm>
            <a:off x="1391950" y="31950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Obtenez votre </a:t>
            </a:r>
            <a:endParaRPr sz="3000"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Viga"/>
                <a:ea typeface="Viga"/>
                <a:cs typeface="Viga"/>
                <a:sym typeface="Viga"/>
              </a:rPr>
              <a:t>badge de participation</a:t>
            </a:r>
            <a:endParaRPr sz="30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4613600" y="1631200"/>
            <a:ext cx="3324900" cy="24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85750" marR="282204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Suivre les instructions dans la section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0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3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Badge de participation</a:t>
            </a:r>
            <a:endParaRPr b="1" sz="27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22" name="Google Shape;622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03523" y="1469225"/>
            <a:ext cx="2259275" cy="220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/>
          <p:nvPr>
            <p:ph idx="4294967295" type="ctrTitle"/>
          </p:nvPr>
        </p:nvSpPr>
        <p:spPr>
          <a:xfrm>
            <a:off x="1761750" y="15989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28" name="Google Shape;62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25"/>
          <p:cNvSpPr txBox="1"/>
          <p:nvPr/>
        </p:nvSpPr>
        <p:spPr>
          <a:xfrm>
            <a:off x="4371400" y="2719700"/>
            <a:ext cx="5128800" cy="181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500">
                <a:solidFill>
                  <a:srgbClr val="666666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5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5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/>
          </a:p>
        </p:txBody>
      </p:sp>
      <p:sp>
        <p:nvSpPr>
          <p:cNvPr id="630" name="Google Shape;630;p25"/>
          <p:cNvSpPr txBox="1"/>
          <p:nvPr/>
        </p:nvSpPr>
        <p:spPr>
          <a:xfrm>
            <a:off x="1147300" y="26247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31" name="Google Shape;631;p25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 </a:t>
            </a:r>
            <a:r>
              <a:rPr lang="en" sz="800" u="sng">
                <a:solidFill>
                  <a:srgbClr val="0097A7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rgbClr val="000000"/>
                </a:solidFill>
              </a:rPr>
              <a:t>.</a:t>
            </a:r>
            <a:r>
              <a:rPr lang="en" sz="800"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32" name="Google Shape;632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7496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5"/>
          <p:cNvSpPr txBox="1"/>
          <p:nvPr>
            <p:ph idx="4294967295" type="body"/>
          </p:nvPr>
        </p:nvSpPr>
        <p:spPr>
          <a:xfrm>
            <a:off x="4093500" y="1425863"/>
            <a:ext cx="4641300" cy="246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Marc-André Mercier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600">
                <a:latin typeface="Ubuntu"/>
                <a:ea typeface="Ubuntu"/>
                <a:cs typeface="Ubuntu"/>
                <a:sym typeface="Ubuntu"/>
              </a:rPr>
              <a:t>Pierre Lachance</a:t>
            </a:r>
            <a:endParaRPr b="1" sz="36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1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1055" y="1727175"/>
            <a:ext cx="732095" cy="648026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15"/>
          <p:cNvSpPr txBox="1"/>
          <p:nvPr/>
        </p:nvSpPr>
        <p:spPr>
          <a:xfrm>
            <a:off x="1258200" y="3922713"/>
            <a:ext cx="66276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 vers les ressources de l’atelier : </a:t>
            </a:r>
            <a:r>
              <a:rPr b="1"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http://recit.org/ul/ql2</a:t>
            </a:r>
            <a:r>
              <a:rPr b="1"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1"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1" name="Google Shape;551;p16"/>
          <p:cNvSpPr txBox="1"/>
          <p:nvPr>
            <p:ph idx="1" type="body"/>
          </p:nvPr>
        </p:nvSpPr>
        <p:spPr>
          <a:xfrm>
            <a:off x="747925" y="998025"/>
            <a:ext cx="78477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Bienvenue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Qui êtes-vous?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Présentation de Micro:bit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Micro:bit Classroom </a:t>
            </a:r>
            <a:r>
              <a:rPr lang="en" sz="1600">
                <a:solidFill>
                  <a:srgbClr val="FFFFFF"/>
                </a:solidFill>
                <a:highlight>
                  <a:srgbClr val="38761D"/>
                </a:highlight>
                <a:latin typeface="Ubuntu"/>
                <a:ea typeface="Ubuntu"/>
                <a:cs typeface="Ubuntu"/>
                <a:sym typeface="Ubuntu"/>
              </a:rPr>
              <a:t>(Nouveauté !!!)</a:t>
            </a:r>
            <a:endParaRPr sz="1600">
              <a:solidFill>
                <a:srgbClr val="FFFFFF"/>
              </a:solidFill>
              <a:highlight>
                <a:srgbClr val="38761D"/>
              </a:highlight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Défis : 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Activités Micro:bit</a:t>
            </a: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version modifiable</a:t>
            </a: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)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Essayer ces défis dans l’interface de </a:t>
            </a:r>
            <a:r>
              <a:rPr lang="en" sz="16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MakeCode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Poser vos questions dans le clavardage ou ouvrir notre micro/caméra pour ce faire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Partager vos tests dans le clavardage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Nous partagerons notre écran pour nos explications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Avez-vous des idées d’utilisations avec vos élèves?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Le duo Micro:bit et GitHub</a:t>
            </a:r>
            <a:r>
              <a:rPr lang="en" sz="1600">
                <a:solidFill>
                  <a:schemeClr val="lt1"/>
                </a:solidFill>
                <a:highlight>
                  <a:srgbClr val="38761D"/>
                </a:highlight>
                <a:latin typeface="Ubuntu"/>
                <a:ea typeface="Ubuntu"/>
                <a:cs typeface="Ubuntu"/>
                <a:sym typeface="Ubuntu"/>
              </a:rPr>
              <a:t>(Nouveauté !!!)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600"/>
              <a:buFont typeface="Ubuntu"/>
              <a:buChar char="❏"/>
            </a:pPr>
            <a:r>
              <a:rPr lang="en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58" name="Google Shape;5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2900" y="796359"/>
            <a:ext cx="1831399" cy="214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17"/>
          <p:cNvSpPr/>
          <p:nvPr/>
        </p:nvSpPr>
        <p:spPr>
          <a:xfrm>
            <a:off x="1240400" y="1245900"/>
            <a:ext cx="2651700" cy="2651700"/>
          </a:xfrm>
          <a:prstGeom prst="ellipse">
            <a:avLst/>
          </a:prstGeom>
          <a:solidFill>
            <a:srgbClr val="3C78D8"/>
          </a:solidFill>
          <a:ln cap="flat" cmpd="sng" w="9525">
            <a:solidFill>
              <a:srgbClr val="0069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7"/>
          <p:cNvSpPr txBox="1"/>
          <p:nvPr>
            <p:ph idx="1" type="body"/>
          </p:nvPr>
        </p:nvSpPr>
        <p:spPr>
          <a:xfrm>
            <a:off x="1240400" y="1443447"/>
            <a:ext cx="2641500" cy="206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Qui êtes-vous?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Nom, rôle, CSS</a:t>
            </a:r>
            <a:endParaRPr sz="2000">
              <a:solidFill>
                <a:schemeClr val="lt1"/>
              </a:solidFill>
              <a:latin typeface="Sniglet"/>
              <a:ea typeface="Sniglet"/>
              <a:cs typeface="Sniglet"/>
              <a:sym typeface="Snigle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Sniglet"/>
                <a:ea typeface="Sniglet"/>
                <a:cs typeface="Sniglet"/>
                <a:sym typeface="Sniglet"/>
              </a:rPr>
              <a:t>(clavardage)</a:t>
            </a:r>
            <a:endParaRPr i="0"/>
          </a:p>
        </p:txBody>
      </p:sp>
      <p:sp>
        <p:nvSpPr>
          <p:cNvPr id="561" name="Google Shape;561;p17"/>
          <p:cNvSpPr txBox="1"/>
          <p:nvPr/>
        </p:nvSpPr>
        <p:spPr>
          <a:xfrm>
            <a:off x="4846350" y="3721638"/>
            <a:ext cx="28845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4"/>
              </a:rPr>
              <a:t>http://recit.org/ul/qjn</a:t>
            </a:r>
            <a:endParaRPr sz="21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2" name="Google Shape;562;p17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78950" y="3159563"/>
            <a:ext cx="20193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8" name="Google Shape;56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613" y="326775"/>
            <a:ext cx="8820777" cy="42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19"/>
          <p:cNvSpPr txBox="1"/>
          <p:nvPr>
            <p:ph idx="4294967295" type="title"/>
          </p:nvPr>
        </p:nvSpPr>
        <p:spPr>
          <a:xfrm>
            <a:off x="311025" y="-139425"/>
            <a:ext cx="8116200" cy="80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0069BF"/>
                </a:solidFill>
                <a:latin typeface="Viga"/>
                <a:ea typeface="Viga"/>
                <a:cs typeface="Viga"/>
                <a:sym typeface="Viga"/>
              </a:rPr>
              <a:t>Nouveau Micro:bit le V2 </a:t>
            </a:r>
            <a:endParaRPr baseline="30000" sz="2400">
              <a:solidFill>
                <a:srgbClr val="0069BF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75" name="Google Shape;575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225" y="666675"/>
            <a:ext cx="6225800" cy="367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76" name="Google Shape;576;p19"/>
          <p:cNvSpPr txBox="1"/>
          <p:nvPr/>
        </p:nvSpPr>
        <p:spPr>
          <a:xfrm>
            <a:off x="1968825" y="4339875"/>
            <a:ext cx="4800600" cy="5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hlink"/>
                </a:solidFill>
                <a:hlinkClick r:id="rId5"/>
              </a:rPr>
              <a:t>https://microbit.org/new-microbit/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2" name="Google Shape;582;p20"/>
          <p:cNvSpPr txBox="1"/>
          <p:nvPr>
            <p:ph idx="4294967295" type="title"/>
          </p:nvPr>
        </p:nvSpPr>
        <p:spPr>
          <a:xfrm>
            <a:off x="1501800" y="0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Micro:bit Classroom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83" name="Google Shape;58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238" y="1384800"/>
            <a:ext cx="4259774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0">
            <a:hlinkClick r:id="rId4"/>
          </p:cNvPr>
          <p:cNvSpPr txBox="1"/>
          <p:nvPr/>
        </p:nvSpPr>
        <p:spPr>
          <a:xfrm>
            <a:off x="790525" y="3548250"/>
            <a:ext cx="40452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5"/>
              </a:rPr>
              <a:t>https://classroom.microbit.org/</a:t>
            </a:r>
            <a:endParaRPr b="1" sz="21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85" name="Google Shape;585;p20" title="Microbit classroom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95400" y="1384800"/>
            <a:ext cx="2769600" cy="2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0">
            <a:hlinkClick r:id="rId8"/>
          </p:cNvPr>
          <p:cNvSpPr txBox="1"/>
          <p:nvPr/>
        </p:nvSpPr>
        <p:spPr>
          <a:xfrm>
            <a:off x="4957600" y="3548250"/>
            <a:ext cx="4045200" cy="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9"/>
              </a:rPr>
              <a:t>Tutoriel</a:t>
            </a:r>
            <a:endParaRPr b="1" sz="2100">
              <a:solidFill>
                <a:schemeClr val="accent1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2" name="Google Shape;592;p21"/>
          <p:cNvSpPr txBox="1"/>
          <p:nvPr/>
        </p:nvSpPr>
        <p:spPr>
          <a:xfrm>
            <a:off x="2443025" y="243575"/>
            <a:ext cx="4111200" cy="53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rgbClr val="0069BF"/>
                </a:solidFill>
                <a:latin typeface="Economica"/>
                <a:ea typeface="Economica"/>
                <a:cs typeface="Economica"/>
                <a:sym typeface="Economica"/>
              </a:rPr>
              <a:t>Micro:bit - Activités</a:t>
            </a:r>
            <a:endParaRPr b="1" sz="4200">
              <a:solidFill>
                <a:srgbClr val="0069BF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  <p:cxnSp>
        <p:nvCxnSpPr>
          <p:cNvPr id="593" name="Google Shape;593;p21"/>
          <p:cNvCxnSpPr/>
          <p:nvPr/>
        </p:nvCxnSpPr>
        <p:spPr>
          <a:xfrm>
            <a:off x="2472125" y="778175"/>
            <a:ext cx="4053000" cy="0"/>
          </a:xfrm>
          <a:prstGeom prst="straightConnector1">
            <a:avLst/>
          </a:prstGeom>
          <a:noFill/>
          <a:ln cap="flat" cmpd="sng" w="76200">
            <a:solidFill>
              <a:srgbClr val="FAA22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4" name="Google Shape;594;p21"/>
          <p:cNvSpPr txBox="1"/>
          <p:nvPr/>
        </p:nvSpPr>
        <p:spPr>
          <a:xfrm>
            <a:off x="294525" y="3626300"/>
            <a:ext cx="8485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DÉBUTANTS, INTERMÉDIAIRES, AVANCÉS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5" name="Google Shape;5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075" y="1095400"/>
            <a:ext cx="2806300" cy="2326074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21"/>
          <p:cNvSpPr txBox="1"/>
          <p:nvPr/>
        </p:nvSpPr>
        <p:spPr>
          <a:xfrm>
            <a:off x="5049750" y="1633688"/>
            <a:ext cx="3348000" cy="19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Dosis"/>
                <a:ea typeface="Dosis"/>
                <a:cs typeface="Dosis"/>
                <a:sym typeface="Dosis"/>
              </a:rPr>
              <a:t>Ouvrir </a:t>
            </a:r>
            <a:r>
              <a:rPr lang="en" sz="2000" u="sng">
                <a:solidFill>
                  <a:schemeClr val="hlink"/>
                </a:solidFill>
                <a:latin typeface="Dosis"/>
                <a:ea typeface="Dosis"/>
                <a:cs typeface="Dosis"/>
                <a:sym typeface="Dosis"/>
                <a:hlinkClick r:id="rId4"/>
              </a:rPr>
              <a:t>ce document</a:t>
            </a:r>
            <a:r>
              <a:rPr lang="en" sz="2000">
                <a:latin typeface="Dosis"/>
                <a:ea typeface="Dosis"/>
                <a:cs typeface="Dosis"/>
                <a:sym typeface="Dosis"/>
              </a:rPr>
              <a:t> et essayer les défis proposés (selon votre niveau d’aisance dans l’outil).</a:t>
            </a:r>
            <a:endParaRPr sz="20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2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Viga"/>
                <a:ea typeface="Viga"/>
                <a:cs typeface="Viga"/>
                <a:sym typeface="Viga"/>
              </a:rPr>
              <a:t>Retour sur les expérimentations</a:t>
            </a:r>
            <a:endParaRPr sz="3200"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02" name="Google Shape;602;p22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Idées de projets avec vos élèves?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À propos des documents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À propos de l’outil MakeCode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1800"/>
              <a:buFont typeface="Ubuntu"/>
              <a:buChar char="❏"/>
            </a:pPr>
            <a:r>
              <a:rPr lang="en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...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03" name="Google Shape;603;p2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