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0" r:id="rId4"/>
    <p:sldMasterId id="2147483681" r:id="rId5"/>
    <p:sldMasterId id="214748368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y="5143500" cx="9144000"/>
  <p:notesSz cx="6858000" cy="9144000"/>
  <p:embeddedFontLst>
    <p:embeddedFont>
      <p:font typeface="Roboto Slab"/>
      <p:regular r:id="rId31"/>
      <p:bold r:id="rId32"/>
    </p:embeddedFont>
    <p:embeddedFont>
      <p:font typeface="Ubuntu"/>
      <p:regular r:id="rId33"/>
      <p:bold r:id="rId34"/>
      <p:italic r:id="rId35"/>
      <p:boldItalic r:id="rId36"/>
    </p:embeddedFont>
    <p:embeddedFont>
      <p:font typeface="Dosis"/>
      <p:regular r:id="rId37"/>
      <p:bold r:id="rId38"/>
    </p:embeddedFont>
    <p:embeddedFont>
      <p:font typeface="Roboto"/>
      <p:regular r:id="rId39"/>
      <p:bold r:id="rId40"/>
      <p:italic r:id="rId41"/>
      <p:boldItalic r:id="rId42"/>
    </p:embeddedFont>
    <p:embeddedFont>
      <p:font typeface="Viga"/>
      <p:regular r:id="rId43"/>
    </p:embeddedFont>
    <p:embeddedFont>
      <p:font typeface="Source Sans Pro"/>
      <p:regular r:id="rId44"/>
      <p:bold r:id="rId45"/>
      <p:italic r:id="rId46"/>
      <p:boldItalic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bold.fntdata"/><Relationship Id="rId20" Type="http://schemas.openxmlformats.org/officeDocument/2006/relationships/slide" Target="slides/slide13.xml"/><Relationship Id="rId42" Type="http://schemas.openxmlformats.org/officeDocument/2006/relationships/font" Target="fonts/Roboto-boldItalic.fntdata"/><Relationship Id="rId41" Type="http://schemas.openxmlformats.org/officeDocument/2006/relationships/font" Target="fonts/Roboto-italic.fntdata"/><Relationship Id="rId22" Type="http://schemas.openxmlformats.org/officeDocument/2006/relationships/slide" Target="slides/slide15.xml"/><Relationship Id="rId44" Type="http://schemas.openxmlformats.org/officeDocument/2006/relationships/font" Target="fonts/SourceSansPro-regular.fntdata"/><Relationship Id="rId21" Type="http://schemas.openxmlformats.org/officeDocument/2006/relationships/slide" Target="slides/slide14.xml"/><Relationship Id="rId43" Type="http://schemas.openxmlformats.org/officeDocument/2006/relationships/font" Target="fonts/Viga-regular.fntdata"/><Relationship Id="rId24" Type="http://schemas.openxmlformats.org/officeDocument/2006/relationships/slide" Target="slides/slide17.xml"/><Relationship Id="rId46" Type="http://schemas.openxmlformats.org/officeDocument/2006/relationships/font" Target="fonts/SourceSansPro-italic.fntdata"/><Relationship Id="rId23" Type="http://schemas.openxmlformats.org/officeDocument/2006/relationships/slide" Target="slides/slide16.xml"/><Relationship Id="rId45" Type="http://schemas.openxmlformats.org/officeDocument/2006/relationships/font" Target="fonts/SourceSansPr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47" Type="http://schemas.openxmlformats.org/officeDocument/2006/relationships/font" Target="fonts/SourceSansPro-boldItalic.fntdata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RobotoSlab-regular.fntdata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font" Target="fonts/Ubuntu-regular.fntdata"/><Relationship Id="rId10" Type="http://schemas.openxmlformats.org/officeDocument/2006/relationships/slide" Target="slides/slide3.xml"/><Relationship Id="rId32" Type="http://schemas.openxmlformats.org/officeDocument/2006/relationships/font" Target="fonts/RobotoSlab-bold.fntdata"/><Relationship Id="rId13" Type="http://schemas.openxmlformats.org/officeDocument/2006/relationships/slide" Target="slides/slide6.xml"/><Relationship Id="rId35" Type="http://schemas.openxmlformats.org/officeDocument/2006/relationships/font" Target="fonts/Ubuntu-italic.fntdata"/><Relationship Id="rId12" Type="http://schemas.openxmlformats.org/officeDocument/2006/relationships/slide" Target="slides/slide5.xml"/><Relationship Id="rId34" Type="http://schemas.openxmlformats.org/officeDocument/2006/relationships/font" Target="fonts/Ubuntu-bold.fntdata"/><Relationship Id="rId15" Type="http://schemas.openxmlformats.org/officeDocument/2006/relationships/slide" Target="slides/slide8.xml"/><Relationship Id="rId37" Type="http://schemas.openxmlformats.org/officeDocument/2006/relationships/font" Target="fonts/Dosis-regular.fntdata"/><Relationship Id="rId14" Type="http://schemas.openxmlformats.org/officeDocument/2006/relationships/slide" Target="slides/slide7.xml"/><Relationship Id="rId36" Type="http://schemas.openxmlformats.org/officeDocument/2006/relationships/font" Target="fonts/Ubuntu-boldItalic.fntdata"/><Relationship Id="rId17" Type="http://schemas.openxmlformats.org/officeDocument/2006/relationships/slide" Target="slides/slide10.xml"/><Relationship Id="rId39" Type="http://schemas.openxmlformats.org/officeDocument/2006/relationships/font" Target="fonts/Roboto-regular.fntdata"/><Relationship Id="rId16" Type="http://schemas.openxmlformats.org/officeDocument/2006/relationships/slide" Target="slides/slide9.xml"/><Relationship Id="rId38" Type="http://schemas.openxmlformats.org/officeDocument/2006/relationships/font" Target="fonts/Dosis-bold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recit.org/ul/qn2" TargetMode="External"/><Relationship Id="rId3" Type="http://schemas.openxmlformats.org/officeDocument/2006/relationships/hyperlink" Target="https://docs.google.com/presentation/d/1iD2aLxh6K3lvHnJ-jtHYRmFiT2l0Z1zo1GyDIqVR4lA/edit?usp=sharing" TargetMode="Externa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zoom.us/j/93849137106" TargetMode="Externa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campus.recit.qc.ca/enrol/index.php?id=284" TargetMode="Externa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recit.org/ul/qn2" TargetMode="Externa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recit.org/ul/qn2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c87361e183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gc87361e183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100"/>
              <a:buFont typeface="Arial"/>
              <a:buNone/>
            </a:pPr>
            <a:r>
              <a:rPr lang="fr-CA" sz="1000">
                <a:solidFill>
                  <a:srgbClr val="3D4965"/>
                </a:solidFill>
              </a:rPr>
              <a:t>Ressources de l’atelier : </a:t>
            </a:r>
            <a:r>
              <a:rPr lang="fr-CA" sz="1000" u="sng">
                <a:solidFill>
                  <a:schemeClr val="hlink"/>
                </a:solidFill>
                <a:hlinkClick r:id="rId2"/>
              </a:rPr>
              <a:t>http://recit.org/ul/qn2</a:t>
            </a:r>
            <a:r>
              <a:rPr lang="fr-CA" sz="1000">
                <a:solidFill>
                  <a:srgbClr val="3D4965"/>
                </a:solidFill>
              </a:rPr>
              <a:t> </a:t>
            </a:r>
            <a:endParaRPr sz="1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CA" sz="1000"/>
              <a:t>Lien de la présentation, permission de commenter : </a:t>
            </a:r>
            <a:r>
              <a:rPr lang="fr-CA" sz="1000" u="sng">
                <a:solidFill>
                  <a:schemeClr val="hlink"/>
                </a:solidFill>
                <a:hlinkClick r:id="rId3"/>
              </a:rPr>
              <a:t>https://docs.google.com/presentation/d/1iD2aLxh6K3lvHnJ-jtHYRmFiT2l0Z1zo1GyDIqVR4lA/edit?usp=sharing</a:t>
            </a:r>
            <a:endParaRPr sz="1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c87361e183_7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c87361e183_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c87361e183_0_3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c87361e183_0_3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c67a09c583_0_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c67a09c583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c67a09c583_0_5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c67a09c583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c87361e183_0_31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c87361e183_0_3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c8eda60020_0_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c8eda60020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c8eda60020_0_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c8eda6002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c87361e183_4_58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c87361e183_4_5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SF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c67a09c583_2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c67a09c583_2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Salle de vidéoconférence : </a:t>
            </a:r>
            <a:r>
              <a:rPr lang="fr-CA" sz="1050" u="sng">
                <a:solidFill>
                  <a:srgbClr val="1A73E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https://zoom.us/j/93849137106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c87361e183_4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c87361e183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Lien pour obtenir le badge de participation : </a:t>
            </a:r>
            <a:r>
              <a:rPr lang="fr-CA" u="sng">
                <a:solidFill>
                  <a:schemeClr val="hlink"/>
                </a:solidFill>
                <a:hlinkClick r:id="rId2"/>
              </a:rPr>
              <a:t>https://campus.recit.qc.ca/enrol/index.php?id=284</a:t>
            </a:r>
            <a:r>
              <a:rPr lang="fr-CA"/>
              <a:t>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c87361e183_0_35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c87361e183_0_3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rgbClr val="3D4965"/>
                </a:solidFill>
              </a:rPr>
              <a:t>Ressources de l’atelier : </a:t>
            </a:r>
            <a:r>
              <a:rPr lang="fr-CA" u="sng">
                <a:solidFill>
                  <a:srgbClr val="0097A7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http://recit.org/ul/qn2</a:t>
            </a:r>
            <a:r>
              <a:rPr lang="fr-CA">
                <a:solidFill>
                  <a:srgbClr val="3D4965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c87361e183_0_6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c87361e183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c87361e183_0_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0" name="Google Shape;390;gc87361e183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c87361e183_0_2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2" name="Google Shape;412;gc87361e183_0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rgbClr val="E83C6C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c87361e183_0_2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9" name="Google Shape;419;gc87361e183_0_2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c87361e183_6_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c87361e183_6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rgbClr val="3D4965"/>
                </a:solidFill>
              </a:rPr>
              <a:t>Ressources de l’atelier : </a:t>
            </a:r>
            <a:r>
              <a:rPr lang="fr-CA" u="sng">
                <a:solidFill>
                  <a:srgbClr val="0097A7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http://recit.org/ul/qn2</a:t>
            </a:r>
            <a:r>
              <a:rPr lang="fr-CA">
                <a:solidFill>
                  <a:srgbClr val="3D4965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c680d3516b_1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c680d3516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c87361e183_0_32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c87361e183_0_3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c87361e183_4_55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c87361e183_4_5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c67a09c583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c67a09c58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c67a09c583_0_1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c67a09c583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c87361e183_0_3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c87361e183_0_3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6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1700185" y="1991850"/>
            <a:ext cx="58074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800"/>
              <a:buNone/>
              <a:defRPr b="1" sz="5800"/>
            </a:lvl1pPr>
            <a:lvl2pPr lvl="1" rtl="0">
              <a:spcBef>
                <a:spcPts val="0"/>
              </a:spcBef>
              <a:spcAft>
                <a:spcPts val="0"/>
              </a:spcAft>
              <a:buSzPts val="5800"/>
              <a:buNone/>
              <a:defRPr b="1" sz="5800"/>
            </a:lvl2pPr>
            <a:lvl3pPr lvl="2" rtl="0">
              <a:spcBef>
                <a:spcPts val="0"/>
              </a:spcBef>
              <a:spcAft>
                <a:spcPts val="0"/>
              </a:spcAft>
              <a:buSzPts val="5800"/>
              <a:buNone/>
              <a:defRPr b="1" sz="5800"/>
            </a:lvl3pPr>
            <a:lvl4pPr lvl="3" rtl="0">
              <a:spcBef>
                <a:spcPts val="0"/>
              </a:spcBef>
              <a:spcAft>
                <a:spcPts val="0"/>
              </a:spcAft>
              <a:buSzPts val="5800"/>
              <a:buNone/>
              <a:defRPr b="1" sz="5800"/>
            </a:lvl4pPr>
            <a:lvl5pPr lvl="4" rtl="0">
              <a:spcBef>
                <a:spcPts val="0"/>
              </a:spcBef>
              <a:spcAft>
                <a:spcPts val="0"/>
              </a:spcAft>
              <a:buSzPts val="5800"/>
              <a:buNone/>
              <a:defRPr b="1" sz="5800"/>
            </a:lvl5pPr>
            <a:lvl6pPr lvl="5" rtl="0">
              <a:spcBef>
                <a:spcPts val="0"/>
              </a:spcBef>
              <a:spcAft>
                <a:spcPts val="0"/>
              </a:spcAft>
              <a:buSzPts val="5800"/>
              <a:buNone/>
              <a:defRPr b="1" sz="5800"/>
            </a:lvl6pPr>
            <a:lvl7pPr lvl="6" rtl="0">
              <a:spcBef>
                <a:spcPts val="0"/>
              </a:spcBef>
              <a:spcAft>
                <a:spcPts val="0"/>
              </a:spcAft>
              <a:buSzPts val="5800"/>
              <a:buNone/>
              <a:defRPr b="1" sz="5800"/>
            </a:lvl7pPr>
            <a:lvl8pPr lvl="7" rtl="0">
              <a:spcBef>
                <a:spcPts val="0"/>
              </a:spcBef>
              <a:spcAft>
                <a:spcPts val="0"/>
              </a:spcAft>
              <a:buSzPts val="5800"/>
              <a:buNone/>
              <a:defRPr b="1" sz="5800"/>
            </a:lvl8pPr>
            <a:lvl9pPr lvl="8" rtl="0">
              <a:spcBef>
                <a:spcPts val="0"/>
              </a:spcBef>
              <a:spcAft>
                <a:spcPts val="0"/>
              </a:spcAft>
              <a:buSzPts val="5800"/>
              <a:buNone/>
              <a:defRPr b="1" sz="5800"/>
            </a:lvl9pPr>
          </a:lstStyle>
          <a:p/>
        </p:txBody>
      </p:sp>
      <p:sp>
        <p:nvSpPr>
          <p:cNvPr id="56" name="Google Shape;56;p14"/>
          <p:cNvSpPr/>
          <p:nvPr/>
        </p:nvSpPr>
        <p:spPr>
          <a:xfrm>
            <a:off x="7337531" y="4630074"/>
            <a:ext cx="96300" cy="960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4"/>
          <p:cNvSpPr/>
          <p:nvPr/>
        </p:nvSpPr>
        <p:spPr>
          <a:xfrm>
            <a:off x="7790243" y="4182401"/>
            <a:ext cx="96300" cy="960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4"/>
          <p:cNvSpPr/>
          <p:nvPr/>
        </p:nvSpPr>
        <p:spPr>
          <a:xfrm>
            <a:off x="8893253" y="3333348"/>
            <a:ext cx="57600" cy="576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4"/>
          <p:cNvSpPr/>
          <p:nvPr/>
        </p:nvSpPr>
        <p:spPr>
          <a:xfrm>
            <a:off x="8771302" y="4923775"/>
            <a:ext cx="96300" cy="960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4"/>
          <p:cNvSpPr/>
          <p:nvPr/>
        </p:nvSpPr>
        <p:spPr>
          <a:xfrm>
            <a:off x="2386266" y="508134"/>
            <a:ext cx="96300" cy="960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/>
          <p:nvPr/>
        </p:nvSpPr>
        <p:spPr>
          <a:xfrm>
            <a:off x="479460" y="2703980"/>
            <a:ext cx="96300" cy="960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/>
          <p:nvPr/>
        </p:nvSpPr>
        <p:spPr>
          <a:xfrm>
            <a:off x="261540" y="643097"/>
            <a:ext cx="96300" cy="960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4"/>
          <p:cNvSpPr/>
          <p:nvPr/>
        </p:nvSpPr>
        <p:spPr>
          <a:xfrm>
            <a:off x="507235" y="1080863"/>
            <a:ext cx="192600" cy="19230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4"/>
          <p:cNvSpPr/>
          <p:nvPr/>
        </p:nvSpPr>
        <p:spPr>
          <a:xfrm>
            <a:off x="8314019" y="3625322"/>
            <a:ext cx="144300" cy="14400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4"/>
          <p:cNvSpPr/>
          <p:nvPr/>
        </p:nvSpPr>
        <p:spPr>
          <a:xfrm>
            <a:off x="8882858" y="4186761"/>
            <a:ext cx="144300" cy="14400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4"/>
          <p:cNvSpPr/>
          <p:nvPr/>
        </p:nvSpPr>
        <p:spPr>
          <a:xfrm>
            <a:off x="158313" y="1596559"/>
            <a:ext cx="57600" cy="576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4"/>
          <p:cNvSpPr/>
          <p:nvPr/>
        </p:nvSpPr>
        <p:spPr>
          <a:xfrm>
            <a:off x="1396483" y="226428"/>
            <a:ext cx="192600" cy="19230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4"/>
          <p:cNvSpPr/>
          <p:nvPr/>
        </p:nvSpPr>
        <p:spPr>
          <a:xfrm>
            <a:off x="617492" y="2000594"/>
            <a:ext cx="57600" cy="576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4"/>
          <p:cNvSpPr/>
          <p:nvPr/>
        </p:nvSpPr>
        <p:spPr>
          <a:xfrm>
            <a:off x="3425273" y="387880"/>
            <a:ext cx="57600" cy="576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4"/>
          <p:cNvSpPr/>
          <p:nvPr/>
        </p:nvSpPr>
        <p:spPr>
          <a:xfrm>
            <a:off x="8014029" y="4567546"/>
            <a:ext cx="192600" cy="19230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ctrTitle"/>
          </p:nvPr>
        </p:nvSpPr>
        <p:spPr>
          <a:xfrm>
            <a:off x="1546025" y="1754794"/>
            <a:ext cx="5832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b="1"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 b="1" sz="4400"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 b="1" sz="4400"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 b="1" sz="4400"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 b="1" sz="4400"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 b="1" sz="4400"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 b="1" sz="4400"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 b="1" sz="4400"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 b="1" sz="4400"/>
            </a:lvl9pPr>
          </a:lstStyle>
          <a:p/>
        </p:txBody>
      </p:sp>
      <p:sp>
        <p:nvSpPr>
          <p:cNvPr id="73" name="Google Shape;73;p15"/>
          <p:cNvSpPr txBox="1"/>
          <p:nvPr>
            <p:ph idx="1" type="subTitle"/>
          </p:nvPr>
        </p:nvSpPr>
        <p:spPr>
          <a:xfrm>
            <a:off x="1546025" y="3011511"/>
            <a:ext cx="5832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 rotWithShape="1">
          <a:blip r:embed="rId2">
            <a:alphaModFix/>
          </a:blip>
          <a:srcRect b="0" l="19" r="19" t="0"/>
          <a:stretch/>
        </p:blipFill>
        <p:spPr>
          <a:xfrm flipH="1" rot="10800000">
            <a:off x="5952" y="0"/>
            <a:ext cx="91406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1215300" y="1723650"/>
            <a:ext cx="67134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57200" lvl="0" marL="45720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600"/>
              <a:buChar char="◎"/>
              <a:defRPr i="1" sz="3600"/>
            </a:lvl1pPr>
            <a:lvl2pPr indent="-457200" lvl="1" marL="9144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○"/>
              <a:defRPr i="1" sz="3600"/>
            </a:lvl2pPr>
            <a:lvl3pPr indent="-457200" lvl="2" marL="13716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◉"/>
              <a:defRPr i="1" sz="3600"/>
            </a:lvl3pPr>
            <a:lvl4pPr indent="-457200" lvl="3" marL="1828800" rtl="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i="1" sz="3600"/>
            </a:lvl4pPr>
            <a:lvl5pPr indent="-457200" lvl="4" marL="2286000" rtl="0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i="1" sz="3600"/>
            </a:lvl5pPr>
            <a:lvl6pPr indent="-457200" lvl="5" marL="2743200" rtl="0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i="1" sz="3600"/>
            </a:lvl6pPr>
            <a:lvl7pPr indent="-457200" lvl="6" marL="3200400" rtl="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i="1" sz="3600"/>
            </a:lvl7pPr>
            <a:lvl8pPr indent="-457200" lvl="7" marL="3657600" rtl="0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i="1" sz="3600"/>
            </a:lvl8pPr>
            <a:lvl9pPr indent="-457200" lvl="8" marL="4114800" rtl="0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i="1" sz="3600"/>
            </a:lvl9pPr>
          </a:lstStyle>
          <a:p/>
        </p:txBody>
      </p:sp>
      <p:grpSp>
        <p:nvGrpSpPr>
          <p:cNvPr id="77" name="Google Shape;77;p16"/>
          <p:cNvGrpSpPr/>
          <p:nvPr/>
        </p:nvGrpSpPr>
        <p:grpSpPr>
          <a:xfrm>
            <a:off x="3839646" y="782918"/>
            <a:ext cx="1464573" cy="842707"/>
            <a:chOff x="3593400" y="1729675"/>
            <a:chExt cx="1957200" cy="1123610"/>
          </a:xfrm>
        </p:grpSpPr>
        <p:sp>
          <p:nvSpPr>
            <p:cNvPr id="78" name="Google Shape;78;p16"/>
            <p:cNvSpPr txBox="1"/>
            <p:nvPr/>
          </p:nvSpPr>
          <p:spPr>
            <a:xfrm>
              <a:off x="3593400" y="1729675"/>
              <a:ext cx="1957200" cy="87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-CA" sz="6000">
                  <a:solidFill>
                    <a:schemeClr val="accen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“</a:t>
              </a:r>
              <a:endParaRPr b="1" sz="60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79" name="Google Shape;79;p16"/>
            <p:cNvSpPr/>
            <p:nvPr/>
          </p:nvSpPr>
          <p:spPr>
            <a:xfrm>
              <a:off x="4025400" y="1760085"/>
              <a:ext cx="1093200" cy="1093200"/>
            </a:xfrm>
            <a:prstGeom prst="ellipse">
              <a:avLst/>
            </a:prstGeom>
            <a:noFill/>
            <a:ln cap="flat" cmpd="sng" w="9525">
              <a:solidFill>
                <a:srgbClr val="CFD8DC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6"/>
            <p:cNvSpPr/>
            <p:nvPr/>
          </p:nvSpPr>
          <p:spPr>
            <a:xfrm>
              <a:off x="4190700" y="1925385"/>
              <a:ext cx="762600" cy="762600"/>
            </a:xfrm>
            <a:prstGeom prst="ellipse">
              <a:avLst/>
            </a:prstGeom>
            <a:noFill/>
            <a:ln cap="flat" cmpd="sng" w="19050">
              <a:solidFill>
                <a:srgbClr val="CFD8D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81" name="Google Shape;81;p16"/>
          <p:cNvCxnSpPr>
            <a:endCxn id="79" idx="1"/>
          </p:cNvCxnSpPr>
          <p:nvPr/>
        </p:nvCxnSpPr>
        <p:spPr>
          <a:xfrm>
            <a:off x="3750511" y="390297"/>
            <a:ext cx="532200" cy="535500"/>
          </a:xfrm>
          <a:prstGeom prst="straightConnector1">
            <a:avLst/>
          </a:prstGeom>
          <a:noFill/>
          <a:ln cap="flat" cmpd="sng" w="9525">
            <a:solidFill>
              <a:srgbClr val="CFD8D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2" name="Google Shape;82;p16"/>
          <p:cNvCxnSpPr/>
          <p:nvPr/>
        </p:nvCxnSpPr>
        <p:spPr>
          <a:xfrm rot="10800000">
            <a:off x="4362902" y="436125"/>
            <a:ext cx="209100" cy="369600"/>
          </a:xfrm>
          <a:prstGeom prst="straightConnector1">
            <a:avLst/>
          </a:prstGeom>
          <a:noFill/>
          <a:ln cap="flat" cmpd="sng" w="9525">
            <a:solidFill>
              <a:srgbClr val="CFD8D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3" name="Google Shape;83;p16"/>
          <p:cNvCxnSpPr/>
          <p:nvPr/>
        </p:nvCxnSpPr>
        <p:spPr>
          <a:xfrm flipH="1" rot="10800000">
            <a:off x="4704510" y="351930"/>
            <a:ext cx="347100" cy="474600"/>
          </a:xfrm>
          <a:prstGeom prst="straightConnector1">
            <a:avLst/>
          </a:prstGeom>
          <a:noFill/>
          <a:ln cap="flat" cmpd="sng" w="9525">
            <a:solidFill>
              <a:srgbClr val="CFD8D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4" name="Google Shape;84;p16"/>
          <p:cNvSpPr txBox="1"/>
          <p:nvPr>
            <p:ph idx="12" type="sldNum"/>
          </p:nvPr>
        </p:nvSpPr>
        <p:spPr>
          <a:xfrm>
            <a:off x="-87" y="4749844"/>
            <a:ext cx="91440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786150" y="1261700"/>
            <a:ext cx="7571700" cy="35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Char char="◎"/>
              <a:defRPr sz="2400"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88" name="Google Shape;88;p17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786137" y="1200150"/>
            <a:ext cx="36753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◎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92" name="Google Shape;92;p18"/>
          <p:cNvSpPr txBox="1"/>
          <p:nvPr>
            <p:ph idx="2" type="body"/>
          </p:nvPr>
        </p:nvSpPr>
        <p:spPr>
          <a:xfrm>
            <a:off x="4682659" y="1200150"/>
            <a:ext cx="36753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◎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93" name="Google Shape;93;p18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786150" y="1200150"/>
            <a:ext cx="24198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97" name="Google Shape;97;p19"/>
          <p:cNvSpPr txBox="1"/>
          <p:nvPr>
            <p:ph idx="2" type="body"/>
          </p:nvPr>
        </p:nvSpPr>
        <p:spPr>
          <a:xfrm>
            <a:off x="3329992" y="1200150"/>
            <a:ext cx="24198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98" name="Google Shape;98;p19"/>
          <p:cNvSpPr txBox="1"/>
          <p:nvPr>
            <p:ph idx="3" type="body"/>
          </p:nvPr>
        </p:nvSpPr>
        <p:spPr>
          <a:xfrm>
            <a:off x="5873834" y="1200150"/>
            <a:ext cx="24198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99" name="Google Shape;99;p19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02" name="Google Shape;102;p20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/>
          <p:nvPr>
            <p:ph idx="1" type="body"/>
          </p:nvPr>
        </p:nvSpPr>
        <p:spPr>
          <a:xfrm>
            <a:off x="457200" y="4055343"/>
            <a:ext cx="8229600" cy="36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-92" y="4749844"/>
            <a:ext cx="91440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complete pattern">
  <p:cSld name="BLANK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3"/>
          <p:cNvSpPr/>
          <p:nvPr/>
        </p:nvSpPr>
        <p:spPr>
          <a:xfrm>
            <a:off x="-26550" y="-14850"/>
            <a:ext cx="9197100" cy="5173200"/>
          </a:xfrm>
          <a:prstGeom prst="rect">
            <a:avLst/>
          </a:prstGeom>
          <a:solidFill>
            <a:srgbClr val="CFD8DC">
              <a:alpha val="49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3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7" name="Google Shape;117;p2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8" name="Google Shape;118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1" name="Google Shape;121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2" name="Google Shape;122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5" name="Google Shape;125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8" name="Google Shape;128;p2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9" name="Google Shape;129;p2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30" name="Google Shape;130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3" name="Google Shape;133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6" name="Google Shape;136;p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37" name="Google Shape;137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40" name="Google Shape;140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3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44" name="Google Shape;144;p3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45" name="Google Shape;145;p3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6" name="Google Shape;146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49" name="Google Shape;149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4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52" name="Google Shape;152;p3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3" name="Google Shape;153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786150" y="1261700"/>
            <a:ext cx="7571700" cy="35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Source Sans Pro"/>
              <a:buChar char="◎"/>
              <a:defRPr sz="3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○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◉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b="1" sz="13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r">
              <a:buNone/>
              <a:defRPr b="1" sz="13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 algn="r">
              <a:buNone/>
              <a:defRPr b="1" sz="13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 algn="r">
              <a:buNone/>
              <a:defRPr b="1" sz="13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 algn="r">
              <a:buNone/>
              <a:defRPr b="1" sz="13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 algn="r">
              <a:buNone/>
              <a:defRPr b="1" sz="13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 algn="r">
              <a:buNone/>
              <a:defRPr b="1" sz="13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 algn="r">
              <a:buNone/>
              <a:defRPr b="1" sz="13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 algn="r">
              <a:buNone/>
              <a:defRPr b="1" sz="13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" name="Google Shape;11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0.jpg"/><Relationship Id="rId4" Type="http://schemas.openxmlformats.org/officeDocument/2006/relationships/image" Target="../media/image22.png"/><Relationship Id="rId5" Type="http://schemas.openxmlformats.org/officeDocument/2006/relationships/hyperlink" Target="http://recit.org/ul/qn2" TargetMode="External"/><Relationship Id="rId6" Type="http://schemas.openxmlformats.org/officeDocument/2006/relationships/hyperlink" Target="https://creativecommons.org/licenses/by-nc-sa/4.0/deed.fr" TargetMode="External"/><Relationship Id="rId7" Type="http://schemas.openxmlformats.org/officeDocument/2006/relationships/image" Target="../media/image1.png"/><Relationship Id="rId8" Type="http://schemas.openxmlformats.org/officeDocument/2006/relationships/hyperlink" Target="mailto:equipe@recitmst.qc.ca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Relationship Id="rId6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image" Target="../media/image3.png"/><Relationship Id="rId5" Type="http://schemas.openxmlformats.org/officeDocument/2006/relationships/hyperlink" Target="https://makecode.com/_ECb0tURe1daq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hyperlink" Target="https://makecode.com/_YxCUk4KrM55F" TargetMode="External"/><Relationship Id="rId5" Type="http://schemas.openxmlformats.org/officeDocument/2006/relationships/image" Target="../media/image2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hyperlink" Target="https://makecode.com/_WRsLVqiX63XT" TargetMode="External"/><Relationship Id="rId5" Type="http://schemas.openxmlformats.org/officeDocument/2006/relationships/image" Target="../media/image2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Relationship Id="rId4" Type="http://schemas.openxmlformats.org/officeDocument/2006/relationships/hyperlink" Target="https://scratch.mit.edu/ev3" TargetMode="External"/><Relationship Id="rId5" Type="http://schemas.openxmlformats.org/officeDocument/2006/relationships/hyperlink" Target="https://scratch.mit.edu/" TargetMode="External"/><Relationship Id="rId6" Type="http://schemas.openxmlformats.org/officeDocument/2006/relationships/hyperlink" Target="https://scratch.mit.edu/ev3" TargetMode="External"/><Relationship Id="rId7" Type="http://schemas.openxmlformats.org/officeDocument/2006/relationships/hyperlink" Target="https://youtu.be/WjJKv_hOEA4" TargetMode="External"/><Relationship Id="rId8" Type="http://schemas.openxmlformats.org/officeDocument/2006/relationships/image" Target="../media/image2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Relationship Id="rId4" Type="http://schemas.openxmlformats.org/officeDocument/2006/relationships/image" Target="../media/image21.jpg"/><Relationship Id="rId5" Type="http://schemas.openxmlformats.org/officeDocument/2006/relationships/image" Target="../media/image3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Relationship Id="rId4" Type="http://schemas.openxmlformats.org/officeDocument/2006/relationships/image" Target="../media/image2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Relationship Id="rId4" Type="http://schemas.openxmlformats.org/officeDocument/2006/relationships/image" Target="../media/image41.jpg"/><Relationship Id="rId5" Type="http://schemas.openxmlformats.org/officeDocument/2006/relationships/hyperlink" Target="https://docs.google.com/document/d/1jAyBVEwgMQVKiCvNU0Po1G_q8QduVpHeJWww0uTblMY/edit?usp=sharing" TargetMode="External"/><Relationship Id="rId6" Type="http://schemas.openxmlformats.org/officeDocument/2006/relationships/hyperlink" Target="https://docs.google.com/document/d/1jAyBVEwgMQVKiCvNU0Po1G_q8QduVpHeJWww0uTblMY/edit?usp=sharing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www.geogebra.org/" TargetMode="External"/><Relationship Id="rId4" Type="http://schemas.openxmlformats.org/officeDocument/2006/relationships/image" Target="../media/image33.png"/><Relationship Id="rId5" Type="http://schemas.openxmlformats.org/officeDocument/2006/relationships/hyperlink" Target="https://recitmst.qc.ca/ecv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campus.recit.qc.ca/login/index.php" TargetMode="External"/><Relationship Id="rId4" Type="http://schemas.openxmlformats.org/officeDocument/2006/relationships/hyperlink" Target="https://campus.recit.qc.ca/enrol/index.php?id=284" TargetMode="External"/><Relationship Id="rId5" Type="http://schemas.openxmlformats.org/officeDocument/2006/relationships/hyperlink" Target="https://campus.recit.qc.ca/mod/assign/view.php?id=9020" TargetMode="External"/><Relationship Id="rId6" Type="http://schemas.openxmlformats.org/officeDocument/2006/relationships/image" Target="../media/image40.png"/><Relationship Id="rId7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recit.org/ul/qn2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2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recitmst.qc.ca" TargetMode="External"/><Relationship Id="rId4" Type="http://schemas.openxmlformats.org/officeDocument/2006/relationships/hyperlink" Target="http://recitmst.qc.ca/facebook" TargetMode="External"/><Relationship Id="rId5" Type="http://schemas.openxmlformats.org/officeDocument/2006/relationships/hyperlink" Target="http://recitmst.qc.ca/youtube" TargetMode="External"/><Relationship Id="rId6" Type="http://schemas.openxmlformats.org/officeDocument/2006/relationships/hyperlink" Target="http://recitmst.qc.ca/campus" TargetMode="External"/><Relationship Id="rId7" Type="http://schemas.openxmlformats.org/officeDocument/2006/relationships/image" Target="../media/image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3.jpg"/><Relationship Id="rId4" Type="http://schemas.openxmlformats.org/officeDocument/2006/relationships/image" Target="../media/image29.jpg"/><Relationship Id="rId11" Type="http://schemas.openxmlformats.org/officeDocument/2006/relationships/image" Target="../media/image46.png"/><Relationship Id="rId10" Type="http://schemas.openxmlformats.org/officeDocument/2006/relationships/image" Target="../media/image37.png"/><Relationship Id="rId12" Type="http://schemas.openxmlformats.org/officeDocument/2006/relationships/image" Target="../media/image42.png"/><Relationship Id="rId9" Type="http://schemas.openxmlformats.org/officeDocument/2006/relationships/image" Target="../media/image35.png"/><Relationship Id="rId5" Type="http://schemas.openxmlformats.org/officeDocument/2006/relationships/hyperlink" Target="https://monurl.ca/ateliers21" TargetMode="External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44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5.jpg"/><Relationship Id="rId4" Type="http://schemas.openxmlformats.org/officeDocument/2006/relationships/image" Target="../media/image38.png"/><Relationship Id="rId5" Type="http://schemas.openxmlformats.org/officeDocument/2006/relationships/image" Target="../media/image3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hyperlink" Target="https://education.lego.com/en-us/downloads/mindstorms-ev3/software" TargetMode="External"/><Relationship Id="rId5" Type="http://schemas.openxmlformats.org/officeDocument/2006/relationships/image" Target="../media/image5.png"/><Relationship Id="rId6" Type="http://schemas.openxmlformats.org/officeDocument/2006/relationships/hyperlink" Target="https://youtu.be/PB0pGXxwzu0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3.png"/><Relationship Id="rId5" Type="http://schemas.openxmlformats.org/officeDocument/2006/relationships/hyperlink" Target="https://drive.google.com/file/d/130yV-QhG1yFEIF733hMBnCcnE9coJLHX/view?usp=sharing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31.png"/><Relationship Id="rId5" Type="http://schemas.openxmlformats.org/officeDocument/2006/relationships/hyperlink" Target="https://drive.google.com/file/d/1sUmHw7N-78S1zKvDhn0hj9DYCB7idUoT/view?usp=sharing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hyperlink" Target="https://drive.google.com/file/d/1VPOZ64L2EVyIAqTZ8sWI-3w1gkqfq2KS/view?usp=sharing" TargetMode="External"/><Relationship Id="rId5" Type="http://schemas.openxmlformats.org/officeDocument/2006/relationships/image" Target="../media/image12.jpg"/><Relationship Id="rId6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hyperlink" Target="https://makecode.mindstorms.com/" TargetMode="External"/><Relationship Id="rId6" Type="http://schemas.openxmlformats.org/officeDocument/2006/relationships/hyperlink" Target="https://youtu.be/rbbQdI0r9mA" TargetMode="External"/><Relationship Id="rId7" Type="http://schemas.openxmlformats.org/officeDocument/2006/relationships/hyperlink" Target="https://makecode.com/_ECb0tURe1daq" TargetMode="External"/><Relationship Id="rId8" Type="http://schemas.openxmlformats.org/officeDocument/2006/relationships/hyperlink" Target="https://youtu.be/j7rv-s9WSJc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6"/>
          <p:cNvSpPr txBox="1"/>
          <p:nvPr/>
        </p:nvSpPr>
        <p:spPr>
          <a:xfrm>
            <a:off x="341800" y="1421200"/>
            <a:ext cx="4835400" cy="262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fr-CA" sz="3400">
                <a:solidFill>
                  <a:srgbClr val="666666"/>
                </a:solidFill>
                <a:latin typeface="Viga"/>
                <a:ea typeface="Viga"/>
                <a:cs typeface="Viga"/>
                <a:sym typeface="Viga"/>
              </a:rPr>
              <a:t>Atelier 2152</a:t>
            </a:r>
            <a:endParaRPr sz="3400">
              <a:solidFill>
                <a:srgbClr val="666666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b="1" i="1" lang="fr-CA" sz="3400">
                <a:solidFill>
                  <a:srgbClr val="666666"/>
                </a:solidFill>
              </a:rPr>
              <a:t>Programmer EV3 autrement : Scratch et l’éditeur MakeCode</a:t>
            </a:r>
            <a:endParaRPr b="1" i="1" sz="3400">
              <a:solidFill>
                <a:srgbClr val="666666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161" name="Google Shape;161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58025" y="1493538"/>
            <a:ext cx="2875226" cy="215642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36"/>
          <p:cNvSpPr txBox="1"/>
          <p:nvPr/>
        </p:nvSpPr>
        <p:spPr>
          <a:xfrm>
            <a:off x="5167888" y="3800275"/>
            <a:ext cx="36555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700" u="sng">
                <a:solidFill>
                  <a:srgbClr val="FAA22A"/>
                </a:solidFill>
                <a:latin typeface="Viga"/>
                <a:ea typeface="Viga"/>
                <a:cs typeface="Viga"/>
                <a:sym typeface="Vig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recit.org/ul/qn2</a:t>
            </a:r>
            <a:endParaRPr sz="2700">
              <a:solidFill>
                <a:srgbClr val="FAA22A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163" name="Google Shape;163;p36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7113" y="4547790"/>
            <a:ext cx="1077165" cy="37687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36"/>
          <p:cNvSpPr txBox="1"/>
          <p:nvPr/>
        </p:nvSpPr>
        <p:spPr>
          <a:xfrm>
            <a:off x="1353925" y="4599438"/>
            <a:ext cx="15879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-CA" u="sng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  <a:hlinkClick r:id="rId8"/>
              </a:rPr>
              <a:t>RÉCIT MST 2021</a:t>
            </a:r>
            <a:endParaRPr>
              <a:solidFill>
                <a:srgbClr val="384F5C"/>
              </a:solidFill>
              <a:latin typeface="Viga"/>
              <a:ea typeface="Viga"/>
              <a:cs typeface="Viga"/>
              <a:sym typeface="Vig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5"/>
          <p:cNvSpPr txBox="1"/>
          <p:nvPr>
            <p:ph idx="4294967295" type="ctrTitle"/>
          </p:nvPr>
        </p:nvSpPr>
        <p:spPr>
          <a:xfrm>
            <a:off x="97662" y="124575"/>
            <a:ext cx="6315000" cy="9399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4400">
                <a:latin typeface="Viga"/>
                <a:ea typeface="Viga"/>
                <a:cs typeface="Viga"/>
                <a:sym typeface="Viga"/>
              </a:rPr>
              <a:t>Tour de l’application</a:t>
            </a:r>
            <a:endParaRPr sz="4400"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267" name="Google Shape;267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8275" y="4340400"/>
            <a:ext cx="693625" cy="670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68" name="Google Shape;268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9050" y="1216877"/>
            <a:ext cx="2508249" cy="1813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66626" y="1086188"/>
            <a:ext cx="4805595" cy="2971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64575" y="2795825"/>
            <a:ext cx="2936676" cy="1424701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45"/>
          <p:cNvSpPr txBox="1"/>
          <p:nvPr/>
        </p:nvSpPr>
        <p:spPr>
          <a:xfrm>
            <a:off x="6628500" y="317750"/>
            <a:ext cx="1768800" cy="400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Ubuntu"/>
                <a:ea typeface="Ubuntu"/>
                <a:cs typeface="Ubuntu"/>
                <a:sym typeface="Ubuntu"/>
              </a:rPr>
              <a:t>Choix de la langue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272" name="Google Shape;272;p45"/>
          <p:cNvCxnSpPr>
            <a:stCxn id="271" idx="2"/>
          </p:cNvCxnSpPr>
          <p:nvPr/>
        </p:nvCxnSpPr>
        <p:spPr>
          <a:xfrm>
            <a:off x="7512900" y="717950"/>
            <a:ext cx="387600" cy="421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2750" y="1579697"/>
            <a:ext cx="6244950" cy="2779477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46"/>
          <p:cNvSpPr txBox="1"/>
          <p:nvPr>
            <p:ph idx="4294967295" type="ctrTitle"/>
          </p:nvPr>
        </p:nvSpPr>
        <p:spPr>
          <a:xfrm>
            <a:off x="97650" y="208775"/>
            <a:ext cx="8601900" cy="7809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4800">
                <a:latin typeface="Viga"/>
                <a:ea typeface="Viga"/>
                <a:cs typeface="Viga"/>
                <a:sym typeface="Viga"/>
              </a:rPr>
              <a:t>Avancer jusqu’au mur &lt; 25 cm</a:t>
            </a:r>
            <a:endParaRPr sz="2400"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279" name="Google Shape;279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08275" y="4340400"/>
            <a:ext cx="693625" cy="670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80" name="Google Shape;280;p46"/>
          <p:cNvSpPr txBox="1"/>
          <p:nvPr/>
        </p:nvSpPr>
        <p:spPr>
          <a:xfrm>
            <a:off x="110725" y="2167225"/>
            <a:ext cx="1545000" cy="400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Ubuntu"/>
                <a:ea typeface="Ubuntu"/>
                <a:cs typeface="Ubuntu"/>
                <a:sym typeface="Ubuntu"/>
              </a:rPr>
              <a:t>Régler la vitesse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81" name="Google Shape;281;p46"/>
          <p:cNvSpPr txBox="1"/>
          <p:nvPr/>
        </p:nvSpPr>
        <p:spPr>
          <a:xfrm>
            <a:off x="110725" y="2716650"/>
            <a:ext cx="2092500" cy="615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Ubuntu"/>
                <a:ea typeface="Ubuntu"/>
                <a:cs typeface="Ubuntu"/>
                <a:sym typeface="Ubuntu"/>
              </a:rPr>
              <a:t>Synchroniser les moteurs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282" name="Google Shape;282;p46"/>
          <p:cNvCxnSpPr/>
          <p:nvPr/>
        </p:nvCxnSpPr>
        <p:spPr>
          <a:xfrm flipH="1" rot="10800000">
            <a:off x="1624525" y="2297113"/>
            <a:ext cx="1068000" cy="70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83" name="Google Shape;283;p46"/>
          <p:cNvCxnSpPr/>
          <p:nvPr/>
        </p:nvCxnSpPr>
        <p:spPr>
          <a:xfrm flipH="1" rot="10800000">
            <a:off x="2279425" y="2415750"/>
            <a:ext cx="522900" cy="501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84" name="Google Shape;284;p46"/>
          <p:cNvSpPr txBox="1"/>
          <p:nvPr/>
        </p:nvSpPr>
        <p:spPr>
          <a:xfrm>
            <a:off x="6313000" y="1064475"/>
            <a:ext cx="2688900" cy="831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Ubuntu"/>
                <a:ea typeface="Ubuntu"/>
                <a:cs typeface="Ubuntu"/>
                <a:sym typeface="Ubuntu"/>
              </a:rPr>
              <a:t>Si on ne met pas la boucle Indéfiniment il ne fait qu’une fois la série d’actions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285" name="Google Shape;285;p46"/>
          <p:cNvCxnSpPr>
            <a:stCxn id="284" idx="1"/>
          </p:cNvCxnSpPr>
          <p:nvPr/>
        </p:nvCxnSpPr>
        <p:spPr>
          <a:xfrm flipH="1">
            <a:off x="4435300" y="1480125"/>
            <a:ext cx="1877700" cy="357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86" name="Google Shape;286;p46"/>
          <p:cNvSpPr txBox="1"/>
          <p:nvPr/>
        </p:nvSpPr>
        <p:spPr>
          <a:xfrm>
            <a:off x="5464975" y="4610700"/>
            <a:ext cx="2346000" cy="400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Ubuntu"/>
                <a:ea typeface="Ubuntu"/>
                <a:cs typeface="Ubuntu"/>
                <a:sym typeface="Ubuntu"/>
              </a:rPr>
              <a:t>Le point pour les décimaux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287" name="Google Shape;287;p46"/>
          <p:cNvCxnSpPr/>
          <p:nvPr/>
        </p:nvCxnSpPr>
        <p:spPr>
          <a:xfrm flipH="1" rot="10800000">
            <a:off x="6705975" y="3453300"/>
            <a:ext cx="575100" cy="1081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88" name="Google Shape;288;p46"/>
          <p:cNvSpPr txBox="1"/>
          <p:nvPr/>
        </p:nvSpPr>
        <p:spPr>
          <a:xfrm>
            <a:off x="97650" y="3660275"/>
            <a:ext cx="2518800" cy="831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Ubuntu"/>
                <a:ea typeface="Ubuntu"/>
                <a:cs typeface="Ubuntu"/>
                <a:sym typeface="Ubuntu"/>
              </a:rPr>
              <a:t>Sinon, on doit cliquer sur le bouton sur la brique pour arrêter le programme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289" name="Google Shape;289;p46"/>
          <p:cNvCxnSpPr/>
          <p:nvPr/>
        </p:nvCxnSpPr>
        <p:spPr>
          <a:xfrm flipH="1" rot="10800000">
            <a:off x="2264625" y="3674775"/>
            <a:ext cx="487200" cy="111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90" name="Google Shape;290;p46"/>
          <p:cNvSpPr txBox="1"/>
          <p:nvPr/>
        </p:nvSpPr>
        <p:spPr>
          <a:xfrm>
            <a:off x="7563025" y="3674775"/>
            <a:ext cx="1527000" cy="1046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Ubuntu"/>
                <a:ea typeface="Ubuntu"/>
                <a:cs typeface="Ubuntu"/>
                <a:sym typeface="Ubuntu"/>
              </a:rPr>
              <a:t>Sélectionner rotations, degrés ou secondes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91" name="Google Shape;291;p46"/>
          <p:cNvSpPr txBox="1"/>
          <p:nvPr/>
        </p:nvSpPr>
        <p:spPr>
          <a:xfrm>
            <a:off x="110725" y="1402388"/>
            <a:ext cx="2092500" cy="615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Ubuntu"/>
                <a:ea typeface="Ubuntu"/>
                <a:cs typeface="Ubuntu"/>
                <a:sym typeface="Ubuntu"/>
              </a:rPr>
              <a:t>Définir les moteurs pour les déplacements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292" name="Google Shape;292;p46"/>
          <p:cNvCxnSpPr/>
          <p:nvPr/>
        </p:nvCxnSpPr>
        <p:spPr>
          <a:xfrm>
            <a:off x="2279425" y="1710188"/>
            <a:ext cx="413100" cy="428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3" name="Google Shape;293;p46"/>
          <p:cNvCxnSpPr/>
          <p:nvPr/>
        </p:nvCxnSpPr>
        <p:spPr>
          <a:xfrm rot="10800000">
            <a:off x="8502975" y="3373375"/>
            <a:ext cx="34200" cy="370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4" name="Google Shape;294;p46"/>
          <p:cNvCxnSpPr/>
          <p:nvPr/>
        </p:nvCxnSpPr>
        <p:spPr>
          <a:xfrm flipH="1">
            <a:off x="7323925" y="2213350"/>
            <a:ext cx="239100" cy="128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95" name="Google Shape;295;p46"/>
          <p:cNvSpPr txBox="1"/>
          <p:nvPr/>
        </p:nvSpPr>
        <p:spPr>
          <a:xfrm>
            <a:off x="7520300" y="2024435"/>
            <a:ext cx="1527000" cy="831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Ubuntu"/>
                <a:ea typeface="Ubuntu"/>
                <a:cs typeface="Ubuntu"/>
                <a:sym typeface="Ubuntu"/>
              </a:rPr>
              <a:t>Bloc conditionnel Si alors 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296" name="Google Shape;296;p46"/>
          <p:cNvCxnSpPr/>
          <p:nvPr/>
        </p:nvCxnSpPr>
        <p:spPr>
          <a:xfrm flipH="1" rot="10800000">
            <a:off x="4761925" y="3332875"/>
            <a:ext cx="1467900" cy="1185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97" name="Google Shape;297;p46"/>
          <p:cNvSpPr txBox="1"/>
          <p:nvPr/>
        </p:nvSpPr>
        <p:spPr>
          <a:xfrm>
            <a:off x="4016525" y="4610700"/>
            <a:ext cx="1290600" cy="400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Ubuntu"/>
                <a:ea typeface="Ubuntu"/>
                <a:cs typeface="Ubuntu"/>
                <a:sym typeface="Ubuntu"/>
              </a:rPr>
              <a:t>Direction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98" name="Google Shape;298;p46"/>
          <p:cNvSpPr txBox="1"/>
          <p:nvPr/>
        </p:nvSpPr>
        <p:spPr>
          <a:xfrm>
            <a:off x="97650" y="4610700"/>
            <a:ext cx="1545000" cy="400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Le programme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7"/>
          <p:cNvSpPr txBox="1"/>
          <p:nvPr>
            <p:ph idx="4294967295" type="ctrTitle"/>
          </p:nvPr>
        </p:nvSpPr>
        <p:spPr>
          <a:xfrm>
            <a:off x="97662" y="124575"/>
            <a:ext cx="6315000" cy="9399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4800">
                <a:latin typeface="Viga"/>
                <a:ea typeface="Viga"/>
                <a:cs typeface="Viga"/>
                <a:sym typeface="Viga"/>
              </a:rPr>
              <a:t>Petits trucs</a:t>
            </a:r>
            <a:endParaRPr sz="2400"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304" name="Google Shape;304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8275" y="4340400"/>
            <a:ext cx="693625" cy="670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305" name="Google Shape;305;p47"/>
          <p:cNvSpPr txBox="1"/>
          <p:nvPr/>
        </p:nvSpPr>
        <p:spPr>
          <a:xfrm>
            <a:off x="596350" y="1717100"/>
            <a:ext cx="2293800" cy="400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Source Sans Pro"/>
                <a:ea typeface="Source Sans Pro"/>
                <a:cs typeface="Source Sans Pro"/>
                <a:sym typeface="Source Sans Pro"/>
              </a:rPr>
              <a:t>Actions simultanées</a:t>
            </a:r>
            <a:endParaRPr/>
          </a:p>
        </p:txBody>
      </p:sp>
      <p:sp>
        <p:nvSpPr>
          <p:cNvPr id="306" name="Google Shape;306;p47"/>
          <p:cNvSpPr txBox="1"/>
          <p:nvPr/>
        </p:nvSpPr>
        <p:spPr>
          <a:xfrm>
            <a:off x="542025" y="2957200"/>
            <a:ext cx="2348100" cy="400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Source Sans Pro"/>
                <a:ea typeface="Source Sans Pro"/>
                <a:cs typeface="Source Sans Pro"/>
                <a:sym typeface="Source Sans Pro"/>
              </a:rPr>
              <a:t>Réagir à  un signal (données)</a:t>
            </a:r>
            <a:endParaRPr/>
          </a:p>
        </p:txBody>
      </p:sp>
      <p:sp>
        <p:nvSpPr>
          <p:cNvPr id="307" name="Google Shape;307;p47"/>
          <p:cNvSpPr txBox="1"/>
          <p:nvPr/>
        </p:nvSpPr>
        <p:spPr>
          <a:xfrm>
            <a:off x="714900" y="4123800"/>
            <a:ext cx="1545000" cy="400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4"/>
              </a:rPr>
              <a:t>Le programme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308" name="Google Shape;308;p47"/>
          <p:cNvCxnSpPr/>
          <p:nvPr/>
        </p:nvCxnSpPr>
        <p:spPr>
          <a:xfrm flipH="1" rot="10800000">
            <a:off x="2796975" y="3021950"/>
            <a:ext cx="583500" cy="116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309" name="Google Shape;309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25050" y="1185363"/>
            <a:ext cx="5458727" cy="27727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8"/>
          <p:cNvSpPr txBox="1"/>
          <p:nvPr>
            <p:ph idx="4294967295" type="ctrTitle"/>
          </p:nvPr>
        </p:nvSpPr>
        <p:spPr>
          <a:xfrm>
            <a:off x="97662" y="124575"/>
            <a:ext cx="6315000" cy="9399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4800">
                <a:latin typeface="Viga"/>
                <a:ea typeface="Viga"/>
                <a:cs typeface="Viga"/>
                <a:sym typeface="Viga"/>
              </a:rPr>
              <a:t>Mouvement accéléré</a:t>
            </a:r>
            <a:endParaRPr sz="2400"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315" name="Google Shape;315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8275" y="4340400"/>
            <a:ext cx="693625" cy="670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316" name="Google Shape;316;p48"/>
          <p:cNvSpPr txBox="1"/>
          <p:nvPr/>
        </p:nvSpPr>
        <p:spPr>
          <a:xfrm>
            <a:off x="148625" y="1064475"/>
            <a:ext cx="1932000" cy="831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Source Sans Pro"/>
                <a:ea typeface="Source Sans Pro"/>
                <a:cs typeface="Source Sans Pro"/>
                <a:sym typeface="Source Sans Pro"/>
              </a:rPr>
              <a:t>Actions simultanées : accélérer et afficher des données</a:t>
            </a:r>
            <a:endParaRPr/>
          </a:p>
        </p:txBody>
      </p:sp>
      <p:sp>
        <p:nvSpPr>
          <p:cNvPr id="317" name="Google Shape;317;p48"/>
          <p:cNvSpPr txBox="1"/>
          <p:nvPr/>
        </p:nvSpPr>
        <p:spPr>
          <a:xfrm>
            <a:off x="310850" y="4101950"/>
            <a:ext cx="1545000" cy="400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4"/>
              </a:rPr>
              <a:t>Le programme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318" name="Google Shape;318;p48"/>
          <p:cNvCxnSpPr/>
          <p:nvPr/>
        </p:nvCxnSpPr>
        <p:spPr>
          <a:xfrm flipH="1" rot="10800000">
            <a:off x="2796975" y="3021950"/>
            <a:ext cx="583500" cy="116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319" name="Google Shape;319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73100" y="895475"/>
            <a:ext cx="6924548" cy="4115424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48"/>
          <p:cNvSpPr txBox="1"/>
          <p:nvPr/>
        </p:nvSpPr>
        <p:spPr>
          <a:xfrm>
            <a:off x="4975175" y="1119100"/>
            <a:ext cx="1631400" cy="400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Source Sans Pro"/>
                <a:ea typeface="Source Sans Pro"/>
                <a:cs typeface="Source Sans Pro"/>
                <a:sym typeface="Source Sans Pro"/>
              </a:rPr>
              <a:t>Boucle à ajouter</a:t>
            </a:r>
            <a:endParaRPr/>
          </a:p>
        </p:txBody>
      </p:sp>
      <p:cxnSp>
        <p:nvCxnSpPr>
          <p:cNvPr id="321" name="Google Shape;321;p48"/>
          <p:cNvCxnSpPr>
            <a:stCxn id="320" idx="1"/>
          </p:cNvCxnSpPr>
          <p:nvPr/>
        </p:nvCxnSpPr>
        <p:spPr>
          <a:xfrm flipH="1">
            <a:off x="3479075" y="1319200"/>
            <a:ext cx="1496100" cy="291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9"/>
          <p:cNvSpPr txBox="1"/>
          <p:nvPr>
            <p:ph idx="4294967295" type="ctrTitle"/>
          </p:nvPr>
        </p:nvSpPr>
        <p:spPr>
          <a:xfrm>
            <a:off x="97662" y="124575"/>
            <a:ext cx="6315000" cy="9399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4800">
                <a:latin typeface="Viga"/>
                <a:ea typeface="Viga"/>
                <a:cs typeface="Viga"/>
                <a:sym typeface="Viga"/>
              </a:rPr>
              <a:t>Scratch et EV3</a:t>
            </a:r>
            <a:endParaRPr sz="4800"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327" name="Google Shape;327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8275" y="4340400"/>
            <a:ext cx="693625" cy="670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328" name="Google Shape;328;p49"/>
          <p:cNvSpPr txBox="1"/>
          <p:nvPr/>
        </p:nvSpPr>
        <p:spPr>
          <a:xfrm>
            <a:off x="447650" y="1348175"/>
            <a:ext cx="4791600" cy="30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700"/>
              <a:buFont typeface="Source Sans Pro"/>
              <a:buAutoNum type="arabicPeriod"/>
            </a:pPr>
            <a:r>
              <a:rPr lang="fr-CA" sz="1700">
                <a:solidFill>
                  <a:srgbClr val="44444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Installer </a:t>
            </a:r>
            <a:r>
              <a:rPr lang="fr-CA" sz="1700" u="sng">
                <a:solidFill>
                  <a:srgbClr val="444444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Scratch Link</a:t>
            </a:r>
            <a:r>
              <a:rPr lang="fr-CA" sz="1700">
                <a:solidFill>
                  <a:srgbClr val="44444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sz="1700">
              <a:solidFill>
                <a:srgbClr val="44444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700"/>
              <a:buFont typeface="Source Sans Pro"/>
              <a:buAutoNum type="arabicPeriod"/>
            </a:pPr>
            <a:r>
              <a:rPr lang="fr-CA" sz="1700">
                <a:solidFill>
                  <a:srgbClr val="44444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Connexion Bluetooth.</a:t>
            </a:r>
            <a:endParaRPr sz="1700">
              <a:solidFill>
                <a:srgbClr val="44444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700"/>
              <a:buFont typeface="Source Sans Pro"/>
              <a:buAutoNum type="arabicPeriod"/>
            </a:pPr>
            <a:r>
              <a:rPr lang="fr-CA" sz="1700" u="sng">
                <a:solidFill>
                  <a:srgbClr val="444444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Scratch </a:t>
            </a:r>
            <a:r>
              <a:rPr lang="fr-CA" sz="1700">
                <a:solidFill>
                  <a:srgbClr val="44444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(en ligne), ajouter l’extension EV3.</a:t>
            </a:r>
            <a:endParaRPr sz="1700">
              <a:solidFill>
                <a:srgbClr val="44444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700"/>
              <a:buFont typeface="Source Sans Pro"/>
              <a:buAutoNum type="arabicPeriod"/>
            </a:pPr>
            <a:r>
              <a:rPr lang="fr-CA" sz="1700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6"/>
              </a:rPr>
              <a:t>Aide officielle</a:t>
            </a:r>
            <a:r>
              <a:rPr lang="fr-CA" sz="1700">
                <a:solidFill>
                  <a:srgbClr val="44444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sz="1700">
              <a:solidFill>
                <a:srgbClr val="44444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44444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700"/>
              <a:buFont typeface="Source Sans Pro"/>
              <a:buChar char="❏"/>
            </a:pPr>
            <a:r>
              <a:rPr lang="fr-CA" sz="1700">
                <a:solidFill>
                  <a:srgbClr val="44444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À utiliser comme des capteurs qui interagissent avec le programme Scratch.</a:t>
            </a:r>
            <a:endParaRPr sz="1700">
              <a:solidFill>
                <a:srgbClr val="44444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700"/>
              <a:buFont typeface="Source Sans Pro"/>
              <a:buChar char="❏"/>
            </a:pPr>
            <a:r>
              <a:rPr lang="fr-CA" sz="1700">
                <a:solidFill>
                  <a:srgbClr val="44444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Peu de blocs.</a:t>
            </a:r>
            <a:endParaRPr sz="1700">
              <a:solidFill>
                <a:srgbClr val="44444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700"/>
              <a:buFont typeface="Source Sans Pro"/>
              <a:buChar char="❏"/>
            </a:pPr>
            <a:r>
              <a:rPr lang="fr-CA" sz="1700">
                <a:solidFill>
                  <a:srgbClr val="44444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Traduction non cohérente («that way»).</a:t>
            </a:r>
            <a:endParaRPr sz="1700">
              <a:solidFill>
                <a:srgbClr val="44444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700"/>
              <a:buFont typeface="Source Sans Pro"/>
              <a:buChar char="❏"/>
            </a:pPr>
            <a:r>
              <a:rPr lang="fr-CA" sz="1700">
                <a:solidFill>
                  <a:srgbClr val="44444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Si deux moteurs, doivent être gérés en parallèle, non pas à la suite.</a:t>
            </a:r>
            <a:endParaRPr sz="1700">
              <a:solidFill>
                <a:srgbClr val="44444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29" name="Google Shape;329;p49"/>
          <p:cNvSpPr txBox="1"/>
          <p:nvPr/>
        </p:nvSpPr>
        <p:spPr>
          <a:xfrm>
            <a:off x="3680700" y="4340400"/>
            <a:ext cx="1782600" cy="400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7"/>
              </a:rPr>
              <a:t>Tutoriel introduction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30" name="Google Shape;330;p4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722850" y="1148700"/>
            <a:ext cx="2656958" cy="297112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0"/>
          <p:cNvSpPr txBox="1"/>
          <p:nvPr>
            <p:ph idx="4294967295" type="ctrTitle"/>
          </p:nvPr>
        </p:nvSpPr>
        <p:spPr>
          <a:xfrm>
            <a:off x="97662" y="124575"/>
            <a:ext cx="6315000" cy="9399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4800">
                <a:latin typeface="Viga"/>
                <a:ea typeface="Viga"/>
                <a:cs typeface="Viga"/>
                <a:sym typeface="Viga"/>
              </a:rPr>
              <a:t>Tour de l’application</a:t>
            </a:r>
            <a:endParaRPr sz="4800"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336" name="Google Shape;336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8275" y="4340400"/>
            <a:ext cx="693625" cy="670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337" name="Google Shape;337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0850" y="1528600"/>
            <a:ext cx="3087524" cy="342759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38" name="Google Shape;338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38524" y="1022100"/>
            <a:ext cx="3969753" cy="29711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39" name="Google Shape;339;p50"/>
          <p:cNvSpPr txBox="1"/>
          <p:nvPr/>
        </p:nvSpPr>
        <p:spPr>
          <a:xfrm>
            <a:off x="97650" y="3593025"/>
            <a:ext cx="1653600" cy="400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Source Sans Pro"/>
                <a:ea typeface="Source Sans Pro"/>
                <a:cs typeface="Source Sans Pro"/>
                <a:sym typeface="Source Sans Pro"/>
              </a:rPr>
              <a:t>Ajouter l’extension</a:t>
            </a:r>
            <a:endParaRPr/>
          </a:p>
        </p:txBody>
      </p:sp>
      <p:cxnSp>
        <p:nvCxnSpPr>
          <p:cNvPr id="340" name="Google Shape;340;p50"/>
          <p:cNvCxnSpPr>
            <a:stCxn id="339" idx="2"/>
          </p:cNvCxnSpPr>
          <p:nvPr/>
        </p:nvCxnSpPr>
        <p:spPr>
          <a:xfrm>
            <a:off x="924450" y="3993225"/>
            <a:ext cx="566100" cy="526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41" name="Google Shape;341;p50"/>
          <p:cNvSpPr txBox="1"/>
          <p:nvPr/>
        </p:nvSpPr>
        <p:spPr>
          <a:xfrm>
            <a:off x="4759150" y="2021150"/>
            <a:ext cx="2385600" cy="400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Source Sans Pro"/>
                <a:ea typeface="Source Sans Pro"/>
                <a:cs typeface="Source Sans Pro"/>
                <a:sym typeface="Source Sans Pro"/>
              </a:rPr>
              <a:t>Connexion Bluetooth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51"/>
          <p:cNvSpPr txBox="1"/>
          <p:nvPr>
            <p:ph idx="4294967295" type="ctrTitle"/>
          </p:nvPr>
        </p:nvSpPr>
        <p:spPr>
          <a:xfrm>
            <a:off x="97662" y="124575"/>
            <a:ext cx="6315000" cy="9399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4800">
                <a:latin typeface="Viga"/>
                <a:ea typeface="Viga"/>
                <a:cs typeface="Viga"/>
                <a:sym typeface="Viga"/>
              </a:rPr>
              <a:t>Scratch, un carré :-(</a:t>
            </a:r>
            <a:endParaRPr sz="4800"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347" name="Google Shape;347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8275" y="4340400"/>
            <a:ext cx="693625" cy="670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348" name="Google Shape;348;p51"/>
          <p:cNvSpPr txBox="1"/>
          <p:nvPr/>
        </p:nvSpPr>
        <p:spPr>
          <a:xfrm>
            <a:off x="447550" y="1217050"/>
            <a:ext cx="3546300" cy="3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900"/>
              <a:buFont typeface="Source Sans Pro"/>
              <a:buChar char="❏"/>
            </a:pPr>
            <a:r>
              <a:rPr lang="fr-CA" sz="1900">
                <a:solidFill>
                  <a:srgbClr val="44444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On doit gérer les roues en parallèle</a:t>
            </a:r>
            <a:endParaRPr sz="1900">
              <a:solidFill>
                <a:srgbClr val="44444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900"/>
              <a:buFont typeface="Source Sans Pro"/>
              <a:buChar char="❏"/>
            </a:pPr>
            <a:r>
              <a:rPr lang="fr-CA" sz="1900">
                <a:solidFill>
                  <a:srgbClr val="44444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That way, This way, mal traduit</a:t>
            </a:r>
            <a:endParaRPr sz="1900">
              <a:solidFill>
                <a:srgbClr val="44444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900"/>
              <a:buFont typeface="Source Sans Pro"/>
              <a:buChar char="❏"/>
            </a:pPr>
            <a:r>
              <a:rPr lang="fr-CA" sz="1900">
                <a:solidFill>
                  <a:srgbClr val="44444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Seulement les secondes comme gestion des moteurs</a:t>
            </a:r>
            <a:endParaRPr sz="1900">
              <a:solidFill>
                <a:srgbClr val="44444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900"/>
              <a:buFont typeface="Source Sans Pro"/>
              <a:buChar char="❏"/>
            </a:pPr>
            <a:r>
              <a:rPr lang="fr-CA" sz="1900">
                <a:solidFill>
                  <a:srgbClr val="44444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Mais on est capable de créer un carré !</a:t>
            </a:r>
            <a:endParaRPr sz="1900">
              <a:solidFill>
                <a:srgbClr val="44444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900"/>
              <a:buFont typeface="Source Sans Pro"/>
              <a:buChar char="❏"/>
            </a:pPr>
            <a:r>
              <a:rPr lang="fr-CA" sz="1900">
                <a:solidFill>
                  <a:srgbClr val="99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Attention de ne pas laisser le robot sur une table, le programme démarre au clic sur une pile !!!</a:t>
            </a:r>
            <a:endParaRPr sz="1900">
              <a:solidFill>
                <a:srgbClr val="99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49" name="Google Shape;349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93850" y="977879"/>
            <a:ext cx="4207350" cy="39333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2"/>
          <p:cNvSpPr txBox="1"/>
          <p:nvPr>
            <p:ph idx="4294967295" type="ctrTitle"/>
          </p:nvPr>
        </p:nvSpPr>
        <p:spPr>
          <a:xfrm>
            <a:off x="97650" y="124575"/>
            <a:ext cx="8601900" cy="10461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4800">
                <a:latin typeface="Viga"/>
                <a:ea typeface="Viga"/>
                <a:cs typeface="Viga"/>
                <a:sym typeface="Viga"/>
              </a:rPr>
              <a:t>SPIKE Prime</a:t>
            </a:r>
            <a:endParaRPr sz="2400"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355" name="Google Shape;355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8275" y="4340400"/>
            <a:ext cx="693625" cy="670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356" name="Google Shape;356;p52"/>
          <p:cNvSpPr txBox="1"/>
          <p:nvPr/>
        </p:nvSpPr>
        <p:spPr>
          <a:xfrm>
            <a:off x="504175" y="1170675"/>
            <a:ext cx="6178500" cy="3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2400"/>
              <a:buFont typeface="Ubuntu"/>
              <a:buChar char="❏"/>
            </a:pPr>
            <a:r>
              <a:rPr lang="fr-CA" sz="2400">
                <a:solidFill>
                  <a:srgbClr val="444444"/>
                </a:solidFill>
                <a:latin typeface="Ubuntu"/>
                <a:ea typeface="Ubuntu"/>
                <a:cs typeface="Ubuntu"/>
                <a:sym typeface="Ubuntu"/>
              </a:rPr>
              <a:t>Nouveau robot de LEGO</a:t>
            </a:r>
            <a:endParaRPr sz="2400">
              <a:solidFill>
                <a:srgbClr val="44444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2400"/>
              <a:buFont typeface="Ubuntu"/>
              <a:buChar char="❏"/>
            </a:pPr>
            <a:r>
              <a:rPr lang="fr-CA" sz="2400">
                <a:solidFill>
                  <a:srgbClr val="444444"/>
                </a:solidFill>
                <a:latin typeface="Ubuntu"/>
                <a:ea typeface="Ubuntu"/>
                <a:cs typeface="Ubuntu"/>
                <a:sym typeface="Ubuntu"/>
              </a:rPr>
              <a:t>Basée sur Scratch</a:t>
            </a:r>
            <a:endParaRPr sz="2400">
              <a:solidFill>
                <a:srgbClr val="44444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2400"/>
              <a:buFont typeface="Ubuntu"/>
              <a:buChar char="❏"/>
            </a:pPr>
            <a:r>
              <a:rPr lang="fr-CA" sz="2400">
                <a:solidFill>
                  <a:srgbClr val="444444"/>
                </a:solidFill>
                <a:latin typeface="Ubuntu"/>
                <a:ea typeface="Ubuntu"/>
                <a:cs typeface="Ubuntu"/>
                <a:sym typeface="Ubuntu"/>
              </a:rPr>
              <a:t>Fonctionne sur Windows et Mac avec installation, Chromebook et tablettes</a:t>
            </a:r>
            <a:endParaRPr sz="2400">
              <a:solidFill>
                <a:srgbClr val="44444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2400"/>
              <a:buFont typeface="Ubuntu"/>
              <a:buChar char="❏"/>
            </a:pPr>
            <a:r>
              <a:rPr lang="fr-CA" sz="2400">
                <a:solidFill>
                  <a:srgbClr val="444444"/>
                </a:solidFill>
                <a:latin typeface="Ubuntu"/>
                <a:ea typeface="Ubuntu"/>
                <a:cs typeface="Ubuntu"/>
                <a:sym typeface="Ubuntu"/>
              </a:rPr>
              <a:t>Nouvelles pièces : roues, gaufres, cadres, biscuit…</a:t>
            </a:r>
            <a:endParaRPr sz="2400">
              <a:solidFill>
                <a:srgbClr val="44444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2400"/>
              <a:buFont typeface="Ubuntu"/>
              <a:buChar char="❏"/>
            </a:pPr>
            <a:r>
              <a:rPr lang="fr-CA" sz="2400">
                <a:solidFill>
                  <a:srgbClr val="444444"/>
                </a:solidFill>
                <a:latin typeface="Ubuntu"/>
                <a:ea typeface="Ubuntu"/>
                <a:cs typeface="Ubuntu"/>
                <a:sym typeface="Ubuntu"/>
              </a:rPr>
              <a:t>3 moteurs - 3 capteurs</a:t>
            </a:r>
            <a:endParaRPr sz="2400">
              <a:solidFill>
                <a:srgbClr val="44444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2400"/>
              <a:buFont typeface="Ubuntu"/>
              <a:buChar char="❏"/>
            </a:pPr>
            <a:r>
              <a:rPr lang="fr-CA" sz="2400">
                <a:solidFill>
                  <a:srgbClr val="444444"/>
                </a:solidFill>
                <a:latin typeface="Ubuntu"/>
                <a:ea typeface="Ubuntu"/>
                <a:cs typeface="Ubuntu"/>
                <a:sym typeface="Ubuntu"/>
              </a:rPr>
              <a:t>6 ports (capteurs et moteurs)</a:t>
            </a:r>
            <a:endParaRPr sz="2400">
              <a:solidFill>
                <a:srgbClr val="44444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2400"/>
              <a:buFont typeface="Ubuntu"/>
              <a:buChar char="❏"/>
            </a:pPr>
            <a:r>
              <a:rPr lang="fr-CA" sz="2400">
                <a:solidFill>
                  <a:srgbClr val="444444"/>
                </a:solidFill>
                <a:latin typeface="Ubuntu"/>
                <a:ea typeface="Ubuntu"/>
                <a:cs typeface="Ubuntu"/>
                <a:sym typeface="Ubuntu"/>
              </a:rPr>
              <a:t>Ensemble d’expansion aussi disponible</a:t>
            </a:r>
            <a:endParaRPr sz="2400">
              <a:solidFill>
                <a:srgbClr val="44444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357" name="Google Shape;357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03908" y="1093675"/>
            <a:ext cx="2497992" cy="1662300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52"/>
          <p:cNvSpPr txBox="1"/>
          <p:nvPr/>
        </p:nvSpPr>
        <p:spPr>
          <a:xfrm>
            <a:off x="6592500" y="3729850"/>
            <a:ext cx="1545000" cy="615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5"/>
              </a:rPr>
              <a:t>La </a:t>
            </a:r>
            <a:r>
              <a:rPr lang="fr-CA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6"/>
              </a:rPr>
              <a:t>fiche Ressources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3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sp>
        <p:nvSpPr>
          <p:cNvPr id="364" name="Google Shape;364;p53"/>
          <p:cNvSpPr txBox="1"/>
          <p:nvPr>
            <p:ph idx="4294967295" type="title"/>
          </p:nvPr>
        </p:nvSpPr>
        <p:spPr>
          <a:xfrm>
            <a:off x="943500" y="636075"/>
            <a:ext cx="7257000" cy="857400"/>
          </a:xfrm>
          <a:prstGeom prst="rect">
            <a:avLst/>
          </a:prstGeom>
          <a:effectLst>
            <a:outerShdw blurRad="57150" rotWithShape="0" algn="bl" dir="234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000">
                <a:latin typeface="Viga"/>
                <a:ea typeface="Viga"/>
                <a:cs typeface="Viga"/>
                <a:sym typeface="Viga"/>
              </a:rPr>
              <a:t>L’équipe du RÉCIT MST est disponible </a:t>
            </a:r>
            <a:endParaRPr sz="3000"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000">
                <a:latin typeface="Viga"/>
                <a:ea typeface="Viga"/>
                <a:cs typeface="Viga"/>
                <a:sym typeface="Viga"/>
              </a:rPr>
              <a:t>les mercredis matins </a:t>
            </a:r>
            <a:endParaRPr sz="3000"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000">
                <a:latin typeface="Viga"/>
                <a:ea typeface="Viga"/>
                <a:cs typeface="Viga"/>
                <a:sym typeface="Viga"/>
              </a:rPr>
              <a:t>de 9 h à 11 h 30 dans son ECV </a:t>
            </a:r>
            <a:endParaRPr sz="30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365" name="Google Shape;365;p53">
            <a:hlinkClick r:id="rId3"/>
          </p:cNvPr>
          <p:cNvSpPr/>
          <p:nvPr/>
        </p:nvSpPr>
        <p:spPr>
          <a:xfrm>
            <a:off x="3092753" y="1988225"/>
            <a:ext cx="2958600" cy="16332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000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Place your screenshot here</a:t>
            </a:r>
            <a:endParaRPr sz="1000">
              <a:solidFill>
                <a:srgbClr val="999999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366" name="Google Shape;366;p53"/>
          <p:cNvSpPr/>
          <p:nvPr/>
        </p:nvSpPr>
        <p:spPr>
          <a:xfrm>
            <a:off x="2957648" y="1877003"/>
            <a:ext cx="3228699" cy="2173280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cap="flat" cmpd="sng" w="1905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367" name="Google Shape;367;p53"/>
          <p:cNvSpPr txBox="1"/>
          <p:nvPr/>
        </p:nvSpPr>
        <p:spPr>
          <a:xfrm>
            <a:off x="2098950" y="4116175"/>
            <a:ext cx="4946100" cy="5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368" name="Google Shape;368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92700" y="1988225"/>
            <a:ext cx="2958601" cy="1633199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53"/>
          <p:cNvSpPr txBox="1"/>
          <p:nvPr/>
        </p:nvSpPr>
        <p:spPr>
          <a:xfrm>
            <a:off x="2098950" y="4116175"/>
            <a:ext cx="4946100" cy="5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400" u="sng">
                <a:solidFill>
                  <a:srgbClr val="0091EA"/>
                </a:solidFill>
                <a:highlight>
                  <a:srgbClr val="FFFFFF"/>
                </a:highlight>
                <a:latin typeface="Viga"/>
                <a:ea typeface="Viga"/>
                <a:cs typeface="Viga"/>
                <a:sym typeface="Vig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RECITMST.qc.ca/ecv</a:t>
            </a:r>
            <a:endParaRPr b="1" sz="2400"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54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sp>
        <p:nvSpPr>
          <p:cNvPr id="375" name="Google Shape;375;p54"/>
          <p:cNvSpPr txBox="1"/>
          <p:nvPr>
            <p:ph idx="4294967295" type="title"/>
          </p:nvPr>
        </p:nvSpPr>
        <p:spPr>
          <a:xfrm>
            <a:off x="66275" y="75025"/>
            <a:ext cx="8546400" cy="857400"/>
          </a:xfrm>
          <a:prstGeom prst="rect">
            <a:avLst/>
          </a:prstGeom>
          <a:effectLst>
            <a:outerShdw blurRad="57150" rotWithShape="0" algn="bl" dist="9525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900">
                <a:latin typeface="Viga"/>
                <a:ea typeface="Viga"/>
                <a:cs typeface="Viga"/>
                <a:sym typeface="Viga"/>
              </a:rPr>
              <a:t>Obtenez votre badge de participation</a:t>
            </a:r>
            <a:endParaRPr sz="39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376" name="Google Shape;376;p54"/>
          <p:cNvSpPr txBox="1"/>
          <p:nvPr/>
        </p:nvSpPr>
        <p:spPr>
          <a:xfrm>
            <a:off x="3349175" y="2069688"/>
            <a:ext cx="5263500" cy="15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600"/>
              <a:buFont typeface="Ubuntu"/>
              <a:buChar char="❏"/>
            </a:pPr>
            <a:r>
              <a:rPr lang="fr-CA" sz="1600">
                <a:solidFill>
                  <a:srgbClr val="444444"/>
                </a:solidFill>
                <a:latin typeface="Ubuntu"/>
                <a:ea typeface="Ubuntu"/>
                <a:cs typeface="Ubuntu"/>
                <a:sym typeface="Ubuntu"/>
              </a:rPr>
              <a:t>Créer compte gratuit sur </a:t>
            </a:r>
            <a:r>
              <a:rPr lang="fr-CA" sz="16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Campus RÉCIT</a:t>
            </a:r>
            <a:r>
              <a:rPr lang="fr-CA" sz="1600">
                <a:solidFill>
                  <a:srgbClr val="444444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r>
              <a:rPr lang="fr-CA" sz="1600">
                <a:solidFill>
                  <a:srgbClr val="444444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1600">
              <a:solidFill>
                <a:srgbClr val="44444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600"/>
              <a:buFont typeface="Ubuntu"/>
              <a:buChar char="❏"/>
            </a:pPr>
            <a:r>
              <a:rPr lang="fr-CA" sz="1600">
                <a:solidFill>
                  <a:srgbClr val="444444"/>
                </a:solidFill>
                <a:latin typeface="Ubuntu"/>
                <a:ea typeface="Ubuntu"/>
                <a:cs typeface="Ubuntu"/>
                <a:sym typeface="Ubuntu"/>
              </a:rPr>
              <a:t>Valider avec courriel, se connecter.</a:t>
            </a:r>
            <a:endParaRPr sz="1600">
              <a:solidFill>
                <a:srgbClr val="44444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600"/>
              <a:buFont typeface="Ubuntu"/>
              <a:buChar char="❏"/>
            </a:pPr>
            <a:r>
              <a:rPr lang="fr-CA" sz="1600">
                <a:solidFill>
                  <a:srgbClr val="444444"/>
                </a:solidFill>
                <a:latin typeface="Ubuntu"/>
                <a:ea typeface="Ubuntu"/>
                <a:cs typeface="Ubuntu"/>
                <a:sym typeface="Ubuntu"/>
              </a:rPr>
              <a:t>S’inscrire à l’autoformation</a:t>
            </a:r>
            <a:r>
              <a:rPr lang="fr-CA" sz="16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fr-CA" sz="16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RV virtuels du RÉCIT MST</a:t>
            </a:r>
            <a:r>
              <a:rPr lang="fr-CA" sz="1600">
                <a:solidFill>
                  <a:srgbClr val="444444"/>
                </a:solidFill>
                <a:latin typeface="Ubuntu"/>
                <a:ea typeface="Ubuntu"/>
                <a:cs typeface="Ubuntu"/>
                <a:sym typeface="Ubuntu"/>
              </a:rPr>
              <a:t> (Bouton « M’inscrire » au bas de la page).</a:t>
            </a:r>
            <a:endParaRPr sz="1600">
              <a:solidFill>
                <a:srgbClr val="44444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600"/>
              <a:buFont typeface="Ubuntu"/>
              <a:buChar char="❏"/>
            </a:pPr>
            <a:r>
              <a:rPr lang="fr-CA" sz="1600">
                <a:solidFill>
                  <a:srgbClr val="444444"/>
                </a:solidFill>
                <a:latin typeface="Ubuntu"/>
                <a:ea typeface="Ubuntu"/>
                <a:cs typeface="Ubuntu"/>
                <a:sym typeface="Ubuntu"/>
              </a:rPr>
              <a:t>Déposer un commentaire sur </a:t>
            </a:r>
            <a:r>
              <a:rPr lang="fr-CA" sz="16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cette page</a:t>
            </a:r>
            <a:r>
              <a:rPr lang="fr-CA" sz="1600">
                <a:solidFill>
                  <a:srgbClr val="444444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 sz="1600">
              <a:solidFill>
                <a:srgbClr val="44444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285750" marR="282204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fr-CA" sz="20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0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377" name="Google Shape;377;p5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19925" y="1720400"/>
            <a:ext cx="2256575" cy="220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5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308275" y="4340400"/>
            <a:ext cx="693625" cy="670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7"/>
          <p:cNvSpPr txBox="1"/>
          <p:nvPr/>
        </p:nvSpPr>
        <p:spPr>
          <a:xfrm>
            <a:off x="3946825" y="1503263"/>
            <a:ext cx="4641300" cy="2461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52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fr-CA" sz="2800">
                <a:solidFill>
                  <a:srgbClr val="3D4965"/>
                </a:solidFill>
                <a:latin typeface="Ubuntu"/>
                <a:ea typeface="Ubuntu"/>
                <a:cs typeface="Ubuntu"/>
                <a:sym typeface="Ubuntu"/>
              </a:rPr>
              <a:t>Pierre Lachance</a:t>
            </a:r>
            <a:endParaRPr b="1" sz="2800">
              <a:solidFill>
                <a:srgbClr val="3D4965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fr-CA" sz="2800">
                <a:solidFill>
                  <a:srgbClr val="3D4965"/>
                </a:solidFill>
                <a:latin typeface="Ubuntu"/>
                <a:ea typeface="Ubuntu"/>
                <a:cs typeface="Ubuntu"/>
                <a:sym typeface="Ubuntu"/>
              </a:rPr>
              <a:t>Sonya Fiset</a:t>
            </a:r>
            <a:endParaRPr b="1" sz="2800">
              <a:solidFill>
                <a:srgbClr val="3D4965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fr-CA" sz="2800">
                <a:solidFill>
                  <a:srgbClr val="3D4965"/>
                </a:solidFill>
                <a:latin typeface="Ubuntu"/>
                <a:ea typeface="Ubuntu"/>
                <a:cs typeface="Ubuntu"/>
                <a:sym typeface="Ubuntu"/>
              </a:rPr>
              <a:t>Luc Lagarde</a:t>
            </a:r>
            <a:endParaRPr b="1" sz="2800">
              <a:solidFill>
                <a:srgbClr val="3D4965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fr-CA" sz="2800">
                <a:solidFill>
                  <a:srgbClr val="3D4965"/>
                </a:solidFill>
                <a:latin typeface="Ubuntu"/>
                <a:ea typeface="Ubuntu"/>
                <a:cs typeface="Ubuntu"/>
                <a:sym typeface="Ubuntu"/>
              </a:rPr>
              <a:t>Marc-André Mercier</a:t>
            </a:r>
            <a:endParaRPr sz="1200">
              <a:solidFill>
                <a:srgbClr val="3D4965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70" name="Google Shape;170;p37"/>
          <p:cNvSpPr txBox="1"/>
          <p:nvPr/>
        </p:nvSpPr>
        <p:spPr>
          <a:xfrm>
            <a:off x="1325875" y="4340388"/>
            <a:ext cx="66276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16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Lien vers les ressources de l’atelier : </a:t>
            </a:r>
            <a:r>
              <a:rPr b="1" lang="fr-CA" sz="16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recit.org/ul/qn2</a:t>
            </a:r>
            <a:endParaRPr b="1" sz="16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71" name="Google Shape;171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8675" y="171375"/>
            <a:ext cx="398145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43752" y="1698690"/>
            <a:ext cx="2276900" cy="2276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55"/>
          <p:cNvSpPr txBox="1"/>
          <p:nvPr>
            <p:ph idx="4294967295" type="ctrTitle"/>
          </p:nvPr>
        </p:nvSpPr>
        <p:spPr>
          <a:xfrm>
            <a:off x="3657038" y="1073100"/>
            <a:ext cx="3229200" cy="11598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6000">
                <a:latin typeface="Viga"/>
                <a:ea typeface="Viga"/>
                <a:cs typeface="Viga"/>
                <a:sym typeface="Viga"/>
              </a:rPr>
              <a:t>MERCI!</a:t>
            </a:r>
            <a:endParaRPr sz="60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384" name="Google Shape;384;p55"/>
          <p:cNvSpPr txBox="1"/>
          <p:nvPr>
            <p:ph idx="4294967295" type="body"/>
          </p:nvPr>
        </p:nvSpPr>
        <p:spPr>
          <a:xfrm>
            <a:off x="3657056" y="2119100"/>
            <a:ext cx="4747200" cy="246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fr-CA" sz="3600">
                <a:solidFill>
                  <a:srgbClr val="444444"/>
                </a:solidFill>
              </a:rPr>
              <a:t>Questions?</a:t>
            </a:r>
            <a:endParaRPr>
              <a:solidFill>
                <a:srgbClr val="444444"/>
              </a:solidFill>
            </a:endParaRPr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◎"/>
            </a:pPr>
            <a:r>
              <a:rPr lang="fr-CA" sz="2000">
                <a:solidFill>
                  <a:schemeClr val="hlink"/>
                </a:solidFill>
                <a:uFill>
                  <a:noFill/>
                </a:uFill>
                <a:hlinkClick r:id="rId3"/>
              </a:rPr>
              <a:t>recitmst.qc.ca</a:t>
            </a:r>
            <a:r>
              <a:rPr lang="fr-CA" sz="2000"/>
              <a:t> 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◎"/>
            </a:pPr>
            <a:r>
              <a:rPr lang="fr-CA" sz="2000">
                <a:solidFill>
                  <a:schemeClr val="hlink"/>
                </a:solidFill>
                <a:uFill>
                  <a:noFill/>
                </a:uFill>
                <a:hlinkClick r:id="rId4"/>
              </a:rPr>
              <a:t>recitmst.qc.ca/facebook</a:t>
            </a:r>
            <a:r>
              <a:rPr lang="fr-CA" sz="2000"/>
              <a:t> 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◎"/>
            </a:pPr>
            <a:r>
              <a:rPr lang="fr-CA" sz="2000">
                <a:solidFill>
                  <a:schemeClr val="hlink"/>
                </a:solidFill>
                <a:uFill>
                  <a:noFill/>
                </a:uFill>
                <a:hlinkClick r:id="rId5"/>
              </a:rPr>
              <a:t>recitmst.qc.ca/youtube</a:t>
            </a:r>
            <a:r>
              <a:rPr lang="fr-CA" sz="2000"/>
              <a:t> 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◎"/>
            </a:pPr>
            <a:r>
              <a:rPr lang="fr-CA" sz="2000">
                <a:solidFill>
                  <a:schemeClr val="hlink"/>
                </a:solidFill>
                <a:uFill>
                  <a:noFill/>
                </a:uFill>
                <a:hlinkClick r:id="rId6"/>
              </a:rPr>
              <a:t>recitmst.qc.ca/campus</a:t>
            </a:r>
            <a:r>
              <a:rPr lang="fr-CA" sz="2000"/>
              <a:t> </a:t>
            </a:r>
            <a:endParaRPr sz="2000"/>
          </a:p>
        </p:txBody>
      </p:sp>
      <p:sp>
        <p:nvSpPr>
          <p:cNvPr id="385" name="Google Shape;385;p55"/>
          <p:cNvSpPr/>
          <p:nvPr/>
        </p:nvSpPr>
        <p:spPr>
          <a:xfrm>
            <a:off x="2257757" y="1402659"/>
            <a:ext cx="1180108" cy="1089975"/>
          </a:xfrm>
          <a:custGeom>
            <a:rect b="b" l="l" r="r" t="t"/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C78D8"/>
              </a:solidFill>
            </a:endParaRPr>
          </a:p>
        </p:txBody>
      </p:sp>
      <p:sp>
        <p:nvSpPr>
          <p:cNvPr id="386" name="Google Shape;386;p55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fr-CA" sz="1300"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b="1" sz="13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87" name="Google Shape;387;p5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4550" y="265750"/>
            <a:ext cx="1176100" cy="1136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p56"/>
          <p:cNvPicPr preferRelativeResize="0"/>
          <p:nvPr/>
        </p:nvPicPr>
        <p:blipFill rotWithShape="1">
          <a:blip r:embed="rId4">
            <a:alphaModFix/>
          </a:blip>
          <a:srcRect b="0" l="25042" r="23914" t="0"/>
          <a:stretch/>
        </p:blipFill>
        <p:spPr>
          <a:xfrm>
            <a:off x="6261050" y="4405700"/>
            <a:ext cx="2869356" cy="628200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56"/>
          <p:cNvSpPr txBox="1"/>
          <p:nvPr>
            <p:ph idx="1" type="subTitle"/>
          </p:nvPr>
        </p:nvSpPr>
        <p:spPr>
          <a:xfrm>
            <a:off x="3355325" y="2623250"/>
            <a:ext cx="2616300" cy="22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1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fr-CA" sz="1200">
                <a:solidFill>
                  <a:srgbClr val="666666"/>
                </a:solidFill>
              </a:rPr>
              <a:t>2- </a:t>
            </a:r>
            <a:r>
              <a:rPr lang="fr-CA" sz="1100">
                <a:solidFill>
                  <a:srgbClr val="1155CC"/>
                </a:solidFill>
              </a:rPr>
              <a:t>👉 </a:t>
            </a:r>
            <a:r>
              <a:rPr lang="fr-CA" sz="1100" u="sng">
                <a:solidFill>
                  <a:srgbClr val="1155CC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monurl.ca/ateliers21</a:t>
            </a:r>
            <a:endParaRPr sz="11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1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fr-CA" sz="1200">
                <a:solidFill>
                  <a:srgbClr val="666666"/>
                </a:solidFill>
              </a:rPr>
              <a:t>3- </a:t>
            </a:r>
            <a:r>
              <a:rPr lang="fr-CA" sz="1100">
                <a:solidFill>
                  <a:srgbClr val="666666"/>
                </a:solidFill>
              </a:rPr>
              <a:t>Dans notre plateforme évènementielle, vous pouvez évaluer directement votre atelier en cliquant sur le lien « </a:t>
            </a:r>
            <a:r>
              <a:rPr b="1" i="1" lang="fr-CA" sz="1100">
                <a:solidFill>
                  <a:srgbClr val="666666"/>
                </a:solidFill>
              </a:rPr>
              <a:t>évaluer cet atelier </a:t>
            </a:r>
            <a:r>
              <a:rPr lang="fr-CA" sz="1100">
                <a:solidFill>
                  <a:srgbClr val="666666"/>
                </a:solidFill>
              </a:rPr>
              <a:t>» qui se trouve en fin de descriptif. </a:t>
            </a:r>
            <a:endParaRPr sz="1100">
              <a:solidFill>
                <a:srgbClr val="666666"/>
              </a:solidFill>
            </a:endParaRPr>
          </a:p>
        </p:txBody>
      </p:sp>
      <p:pic>
        <p:nvPicPr>
          <p:cNvPr id="394" name="Google Shape;394;p5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902319" y="1135175"/>
            <a:ext cx="1396900" cy="13969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395" name="Google Shape;395;p56"/>
          <p:cNvCxnSpPr/>
          <p:nvPr/>
        </p:nvCxnSpPr>
        <p:spPr>
          <a:xfrm>
            <a:off x="3061617" y="3925"/>
            <a:ext cx="0" cy="499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96" name="Google Shape;396;p56"/>
          <p:cNvCxnSpPr/>
          <p:nvPr/>
        </p:nvCxnSpPr>
        <p:spPr>
          <a:xfrm>
            <a:off x="6104083" y="-4625"/>
            <a:ext cx="0" cy="501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7" name="Google Shape;397;p56"/>
          <p:cNvSpPr txBox="1"/>
          <p:nvPr>
            <p:ph type="ctrTitle"/>
          </p:nvPr>
        </p:nvSpPr>
        <p:spPr>
          <a:xfrm>
            <a:off x="6329675" y="401075"/>
            <a:ext cx="24273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fr-CA" sz="1800">
                <a:solidFill>
                  <a:srgbClr val="E83C6C"/>
                </a:solidFill>
              </a:rPr>
              <a:t>Activité de clôture</a:t>
            </a:r>
            <a:br>
              <a:rPr b="1" lang="fr-CA" sz="1800">
                <a:solidFill>
                  <a:srgbClr val="E83C6C"/>
                </a:solidFill>
              </a:rPr>
            </a:br>
            <a:r>
              <a:rPr lang="fr-CA" sz="1200">
                <a:solidFill>
                  <a:srgbClr val="E83C6C"/>
                </a:solidFill>
              </a:rPr>
              <a:t>Jeudi 1</a:t>
            </a:r>
            <a:r>
              <a:rPr baseline="30000" lang="fr-CA" sz="1200">
                <a:solidFill>
                  <a:srgbClr val="E83C6C"/>
                </a:solidFill>
              </a:rPr>
              <a:t>er</a:t>
            </a:r>
            <a:r>
              <a:rPr lang="fr-CA" sz="1200">
                <a:solidFill>
                  <a:srgbClr val="E83C6C"/>
                </a:solidFill>
              </a:rPr>
              <a:t> avril 2021, à 14</a:t>
            </a:r>
            <a:r>
              <a:rPr lang="fr-CA" sz="500">
                <a:solidFill>
                  <a:srgbClr val="E83C6C"/>
                </a:solidFill>
              </a:rPr>
              <a:t> </a:t>
            </a:r>
            <a:r>
              <a:rPr lang="fr-CA" sz="1200">
                <a:solidFill>
                  <a:srgbClr val="E83C6C"/>
                </a:solidFill>
              </a:rPr>
              <a:t>h</a:t>
            </a:r>
            <a:r>
              <a:rPr lang="fr-CA" sz="500">
                <a:solidFill>
                  <a:srgbClr val="E83C6C"/>
                </a:solidFill>
              </a:rPr>
              <a:t> </a:t>
            </a:r>
            <a:r>
              <a:rPr lang="fr-CA" sz="1200">
                <a:solidFill>
                  <a:srgbClr val="E83C6C"/>
                </a:solidFill>
              </a:rPr>
              <a:t>35</a:t>
            </a:r>
            <a:endParaRPr b="1" sz="1800">
              <a:solidFill>
                <a:srgbClr val="E83C6C"/>
              </a:solidFill>
            </a:endParaRPr>
          </a:p>
        </p:txBody>
      </p:sp>
      <p:sp>
        <p:nvSpPr>
          <p:cNvPr id="398" name="Google Shape;398;p56"/>
          <p:cNvSpPr txBox="1"/>
          <p:nvPr>
            <p:ph idx="1" type="subTitle"/>
          </p:nvPr>
        </p:nvSpPr>
        <p:spPr>
          <a:xfrm>
            <a:off x="6335325" y="906575"/>
            <a:ext cx="2731800" cy="3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fr-CA" sz="1100">
                <a:solidFill>
                  <a:srgbClr val="666666"/>
                </a:solidFill>
              </a:rPr>
              <a:t>Annonce des lauréats 2021 </a:t>
            </a:r>
            <a:endParaRPr b="1" sz="11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11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11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11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11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11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11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11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1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1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1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-CA" sz="1100">
                <a:solidFill>
                  <a:srgbClr val="666666"/>
                </a:solidFill>
              </a:rPr>
              <a:t>Tirages :</a:t>
            </a:r>
            <a:r>
              <a:rPr lang="fr-CA" sz="1100">
                <a:solidFill>
                  <a:srgbClr val="666666"/>
                </a:solidFill>
              </a:rPr>
              <a:t> Vous courrez la chance de gagner votre inscription au 40</a:t>
            </a:r>
            <a:r>
              <a:rPr baseline="30000" lang="fr-CA" sz="1100">
                <a:solidFill>
                  <a:srgbClr val="666666"/>
                </a:solidFill>
              </a:rPr>
              <a:t>e</a:t>
            </a:r>
            <a:r>
              <a:rPr lang="fr-CA" sz="1100">
                <a:solidFill>
                  <a:srgbClr val="666666"/>
                </a:solidFill>
              </a:rPr>
              <a:t> colloque de l’AQUOPS! Nous dévoilerons également le nom de la personne qui se mérite l’écran interactif offert par SMART Technologies.</a:t>
            </a:r>
            <a:endParaRPr sz="1100">
              <a:solidFill>
                <a:srgbClr val="666666"/>
              </a:solidFill>
            </a:endParaRPr>
          </a:p>
        </p:txBody>
      </p:sp>
      <p:pic>
        <p:nvPicPr>
          <p:cNvPr id="399" name="Google Shape;399;p5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637100" y="1941713"/>
            <a:ext cx="1396900" cy="1213817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56"/>
          <p:cNvSpPr txBox="1"/>
          <p:nvPr/>
        </p:nvSpPr>
        <p:spPr>
          <a:xfrm>
            <a:off x="243725" y="1363775"/>
            <a:ext cx="2524200" cy="14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fr-CA">
                <a:solidFill>
                  <a:srgbClr val="666666"/>
                </a:solidFill>
              </a:rPr>
              <a:t>Soutien aux participants </a:t>
            </a:r>
            <a:br>
              <a:rPr b="1" lang="fr-CA">
                <a:solidFill>
                  <a:srgbClr val="666666"/>
                </a:solidFill>
              </a:rPr>
            </a:br>
            <a:br>
              <a:rPr b="1" lang="fr-CA">
                <a:solidFill>
                  <a:srgbClr val="666666"/>
                </a:solidFill>
              </a:rPr>
            </a:br>
            <a:r>
              <a:rPr b="1" lang="fr-CA" sz="1800">
                <a:solidFill>
                  <a:srgbClr val="666666"/>
                </a:solidFill>
              </a:rPr>
              <a:t> </a:t>
            </a:r>
            <a:r>
              <a:rPr b="1" lang="fr-CA">
                <a:solidFill>
                  <a:srgbClr val="666666"/>
                </a:solidFill>
              </a:rPr>
              <a:t>         </a:t>
            </a:r>
            <a:r>
              <a:rPr lang="fr-CA">
                <a:solidFill>
                  <a:srgbClr val="666666"/>
                </a:solidFill>
              </a:rPr>
              <a:t>Visioconférence</a:t>
            </a:r>
            <a:br>
              <a:rPr b="1" lang="fr-CA">
                <a:solidFill>
                  <a:srgbClr val="666666"/>
                </a:solidFill>
              </a:rPr>
            </a:br>
            <a:endParaRPr b="1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fr-CA">
                <a:solidFill>
                  <a:srgbClr val="666666"/>
                </a:solidFill>
              </a:rPr>
              <a:t>Clavardage</a:t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br>
              <a:rPr lang="fr-CA">
                <a:solidFill>
                  <a:srgbClr val="666666"/>
                </a:solidFill>
              </a:rPr>
            </a:br>
            <a:endParaRPr strike="sngStrike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 strike="sngStrike">
              <a:solidFill>
                <a:srgbClr val="666666"/>
              </a:solidFill>
            </a:endParaRPr>
          </a:p>
        </p:txBody>
      </p:sp>
      <p:pic>
        <p:nvPicPr>
          <p:cNvPr id="401" name="Google Shape;401;p5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40624" y="3057124"/>
            <a:ext cx="2427297" cy="1517158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56"/>
          <p:cNvSpPr txBox="1"/>
          <p:nvPr>
            <p:ph type="ctrTitle"/>
          </p:nvPr>
        </p:nvSpPr>
        <p:spPr>
          <a:xfrm>
            <a:off x="243725" y="289500"/>
            <a:ext cx="2731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fr-CA" sz="1800">
                <a:solidFill>
                  <a:srgbClr val="E83C6C"/>
                </a:solidFill>
              </a:rPr>
              <a:t>Besoin d’assistance</a:t>
            </a:r>
            <a:r>
              <a:rPr b="1" lang="fr-CA" sz="900">
                <a:solidFill>
                  <a:srgbClr val="E83C6C"/>
                </a:solidFill>
              </a:rPr>
              <a:t> </a:t>
            </a:r>
            <a:r>
              <a:rPr b="1" lang="fr-CA" sz="1800">
                <a:solidFill>
                  <a:srgbClr val="E83C6C"/>
                </a:solidFill>
              </a:rPr>
              <a:t>?</a:t>
            </a:r>
            <a:endParaRPr sz="1800" u="sng">
              <a:solidFill>
                <a:srgbClr val="666666"/>
              </a:solidFill>
            </a:endParaRPr>
          </a:p>
        </p:txBody>
      </p:sp>
      <p:pic>
        <p:nvPicPr>
          <p:cNvPr id="403" name="Google Shape;403;p5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360450" y="2265675"/>
            <a:ext cx="388325" cy="38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5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340625" y="1845950"/>
            <a:ext cx="388325" cy="388325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56"/>
          <p:cNvSpPr txBox="1"/>
          <p:nvPr/>
        </p:nvSpPr>
        <p:spPr>
          <a:xfrm>
            <a:off x="274025" y="725475"/>
            <a:ext cx="2524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fr-CA">
                <a:solidFill>
                  <a:srgbClr val="666666"/>
                </a:solidFill>
              </a:rPr>
              <a:t>Un membre de l’équipe AQUOPS est là pour vous : </a:t>
            </a:r>
            <a:endParaRPr/>
          </a:p>
        </p:txBody>
      </p:sp>
      <p:pic>
        <p:nvPicPr>
          <p:cNvPr id="406" name="Google Shape;406;p5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211733" y="1359850"/>
            <a:ext cx="1349166" cy="1296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5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298550" y="401063"/>
            <a:ext cx="300375" cy="300375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56"/>
          <p:cNvSpPr txBox="1"/>
          <p:nvPr/>
        </p:nvSpPr>
        <p:spPr>
          <a:xfrm>
            <a:off x="3637838" y="293575"/>
            <a:ext cx="2427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1800">
                <a:solidFill>
                  <a:srgbClr val="E83C6C"/>
                </a:solidFill>
              </a:rPr>
              <a:t>Formulaire</a:t>
            </a:r>
            <a:br>
              <a:rPr b="1" lang="fr-CA" sz="1800">
                <a:solidFill>
                  <a:srgbClr val="E83C6C"/>
                </a:solidFill>
              </a:rPr>
            </a:br>
            <a:r>
              <a:rPr lang="fr-CA" sz="1200">
                <a:solidFill>
                  <a:srgbClr val="E83C6C"/>
                </a:solidFill>
              </a:rPr>
              <a:t>d’appréciation des ateliers 2021</a:t>
            </a:r>
            <a:endParaRPr b="1" sz="1800">
              <a:solidFill>
                <a:srgbClr val="E83C6C"/>
              </a:solidFill>
            </a:endParaRPr>
          </a:p>
        </p:txBody>
      </p:sp>
      <p:sp>
        <p:nvSpPr>
          <p:cNvPr id="409" name="Google Shape;409;p56"/>
          <p:cNvSpPr txBox="1"/>
          <p:nvPr/>
        </p:nvSpPr>
        <p:spPr>
          <a:xfrm>
            <a:off x="3355325" y="1145200"/>
            <a:ext cx="388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fr-CA" sz="1200">
                <a:solidFill>
                  <a:srgbClr val="666666"/>
                </a:solidFill>
              </a:rPr>
              <a:t>1- 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57"/>
          <p:cNvSpPr txBox="1"/>
          <p:nvPr>
            <p:ph type="title"/>
          </p:nvPr>
        </p:nvSpPr>
        <p:spPr>
          <a:xfrm>
            <a:off x="207600" y="360000"/>
            <a:ext cx="56679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</a:pPr>
            <a:r>
              <a:rPr b="1" lang="fr-CA" sz="2400">
                <a:solidFill>
                  <a:srgbClr val="E83C6C"/>
                </a:solidFill>
              </a:rPr>
              <a:t>Partenaires exposants 2021</a:t>
            </a:r>
            <a:endParaRPr b="1" sz="2400">
              <a:solidFill>
                <a:srgbClr val="E83C6C"/>
              </a:solidFill>
            </a:endParaRPr>
          </a:p>
        </p:txBody>
      </p:sp>
      <p:pic>
        <p:nvPicPr>
          <p:cNvPr id="415" name="Google Shape;415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87750" y="181338"/>
            <a:ext cx="899551" cy="8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8913" y="1020050"/>
            <a:ext cx="8566187" cy="3995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58"/>
          <p:cNvSpPr txBox="1"/>
          <p:nvPr>
            <p:ph type="ctrTitle"/>
          </p:nvPr>
        </p:nvSpPr>
        <p:spPr>
          <a:xfrm>
            <a:off x="504300" y="3678625"/>
            <a:ext cx="81354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5200"/>
              <a:buNone/>
            </a:pPr>
            <a:r>
              <a:rPr b="1" lang="fr-CA" sz="3000">
                <a:solidFill>
                  <a:srgbClr val="E83C6C"/>
                </a:solidFill>
              </a:rPr>
              <a:t>Merci pour votre participation!</a:t>
            </a:r>
            <a:endParaRPr sz="3000" u="sng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8"/>
          <p:cNvSpPr txBox="1"/>
          <p:nvPr>
            <p:ph idx="4294967295" type="ctrTitle"/>
          </p:nvPr>
        </p:nvSpPr>
        <p:spPr>
          <a:xfrm>
            <a:off x="97662" y="124575"/>
            <a:ext cx="6315000" cy="9399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4800">
                <a:latin typeface="Viga"/>
                <a:ea typeface="Viga"/>
                <a:cs typeface="Viga"/>
                <a:sym typeface="Viga"/>
              </a:rPr>
              <a:t>Plan de l’atelier</a:t>
            </a:r>
            <a:endParaRPr sz="4800"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178" name="Google Shape;17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8275" y="4340400"/>
            <a:ext cx="693625" cy="670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79" name="Google Shape;179;p38"/>
          <p:cNvSpPr txBox="1"/>
          <p:nvPr/>
        </p:nvSpPr>
        <p:spPr>
          <a:xfrm>
            <a:off x="643200" y="1240625"/>
            <a:ext cx="4502400" cy="35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2500"/>
              <a:buFont typeface="Ubuntu"/>
              <a:buAutoNum type="arabicPeriod"/>
            </a:pPr>
            <a:r>
              <a:rPr lang="fr-CA" sz="2500">
                <a:solidFill>
                  <a:srgbClr val="444444"/>
                </a:solidFill>
                <a:latin typeface="Ubuntu"/>
                <a:ea typeface="Ubuntu"/>
                <a:cs typeface="Ubuntu"/>
                <a:sym typeface="Ubuntu"/>
              </a:rPr>
              <a:t>Bienvenue</a:t>
            </a:r>
            <a:endParaRPr sz="2500">
              <a:solidFill>
                <a:srgbClr val="44444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2500"/>
              <a:buFont typeface="Source Sans Pro"/>
              <a:buAutoNum type="arabicPeriod"/>
            </a:pPr>
            <a:r>
              <a:rPr lang="fr-CA" sz="2500">
                <a:solidFill>
                  <a:srgbClr val="444444"/>
                </a:solidFill>
                <a:latin typeface="Ubuntu"/>
                <a:ea typeface="Ubuntu"/>
                <a:cs typeface="Ubuntu"/>
                <a:sym typeface="Ubuntu"/>
              </a:rPr>
              <a:t>But de l’atelier</a:t>
            </a:r>
            <a:endParaRPr sz="2500">
              <a:solidFill>
                <a:srgbClr val="44444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2500"/>
              <a:buFont typeface="Ubuntu"/>
              <a:buAutoNum type="arabicPeriod"/>
            </a:pPr>
            <a:r>
              <a:rPr lang="fr-CA" sz="2500">
                <a:solidFill>
                  <a:srgbClr val="444444"/>
                </a:solidFill>
                <a:latin typeface="Ubuntu"/>
                <a:ea typeface="Ubuntu"/>
                <a:cs typeface="Ubuntu"/>
                <a:sym typeface="Ubuntu"/>
              </a:rPr>
              <a:t>Qui êtes-vous? </a:t>
            </a:r>
            <a:r>
              <a:rPr lang="fr-CA" sz="1900">
                <a:solidFill>
                  <a:srgbClr val="444444"/>
                </a:solidFill>
                <a:latin typeface="Ubuntu"/>
                <a:ea typeface="Ubuntu"/>
                <a:cs typeface="Ubuntu"/>
                <a:sym typeface="Ubuntu"/>
              </a:rPr>
              <a:t>Utiliser le clavardage</a:t>
            </a:r>
            <a:endParaRPr sz="1900">
              <a:solidFill>
                <a:srgbClr val="44444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2500"/>
              <a:buFont typeface="Ubuntu"/>
              <a:buAutoNum type="arabicPeriod"/>
            </a:pPr>
            <a:r>
              <a:rPr lang="fr-CA" sz="2500">
                <a:solidFill>
                  <a:srgbClr val="444444"/>
                </a:solidFill>
                <a:latin typeface="Ubuntu"/>
                <a:ea typeface="Ubuntu"/>
                <a:cs typeface="Ubuntu"/>
                <a:sym typeface="Ubuntu"/>
              </a:rPr>
              <a:t>Le cas de EV3 Classroom</a:t>
            </a:r>
            <a:endParaRPr sz="2500">
              <a:solidFill>
                <a:srgbClr val="44444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2500"/>
              <a:buFont typeface="Ubuntu"/>
              <a:buAutoNum type="arabicPeriod"/>
            </a:pPr>
            <a:r>
              <a:rPr lang="fr-CA" sz="2500">
                <a:solidFill>
                  <a:srgbClr val="444444"/>
                </a:solidFill>
                <a:latin typeface="Ubuntu"/>
                <a:ea typeface="Ubuntu"/>
                <a:cs typeface="Ubuntu"/>
                <a:sym typeface="Ubuntu"/>
              </a:rPr>
              <a:t>Le cas de MakeCode</a:t>
            </a:r>
            <a:endParaRPr sz="2500">
              <a:solidFill>
                <a:srgbClr val="44444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2500"/>
              <a:buFont typeface="Source Sans Pro"/>
              <a:buAutoNum type="arabicPeriod"/>
            </a:pPr>
            <a:r>
              <a:rPr lang="fr-CA" sz="2500">
                <a:solidFill>
                  <a:srgbClr val="444444"/>
                </a:solidFill>
                <a:latin typeface="Ubuntu"/>
                <a:ea typeface="Ubuntu"/>
                <a:cs typeface="Ubuntu"/>
                <a:sym typeface="Ubuntu"/>
              </a:rPr>
              <a:t>Le cas de Scratch</a:t>
            </a:r>
            <a:endParaRPr sz="2500">
              <a:solidFill>
                <a:srgbClr val="44444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2500"/>
              <a:buFont typeface="Ubuntu"/>
              <a:buAutoNum type="arabicPeriod"/>
            </a:pPr>
            <a:r>
              <a:rPr lang="fr-CA" sz="2500">
                <a:solidFill>
                  <a:srgbClr val="444444"/>
                </a:solidFill>
                <a:latin typeface="Ubuntu"/>
                <a:ea typeface="Ubuntu"/>
                <a:cs typeface="Ubuntu"/>
                <a:sym typeface="Ubuntu"/>
              </a:rPr>
              <a:t>Nouvelle version SPIKE ?</a:t>
            </a:r>
            <a:endParaRPr sz="2500">
              <a:solidFill>
                <a:srgbClr val="44444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2500"/>
              <a:buFont typeface="Ubuntu"/>
              <a:buAutoNum type="arabicPeriod"/>
            </a:pPr>
            <a:r>
              <a:rPr lang="fr-CA" sz="2500">
                <a:solidFill>
                  <a:srgbClr val="444444"/>
                </a:solidFill>
                <a:latin typeface="Ubuntu"/>
                <a:ea typeface="Ubuntu"/>
                <a:cs typeface="Ubuntu"/>
                <a:sym typeface="Ubuntu"/>
              </a:rPr>
              <a:t>Retour</a:t>
            </a:r>
            <a:endParaRPr sz="2500">
              <a:solidFill>
                <a:srgbClr val="44444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80" name="Google Shape;180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5588" y="1539375"/>
            <a:ext cx="3800475" cy="216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9"/>
          <p:cNvSpPr txBox="1"/>
          <p:nvPr>
            <p:ph idx="4294967295" type="ctrTitle"/>
          </p:nvPr>
        </p:nvSpPr>
        <p:spPr>
          <a:xfrm>
            <a:off x="97662" y="124575"/>
            <a:ext cx="6315000" cy="9399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4800">
                <a:latin typeface="Viga"/>
                <a:ea typeface="Viga"/>
                <a:cs typeface="Viga"/>
                <a:sym typeface="Viga"/>
              </a:rPr>
              <a:t>EV3 Classroom</a:t>
            </a:r>
            <a:endParaRPr sz="4800"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186" name="Google Shape;18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8275" y="4340400"/>
            <a:ext cx="693625" cy="670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87" name="Google Shape;187;p39"/>
          <p:cNvSpPr txBox="1"/>
          <p:nvPr/>
        </p:nvSpPr>
        <p:spPr>
          <a:xfrm>
            <a:off x="447650" y="1348175"/>
            <a:ext cx="47916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2100"/>
              <a:buFont typeface="Ubuntu"/>
              <a:buChar char="❏"/>
            </a:pPr>
            <a:r>
              <a:rPr lang="fr-CA" sz="2100">
                <a:solidFill>
                  <a:srgbClr val="444444"/>
                </a:solidFill>
                <a:latin typeface="Ubuntu"/>
                <a:ea typeface="Ubuntu"/>
                <a:cs typeface="Ubuntu"/>
                <a:sym typeface="Ubuntu"/>
              </a:rPr>
              <a:t>Nouvelle application officielle de LEGO (</a:t>
            </a:r>
            <a:r>
              <a:rPr lang="fr-CA" sz="2100" u="sng">
                <a:solidFill>
                  <a:srgbClr val="1A73E8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téléchargement</a:t>
            </a:r>
            <a:r>
              <a:rPr lang="fr-CA" sz="2100">
                <a:solidFill>
                  <a:srgbClr val="444444"/>
                </a:solidFill>
                <a:latin typeface="Ubuntu"/>
                <a:ea typeface="Ubuntu"/>
                <a:cs typeface="Ubuntu"/>
                <a:sym typeface="Ubuntu"/>
              </a:rPr>
              <a:t>)</a:t>
            </a:r>
            <a:endParaRPr sz="2100">
              <a:solidFill>
                <a:srgbClr val="44444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2100"/>
              <a:buFont typeface="Ubuntu"/>
              <a:buChar char="❏"/>
            </a:pPr>
            <a:r>
              <a:rPr lang="fr-CA" sz="2100">
                <a:solidFill>
                  <a:srgbClr val="444444"/>
                </a:solidFill>
                <a:latin typeface="Ubuntu"/>
                <a:ea typeface="Ubuntu"/>
                <a:cs typeface="Ubuntu"/>
                <a:sym typeface="Ubuntu"/>
              </a:rPr>
              <a:t>Basée sur Scratch</a:t>
            </a:r>
            <a:endParaRPr sz="2100">
              <a:solidFill>
                <a:srgbClr val="44444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2100"/>
              <a:buFont typeface="Ubuntu"/>
              <a:buChar char="❏"/>
            </a:pPr>
            <a:r>
              <a:rPr lang="fr-CA" sz="2100">
                <a:solidFill>
                  <a:srgbClr val="444444"/>
                </a:solidFill>
                <a:latin typeface="Ubuntu"/>
                <a:ea typeface="Ubuntu"/>
                <a:cs typeface="Ubuntu"/>
                <a:sym typeface="Ubuntu"/>
              </a:rPr>
              <a:t>Fonctionne sur Windows, Mac, Chromebook, tablettes</a:t>
            </a:r>
            <a:endParaRPr sz="2100">
              <a:solidFill>
                <a:srgbClr val="44444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2100"/>
              <a:buFont typeface="Ubuntu"/>
              <a:buChar char="❏"/>
            </a:pPr>
            <a:r>
              <a:rPr lang="fr-CA" sz="2100">
                <a:solidFill>
                  <a:srgbClr val="444444"/>
                </a:solidFill>
                <a:latin typeface="Ubuntu"/>
                <a:ea typeface="Ubuntu"/>
                <a:cs typeface="Ubuntu"/>
                <a:sym typeface="Ubuntu"/>
              </a:rPr>
              <a:t>Ne permet pas encore la saisie de données « data logging »</a:t>
            </a:r>
            <a:endParaRPr sz="2100">
              <a:solidFill>
                <a:srgbClr val="44444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44444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88" name="Google Shape;188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54825" y="1349838"/>
            <a:ext cx="3167780" cy="244382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89" name="Google Shape;189;p39"/>
          <p:cNvSpPr txBox="1"/>
          <p:nvPr/>
        </p:nvSpPr>
        <p:spPr>
          <a:xfrm>
            <a:off x="3680700" y="4340400"/>
            <a:ext cx="1782600" cy="400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6"/>
              </a:rPr>
              <a:t>Tutoriel introduction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40"/>
          <p:cNvPicPr preferRelativeResize="0"/>
          <p:nvPr/>
        </p:nvPicPr>
        <p:blipFill rotWithShape="1">
          <a:blip r:embed="rId3">
            <a:alphaModFix/>
          </a:blip>
          <a:srcRect b="0" l="0" r="28047" t="0"/>
          <a:stretch/>
        </p:blipFill>
        <p:spPr>
          <a:xfrm>
            <a:off x="6075901" y="280300"/>
            <a:ext cx="2925998" cy="2591299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95" name="Google Shape;195;p40"/>
          <p:cNvSpPr txBox="1"/>
          <p:nvPr>
            <p:ph idx="4294967295" type="ctrTitle"/>
          </p:nvPr>
        </p:nvSpPr>
        <p:spPr>
          <a:xfrm>
            <a:off x="97662" y="124575"/>
            <a:ext cx="6315000" cy="9399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4400">
                <a:latin typeface="Viga"/>
                <a:ea typeface="Viga"/>
                <a:cs typeface="Viga"/>
                <a:sym typeface="Viga"/>
              </a:rPr>
              <a:t>Tour de l’application</a:t>
            </a:r>
            <a:endParaRPr sz="4400"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196" name="Google Shape;196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08275" y="4340400"/>
            <a:ext cx="693625" cy="670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97" name="Google Shape;197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650" y="1226675"/>
            <a:ext cx="3927248" cy="3064851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98" name="Google Shape;198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14826" y="2261601"/>
            <a:ext cx="3518954" cy="2749299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99" name="Google Shape;199;p40"/>
          <p:cNvSpPr txBox="1"/>
          <p:nvPr/>
        </p:nvSpPr>
        <p:spPr>
          <a:xfrm>
            <a:off x="4332725" y="1538250"/>
            <a:ext cx="1689600" cy="400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Ubuntu"/>
                <a:ea typeface="Ubuntu"/>
                <a:cs typeface="Ubuntu"/>
                <a:sym typeface="Ubuntu"/>
              </a:rPr>
              <a:t>Choix de la langue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200" name="Google Shape;200;p40"/>
          <p:cNvCxnSpPr>
            <a:stCxn id="199" idx="0"/>
          </p:cNvCxnSpPr>
          <p:nvPr/>
        </p:nvCxnSpPr>
        <p:spPr>
          <a:xfrm rot="10800000">
            <a:off x="4011425" y="1354050"/>
            <a:ext cx="1166100" cy="184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2372" y="1123561"/>
            <a:ext cx="3873288" cy="358636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41"/>
          <p:cNvSpPr txBox="1"/>
          <p:nvPr>
            <p:ph idx="4294967295" type="ctrTitle"/>
          </p:nvPr>
        </p:nvSpPr>
        <p:spPr>
          <a:xfrm>
            <a:off x="119850" y="159300"/>
            <a:ext cx="8904300" cy="8928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4800">
                <a:latin typeface="Viga"/>
                <a:ea typeface="Viga"/>
                <a:cs typeface="Viga"/>
                <a:sym typeface="Viga"/>
              </a:rPr>
              <a:t>Avancer jusqu’au mur </a:t>
            </a:r>
            <a:r>
              <a:rPr lang="fr-CA" sz="4800">
                <a:latin typeface="Viga"/>
                <a:ea typeface="Viga"/>
                <a:cs typeface="Viga"/>
                <a:sym typeface="Viga"/>
              </a:rPr>
              <a:t>&lt; 25 cm</a:t>
            </a:r>
            <a:endParaRPr sz="2400"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207" name="Google Shape;207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08275" y="4340400"/>
            <a:ext cx="693625" cy="670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08" name="Google Shape;208;p41"/>
          <p:cNvSpPr txBox="1"/>
          <p:nvPr/>
        </p:nvSpPr>
        <p:spPr>
          <a:xfrm>
            <a:off x="204725" y="2167225"/>
            <a:ext cx="1663500" cy="400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Ubuntu"/>
                <a:ea typeface="Ubuntu"/>
                <a:cs typeface="Ubuntu"/>
                <a:sym typeface="Ubuntu"/>
              </a:rPr>
              <a:t>Régler la vitesse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09" name="Google Shape;209;p41"/>
          <p:cNvSpPr txBox="1"/>
          <p:nvPr/>
        </p:nvSpPr>
        <p:spPr>
          <a:xfrm>
            <a:off x="204725" y="2716650"/>
            <a:ext cx="2092500" cy="615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Ubuntu"/>
                <a:ea typeface="Ubuntu"/>
                <a:cs typeface="Ubuntu"/>
                <a:sym typeface="Ubuntu"/>
              </a:rPr>
              <a:t>Synchroniser les moteurs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210" name="Google Shape;210;p41"/>
          <p:cNvCxnSpPr/>
          <p:nvPr/>
        </p:nvCxnSpPr>
        <p:spPr>
          <a:xfrm>
            <a:off x="1932313" y="2368288"/>
            <a:ext cx="1221000" cy="157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1" name="Google Shape;211;p41"/>
          <p:cNvCxnSpPr/>
          <p:nvPr/>
        </p:nvCxnSpPr>
        <p:spPr>
          <a:xfrm flipH="1" rot="10800000">
            <a:off x="2333375" y="2918400"/>
            <a:ext cx="808800" cy="30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2" name="Google Shape;212;p41"/>
          <p:cNvSpPr txBox="1"/>
          <p:nvPr/>
        </p:nvSpPr>
        <p:spPr>
          <a:xfrm>
            <a:off x="6313000" y="1064475"/>
            <a:ext cx="2688900" cy="831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Ubuntu"/>
                <a:ea typeface="Ubuntu"/>
                <a:cs typeface="Ubuntu"/>
                <a:sym typeface="Ubuntu"/>
              </a:rPr>
              <a:t>Si on ne met pas la boucle Indéfiniment il ne fait qu’une fois la série d’actions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213" name="Google Shape;213;p41"/>
          <p:cNvCxnSpPr/>
          <p:nvPr/>
        </p:nvCxnSpPr>
        <p:spPr>
          <a:xfrm flipH="1">
            <a:off x="4276300" y="1446500"/>
            <a:ext cx="2036700" cy="382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4" name="Google Shape;214;p41"/>
          <p:cNvSpPr txBox="1"/>
          <p:nvPr/>
        </p:nvSpPr>
        <p:spPr>
          <a:xfrm>
            <a:off x="5600925" y="4610700"/>
            <a:ext cx="2431500" cy="400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Ubuntu"/>
                <a:ea typeface="Ubuntu"/>
                <a:cs typeface="Ubuntu"/>
                <a:sym typeface="Ubuntu"/>
              </a:rPr>
              <a:t>Le point pour les décimaux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215" name="Google Shape;215;p41"/>
          <p:cNvCxnSpPr>
            <a:stCxn id="214" idx="0"/>
          </p:cNvCxnSpPr>
          <p:nvPr/>
        </p:nvCxnSpPr>
        <p:spPr>
          <a:xfrm rot="10800000">
            <a:off x="5768175" y="3805800"/>
            <a:ext cx="1048500" cy="804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6" name="Google Shape;216;p41"/>
          <p:cNvSpPr txBox="1"/>
          <p:nvPr/>
        </p:nvSpPr>
        <p:spPr>
          <a:xfrm>
            <a:off x="204725" y="3670175"/>
            <a:ext cx="2518800" cy="831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Ubuntu"/>
                <a:ea typeface="Ubuntu"/>
                <a:cs typeface="Ubuntu"/>
                <a:sym typeface="Ubuntu"/>
              </a:rPr>
              <a:t>Sinon, on doit cliquer sur le bouton sur la brique pour arrêter le programme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217" name="Google Shape;217;p41"/>
          <p:cNvCxnSpPr/>
          <p:nvPr/>
        </p:nvCxnSpPr>
        <p:spPr>
          <a:xfrm flipH="1" rot="10800000">
            <a:off x="2333375" y="4052675"/>
            <a:ext cx="999600" cy="43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8" name="Google Shape;218;p41"/>
          <p:cNvSpPr txBox="1"/>
          <p:nvPr/>
        </p:nvSpPr>
        <p:spPr>
          <a:xfrm>
            <a:off x="6980500" y="3743575"/>
            <a:ext cx="2092500" cy="615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Ubuntu"/>
                <a:ea typeface="Ubuntu"/>
                <a:cs typeface="Ubuntu"/>
                <a:sym typeface="Ubuntu"/>
              </a:rPr>
              <a:t>Sélectionner rotations, degrés ou secondes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19" name="Google Shape;219;p41"/>
          <p:cNvSpPr txBox="1"/>
          <p:nvPr/>
        </p:nvSpPr>
        <p:spPr>
          <a:xfrm>
            <a:off x="204725" y="1402388"/>
            <a:ext cx="2092500" cy="615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Ubuntu"/>
                <a:ea typeface="Ubuntu"/>
                <a:cs typeface="Ubuntu"/>
                <a:sym typeface="Ubuntu"/>
              </a:rPr>
              <a:t>Définir les moteurs pour les déplacements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220" name="Google Shape;220;p41"/>
          <p:cNvCxnSpPr/>
          <p:nvPr/>
        </p:nvCxnSpPr>
        <p:spPr>
          <a:xfrm>
            <a:off x="2425425" y="1677625"/>
            <a:ext cx="800100" cy="528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1" name="Google Shape;221;p41"/>
          <p:cNvCxnSpPr>
            <a:stCxn id="218" idx="1"/>
          </p:cNvCxnSpPr>
          <p:nvPr/>
        </p:nvCxnSpPr>
        <p:spPr>
          <a:xfrm rot="10800000">
            <a:off x="6455200" y="3783175"/>
            <a:ext cx="525300" cy="268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2" name="Google Shape;222;p41"/>
          <p:cNvCxnSpPr/>
          <p:nvPr/>
        </p:nvCxnSpPr>
        <p:spPr>
          <a:xfrm flipH="1">
            <a:off x="6358200" y="3196125"/>
            <a:ext cx="564600" cy="17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3" name="Google Shape;223;p41"/>
          <p:cNvSpPr txBox="1"/>
          <p:nvPr/>
        </p:nvSpPr>
        <p:spPr>
          <a:xfrm>
            <a:off x="6980500" y="2945438"/>
            <a:ext cx="2092500" cy="615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Ubuntu"/>
                <a:ea typeface="Ubuntu"/>
                <a:cs typeface="Ubuntu"/>
                <a:sym typeface="Ubuntu"/>
              </a:rPr>
              <a:t>Bloc conditionnel Si alors 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224" name="Google Shape;224;p41"/>
          <p:cNvCxnSpPr/>
          <p:nvPr/>
        </p:nvCxnSpPr>
        <p:spPr>
          <a:xfrm rot="10800000">
            <a:off x="4736725" y="3760675"/>
            <a:ext cx="25200" cy="757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5" name="Google Shape;225;p41"/>
          <p:cNvSpPr txBox="1"/>
          <p:nvPr/>
        </p:nvSpPr>
        <p:spPr>
          <a:xfrm>
            <a:off x="4016525" y="4610700"/>
            <a:ext cx="1290600" cy="400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Ubuntu"/>
                <a:ea typeface="Ubuntu"/>
                <a:cs typeface="Ubuntu"/>
                <a:sym typeface="Ubuntu"/>
              </a:rPr>
              <a:t>Direction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26" name="Google Shape;226;p41"/>
          <p:cNvSpPr txBox="1"/>
          <p:nvPr/>
        </p:nvSpPr>
        <p:spPr>
          <a:xfrm>
            <a:off x="204725" y="4654050"/>
            <a:ext cx="1545000" cy="400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Le programme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2"/>
          <p:cNvSpPr txBox="1"/>
          <p:nvPr>
            <p:ph idx="4294967295" type="ctrTitle"/>
          </p:nvPr>
        </p:nvSpPr>
        <p:spPr>
          <a:xfrm>
            <a:off x="97662" y="124575"/>
            <a:ext cx="6315000" cy="9399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4400">
                <a:latin typeface="Viga"/>
                <a:ea typeface="Viga"/>
                <a:cs typeface="Viga"/>
                <a:sym typeface="Viga"/>
              </a:rPr>
              <a:t>Petits trucs</a:t>
            </a:r>
            <a:endParaRPr sz="4400"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232" name="Google Shape;23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8275" y="4340400"/>
            <a:ext cx="693625" cy="670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33" name="Google Shape;233;p42"/>
          <p:cNvSpPr txBox="1"/>
          <p:nvPr/>
        </p:nvSpPr>
        <p:spPr>
          <a:xfrm>
            <a:off x="848250" y="1257375"/>
            <a:ext cx="2293800" cy="400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Ubuntu"/>
                <a:ea typeface="Ubuntu"/>
                <a:cs typeface="Ubuntu"/>
                <a:sym typeface="Ubuntu"/>
              </a:rPr>
              <a:t>Actions simultanées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234" name="Google Shape;234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73000" y="621675"/>
            <a:ext cx="4318443" cy="42298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35" name="Google Shape;235;p42"/>
          <p:cNvSpPr txBox="1"/>
          <p:nvPr/>
        </p:nvSpPr>
        <p:spPr>
          <a:xfrm>
            <a:off x="700550" y="2319425"/>
            <a:ext cx="2441400" cy="400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Ubuntu"/>
                <a:ea typeface="Ubuntu"/>
                <a:cs typeface="Ubuntu"/>
                <a:sym typeface="Ubuntu"/>
              </a:rPr>
              <a:t>Envoyer un signal (donnée)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236" name="Google Shape;236;p42"/>
          <p:cNvCxnSpPr/>
          <p:nvPr/>
        </p:nvCxnSpPr>
        <p:spPr>
          <a:xfrm flipH="1" rot="10800000">
            <a:off x="3130850" y="2255850"/>
            <a:ext cx="797400" cy="258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37" name="Google Shape;237;p42"/>
          <p:cNvSpPr txBox="1"/>
          <p:nvPr/>
        </p:nvSpPr>
        <p:spPr>
          <a:xfrm>
            <a:off x="602225" y="4071850"/>
            <a:ext cx="2539800" cy="400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Ubuntu"/>
                <a:ea typeface="Ubuntu"/>
                <a:cs typeface="Ubuntu"/>
                <a:sym typeface="Ubuntu"/>
              </a:rPr>
              <a:t>Réagir à </a:t>
            </a:r>
            <a:r>
              <a:rPr lang="fr-CA">
                <a:latin typeface="Ubuntu"/>
                <a:ea typeface="Ubuntu"/>
                <a:cs typeface="Ubuntu"/>
                <a:sym typeface="Ubuntu"/>
              </a:rPr>
              <a:t> un signal (donnée)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238" name="Google Shape;238;p42"/>
          <p:cNvCxnSpPr>
            <a:stCxn id="237" idx="3"/>
          </p:cNvCxnSpPr>
          <p:nvPr/>
        </p:nvCxnSpPr>
        <p:spPr>
          <a:xfrm>
            <a:off x="3142025" y="4271950"/>
            <a:ext cx="864600" cy="5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39" name="Google Shape;239;p42"/>
          <p:cNvSpPr txBox="1"/>
          <p:nvPr/>
        </p:nvSpPr>
        <p:spPr>
          <a:xfrm>
            <a:off x="7516225" y="3783750"/>
            <a:ext cx="1545000" cy="400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Le programme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3"/>
          <p:cNvSpPr txBox="1"/>
          <p:nvPr>
            <p:ph idx="4294967295" type="ctrTitle"/>
          </p:nvPr>
        </p:nvSpPr>
        <p:spPr>
          <a:xfrm>
            <a:off x="97662" y="124575"/>
            <a:ext cx="6315000" cy="9399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4400">
                <a:latin typeface="Viga"/>
                <a:ea typeface="Viga"/>
                <a:cs typeface="Viga"/>
                <a:sym typeface="Viga"/>
              </a:rPr>
              <a:t>Mouvement accéléré</a:t>
            </a:r>
            <a:endParaRPr sz="4400"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245" name="Google Shape;24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8275" y="4340400"/>
            <a:ext cx="693625" cy="670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46" name="Google Shape;246;p43"/>
          <p:cNvSpPr txBox="1"/>
          <p:nvPr/>
        </p:nvSpPr>
        <p:spPr>
          <a:xfrm>
            <a:off x="294575" y="1386250"/>
            <a:ext cx="2611800" cy="400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Ubuntu"/>
                <a:ea typeface="Ubuntu"/>
                <a:cs typeface="Ubuntu"/>
                <a:sym typeface="Ubuntu"/>
              </a:rPr>
              <a:t>Afficher des données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247" name="Google Shape;247;p43"/>
          <p:cNvCxnSpPr/>
          <p:nvPr/>
        </p:nvCxnSpPr>
        <p:spPr>
          <a:xfrm flipH="1">
            <a:off x="615225" y="1802588"/>
            <a:ext cx="181800" cy="464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8" name="Google Shape;248;p43"/>
          <p:cNvSpPr txBox="1"/>
          <p:nvPr/>
        </p:nvSpPr>
        <p:spPr>
          <a:xfrm>
            <a:off x="3454888" y="1210475"/>
            <a:ext cx="1497000" cy="615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Ubuntu"/>
                <a:ea typeface="Ubuntu"/>
                <a:cs typeface="Ubuntu"/>
                <a:sym typeface="Ubuntu"/>
              </a:rPr>
              <a:t>Accélérer le robot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249" name="Google Shape;249;p43"/>
          <p:cNvCxnSpPr/>
          <p:nvPr/>
        </p:nvCxnSpPr>
        <p:spPr>
          <a:xfrm flipH="1" rot="10800000">
            <a:off x="4990200" y="901138"/>
            <a:ext cx="471900" cy="485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0" name="Google Shape;250;p43"/>
          <p:cNvSpPr txBox="1"/>
          <p:nvPr/>
        </p:nvSpPr>
        <p:spPr>
          <a:xfrm>
            <a:off x="6763275" y="3940200"/>
            <a:ext cx="1545000" cy="400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Le programme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251" name="Google Shape;251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7013" y="2321250"/>
            <a:ext cx="5956273" cy="268965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52" name="Google Shape;252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00400" y="228925"/>
            <a:ext cx="3462163" cy="350522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4"/>
          <p:cNvSpPr txBox="1"/>
          <p:nvPr>
            <p:ph idx="4294967295" type="ctrTitle"/>
          </p:nvPr>
        </p:nvSpPr>
        <p:spPr>
          <a:xfrm>
            <a:off x="97662" y="124575"/>
            <a:ext cx="6315000" cy="9399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4800">
                <a:latin typeface="Viga"/>
                <a:ea typeface="Viga"/>
                <a:cs typeface="Viga"/>
                <a:sym typeface="Viga"/>
              </a:rPr>
              <a:t>MakeCode</a:t>
            </a:r>
            <a:endParaRPr sz="2400"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258" name="Google Shape;258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8275" y="4340400"/>
            <a:ext cx="693625" cy="670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59" name="Google Shape;259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87123" y="2012498"/>
            <a:ext cx="3077750" cy="1750975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44"/>
          <p:cNvSpPr txBox="1"/>
          <p:nvPr/>
        </p:nvSpPr>
        <p:spPr>
          <a:xfrm>
            <a:off x="481525" y="1259825"/>
            <a:ext cx="4879500" cy="3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600"/>
              <a:buFont typeface="Ubuntu"/>
              <a:buChar char="❏"/>
            </a:pPr>
            <a:r>
              <a:rPr lang="fr-CA" sz="1600">
                <a:solidFill>
                  <a:srgbClr val="444444"/>
                </a:solidFill>
                <a:latin typeface="Ubuntu"/>
                <a:ea typeface="Ubuntu"/>
                <a:cs typeface="Ubuntu"/>
                <a:sym typeface="Ubuntu"/>
              </a:rPr>
              <a:t>Application en ligne : </a:t>
            </a:r>
            <a:r>
              <a:rPr lang="fr-CA" sz="1600" u="sng">
                <a:solidFill>
                  <a:srgbClr val="1A73E8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https://makecode.mindstorms.com/</a:t>
            </a:r>
            <a:r>
              <a:rPr lang="fr-CA" sz="1600">
                <a:solidFill>
                  <a:srgbClr val="1A73E8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1600">
              <a:solidFill>
                <a:srgbClr val="1A73E8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600"/>
              <a:buFont typeface="Ubuntu"/>
              <a:buChar char="❏"/>
            </a:pPr>
            <a:r>
              <a:rPr lang="fr-CA" sz="1600">
                <a:solidFill>
                  <a:srgbClr val="444444"/>
                </a:solidFill>
                <a:latin typeface="Ubuntu"/>
                <a:ea typeface="Ubuntu"/>
                <a:cs typeface="Ubuntu"/>
                <a:sym typeface="Ubuntu"/>
              </a:rPr>
              <a:t>Simulateur intéressant (apprentissage en ligne)</a:t>
            </a:r>
            <a:endParaRPr sz="1600">
              <a:solidFill>
                <a:srgbClr val="44444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600"/>
              <a:buFont typeface="Ubuntu"/>
              <a:buChar char="❏"/>
            </a:pPr>
            <a:r>
              <a:rPr lang="fr-CA" sz="1600">
                <a:solidFill>
                  <a:srgbClr val="444444"/>
                </a:solidFill>
                <a:latin typeface="Ubuntu"/>
                <a:ea typeface="Ubuntu"/>
                <a:cs typeface="Ubuntu"/>
                <a:sym typeface="Ubuntu"/>
              </a:rPr>
              <a:t>Pas encore « stable » à 100%</a:t>
            </a:r>
            <a:endParaRPr sz="1600">
              <a:solidFill>
                <a:srgbClr val="44444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600"/>
              <a:buFont typeface="Ubuntu"/>
              <a:buChar char="❏"/>
            </a:pPr>
            <a:r>
              <a:rPr lang="fr-CA" sz="1600">
                <a:solidFill>
                  <a:srgbClr val="444444"/>
                </a:solidFill>
                <a:latin typeface="Ubuntu"/>
                <a:ea typeface="Ubuntu"/>
                <a:cs typeface="Ubuntu"/>
                <a:sym typeface="Ubuntu"/>
              </a:rPr>
              <a:t>Plus difficile à supprimer les programmes téléversés sur la brique (</a:t>
            </a:r>
            <a:r>
              <a:rPr lang="fr-CA" sz="16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6"/>
              </a:rPr>
              <a:t>turoriel</a:t>
            </a:r>
            <a:r>
              <a:rPr lang="fr-CA" sz="1600">
                <a:solidFill>
                  <a:srgbClr val="444444"/>
                </a:solidFill>
                <a:latin typeface="Ubuntu"/>
                <a:ea typeface="Ubuntu"/>
                <a:cs typeface="Ubuntu"/>
                <a:sym typeface="Ubuntu"/>
              </a:rPr>
              <a:t>).</a:t>
            </a:r>
            <a:endParaRPr sz="1600">
              <a:solidFill>
                <a:srgbClr val="44444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600"/>
              <a:buFont typeface="Ubuntu"/>
              <a:buChar char="❏"/>
            </a:pPr>
            <a:r>
              <a:rPr lang="fr-CA" sz="1600">
                <a:solidFill>
                  <a:srgbClr val="444444"/>
                </a:solidFill>
                <a:latin typeface="Ubuntu"/>
                <a:ea typeface="Ubuntu"/>
                <a:cs typeface="Ubuntu"/>
                <a:sym typeface="Ubuntu"/>
              </a:rPr>
              <a:t>Pas de compte, donc on doit se doter d’une méthode pour garder des traces de ses programmes. Le lien partagé par exemple : </a:t>
            </a:r>
            <a:r>
              <a:rPr lang="fr-CA" sz="1600" u="sng">
                <a:solidFill>
                  <a:srgbClr val="1A73E8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https://makecode.com/_ECb0tURe1daq</a:t>
            </a:r>
            <a:endParaRPr sz="1600">
              <a:solidFill>
                <a:srgbClr val="1A73E8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4444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4444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61" name="Google Shape;261;p44"/>
          <p:cNvSpPr txBox="1"/>
          <p:nvPr/>
        </p:nvSpPr>
        <p:spPr>
          <a:xfrm>
            <a:off x="3680700" y="4340400"/>
            <a:ext cx="2009700" cy="400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8"/>
              </a:rPr>
              <a:t>Tutoriel introduction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ordelia template">
  <a:themeElements>
    <a:clrScheme name="Custom 347">
      <a:dk1>
        <a:srgbClr val="263238"/>
      </a:dk1>
      <a:lt1>
        <a:srgbClr val="FFFFFF"/>
      </a:lt1>
      <a:dk2>
        <a:srgbClr val="607D8B"/>
      </a:dk2>
      <a:lt2>
        <a:srgbClr val="ECEFF1"/>
      </a:lt2>
      <a:accent1>
        <a:srgbClr val="0091EA"/>
      </a:accent1>
      <a:accent2>
        <a:srgbClr val="0053A3"/>
      </a:accent2>
      <a:accent3>
        <a:srgbClr val="607D8B"/>
      </a:accent3>
      <a:accent4>
        <a:srgbClr val="CFD8DC"/>
      </a:accent4>
      <a:accent5>
        <a:srgbClr val="ECEFF1"/>
      </a:accent5>
      <a:accent6>
        <a:srgbClr val="ACDBF8"/>
      </a:accent6>
      <a:hlink>
        <a:srgbClr val="0091E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