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Dosis" panose="020B0604020202020204" charset="0"/>
      <p:regular r:id="rId28"/>
      <p:bold r:id="rId29"/>
    </p:embeddedFont>
    <p:embeddedFont>
      <p:font typeface="Sniglet" panose="020B0604020202020204" charset="0"/>
      <p:regular r:id="rId30"/>
    </p:embeddedFont>
    <p:embeddedFont>
      <p:font typeface="Ubuntu" panose="020B0604020202020204" charset="0"/>
      <p:regular r:id="rId31"/>
      <p:bold r:id="rId32"/>
      <p:italic r:id="rId33"/>
      <p:boldItalic r:id="rId34"/>
    </p:embeddedFont>
    <p:embeddedFont>
      <p:font typeface="Viga" panose="020B0604020202020204" charset="0"/>
      <p:regular r:id="rId35"/>
    </p:embeddedFont>
    <p:embeddedFont>
      <p:font typeface="Walter Turncoat"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63D9E5-3D51-4ED5-B9ED-C05EB88AD102}">
  <a:tblStyle styleId="{6B63D9E5-3D51-4ED5-B9ED-C05EB88AD1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mst10nov20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ampus.recit.qc.ca/course/view.php?id=17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equipe@recitmst.qc.c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ducation.gouv.qc.ca/fileadmin/site_web/documents/ministere/Usage-pedagogique-programmation-informatique.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education.gouv.qc.ca/dossiers-thematiques/plan-daction-numerique/programmation-informatiqu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de la présentation : </a:t>
            </a:r>
            <a:r>
              <a:rPr lang="en" u="sng">
                <a:solidFill>
                  <a:schemeClr val="hlink"/>
                </a:solidFill>
                <a:hlinkClick r:id="rId3"/>
              </a:rPr>
              <a:t>https://bit.ly/mst10nov2021</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64d82d862_0_22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f64d82d862_0_2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fd130d9357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fd130d93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fd130d9357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fd130d935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fd130d9357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fd130d935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fd130d9357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fd130d935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fd130d9357_0_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fd130d935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fd130d9357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fd130d93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fd130d9357_0_6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fd130d935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fd130d9357_0_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fd130d935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6b72949d8b_0_9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6b72949d8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64d82d862_0_11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f64d82d862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7584d9c9c2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7584d9c9c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7584d9c9c2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7584d9c9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4808e15bfb_5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4808e15bfb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4808e15bfb_5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4808e15bfb_5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f64d82d862_0_28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f64d82d862_0_2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obtenir les badges : </a:t>
            </a:r>
            <a:r>
              <a:rPr lang="en" u="sng">
                <a:solidFill>
                  <a:schemeClr val="hlink"/>
                </a:solidFill>
                <a:hlinkClick r:id="rId3"/>
              </a:rPr>
              <a:t>https://campus.recit.qc.ca/course/view.php?id=177</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f64d82d862_0_23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f64d82d862_0_2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666666"/>
                </a:solidFill>
                <a:latin typeface="Ubuntu"/>
                <a:ea typeface="Ubuntu"/>
                <a:cs typeface="Ubuntu"/>
                <a:sym typeface="Ubuntu"/>
              </a:rPr>
              <a:t>Message à l’équipe : equipe</a:t>
            </a:r>
            <a:r>
              <a:rPr lang="en">
                <a:solidFill>
                  <a:srgbClr val="666666"/>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@recitmst.qc.ca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4808e15bfb_5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4808e15bfb_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f64d82d862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f64d82d862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http://www.education.gouv.qc.ca/dossiers-thematiques/plan-daction-numerique/plan-daction-numerique/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f64d82d862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f64d82d862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http://www.education.gouv.qc.ca/dossiers-thematiques/plan-daction-numerique/cadre-de-reference-de-la-competence-numerique/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64d82d862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f64d82d862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a:t>
            </a:r>
            <a:endParaRPr/>
          </a:p>
          <a:p>
            <a:pPr marL="0" lvl="0" indent="0" algn="l" rtl="0">
              <a:spcBef>
                <a:spcPts val="0"/>
              </a:spcBef>
              <a:spcAft>
                <a:spcPts val="0"/>
              </a:spcAft>
              <a:buNone/>
            </a:pPr>
            <a:r>
              <a:rPr lang="en" u="sng">
                <a:solidFill>
                  <a:schemeClr val="hlink"/>
                </a:solidFill>
                <a:hlinkClick r:id="rId3"/>
              </a:rPr>
              <a:t>http://www.education.gouv.qc.ca/fileadmin/site_web/documents/ministere/Usage-pedagogique-programmation-informatique.pdf</a:t>
            </a:r>
            <a:endParaRPr/>
          </a:p>
          <a:p>
            <a:pPr marL="0" lvl="0" indent="0" algn="l" rtl="0">
              <a:spcBef>
                <a:spcPts val="0"/>
              </a:spcBef>
              <a:spcAft>
                <a:spcPts val="0"/>
              </a:spcAft>
              <a:buNone/>
            </a:pPr>
            <a:r>
              <a:rPr lang="en" b="1" u="sng">
                <a:solidFill>
                  <a:schemeClr val="hlink"/>
                </a:solidFill>
                <a:hlinkClick r:id="rId4"/>
              </a:rPr>
              <a:t>http://www.education.gouv.qc.ca/dossiers-thematiques/plan-daction-numerique/programmation-informatique/</a:t>
            </a:r>
            <a:r>
              <a:rPr lang="en" b="1"/>
              <a:t> </a:t>
            </a:r>
            <a:endParaRPr b="1"/>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4808e15bfb_5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4808e15bfb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4808e15bfb_5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4808e15bfb_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f64d82d862_0_17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f64d82d862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800"/>
              <a:buFont typeface="Viga"/>
              <a:buNone/>
              <a:defRPr sz="4800">
                <a:solidFill>
                  <a:schemeClr val="dk2"/>
                </a:solidFill>
                <a:latin typeface="Viga"/>
                <a:ea typeface="Viga"/>
                <a:cs typeface="Viga"/>
                <a:sym typeface="Viga"/>
              </a:defRPr>
            </a:lvl1pPr>
            <a:lvl2pPr lvl="1" algn="r" rtl="0">
              <a:spcBef>
                <a:spcPts val="0"/>
              </a:spcBef>
              <a:spcAft>
                <a:spcPts val="0"/>
              </a:spcAft>
              <a:buClr>
                <a:schemeClr val="dk2"/>
              </a:buClr>
              <a:buSzPts val="4800"/>
              <a:buNone/>
              <a:defRPr sz="4800" b="0">
                <a:solidFill>
                  <a:schemeClr val="dk2"/>
                </a:solidFill>
              </a:defRPr>
            </a:lvl2pPr>
            <a:lvl3pPr lvl="2" algn="r" rtl="0">
              <a:spcBef>
                <a:spcPts val="0"/>
              </a:spcBef>
              <a:spcAft>
                <a:spcPts val="0"/>
              </a:spcAft>
              <a:buClr>
                <a:schemeClr val="dk2"/>
              </a:buClr>
              <a:buSzPts val="4800"/>
              <a:buNone/>
              <a:defRPr sz="4800" b="0">
                <a:solidFill>
                  <a:schemeClr val="dk2"/>
                </a:solidFill>
              </a:defRPr>
            </a:lvl3pPr>
            <a:lvl4pPr lvl="3" algn="r" rtl="0">
              <a:spcBef>
                <a:spcPts val="0"/>
              </a:spcBef>
              <a:spcAft>
                <a:spcPts val="0"/>
              </a:spcAft>
              <a:buClr>
                <a:schemeClr val="dk2"/>
              </a:buClr>
              <a:buSzPts val="4800"/>
              <a:buNone/>
              <a:defRPr sz="4800" b="0">
                <a:solidFill>
                  <a:schemeClr val="dk2"/>
                </a:solidFill>
              </a:defRPr>
            </a:lvl4pPr>
            <a:lvl5pPr lvl="4" algn="r" rtl="0">
              <a:spcBef>
                <a:spcPts val="0"/>
              </a:spcBef>
              <a:spcAft>
                <a:spcPts val="0"/>
              </a:spcAft>
              <a:buClr>
                <a:schemeClr val="dk2"/>
              </a:buClr>
              <a:buSzPts val="4800"/>
              <a:buNone/>
              <a:defRPr sz="4800" b="0">
                <a:solidFill>
                  <a:schemeClr val="dk2"/>
                </a:solidFill>
              </a:defRPr>
            </a:lvl5pPr>
            <a:lvl6pPr lvl="5" algn="r" rtl="0">
              <a:spcBef>
                <a:spcPts val="0"/>
              </a:spcBef>
              <a:spcAft>
                <a:spcPts val="0"/>
              </a:spcAft>
              <a:buClr>
                <a:schemeClr val="dk2"/>
              </a:buClr>
              <a:buSzPts val="4800"/>
              <a:buNone/>
              <a:defRPr sz="4800" b="0">
                <a:solidFill>
                  <a:schemeClr val="dk2"/>
                </a:solidFill>
              </a:defRPr>
            </a:lvl6pPr>
            <a:lvl7pPr lvl="6" algn="r" rtl="0">
              <a:spcBef>
                <a:spcPts val="0"/>
              </a:spcBef>
              <a:spcAft>
                <a:spcPts val="0"/>
              </a:spcAft>
              <a:buClr>
                <a:schemeClr val="dk2"/>
              </a:buClr>
              <a:buSzPts val="4800"/>
              <a:buNone/>
              <a:defRPr sz="4800" b="0">
                <a:solidFill>
                  <a:schemeClr val="dk2"/>
                </a:solidFill>
              </a:defRPr>
            </a:lvl7pPr>
            <a:lvl8pPr lvl="7" algn="r" rtl="0">
              <a:spcBef>
                <a:spcPts val="0"/>
              </a:spcBef>
              <a:spcAft>
                <a:spcPts val="0"/>
              </a:spcAft>
              <a:buClr>
                <a:schemeClr val="dk2"/>
              </a:buClr>
              <a:buSzPts val="4800"/>
              <a:buNone/>
              <a:defRPr sz="4800" b="0">
                <a:solidFill>
                  <a:schemeClr val="dk2"/>
                </a:solidFill>
              </a:defRPr>
            </a:lvl8pPr>
            <a:lvl9pPr lvl="8" algn="r" rtl="0">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3"/>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1"/>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0"/>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9"/>
        <p:cNvGrpSpPr/>
        <p:nvPr/>
      </p:nvGrpSpPr>
      <p:grpSpPr>
        <a:xfrm>
          <a:off x="0" y="0"/>
          <a:ext cx="0" cy="0"/>
          <a:chOff x="0" y="0"/>
          <a:chExt cx="0" cy="0"/>
        </a:xfrm>
      </p:grpSpPr>
      <p:sp>
        <p:nvSpPr>
          <p:cNvPr id="520" name="Google Shape;520;p1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21"/>
        <p:cNvGrpSpPr/>
        <p:nvPr/>
      </p:nvGrpSpPr>
      <p:grpSpPr>
        <a:xfrm>
          <a:off x="0" y="0"/>
          <a:ext cx="0" cy="0"/>
          <a:chOff x="0" y="0"/>
          <a:chExt cx="0" cy="0"/>
        </a:xfrm>
      </p:grpSpPr>
      <p:sp>
        <p:nvSpPr>
          <p:cNvPr id="522" name="Google Shape;522;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Viga"/>
              <a:buNone/>
              <a:defRPr sz="5200">
                <a:latin typeface="Viga"/>
                <a:ea typeface="Viga"/>
                <a:cs typeface="Viga"/>
                <a:sym typeface="Vig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23" name="Google Shape;523;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Font typeface="Ubuntu"/>
              <a:buNone/>
              <a:defRPr sz="2800">
                <a:latin typeface="Ubuntu"/>
                <a:ea typeface="Ubuntu"/>
                <a:cs typeface="Ubuntu"/>
                <a:sym typeface="Ubuntu"/>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4" name="Google Shape;52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525"/>
        <p:cNvGrpSpPr/>
        <p:nvPr/>
      </p:nvGrpSpPr>
      <p:grpSpPr>
        <a:xfrm>
          <a:off x="0" y="0"/>
          <a:ext cx="0" cy="0"/>
          <a:chOff x="0" y="0"/>
          <a:chExt cx="0" cy="0"/>
        </a:xfrm>
      </p:grpSpPr>
      <p:sp>
        <p:nvSpPr>
          <p:cNvPr id="526" name="Google Shape;526;p13"/>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27" name="Google Shape;527;p13"/>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28" name="Google Shape;528;p13"/>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537"/>
        <p:cNvGrpSpPr/>
        <p:nvPr/>
      </p:nvGrpSpPr>
      <p:grpSpPr>
        <a:xfrm>
          <a:off x="0" y="0"/>
          <a:ext cx="0" cy="0"/>
          <a:chOff x="0" y="0"/>
          <a:chExt cx="0" cy="0"/>
        </a:xfrm>
      </p:grpSpPr>
      <p:sp>
        <p:nvSpPr>
          <p:cNvPr id="538" name="Google Shape;538;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39" name="Google Shape;539;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0" name="Google Shape;54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rtl="0">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rtl="0">
              <a:spcBef>
                <a:spcPts val="600"/>
              </a:spcBef>
              <a:spcAft>
                <a:spcPts val="0"/>
              </a:spcAft>
              <a:buSzPts val="2500"/>
              <a:buChar char="✘"/>
              <a:defRPr sz="2500"/>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1"/>
        <p:cNvGrpSpPr/>
        <p:nvPr/>
      </p:nvGrpSpPr>
      <p:grpSpPr>
        <a:xfrm>
          <a:off x="0" y="0"/>
          <a:ext cx="0" cy="0"/>
          <a:chOff x="0" y="0"/>
          <a:chExt cx="0" cy="0"/>
        </a:xfrm>
      </p:grpSpPr>
      <p:sp>
        <p:nvSpPr>
          <p:cNvPr id="362" name="Google Shape;362;p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Google Shape;363;p7"/>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4" name="Google Shape;364;p7"/>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5" name="Google Shape;365;p7"/>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6" name="Google Shape;396;p7"/>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Google Shape;397;p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8"/>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431" name="Google Shape;431;p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434" name="Google Shape;434;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5" name="Google Shape;435;p9"/>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6" name="Google Shape;436;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7" name="Google Shape;437;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8" name="Google Shape;438;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9" name="Google Shape;439;p9"/>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0" name="Google Shape;440;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1" name="Google Shape;441;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2" name="Google Shape;442;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3" name="Google Shape;443;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4" name="Google Shape;444;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5" name="Google Shape;445;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6" name="Google Shape;446;p9"/>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7" name="Google Shape;447;p9"/>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8" name="Google Shape;448;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9" name="Google Shape;449;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0" name="Google Shape;450;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1" name="Google Shape;451;p9"/>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2" name="Google Shape;452;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3" name="Google Shape;453;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4" name="Google Shape;454;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5" name="Google Shape;455;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6" name="Google Shape;456;p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7" name="Google Shape;457;p9"/>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8" name="Google Shape;458;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9" name="Google Shape;459;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0" name="Google Shape;460;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1" name="Google Shape;461;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2" name="Google Shape;462;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3" name="Google Shape;463;p9"/>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4" name="Google Shape;464;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5" name="Google Shape;465;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6" name="Google Shape;466;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7" name="Google Shape;467;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8" name="Google Shape;468;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9" name="Google Shape;469;p9"/>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0" name="Google Shape;470;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1" name="Google Shape;471;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2" name="Google Shape;472;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3" name="Google Shape;473;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4" name="Google Shape;474;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5" name="Google Shape;475;p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accent1"/>
              </a:buClr>
              <a:buSzPts val="1800"/>
              <a:buFont typeface="Viga"/>
              <a:buNone/>
              <a:defRPr sz="1800">
                <a:solidFill>
                  <a:schemeClr val="accent1"/>
                </a:solidFill>
                <a:latin typeface="Viga"/>
                <a:ea typeface="Viga"/>
                <a:cs typeface="Viga"/>
                <a:sym typeface="Viga"/>
              </a:defRPr>
            </a:lvl1pPr>
            <a:lvl2pPr lvl="1"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rt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rtl="0">
              <a:spcBef>
                <a:spcPts val="600"/>
              </a:spcBef>
              <a:spcAft>
                <a:spcPts val="0"/>
              </a:spcAft>
              <a:buClr>
                <a:schemeClr val="dk1"/>
              </a:buClr>
              <a:buSzPts val="2600"/>
              <a:buFont typeface="Ubuntu"/>
              <a:buChar char="✘"/>
              <a:defRPr sz="2600">
                <a:solidFill>
                  <a:schemeClr val="dk1"/>
                </a:solidFill>
                <a:latin typeface="Ubuntu"/>
                <a:ea typeface="Ubuntu"/>
                <a:cs typeface="Ubuntu"/>
                <a:sym typeface="Ubuntu"/>
              </a:defRPr>
            </a:lvl1pPr>
            <a:lvl2pPr marL="914400" lvl="1" indent="-355600" rtl="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rtl="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rtl="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rtl="0">
              <a:buNone/>
              <a:defRPr sz="1200">
                <a:solidFill>
                  <a:schemeClr val="accent1"/>
                </a:solidFill>
                <a:latin typeface="Sniglet"/>
                <a:ea typeface="Sniglet"/>
                <a:cs typeface="Sniglet"/>
                <a:sym typeface="Sniglet"/>
              </a:defRPr>
            </a:lvl1pPr>
            <a:lvl2pPr lvl="1" rtl="0">
              <a:buNone/>
              <a:defRPr sz="1200">
                <a:solidFill>
                  <a:schemeClr val="accent1"/>
                </a:solidFill>
                <a:latin typeface="Sniglet"/>
                <a:ea typeface="Sniglet"/>
                <a:cs typeface="Sniglet"/>
                <a:sym typeface="Sniglet"/>
              </a:defRPr>
            </a:lvl2pPr>
            <a:lvl3pPr lvl="2" rtl="0">
              <a:buNone/>
              <a:defRPr sz="1200">
                <a:solidFill>
                  <a:schemeClr val="accent1"/>
                </a:solidFill>
                <a:latin typeface="Sniglet"/>
                <a:ea typeface="Sniglet"/>
                <a:cs typeface="Sniglet"/>
                <a:sym typeface="Sniglet"/>
              </a:defRPr>
            </a:lvl3pPr>
            <a:lvl4pPr lvl="3" rtl="0">
              <a:buNone/>
              <a:defRPr sz="1200">
                <a:solidFill>
                  <a:schemeClr val="accent1"/>
                </a:solidFill>
                <a:latin typeface="Sniglet"/>
                <a:ea typeface="Sniglet"/>
                <a:cs typeface="Sniglet"/>
                <a:sym typeface="Sniglet"/>
              </a:defRPr>
            </a:lvl4pPr>
            <a:lvl5pPr lvl="4" rtl="0">
              <a:buNone/>
              <a:defRPr sz="1200">
                <a:solidFill>
                  <a:schemeClr val="accent1"/>
                </a:solidFill>
                <a:latin typeface="Sniglet"/>
                <a:ea typeface="Sniglet"/>
                <a:cs typeface="Sniglet"/>
                <a:sym typeface="Sniglet"/>
              </a:defRPr>
            </a:lvl5pPr>
            <a:lvl6pPr lvl="5" rtl="0">
              <a:buNone/>
              <a:defRPr sz="1200">
                <a:solidFill>
                  <a:schemeClr val="accent1"/>
                </a:solidFill>
                <a:latin typeface="Sniglet"/>
                <a:ea typeface="Sniglet"/>
                <a:cs typeface="Sniglet"/>
                <a:sym typeface="Sniglet"/>
              </a:defRPr>
            </a:lvl6pPr>
            <a:lvl7pPr lvl="6" rtl="0">
              <a:buNone/>
              <a:defRPr sz="1200">
                <a:solidFill>
                  <a:schemeClr val="accent1"/>
                </a:solidFill>
                <a:latin typeface="Sniglet"/>
                <a:ea typeface="Sniglet"/>
                <a:cs typeface="Sniglet"/>
                <a:sym typeface="Sniglet"/>
              </a:defRPr>
            </a:lvl7pPr>
            <a:lvl8pPr lvl="7" rtl="0">
              <a:buNone/>
              <a:defRPr sz="1200">
                <a:solidFill>
                  <a:schemeClr val="accent1"/>
                </a:solidFill>
                <a:latin typeface="Sniglet"/>
                <a:ea typeface="Sniglet"/>
                <a:cs typeface="Sniglet"/>
                <a:sym typeface="Sniglet"/>
              </a:defRPr>
            </a:lvl8pPr>
            <a:lvl9pPr lvl="8" rtl="0">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bit.ly/mst10nov2021" TargetMode="External"/><Relationship Id="rId7"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nc-sa/4.0/" TargetMode="External"/><Relationship Id="rId5" Type="http://schemas.openxmlformats.org/officeDocument/2006/relationships/hyperlink" Target="mailto:equipe@recitmst.qc.ca"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ampus.recit.qc.ca/pan-robotique/ev-3"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hyperlink" Target="https://campus.recit.qc.ca/math%C3%A9matique-science-et-technologie/robotique/spike-pri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education.lego.com/v3/assets/blt293eea581807678a/blt49da50c2bc43ea63/5ec9262c7976043edd42fb9f/out-of-order-bi-pdf-book1of1.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www.robotiquezone01.ca/2016-zone01-joomla3/index.php?option=com_content&amp;view=article&amp;id=413&amp;Itemid=712&amp;lang=fr"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IUKqkHaOsFrsmfN96Zcliz9pSth01ge31sOyLU0VDqA/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mailto:sonya.fiset@recitmst.qc.c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s://recitmst.qc.ca/"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IUKqkHaOsFrsmfN96Zcliz9pSth01ge31sOyLU0VDqA/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youtu.be/Ch1LKijObGk"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docs.google.com/document/d/1IUKqkHaOsFrsmfN96Zcliz9pSth01ge31sOyLU0VDqA/edit?usp=sharing" TargetMode="External"/><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drive.google.com/open?id=1Tv44p7gk-iSHW6DZZoW63bew1IRqDlZB" TargetMode="External"/><Relationship Id="rId4" Type="http://schemas.openxmlformats.org/officeDocument/2006/relationships/hyperlink" Target="https://youtu.be/Ch1LKijObGk"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rive.google.com/open?id=1Lwm9EJ0AAWwNQ8vMvKGsZetZDUfbcdaO" TargetMode="External"/><Relationship Id="rId3" Type="http://schemas.openxmlformats.org/officeDocument/2006/relationships/hyperlink" Target="https://www.youtube.com/watch?v=sptdZEUFf9o&amp;list=PL69EqNt0RGwp-GFnaHsAvbqPlvZYDeK5o&amp;index=13" TargetMode="External"/><Relationship Id="rId7" Type="http://schemas.openxmlformats.org/officeDocument/2006/relationships/hyperlink" Target="https://drive.google.com/open?id=0B7vBt6CsYfsVcXpKVlZGbUlWRk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recitmst.qc.ca/CS-de-l-Energie-Formation-et-developpement-EV3" TargetMode="External"/><Relationship Id="rId11" Type="http://schemas.openxmlformats.org/officeDocument/2006/relationships/image" Target="../media/image1.png"/><Relationship Id="rId5" Type="http://schemas.openxmlformats.org/officeDocument/2006/relationships/hyperlink" Target="https://docs.google.com/document/d/1wQqVuorM2IuMdOUsRDQZOZ1EZyAR1lrZCiubG4BN9cE/edit#heading=h.eaq9pljtvjbw" TargetMode="External"/><Relationship Id="rId10" Type="http://schemas.openxmlformats.org/officeDocument/2006/relationships/hyperlink" Target="https://drive.google.com/open?id=1Xhrx9rUEg1qapuz6O-aHah8plvHyXYN3" TargetMode="External"/><Relationship Id="rId4" Type="http://schemas.openxmlformats.org/officeDocument/2006/relationships/hyperlink" Target="https://drive.google.com/open?id=0BzKWHW0P9kREdTI3cXhJVXVvenc" TargetMode="External"/><Relationship Id="rId9" Type="http://schemas.openxmlformats.org/officeDocument/2006/relationships/hyperlink" Target="https://padlet.com/srimcssbf/robotiqu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ODsfrf81WpXtR75F-PK6LT71xA_fEq9ttQLf2uMZkRs/edit?usp=sharing" TargetMode="External"/><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hyperlink" Target="https://drive.google.com/open?id=1nLtWGG08yXx2mFOE2itUwpH4bfJ5ZVj7" TargetMode="External"/><Relationship Id="rId4" Type="http://schemas.openxmlformats.org/officeDocument/2006/relationships/hyperlink" Target="https://drive.google.com/open?id=17mvmNb9P7A_YZ9FwCfR-7zpj0fQrogQc7ZNkkQtwSsw"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campus.recit.qc.ca/login/index.php" TargetMode="External"/><Relationship Id="rId7" Type="http://schemas.openxmlformats.org/officeDocument/2006/relationships/hyperlink" Target="https://campus.recit.qc.ca/mod/assign/view.php?id=9347"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campus.recit.qc.ca/mod/assign/view.php?id=8578" TargetMode="External"/><Relationship Id="rId5" Type="http://schemas.openxmlformats.org/officeDocument/2006/relationships/hyperlink" Target="https://campus.recit.qc.ca/mod/page/view.php?id=8623" TargetMode="External"/><Relationship Id="rId4" Type="http://schemas.openxmlformats.org/officeDocument/2006/relationships/hyperlink" Target="https://campus.recit.qc.ca/mod/page/view.php?id=8654" TargetMode="External"/><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channel/UC7IcadI_rZFwso9N81PYqFg" TargetMode="External"/><Relationship Id="rId3" Type="http://schemas.openxmlformats.org/officeDocument/2006/relationships/image" Target="../media/image5.png"/><Relationship Id="rId7" Type="http://schemas.openxmlformats.org/officeDocument/2006/relationships/hyperlink" Target="https://twitter.com/recitmst"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www.facebook.com/RECITMST2020/" TargetMode="External"/><Relationship Id="rId5" Type="http://schemas.openxmlformats.org/officeDocument/2006/relationships/hyperlink" Target="mailto:equipe@recitmst.qc.ca" TargetMode="External"/><Relationship Id="rId10" Type="http://schemas.openxmlformats.org/officeDocument/2006/relationships/image" Target="../media/image2.png"/><Relationship Id="rId4" Type="http://schemas.openxmlformats.org/officeDocument/2006/relationships/hyperlink" Target="mailto:sonya.fiset@recitmst.qc.ca" TargetMode="External"/><Relationship Id="rId9"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ODsfrf81WpXtR75F-PK6LT71xA_fEq9ttQLf2uMZkRs/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education.gouv.qc.ca/dossiers-thematiques/plan-daction-numeriqu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education.gouv.qc.ca/dossiers-thematiques/plan-daction-numerique/cadre-de-reference-de-la-competence-numerique/" TargetMode="Externa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education.gouv.qc.ca/dossiers-thematiques/plan-daction-numerique/programmation-informatique/"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education.gouv.qc.ca/fileadmin/site_web/documents/ministere/Usage-pedagogique-programmation-informatiqu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5"/>
          <p:cNvSpPr txBox="1">
            <a:spLocks noGrp="1"/>
          </p:cNvSpPr>
          <p:nvPr>
            <p:ph type="ctrTitle"/>
          </p:nvPr>
        </p:nvSpPr>
        <p:spPr>
          <a:xfrm>
            <a:off x="2054050" y="1161050"/>
            <a:ext cx="5957400" cy="201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Robotique - CSSPO</a:t>
            </a:r>
            <a:endParaRPr/>
          </a:p>
          <a:p>
            <a:pPr marL="0" lvl="0" indent="0" algn="l" rtl="0">
              <a:spcBef>
                <a:spcPts val="0"/>
              </a:spcBef>
              <a:spcAft>
                <a:spcPts val="0"/>
              </a:spcAft>
              <a:buNone/>
            </a:pPr>
            <a:r>
              <a:rPr lang="en" u="sng">
                <a:solidFill>
                  <a:schemeClr val="hlink"/>
                </a:solidFill>
                <a:hlinkClick r:id="rId3"/>
              </a:rPr>
              <a:t>bit.ly/mst10nov2021</a:t>
            </a:r>
            <a:r>
              <a:rPr lang="en"/>
              <a:t>   </a:t>
            </a:r>
            <a:endParaRPr/>
          </a:p>
        </p:txBody>
      </p:sp>
      <p:pic>
        <p:nvPicPr>
          <p:cNvPr id="546" name="Google Shape;546;p15"/>
          <p:cNvPicPr preferRelativeResize="0"/>
          <p:nvPr/>
        </p:nvPicPr>
        <p:blipFill>
          <a:blip r:embed="rId4">
            <a:alphaModFix/>
          </a:blip>
          <a:stretch>
            <a:fillRect/>
          </a:stretch>
        </p:blipFill>
        <p:spPr>
          <a:xfrm>
            <a:off x="7443621" y="134750"/>
            <a:ext cx="1523950" cy="1472050"/>
          </a:xfrm>
          <a:prstGeom prst="rect">
            <a:avLst/>
          </a:prstGeom>
          <a:noFill/>
          <a:ln>
            <a:noFill/>
          </a:ln>
        </p:spPr>
      </p:pic>
      <p:sp>
        <p:nvSpPr>
          <p:cNvPr id="547" name="Google Shape;547;p15"/>
          <p:cNvSpPr txBox="1"/>
          <p:nvPr/>
        </p:nvSpPr>
        <p:spPr>
          <a:xfrm>
            <a:off x="124950" y="4726200"/>
            <a:ext cx="7454700" cy="417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 sz="900">
                <a:solidFill>
                  <a:srgbClr val="333333"/>
                </a:solidFill>
                <a:highlight>
                  <a:schemeClr val="lt1"/>
                </a:highlight>
                <a:latin typeface="Ubuntu"/>
                <a:ea typeface="Ubuntu"/>
                <a:cs typeface="Ubuntu"/>
                <a:sym typeface="Ubuntu"/>
              </a:rPr>
              <a:t>Cette présentation est réalisée en collaboration avec le </a:t>
            </a:r>
            <a:r>
              <a:rPr lang="en" sz="900" u="sng">
                <a:solidFill>
                  <a:srgbClr val="333333"/>
                </a:solidFill>
                <a:highlight>
                  <a:schemeClr val="lt1"/>
                </a:highlight>
                <a:latin typeface="Ubuntu"/>
                <a:ea typeface="Ubuntu"/>
                <a:cs typeface="Ubuntu"/>
                <a:sym typeface="Ubuntu"/>
                <a:hlinkClick r:id="rId5">
                  <a:extLst>
                    <a:ext uri="{A12FA001-AC4F-418D-AE19-62706E023703}">
                      <ahyp:hlinkClr xmlns:ahyp="http://schemas.microsoft.com/office/drawing/2018/hyperlinkcolor" val="tx"/>
                    </a:ext>
                  </a:extLst>
                </a:hlinkClick>
              </a:rPr>
              <a:t>RÉCIT MST </a:t>
            </a:r>
            <a:r>
              <a:rPr lang="en" sz="900">
                <a:solidFill>
                  <a:srgbClr val="333333"/>
                </a:solidFill>
                <a:highlight>
                  <a:schemeClr val="lt1"/>
                </a:highlight>
                <a:latin typeface="Ubuntu"/>
                <a:ea typeface="Ubuntu"/>
                <a:cs typeface="Ubuntu"/>
                <a:sym typeface="Ubuntu"/>
              </a:rPr>
              <a:t>est mise à disposition, sauf exception, selon les termes de la </a:t>
            </a:r>
            <a:r>
              <a:rPr lang="en" sz="900" u="sng">
                <a:solidFill>
                  <a:srgbClr val="333333"/>
                </a:solidFill>
                <a:highlight>
                  <a:schemeClr val="lt1"/>
                </a:highlight>
                <a:latin typeface="Ubuntu"/>
                <a:ea typeface="Ubuntu"/>
                <a:cs typeface="Ubuntu"/>
                <a:sym typeface="Ubuntu"/>
                <a:hlinkClick r:id="rId6">
                  <a:extLst>
                    <a:ext uri="{A12FA001-AC4F-418D-AE19-62706E023703}">
                      <ahyp:hlinkClr xmlns:ahyp="http://schemas.microsoft.com/office/drawing/2018/hyperlinkcolor" val="tx"/>
                    </a:ext>
                  </a:extLst>
                </a:hlinkClick>
              </a:rPr>
              <a:t>Licence CC</a:t>
            </a:r>
            <a:r>
              <a:rPr lang="en" sz="900">
                <a:solidFill>
                  <a:srgbClr val="333333"/>
                </a:solidFill>
                <a:highlight>
                  <a:schemeClr val="lt1"/>
                </a:highlight>
                <a:latin typeface="Ubuntu"/>
                <a:ea typeface="Ubuntu"/>
                <a:cs typeface="Ubuntu"/>
                <a:sym typeface="Ubuntu"/>
              </a:rPr>
              <a:t>.</a:t>
            </a:r>
            <a:endParaRPr>
              <a:solidFill>
                <a:srgbClr val="333333"/>
              </a:solidFill>
              <a:highlight>
                <a:schemeClr val="lt1"/>
              </a:highlight>
            </a:endParaRPr>
          </a:p>
        </p:txBody>
      </p:sp>
      <p:pic>
        <p:nvPicPr>
          <p:cNvPr id="548" name="Google Shape;548;p15">
            <a:hlinkClick r:id="rId7"/>
          </p:cNvPr>
          <p:cNvPicPr preferRelativeResize="0"/>
          <p:nvPr/>
        </p:nvPicPr>
        <p:blipFill>
          <a:blip r:embed="rId8">
            <a:alphaModFix/>
          </a:blip>
          <a:stretch>
            <a:fillRect/>
          </a:stretch>
        </p:blipFill>
        <p:spPr>
          <a:xfrm>
            <a:off x="7774940" y="4656947"/>
            <a:ext cx="1192632" cy="417300"/>
          </a:xfrm>
          <a:prstGeom prst="rect">
            <a:avLst/>
          </a:prstGeom>
          <a:noFill/>
          <a:ln>
            <a:noFill/>
          </a:ln>
        </p:spPr>
      </p:pic>
      <p:pic>
        <p:nvPicPr>
          <p:cNvPr id="549" name="Google Shape;549;p15"/>
          <p:cNvPicPr preferRelativeResize="0"/>
          <p:nvPr/>
        </p:nvPicPr>
        <p:blipFill>
          <a:blip r:embed="rId9">
            <a:alphaModFix/>
          </a:blip>
          <a:stretch>
            <a:fillRect/>
          </a:stretch>
        </p:blipFill>
        <p:spPr>
          <a:xfrm>
            <a:off x="220171" y="241446"/>
            <a:ext cx="1833875" cy="1220361"/>
          </a:xfrm>
          <a:prstGeom prst="rect">
            <a:avLst/>
          </a:prstGeom>
          <a:noFill/>
          <a:ln>
            <a:noFill/>
          </a:ln>
        </p:spPr>
      </p:pic>
      <p:pic>
        <p:nvPicPr>
          <p:cNvPr id="550" name="Google Shape;550;p15"/>
          <p:cNvPicPr preferRelativeResize="0"/>
          <p:nvPr/>
        </p:nvPicPr>
        <p:blipFill>
          <a:blip r:embed="rId10">
            <a:alphaModFix/>
          </a:blip>
          <a:stretch>
            <a:fillRect/>
          </a:stretch>
        </p:blipFill>
        <p:spPr>
          <a:xfrm>
            <a:off x="161700" y="1681950"/>
            <a:ext cx="1950825" cy="111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4"/>
          <p:cNvSpPr txBox="1">
            <a:spLocks noGrp="1"/>
          </p:cNvSpPr>
          <p:nvPr>
            <p:ph type="ctrTitle" idx="4294967295"/>
          </p:nvPr>
        </p:nvSpPr>
        <p:spPr>
          <a:xfrm>
            <a:off x="685800" y="404727"/>
            <a:ext cx="7772400" cy="106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EV3-SPIKE Prime</a:t>
            </a:r>
            <a:endParaRPr sz="6000"/>
          </a:p>
        </p:txBody>
      </p:sp>
      <p:sp>
        <p:nvSpPr>
          <p:cNvPr id="640" name="Google Shape;640;p24"/>
          <p:cNvSpPr txBox="1">
            <a:spLocks noGrp="1"/>
          </p:cNvSpPr>
          <p:nvPr>
            <p:ph type="subTitle" idx="4294967295"/>
          </p:nvPr>
        </p:nvSpPr>
        <p:spPr>
          <a:xfrm>
            <a:off x="1090850" y="1350475"/>
            <a:ext cx="6926700" cy="162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Temps pour s’approprier la technologie</a:t>
            </a:r>
            <a:endParaRPr sz="2400"/>
          </a:p>
          <a:p>
            <a:pPr marL="0" lvl="0" indent="0" algn="ctr" rtl="0">
              <a:spcBef>
                <a:spcPts val="600"/>
              </a:spcBef>
              <a:spcAft>
                <a:spcPts val="0"/>
              </a:spcAft>
              <a:buNone/>
            </a:pPr>
            <a:r>
              <a:rPr lang="en" sz="2400"/>
              <a:t>Planification pour amener les élèves à utiliser la technologie en lien avec les compétences disciplinaires</a:t>
            </a:r>
            <a:endParaRPr sz="2400"/>
          </a:p>
          <a:p>
            <a:pPr marL="0" lvl="0" indent="0" algn="ctr" rtl="0">
              <a:spcBef>
                <a:spcPts val="600"/>
              </a:spcBef>
              <a:spcAft>
                <a:spcPts val="0"/>
              </a:spcAft>
              <a:buNone/>
            </a:pPr>
            <a:endParaRPr sz="900"/>
          </a:p>
          <a:p>
            <a:pPr marL="0" lvl="0" indent="0" algn="ctr" rtl="0">
              <a:spcBef>
                <a:spcPts val="600"/>
              </a:spcBef>
              <a:spcAft>
                <a:spcPts val="0"/>
              </a:spcAft>
              <a:buNone/>
            </a:pPr>
            <a:endParaRPr sz="2400"/>
          </a:p>
          <a:p>
            <a:pPr marL="0" lvl="0" indent="0" algn="ctr" rtl="0">
              <a:spcBef>
                <a:spcPts val="0"/>
              </a:spcBef>
              <a:spcAft>
                <a:spcPts val="0"/>
              </a:spcAft>
              <a:buClr>
                <a:schemeClr val="dk1"/>
              </a:buClr>
              <a:buSzPts val="1100"/>
              <a:buFont typeface="Arial"/>
              <a:buNone/>
            </a:pPr>
            <a:r>
              <a:rPr lang="en" sz="2400" u="sng">
                <a:solidFill>
                  <a:schemeClr val="hlink"/>
                </a:solidFill>
                <a:latin typeface="Walter Turncoat"/>
                <a:ea typeface="Walter Turncoat"/>
                <a:cs typeface="Walter Turncoat"/>
                <a:sym typeface="Walter Turncoat"/>
                <a:hlinkClick r:id="rId3"/>
              </a:rPr>
              <a:t>Autoformation EV3 Campus RÉCIT</a:t>
            </a:r>
            <a:br>
              <a:rPr lang="en" sz="2400">
                <a:latin typeface="Walter Turncoat"/>
                <a:ea typeface="Walter Turncoat"/>
                <a:cs typeface="Walter Turncoat"/>
                <a:sym typeface="Walter Turncoat"/>
              </a:rPr>
            </a:br>
            <a:r>
              <a:rPr lang="en" sz="2400" u="sng">
                <a:solidFill>
                  <a:schemeClr val="hlink"/>
                </a:solidFill>
                <a:latin typeface="Walter Turncoat"/>
                <a:ea typeface="Walter Turncoat"/>
                <a:cs typeface="Walter Turncoat"/>
                <a:sym typeface="Walter Turncoat"/>
                <a:hlinkClick r:id="rId4"/>
              </a:rPr>
              <a:t>Autoformation SPIKE Prime Campus RÉCIT</a:t>
            </a:r>
            <a:endParaRPr sz="2400"/>
          </a:p>
          <a:p>
            <a:pPr marL="0" lvl="0" indent="0" algn="l" rtl="0">
              <a:spcBef>
                <a:spcPts val="0"/>
              </a:spcBef>
              <a:spcAft>
                <a:spcPts val="0"/>
              </a:spcAft>
              <a:buClr>
                <a:schemeClr val="dk1"/>
              </a:buClr>
              <a:buSzPts val="1100"/>
              <a:buFont typeface="Arial"/>
              <a:buNone/>
            </a:pPr>
            <a:endParaRPr sz="2400"/>
          </a:p>
        </p:txBody>
      </p:sp>
      <p:sp>
        <p:nvSpPr>
          <p:cNvPr id="641" name="Google Shape;641;p2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10</a:t>
            </a:fld>
            <a:endParaRPr sz="1200">
              <a:solidFill>
                <a:schemeClr val="accent1"/>
              </a:solidFill>
            </a:endParaRPr>
          </a:p>
        </p:txBody>
      </p:sp>
      <p:pic>
        <p:nvPicPr>
          <p:cNvPr id="642" name="Google Shape;642;p24"/>
          <p:cNvPicPr preferRelativeResize="0"/>
          <p:nvPr/>
        </p:nvPicPr>
        <p:blipFill>
          <a:blip r:embed="rId5">
            <a:alphaModFix/>
          </a:blip>
          <a:stretch>
            <a:fillRect/>
          </a:stretch>
        </p:blipFill>
        <p:spPr>
          <a:xfrm>
            <a:off x="8081098" y="167725"/>
            <a:ext cx="794425" cy="767375"/>
          </a:xfrm>
          <a:prstGeom prst="rect">
            <a:avLst/>
          </a:prstGeom>
          <a:noFill/>
          <a:ln>
            <a:noFill/>
          </a:ln>
        </p:spPr>
      </p:pic>
      <p:pic>
        <p:nvPicPr>
          <p:cNvPr id="643" name="Google Shape;643;p24"/>
          <p:cNvPicPr preferRelativeResize="0"/>
          <p:nvPr/>
        </p:nvPicPr>
        <p:blipFill>
          <a:blip r:embed="rId6">
            <a:alphaModFix/>
          </a:blip>
          <a:stretch>
            <a:fillRect/>
          </a:stretch>
        </p:blipFill>
        <p:spPr>
          <a:xfrm>
            <a:off x="135650" y="3705125"/>
            <a:ext cx="1236416" cy="1069500"/>
          </a:xfrm>
          <a:prstGeom prst="rect">
            <a:avLst/>
          </a:prstGeom>
          <a:noFill/>
          <a:ln>
            <a:noFill/>
          </a:ln>
        </p:spPr>
      </p:pic>
      <p:pic>
        <p:nvPicPr>
          <p:cNvPr id="644" name="Google Shape;644;p24"/>
          <p:cNvPicPr preferRelativeResize="0"/>
          <p:nvPr/>
        </p:nvPicPr>
        <p:blipFill>
          <a:blip r:embed="rId7">
            <a:alphaModFix/>
          </a:blip>
          <a:stretch>
            <a:fillRect/>
          </a:stretch>
        </p:blipFill>
        <p:spPr>
          <a:xfrm>
            <a:off x="7821250" y="3753214"/>
            <a:ext cx="1206675" cy="1043774"/>
          </a:xfrm>
          <a:prstGeom prst="rect">
            <a:avLst/>
          </a:prstGeom>
          <a:noFill/>
          <a:ln>
            <a:noFill/>
          </a:ln>
        </p:spPr>
      </p:pic>
      <p:sp>
        <p:nvSpPr>
          <p:cNvPr id="645" name="Google Shape;645;p24"/>
          <p:cNvSpPr/>
          <p:nvPr/>
        </p:nvSpPr>
        <p:spPr>
          <a:xfrm>
            <a:off x="5887825" y="2868100"/>
            <a:ext cx="2987700" cy="536100"/>
          </a:xfrm>
          <a:prstGeom prst="wedgeRoundRectCallout">
            <a:avLst>
              <a:gd name="adj1" fmla="val -28467"/>
              <a:gd name="adj2" fmla="val 92562"/>
              <a:gd name="adj3" fmla="val 0"/>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txBox="1"/>
          <p:nvPr/>
        </p:nvSpPr>
        <p:spPr>
          <a:xfrm>
            <a:off x="5923500" y="2935450"/>
            <a:ext cx="31053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AA22A"/>
                </a:solidFill>
                <a:latin typeface="Sniglet"/>
                <a:ea typeface="Sniglet"/>
                <a:cs typeface="Sniglet"/>
                <a:sym typeface="Sniglet"/>
              </a:rPr>
              <a:t>Créer un compte sur Campus RÉCIT</a:t>
            </a:r>
            <a:endParaRPr sz="1200">
              <a:solidFill>
                <a:srgbClr val="FAA22A"/>
              </a:solidFill>
              <a:latin typeface="Sniglet"/>
              <a:ea typeface="Sniglet"/>
              <a:cs typeface="Sniglet"/>
              <a:sym typeface="Snigle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5"/>
          <p:cNvSpPr txBox="1">
            <a:spLocks noGrp="1"/>
          </p:cNvSpPr>
          <p:nvPr>
            <p:ph type="ctrTitle" idx="4294967295"/>
          </p:nvPr>
        </p:nvSpPr>
        <p:spPr>
          <a:xfrm>
            <a:off x="685800" y="404725"/>
            <a:ext cx="7772400" cy="40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Associer </a:t>
            </a:r>
            <a:endParaRPr sz="6000"/>
          </a:p>
          <a:p>
            <a:pPr marL="0" lvl="0" indent="0" algn="ctr" rtl="0">
              <a:spcBef>
                <a:spcPts val="0"/>
              </a:spcBef>
              <a:spcAft>
                <a:spcPts val="0"/>
              </a:spcAft>
              <a:buNone/>
            </a:pPr>
            <a:r>
              <a:rPr lang="en" sz="6000"/>
              <a:t>tablette et robot</a:t>
            </a:r>
            <a:endParaRPr sz="6000"/>
          </a:p>
          <a:p>
            <a:pPr marL="0" lvl="0" indent="0" algn="ctr" rtl="0">
              <a:spcBef>
                <a:spcPts val="0"/>
              </a:spcBef>
              <a:spcAft>
                <a:spcPts val="0"/>
              </a:spcAft>
              <a:buNone/>
            </a:pPr>
            <a:r>
              <a:rPr lang="en" sz="3000"/>
              <a:t>(mise à jour)</a:t>
            </a:r>
            <a:endParaRPr sz="3000"/>
          </a:p>
          <a:p>
            <a:pPr marL="0" lvl="0" indent="0" algn="ctr" rtl="0">
              <a:spcBef>
                <a:spcPts val="0"/>
              </a:spcBef>
              <a:spcAft>
                <a:spcPts val="0"/>
              </a:spcAft>
              <a:buNone/>
            </a:pPr>
            <a:r>
              <a:rPr lang="en" sz="3000"/>
              <a:t>(identifier)</a:t>
            </a:r>
            <a:endParaRPr sz="3000"/>
          </a:p>
          <a:p>
            <a:pPr marL="0" lvl="0" indent="0" algn="ctr" rtl="0">
              <a:spcBef>
                <a:spcPts val="0"/>
              </a:spcBef>
              <a:spcAft>
                <a:spcPts val="0"/>
              </a:spcAft>
              <a:buNone/>
            </a:pPr>
            <a:r>
              <a:rPr lang="en" sz="3000"/>
              <a:t>Commencer</a:t>
            </a:r>
            <a:endParaRPr sz="3000"/>
          </a:p>
        </p:txBody>
      </p:sp>
      <p:sp>
        <p:nvSpPr>
          <p:cNvPr id="652" name="Google Shape;652;p2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11</a:t>
            </a:fld>
            <a:endParaRPr sz="1200">
              <a:solidFill>
                <a:schemeClr val="accent1"/>
              </a:solidFill>
            </a:endParaRPr>
          </a:p>
        </p:txBody>
      </p:sp>
      <p:pic>
        <p:nvPicPr>
          <p:cNvPr id="653" name="Google Shape;653;p25"/>
          <p:cNvPicPr preferRelativeResize="0"/>
          <p:nvPr/>
        </p:nvPicPr>
        <p:blipFill>
          <a:blip r:embed="rId3">
            <a:alphaModFix/>
          </a:blip>
          <a:stretch>
            <a:fillRect/>
          </a:stretch>
        </p:blipFill>
        <p:spPr>
          <a:xfrm>
            <a:off x="8081098" y="167725"/>
            <a:ext cx="794425" cy="767375"/>
          </a:xfrm>
          <a:prstGeom prst="rect">
            <a:avLst/>
          </a:prstGeom>
          <a:noFill/>
          <a:ln>
            <a:noFill/>
          </a:ln>
        </p:spPr>
      </p:pic>
      <p:pic>
        <p:nvPicPr>
          <p:cNvPr id="654" name="Google Shape;654;p25"/>
          <p:cNvPicPr preferRelativeResize="0"/>
          <p:nvPr/>
        </p:nvPicPr>
        <p:blipFill>
          <a:blip r:embed="rId4">
            <a:alphaModFix/>
          </a:blip>
          <a:stretch>
            <a:fillRect/>
          </a:stretch>
        </p:blipFill>
        <p:spPr>
          <a:xfrm>
            <a:off x="386746" y="2240546"/>
            <a:ext cx="1833875" cy="1220361"/>
          </a:xfrm>
          <a:prstGeom prst="rect">
            <a:avLst/>
          </a:prstGeom>
          <a:noFill/>
          <a:ln>
            <a:noFill/>
          </a:ln>
        </p:spPr>
      </p:pic>
      <p:pic>
        <p:nvPicPr>
          <p:cNvPr id="655" name="Google Shape;655;p25"/>
          <p:cNvPicPr preferRelativeResize="0"/>
          <p:nvPr/>
        </p:nvPicPr>
        <p:blipFill>
          <a:blip r:embed="rId5">
            <a:alphaModFix/>
          </a:blip>
          <a:stretch>
            <a:fillRect/>
          </a:stretch>
        </p:blipFill>
        <p:spPr>
          <a:xfrm>
            <a:off x="6924700" y="2292125"/>
            <a:ext cx="1950825" cy="1117200"/>
          </a:xfrm>
          <a:prstGeom prst="rect">
            <a:avLst/>
          </a:prstGeom>
          <a:noFill/>
          <a:ln>
            <a:noFill/>
          </a:ln>
        </p:spPr>
      </p:pic>
      <p:sp>
        <p:nvSpPr>
          <p:cNvPr id="656" name="Google Shape;656;p25"/>
          <p:cNvSpPr/>
          <p:nvPr/>
        </p:nvSpPr>
        <p:spPr>
          <a:xfrm>
            <a:off x="3337200" y="3224825"/>
            <a:ext cx="2576400" cy="564300"/>
          </a:xfrm>
          <a:prstGeom prst="ellipse">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5"/>
          <p:cNvSpPr txBox="1"/>
          <p:nvPr/>
        </p:nvSpPr>
        <p:spPr>
          <a:xfrm>
            <a:off x="835375" y="4057525"/>
            <a:ext cx="282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Ubuntu"/>
                <a:ea typeface="Ubuntu"/>
                <a:cs typeface="Ubuntu"/>
                <a:sym typeface="Ubuntu"/>
                <a:hlinkClick r:id="rId6"/>
              </a:rPr>
              <a:t>Plan d’un robot EV3</a:t>
            </a:r>
            <a:endParaRPr>
              <a:latin typeface="Ubuntu"/>
              <a:ea typeface="Ubuntu"/>
              <a:cs typeface="Ubuntu"/>
              <a:sym typeface="Ubuntu"/>
            </a:endParaRPr>
          </a:p>
        </p:txBody>
      </p:sp>
      <p:sp>
        <p:nvSpPr>
          <p:cNvPr id="658" name="Google Shape;658;p25"/>
          <p:cNvSpPr txBox="1"/>
          <p:nvPr/>
        </p:nvSpPr>
        <p:spPr>
          <a:xfrm>
            <a:off x="5692450" y="4093325"/>
            <a:ext cx="290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Ubuntu"/>
                <a:ea typeface="Ubuntu"/>
                <a:cs typeface="Ubuntu"/>
                <a:sym typeface="Ubuntu"/>
                <a:hlinkClick r:id="rId7"/>
              </a:rPr>
              <a:t>Plan d’un robot SPIKE Prime</a:t>
            </a:r>
            <a:endParaRPr>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26"/>
          <p:cNvSpPr txBox="1">
            <a:spLocks noGrp="1"/>
          </p:cNvSpPr>
          <p:nvPr>
            <p:ph type="ctrTitle" idx="4294967295"/>
          </p:nvPr>
        </p:nvSpPr>
        <p:spPr>
          <a:xfrm>
            <a:off x="685800" y="404727"/>
            <a:ext cx="7772400" cy="106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Afficher </a:t>
            </a:r>
            <a:endParaRPr sz="6000"/>
          </a:p>
        </p:txBody>
      </p:sp>
      <p:sp>
        <p:nvSpPr>
          <p:cNvPr id="664" name="Google Shape;664;p26"/>
          <p:cNvSpPr txBox="1">
            <a:spLocks noGrp="1"/>
          </p:cNvSpPr>
          <p:nvPr>
            <p:ph type="subTitle" idx="4294967295"/>
          </p:nvPr>
        </p:nvSpPr>
        <p:spPr>
          <a:xfrm>
            <a:off x="870600" y="1350475"/>
            <a:ext cx="7146900" cy="162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3600" b="1"/>
          </a:p>
          <a:p>
            <a:pPr marL="0" lvl="0" indent="0" algn="ctr" rtl="0">
              <a:spcBef>
                <a:spcPts val="600"/>
              </a:spcBef>
              <a:spcAft>
                <a:spcPts val="0"/>
              </a:spcAft>
              <a:buNone/>
            </a:pPr>
            <a:endParaRPr sz="3600" b="1"/>
          </a:p>
          <a:p>
            <a:pPr marL="0" lvl="0" indent="0" algn="ctr" rtl="0">
              <a:spcBef>
                <a:spcPts val="600"/>
              </a:spcBef>
              <a:spcAft>
                <a:spcPts val="0"/>
              </a:spcAft>
              <a:buNone/>
            </a:pPr>
            <a:endParaRPr sz="2400"/>
          </a:p>
          <a:p>
            <a:pPr marL="0" lvl="0" indent="0" algn="ctr" rtl="0">
              <a:spcBef>
                <a:spcPts val="0"/>
              </a:spcBef>
              <a:spcAft>
                <a:spcPts val="0"/>
              </a:spcAft>
              <a:buClr>
                <a:schemeClr val="dk1"/>
              </a:buClr>
              <a:buSzPts val="1100"/>
              <a:buFont typeface="Arial"/>
              <a:buNone/>
            </a:pPr>
            <a:endParaRPr sz="4800"/>
          </a:p>
        </p:txBody>
      </p:sp>
      <p:sp>
        <p:nvSpPr>
          <p:cNvPr id="665" name="Google Shape;665;p2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12</a:t>
            </a:fld>
            <a:endParaRPr sz="1200">
              <a:solidFill>
                <a:schemeClr val="accent1"/>
              </a:solidFill>
            </a:endParaRPr>
          </a:p>
        </p:txBody>
      </p:sp>
      <p:pic>
        <p:nvPicPr>
          <p:cNvPr id="666" name="Google Shape;666;p26"/>
          <p:cNvPicPr preferRelativeResize="0"/>
          <p:nvPr/>
        </p:nvPicPr>
        <p:blipFill>
          <a:blip r:embed="rId3">
            <a:alphaModFix/>
          </a:blip>
          <a:stretch>
            <a:fillRect/>
          </a:stretch>
        </p:blipFill>
        <p:spPr>
          <a:xfrm>
            <a:off x="8081098" y="167725"/>
            <a:ext cx="794425" cy="767375"/>
          </a:xfrm>
          <a:prstGeom prst="rect">
            <a:avLst/>
          </a:prstGeom>
          <a:noFill/>
          <a:ln>
            <a:noFill/>
          </a:ln>
        </p:spPr>
      </p:pic>
      <p:pic>
        <p:nvPicPr>
          <p:cNvPr id="667" name="Google Shape;667;p26"/>
          <p:cNvPicPr preferRelativeResize="0"/>
          <p:nvPr/>
        </p:nvPicPr>
        <p:blipFill>
          <a:blip r:embed="rId4">
            <a:alphaModFix/>
          </a:blip>
          <a:stretch>
            <a:fillRect/>
          </a:stretch>
        </p:blipFill>
        <p:spPr>
          <a:xfrm>
            <a:off x="527796" y="915696"/>
            <a:ext cx="1833875" cy="1220361"/>
          </a:xfrm>
          <a:prstGeom prst="rect">
            <a:avLst/>
          </a:prstGeom>
          <a:noFill/>
          <a:ln>
            <a:noFill/>
          </a:ln>
        </p:spPr>
      </p:pic>
      <p:pic>
        <p:nvPicPr>
          <p:cNvPr id="668" name="Google Shape;668;p26"/>
          <p:cNvPicPr preferRelativeResize="0"/>
          <p:nvPr/>
        </p:nvPicPr>
        <p:blipFill>
          <a:blip r:embed="rId5">
            <a:alphaModFix/>
          </a:blip>
          <a:stretch>
            <a:fillRect/>
          </a:stretch>
        </p:blipFill>
        <p:spPr>
          <a:xfrm>
            <a:off x="6696100" y="1041525"/>
            <a:ext cx="1950825" cy="1117200"/>
          </a:xfrm>
          <a:prstGeom prst="rect">
            <a:avLst/>
          </a:prstGeom>
          <a:noFill/>
          <a:ln>
            <a:noFill/>
          </a:ln>
        </p:spPr>
      </p:pic>
      <p:pic>
        <p:nvPicPr>
          <p:cNvPr id="669" name="Google Shape;669;p26"/>
          <p:cNvPicPr preferRelativeResize="0"/>
          <p:nvPr/>
        </p:nvPicPr>
        <p:blipFill>
          <a:blip r:embed="rId6">
            <a:alphaModFix/>
          </a:blip>
          <a:stretch>
            <a:fillRect/>
          </a:stretch>
        </p:blipFill>
        <p:spPr>
          <a:xfrm>
            <a:off x="5797100" y="2689425"/>
            <a:ext cx="3435770" cy="1628100"/>
          </a:xfrm>
          <a:prstGeom prst="rect">
            <a:avLst/>
          </a:prstGeom>
          <a:noFill/>
          <a:ln>
            <a:noFill/>
          </a:ln>
        </p:spPr>
      </p:pic>
      <p:pic>
        <p:nvPicPr>
          <p:cNvPr id="670" name="Google Shape;670;p26"/>
          <p:cNvPicPr preferRelativeResize="0"/>
          <p:nvPr/>
        </p:nvPicPr>
        <p:blipFill>
          <a:blip r:embed="rId7">
            <a:alphaModFix/>
          </a:blip>
          <a:stretch>
            <a:fillRect/>
          </a:stretch>
        </p:blipFill>
        <p:spPr>
          <a:xfrm>
            <a:off x="346075" y="2552176"/>
            <a:ext cx="3828450" cy="172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27"/>
          <p:cNvSpPr txBox="1">
            <a:spLocks noGrp="1"/>
          </p:cNvSpPr>
          <p:nvPr>
            <p:ph type="ctrTitle" idx="4294967295"/>
          </p:nvPr>
        </p:nvSpPr>
        <p:spPr>
          <a:xfrm>
            <a:off x="685800" y="262550"/>
            <a:ext cx="7772400" cy="44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Déplacements :</a:t>
            </a:r>
            <a:endParaRPr sz="6000"/>
          </a:p>
          <a:p>
            <a:pPr marL="0" lvl="0" indent="0" algn="ctr" rtl="0">
              <a:spcBef>
                <a:spcPts val="0"/>
              </a:spcBef>
              <a:spcAft>
                <a:spcPts val="0"/>
              </a:spcAft>
              <a:buNone/>
            </a:pPr>
            <a:r>
              <a:rPr lang="en" sz="3000"/>
              <a:t>Bouge</a:t>
            </a:r>
            <a:endParaRPr sz="3000"/>
          </a:p>
          <a:p>
            <a:pPr marL="0" lvl="0" indent="0" algn="ctr" rtl="0">
              <a:spcBef>
                <a:spcPts val="0"/>
              </a:spcBef>
              <a:spcAft>
                <a:spcPts val="0"/>
              </a:spcAft>
              <a:buNone/>
            </a:pPr>
            <a:r>
              <a:rPr lang="en" sz="3000"/>
              <a:t>Avance</a:t>
            </a:r>
            <a:r>
              <a:rPr lang="en" sz="1400"/>
              <a:t> (rotations, degré secondes)</a:t>
            </a:r>
            <a:endParaRPr sz="1400"/>
          </a:p>
          <a:p>
            <a:pPr marL="0" lvl="0" indent="0" algn="ctr" rtl="0">
              <a:spcBef>
                <a:spcPts val="0"/>
              </a:spcBef>
              <a:spcAft>
                <a:spcPts val="0"/>
              </a:spcAft>
              <a:buNone/>
            </a:pPr>
            <a:endParaRPr sz="3000"/>
          </a:p>
        </p:txBody>
      </p:sp>
      <p:sp>
        <p:nvSpPr>
          <p:cNvPr id="676" name="Google Shape;676;p2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13</a:t>
            </a:fld>
            <a:endParaRPr sz="1200">
              <a:solidFill>
                <a:schemeClr val="accent1"/>
              </a:solidFill>
            </a:endParaRPr>
          </a:p>
        </p:txBody>
      </p:sp>
      <p:pic>
        <p:nvPicPr>
          <p:cNvPr id="677" name="Google Shape;677;p27"/>
          <p:cNvPicPr preferRelativeResize="0"/>
          <p:nvPr/>
        </p:nvPicPr>
        <p:blipFill>
          <a:blip r:embed="rId3">
            <a:alphaModFix/>
          </a:blip>
          <a:stretch>
            <a:fillRect/>
          </a:stretch>
        </p:blipFill>
        <p:spPr>
          <a:xfrm>
            <a:off x="8081098" y="167725"/>
            <a:ext cx="794425" cy="767375"/>
          </a:xfrm>
          <a:prstGeom prst="rect">
            <a:avLst/>
          </a:prstGeom>
          <a:noFill/>
          <a:ln>
            <a:noFill/>
          </a:ln>
        </p:spPr>
      </p:pic>
      <p:pic>
        <p:nvPicPr>
          <p:cNvPr id="678" name="Google Shape;678;p27"/>
          <p:cNvPicPr preferRelativeResize="0"/>
          <p:nvPr/>
        </p:nvPicPr>
        <p:blipFill>
          <a:blip r:embed="rId4">
            <a:alphaModFix/>
          </a:blip>
          <a:stretch>
            <a:fillRect/>
          </a:stretch>
        </p:blipFill>
        <p:spPr>
          <a:xfrm>
            <a:off x="4983326" y="2888001"/>
            <a:ext cx="4030250" cy="1899325"/>
          </a:xfrm>
          <a:prstGeom prst="rect">
            <a:avLst/>
          </a:prstGeom>
          <a:noFill/>
          <a:ln>
            <a:noFill/>
          </a:ln>
        </p:spPr>
      </p:pic>
      <p:pic>
        <p:nvPicPr>
          <p:cNvPr id="679" name="Google Shape;679;p27"/>
          <p:cNvPicPr preferRelativeResize="0"/>
          <p:nvPr/>
        </p:nvPicPr>
        <p:blipFill>
          <a:blip r:embed="rId5">
            <a:alphaModFix/>
          </a:blip>
          <a:stretch>
            <a:fillRect/>
          </a:stretch>
        </p:blipFill>
        <p:spPr>
          <a:xfrm>
            <a:off x="321963" y="3136538"/>
            <a:ext cx="4524375" cy="1304925"/>
          </a:xfrm>
          <a:prstGeom prst="rect">
            <a:avLst/>
          </a:prstGeom>
          <a:noFill/>
          <a:ln>
            <a:noFill/>
          </a:ln>
        </p:spPr>
      </p:pic>
      <p:pic>
        <p:nvPicPr>
          <p:cNvPr id="680" name="Google Shape;680;p27"/>
          <p:cNvPicPr preferRelativeResize="0"/>
          <p:nvPr/>
        </p:nvPicPr>
        <p:blipFill>
          <a:blip r:embed="rId6">
            <a:alphaModFix/>
          </a:blip>
          <a:stretch>
            <a:fillRect/>
          </a:stretch>
        </p:blipFill>
        <p:spPr>
          <a:xfrm>
            <a:off x="685799" y="1953949"/>
            <a:ext cx="1403625" cy="934050"/>
          </a:xfrm>
          <a:prstGeom prst="rect">
            <a:avLst/>
          </a:prstGeom>
          <a:noFill/>
          <a:ln>
            <a:noFill/>
          </a:ln>
        </p:spPr>
      </p:pic>
      <p:pic>
        <p:nvPicPr>
          <p:cNvPr id="681" name="Google Shape;681;p27"/>
          <p:cNvPicPr preferRelativeResize="0"/>
          <p:nvPr/>
        </p:nvPicPr>
        <p:blipFill>
          <a:blip r:embed="rId7">
            <a:alphaModFix/>
          </a:blip>
          <a:stretch>
            <a:fillRect/>
          </a:stretch>
        </p:blipFill>
        <p:spPr>
          <a:xfrm>
            <a:off x="6647175" y="1778850"/>
            <a:ext cx="1512325" cy="866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28"/>
          <p:cNvSpPr txBox="1">
            <a:spLocks noGrp="1"/>
          </p:cNvSpPr>
          <p:nvPr>
            <p:ph type="ctrTitle" idx="4294967295"/>
          </p:nvPr>
        </p:nvSpPr>
        <p:spPr>
          <a:xfrm>
            <a:off x="685800" y="52000"/>
            <a:ext cx="7772400" cy="175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Carré :</a:t>
            </a:r>
            <a:endParaRPr sz="3000"/>
          </a:p>
          <a:p>
            <a:pPr marL="0" lvl="0" indent="0" algn="ctr" rtl="0">
              <a:spcBef>
                <a:spcPts val="0"/>
              </a:spcBef>
              <a:spcAft>
                <a:spcPts val="0"/>
              </a:spcAft>
              <a:buNone/>
            </a:pPr>
            <a:r>
              <a:rPr lang="en" sz="3000"/>
              <a:t>Utilise un bloc de répétition </a:t>
            </a:r>
            <a:endParaRPr sz="3000"/>
          </a:p>
        </p:txBody>
      </p:sp>
      <p:sp>
        <p:nvSpPr>
          <p:cNvPr id="687" name="Google Shape;687;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14</a:t>
            </a:fld>
            <a:endParaRPr sz="1200">
              <a:solidFill>
                <a:schemeClr val="accent1"/>
              </a:solidFill>
            </a:endParaRPr>
          </a:p>
        </p:txBody>
      </p:sp>
      <p:pic>
        <p:nvPicPr>
          <p:cNvPr id="688" name="Google Shape;688;p28"/>
          <p:cNvPicPr preferRelativeResize="0"/>
          <p:nvPr/>
        </p:nvPicPr>
        <p:blipFill>
          <a:blip r:embed="rId3">
            <a:alphaModFix/>
          </a:blip>
          <a:stretch>
            <a:fillRect/>
          </a:stretch>
        </p:blipFill>
        <p:spPr>
          <a:xfrm>
            <a:off x="8081098" y="167725"/>
            <a:ext cx="794425" cy="767375"/>
          </a:xfrm>
          <a:prstGeom prst="rect">
            <a:avLst/>
          </a:prstGeom>
          <a:noFill/>
          <a:ln>
            <a:noFill/>
          </a:ln>
        </p:spPr>
      </p:pic>
      <p:pic>
        <p:nvPicPr>
          <p:cNvPr id="689" name="Google Shape;689;p28"/>
          <p:cNvPicPr preferRelativeResize="0"/>
          <p:nvPr/>
        </p:nvPicPr>
        <p:blipFill>
          <a:blip r:embed="rId4">
            <a:alphaModFix/>
          </a:blip>
          <a:stretch>
            <a:fillRect/>
          </a:stretch>
        </p:blipFill>
        <p:spPr>
          <a:xfrm>
            <a:off x="5575972" y="1880522"/>
            <a:ext cx="3299550" cy="3135700"/>
          </a:xfrm>
          <a:prstGeom prst="rect">
            <a:avLst/>
          </a:prstGeom>
          <a:noFill/>
          <a:ln>
            <a:noFill/>
          </a:ln>
        </p:spPr>
      </p:pic>
      <p:pic>
        <p:nvPicPr>
          <p:cNvPr id="690" name="Google Shape;690;p28"/>
          <p:cNvPicPr preferRelativeResize="0"/>
          <p:nvPr/>
        </p:nvPicPr>
        <p:blipFill>
          <a:blip r:embed="rId5">
            <a:alphaModFix/>
          </a:blip>
          <a:stretch>
            <a:fillRect/>
          </a:stretch>
        </p:blipFill>
        <p:spPr>
          <a:xfrm>
            <a:off x="757700" y="1959150"/>
            <a:ext cx="3898050" cy="2238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9"/>
          <p:cNvSpPr txBox="1">
            <a:spLocks noGrp="1"/>
          </p:cNvSpPr>
          <p:nvPr>
            <p:ph type="ctrTitle" idx="4294967295"/>
          </p:nvPr>
        </p:nvSpPr>
        <p:spPr>
          <a:xfrm>
            <a:off x="685800" y="404727"/>
            <a:ext cx="7772400" cy="430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Capteur couleur :</a:t>
            </a:r>
            <a:endParaRPr sz="6000"/>
          </a:p>
          <a:p>
            <a:pPr marL="0" lvl="0" indent="0" algn="ctr" rtl="0">
              <a:spcBef>
                <a:spcPts val="0"/>
              </a:spcBef>
              <a:spcAft>
                <a:spcPts val="0"/>
              </a:spcAft>
              <a:buNone/>
            </a:pPr>
            <a:r>
              <a:rPr lang="en" sz="3000"/>
              <a:t>Quand capteur voit (vert, rouge), fais...</a:t>
            </a:r>
            <a:endParaRPr sz="3000"/>
          </a:p>
        </p:txBody>
      </p:sp>
      <p:sp>
        <p:nvSpPr>
          <p:cNvPr id="696" name="Google Shape;696;p2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15</a:t>
            </a:fld>
            <a:endParaRPr sz="1200">
              <a:solidFill>
                <a:schemeClr val="accent1"/>
              </a:solidFill>
            </a:endParaRPr>
          </a:p>
        </p:txBody>
      </p:sp>
      <p:pic>
        <p:nvPicPr>
          <p:cNvPr id="697" name="Google Shape;697;p29"/>
          <p:cNvPicPr preferRelativeResize="0"/>
          <p:nvPr/>
        </p:nvPicPr>
        <p:blipFill>
          <a:blip r:embed="rId3">
            <a:alphaModFix/>
          </a:blip>
          <a:stretch>
            <a:fillRect/>
          </a:stretch>
        </p:blipFill>
        <p:spPr>
          <a:xfrm>
            <a:off x="8081098" y="167725"/>
            <a:ext cx="794425" cy="767375"/>
          </a:xfrm>
          <a:prstGeom prst="rect">
            <a:avLst/>
          </a:prstGeom>
          <a:noFill/>
          <a:ln>
            <a:noFill/>
          </a:ln>
        </p:spPr>
      </p:pic>
      <p:pic>
        <p:nvPicPr>
          <p:cNvPr id="698" name="Google Shape;698;p29"/>
          <p:cNvPicPr preferRelativeResize="0"/>
          <p:nvPr/>
        </p:nvPicPr>
        <p:blipFill>
          <a:blip r:embed="rId4">
            <a:alphaModFix/>
          </a:blip>
          <a:stretch>
            <a:fillRect/>
          </a:stretch>
        </p:blipFill>
        <p:spPr>
          <a:xfrm>
            <a:off x="4846338" y="2957700"/>
            <a:ext cx="4029075" cy="1447800"/>
          </a:xfrm>
          <a:prstGeom prst="rect">
            <a:avLst/>
          </a:prstGeom>
          <a:noFill/>
          <a:ln>
            <a:noFill/>
          </a:ln>
        </p:spPr>
      </p:pic>
      <p:pic>
        <p:nvPicPr>
          <p:cNvPr id="699" name="Google Shape;699;p29"/>
          <p:cNvPicPr preferRelativeResize="0"/>
          <p:nvPr/>
        </p:nvPicPr>
        <p:blipFill>
          <a:blip r:embed="rId5">
            <a:alphaModFix/>
          </a:blip>
          <a:stretch>
            <a:fillRect/>
          </a:stretch>
        </p:blipFill>
        <p:spPr>
          <a:xfrm>
            <a:off x="350550" y="2957700"/>
            <a:ext cx="4495800" cy="1390650"/>
          </a:xfrm>
          <a:prstGeom prst="rect">
            <a:avLst/>
          </a:prstGeom>
          <a:noFill/>
          <a:ln>
            <a:noFill/>
          </a:ln>
        </p:spPr>
      </p:pic>
      <p:pic>
        <p:nvPicPr>
          <p:cNvPr id="700" name="Google Shape;700;p29"/>
          <p:cNvPicPr preferRelativeResize="0"/>
          <p:nvPr/>
        </p:nvPicPr>
        <p:blipFill>
          <a:blip r:embed="rId6">
            <a:alphaModFix/>
          </a:blip>
          <a:stretch>
            <a:fillRect/>
          </a:stretch>
        </p:blipFill>
        <p:spPr>
          <a:xfrm>
            <a:off x="685799" y="1953949"/>
            <a:ext cx="1403625" cy="934050"/>
          </a:xfrm>
          <a:prstGeom prst="rect">
            <a:avLst/>
          </a:prstGeom>
          <a:noFill/>
          <a:ln>
            <a:noFill/>
          </a:ln>
        </p:spPr>
      </p:pic>
      <p:pic>
        <p:nvPicPr>
          <p:cNvPr id="701" name="Google Shape;701;p29"/>
          <p:cNvPicPr preferRelativeResize="0"/>
          <p:nvPr/>
        </p:nvPicPr>
        <p:blipFill>
          <a:blip r:embed="rId7">
            <a:alphaModFix/>
          </a:blip>
          <a:stretch>
            <a:fillRect/>
          </a:stretch>
        </p:blipFill>
        <p:spPr>
          <a:xfrm>
            <a:off x="6647175" y="1931250"/>
            <a:ext cx="1512325" cy="866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0"/>
          <p:cNvSpPr txBox="1">
            <a:spLocks noGrp="1"/>
          </p:cNvSpPr>
          <p:nvPr>
            <p:ph type="ctrTitle" idx="4294967295"/>
          </p:nvPr>
        </p:nvSpPr>
        <p:spPr>
          <a:xfrm>
            <a:off x="685800" y="404727"/>
            <a:ext cx="7772400" cy="430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Capteur distance:</a:t>
            </a:r>
            <a:endParaRPr sz="3000"/>
          </a:p>
          <a:p>
            <a:pPr marL="0" lvl="0" indent="0" algn="ctr" rtl="0">
              <a:spcBef>
                <a:spcPts val="0"/>
              </a:spcBef>
              <a:spcAft>
                <a:spcPts val="0"/>
              </a:spcAft>
              <a:buNone/>
            </a:pPr>
            <a:r>
              <a:rPr lang="en" sz="3000"/>
              <a:t>Fais un son lorsque... </a:t>
            </a:r>
            <a:endParaRPr sz="3000"/>
          </a:p>
        </p:txBody>
      </p:sp>
      <p:sp>
        <p:nvSpPr>
          <p:cNvPr id="707" name="Google Shape;707;p3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16</a:t>
            </a:fld>
            <a:endParaRPr sz="1200">
              <a:solidFill>
                <a:schemeClr val="accent1"/>
              </a:solidFill>
            </a:endParaRPr>
          </a:p>
        </p:txBody>
      </p:sp>
      <p:pic>
        <p:nvPicPr>
          <p:cNvPr id="708" name="Google Shape;708;p30"/>
          <p:cNvPicPr preferRelativeResize="0"/>
          <p:nvPr/>
        </p:nvPicPr>
        <p:blipFill>
          <a:blip r:embed="rId3">
            <a:alphaModFix/>
          </a:blip>
          <a:stretch>
            <a:fillRect/>
          </a:stretch>
        </p:blipFill>
        <p:spPr>
          <a:xfrm>
            <a:off x="8081098" y="167725"/>
            <a:ext cx="794425" cy="767375"/>
          </a:xfrm>
          <a:prstGeom prst="rect">
            <a:avLst/>
          </a:prstGeom>
          <a:noFill/>
          <a:ln>
            <a:noFill/>
          </a:ln>
        </p:spPr>
      </p:pic>
      <p:pic>
        <p:nvPicPr>
          <p:cNvPr id="709" name="Google Shape;709;p30"/>
          <p:cNvPicPr preferRelativeResize="0"/>
          <p:nvPr/>
        </p:nvPicPr>
        <p:blipFill>
          <a:blip r:embed="rId4">
            <a:alphaModFix/>
          </a:blip>
          <a:stretch>
            <a:fillRect/>
          </a:stretch>
        </p:blipFill>
        <p:spPr>
          <a:xfrm>
            <a:off x="4681625" y="3060275"/>
            <a:ext cx="3981450" cy="1409700"/>
          </a:xfrm>
          <a:prstGeom prst="rect">
            <a:avLst/>
          </a:prstGeom>
          <a:noFill/>
          <a:ln>
            <a:noFill/>
          </a:ln>
        </p:spPr>
      </p:pic>
      <p:pic>
        <p:nvPicPr>
          <p:cNvPr id="710" name="Google Shape;710;p30"/>
          <p:cNvPicPr preferRelativeResize="0"/>
          <p:nvPr/>
        </p:nvPicPr>
        <p:blipFill>
          <a:blip r:embed="rId5">
            <a:alphaModFix/>
          </a:blip>
          <a:stretch>
            <a:fillRect/>
          </a:stretch>
        </p:blipFill>
        <p:spPr>
          <a:xfrm>
            <a:off x="331088" y="3103125"/>
            <a:ext cx="4448175" cy="1323975"/>
          </a:xfrm>
          <a:prstGeom prst="rect">
            <a:avLst/>
          </a:prstGeom>
          <a:noFill/>
          <a:ln>
            <a:noFill/>
          </a:ln>
        </p:spPr>
      </p:pic>
      <p:pic>
        <p:nvPicPr>
          <p:cNvPr id="711" name="Google Shape;711;p30"/>
          <p:cNvPicPr preferRelativeResize="0"/>
          <p:nvPr/>
        </p:nvPicPr>
        <p:blipFill>
          <a:blip r:embed="rId6">
            <a:alphaModFix/>
          </a:blip>
          <a:stretch>
            <a:fillRect/>
          </a:stretch>
        </p:blipFill>
        <p:spPr>
          <a:xfrm>
            <a:off x="685799" y="1953949"/>
            <a:ext cx="1403625" cy="934050"/>
          </a:xfrm>
          <a:prstGeom prst="rect">
            <a:avLst/>
          </a:prstGeom>
          <a:noFill/>
          <a:ln>
            <a:noFill/>
          </a:ln>
        </p:spPr>
      </p:pic>
      <p:pic>
        <p:nvPicPr>
          <p:cNvPr id="712" name="Google Shape;712;p30"/>
          <p:cNvPicPr preferRelativeResize="0"/>
          <p:nvPr/>
        </p:nvPicPr>
        <p:blipFill>
          <a:blip r:embed="rId7">
            <a:alphaModFix/>
          </a:blip>
          <a:stretch>
            <a:fillRect/>
          </a:stretch>
        </p:blipFill>
        <p:spPr>
          <a:xfrm>
            <a:off x="6647175" y="2083650"/>
            <a:ext cx="1512325" cy="866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1"/>
          <p:cNvSpPr txBox="1">
            <a:spLocks noGrp="1"/>
          </p:cNvSpPr>
          <p:nvPr>
            <p:ph type="ctrTitle" idx="4294967295"/>
          </p:nvPr>
        </p:nvSpPr>
        <p:spPr>
          <a:xfrm>
            <a:off x="226750" y="226750"/>
            <a:ext cx="8231400" cy="44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800"/>
              <a:t>Capteur pression/force:</a:t>
            </a:r>
            <a:endParaRPr sz="5800"/>
          </a:p>
          <a:p>
            <a:pPr marL="0" lvl="0" indent="0" algn="ctr" rtl="0">
              <a:spcBef>
                <a:spcPts val="0"/>
              </a:spcBef>
              <a:spcAft>
                <a:spcPts val="0"/>
              </a:spcAft>
              <a:buNone/>
            </a:pPr>
            <a:r>
              <a:rPr lang="en" sz="3000"/>
              <a:t>Quand … faire </a:t>
            </a:r>
            <a:endParaRPr sz="3000"/>
          </a:p>
        </p:txBody>
      </p:sp>
      <p:sp>
        <p:nvSpPr>
          <p:cNvPr id="718" name="Google Shape;718;p3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17</a:t>
            </a:fld>
            <a:endParaRPr sz="1200">
              <a:solidFill>
                <a:schemeClr val="accent1"/>
              </a:solidFill>
            </a:endParaRPr>
          </a:p>
        </p:txBody>
      </p:sp>
      <p:pic>
        <p:nvPicPr>
          <p:cNvPr id="719" name="Google Shape;719;p31"/>
          <p:cNvPicPr preferRelativeResize="0"/>
          <p:nvPr/>
        </p:nvPicPr>
        <p:blipFill>
          <a:blip r:embed="rId3">
            <a:alphaModFix/>
          </a:blip>
          <a:stretch>
            <a:fillRect/>
          </a:stretch>
        </p:blipFill>
        <p:spPr>
          <a:xfrm>
            <a:off x="8233498" y="167725"/>
            <a:ext cx="794425" cy="767375"/>
          </a:xfrm>
          <a:prstGeom prst="rect">
            <a:avLst/>
          </a:prstGeom>
          <a:noFill/>
          <a:ln>
            <a:noFill/>
          </a:ln>
        </p:spPr>
      </p:pic>
      <p:pic>
        <p:nvPicPr>
          <p:cNvPr id="720" name="Google Shape;720;p31"/>
          <p:cNvPicPr preferRelativeResize="0"/>
          <p:nvPr/>
        </p:nvPicPr>
        <p:blipFill>
          <a:blip r:embed="rId4">
            <a:alphaModFix/>
          </a:blip>
          <a:stretch>
            <a:fillRect/>
          </a:stretch>
        </p:blipFill>
        <p:spPr>
          <a:xfrm>
            <a:off x="5799350" y="2034088"/>
            <a:ext cx="3143250" cy="3057525"/>
          </a:xfrm>
          <a:prstGeom prst="rect">
            <a:avLst/>
          </a:prstGeom>
          <a:noFill/>
          <a:ln>
            <a:noFill/>
          </a:ln>
        </p:spPr>
      </p:pic>
      <p:pic>
        <p:nvPicPr>
          <p:cNvPr id="721" name="Google Shape;721;p31"/>
          <p:cNvPicPr preferRelativeResize="0"/>
          <p:nvPr/>
        </p:nvPicPr>
        <p:blipFill>
          <a:blip r:embed="rId5">
            <a:alphaModFix/>
          </a:blip>
          <a:stretch>
            <a:fillRect/>
          </a:stretch>
        </p:blipFill>
        <p:spPr>
          <a:xfrm>
            <a:off x="685799" y="1488524"/>
            <a:ext cx="1403625" cy="934050"/>
          </a:xfrm>
          <a:prstGeom prst="rect">
            <a:avLst/>
          </a:prstGeom>
          <a:noFill/>
          <a:ln>
            <a:noFill/>
          </a:ln>
        </p:spPr>
      </p:pic>
      <p:pic>
        <p:nvPicPr>
          <p:cNvPr id="722" name="Google Shape;722;p31"/>
          <p:cNvPicPr preferRelativeResize="0"/>
          <p:nvPr/>
        </p:nvPicPr>
        <p:blipFill>
          <a:blip r:embed="rId6">
            <a:alphaModFix/>
          </a:blip>
          <a:stretch>
            <a:fillRect/>
          </a:stretch>
        </p:blipFill>
        <p:spPr>
          <a:xfrm>
            <a:off x="6647175" y="1321650"/>
            <a:ext cx="1512325" cy="866075"/>
          </a:xfrm>
          <a:prstGeom prst="rect">
            <a:avLst/>
          </a:prstGeom>
          <a:noFill/>
          <a:ln>
            <a:noFill/>
          </a:ln>
        </p:spPr>
      </p:pic>
      <p:pic>
        <p:nvPicPr>
          <p:cNvPr id="723" name="Google Shape;723;p31"/>
          <p:cNvPicPr preferRelativeResize="0"/>
          <p:nvPr/>
        </p:nvPicPr>
        <p:blipFill>
          <a:blip r:embed="rId7">
            <a:alphaModFix/>
          </a:blip>
          <a:stretch>
            <a:fillRect/>
          </a:stretch>
        </p:blipFill>
        <p:spPr>
          <a:xfrm>
            <a:off x="533400" y="2991038"/>
            <a:ext cx="4838700" cy="1228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2"/>
          <p:cNvSpPr txBox="1">
            <a:spLocks noGrp="1"/>
          </p:cNvSpPr>
          <p:nvPr>
            <p:ph type="ctrTitle" idx="4294967295"/>
          </p:nvPr>
        </p:nvSpPr>
        <p:spPr>
          <a:xfrm>
            <a:off x="381875" y="404725"/>
            <a:ext cx="8076300" cy="430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Capteur gyroscopique:</a:t>
            </a:r>
            <a:endParaRPr sz="6000"/>
          </a:p>
          <a:p>
            <a:pPr marL="0" lvl="0" indent="0" algn="ctr" rtl="0">
              <a:spcBef>
                <a:spcPts val="0"/>
              </a:spcBef>
              <a:spcAft>
                <a:spcPts val="0"/>
              </a:spcAft>
              <a:buNone/>
            </a:pPr>
            <a:r>
              <a:rPr lang="en" sz="3000"/>
              <a:t>Quand … faire </a:t>
            </a:r>
            <a:endParaRPr sz="3000"/>
          </a:p>
        </p:txBody>
      </p:sp>
      <p:sp>
        <p:nvSpPr>
          <p:cNvPr id="729" name="Google Shape;729;p32"/>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18</a:t>
            </a:fld>
            <a:endParaRPr sz="1200">
              <a:solidFill>
                <a:schemeClr val="accent1"/>
              </a:solidFill>
            </a:endParaRPr>
          </a:p>
        </p:txBody>
      </p:sp>
      <p:pic>
        <p:nvPicPr>
          <p:cNvPr id="730" name="Google Shape;730;p32"/>
          <p:cNvPicPr preferRelativeResize="0"/>
          <p:nvPr/>
        </p:nvPicPr>
        <p:blipFill>
          <a:blip r:embed="rId3">
            <a:alphaModFix/>
          </a:blip>
          <a:stretch>
            <a:fillRect/>
          </a:stretch>
        </p:blipFill>
        <p:spPr>
          <a:xfrm>
            <a:off x="8233498" y="167725"/>
            <a:ext cx="794425" cy="767375"/>
          </a:xfrm>
          <a:prstGeom prst="rect">
            <a:avLst/>
          </a:prstGeom>
          <a:noFill/>
          <a:ln>
            <a:noFill/>
          </a:ln>
        </p:spPr>
      </p:pic>
      <p:pic>
        <p:nvPicPr>
          <p:cNvPr id="731" name="Google Shape;731;p32"/>
          <p:cNvPicPr preferRelativeResize="0"/>
          <p:nvPr/>
        </p:nvPicPr>
        <p:blipFill>
          <a:blip r:embed="rId4">
            <a:alphaModFix/>
          </a:blip>
          <a:stretch>
            <a:fillRect/>
          </a:stretch>
        </p:blipFill>
        <p:spPr>
          <a:xfrm>
            <a:off x="6138425" y="2804850"/>
            <a:ext cx="2667000" cy="1371600"/>
          </a:xfrm>
          <a:prstGeom prst="rect">
            <a:avLst/>
          </a:prstGeom>
          <a:noFill/>
          <a:ln>
            <a:noFill/>
          </a:ln>
        </p:spPr>
      </p:pic>
      <p:pic>
        <p:nvPicPr>
          <p:cNvPr id="732" name="Google Shape;732;p32"/>
          <p:cNvPicPr preferRelativeResize="0"/>
          <p:nvPr/>
        </p:nvPicPr>
        <p:blipFill>
          <a:blip r:embed="rId5">
            <a:alphaModFix/>
          </a:blip>
          <a:stretch>
            <a:fillRect/>
          </a:stretch>
        </p:blipFill>
        <p:spPr>
          <a:xfrm>
            <a:off x="536425" y="3014400"/>
            <a:ext cx="3905250" cy="1162050"/>
          </a:xfrm>
          <a:prstGeom prst="rect">
            <a:avLst/>
          </a:prstGeom>
          <a:noFill/>
          <a:ln>
            <a:noFill/>
          </a:ln>
        </p:spPr>
      </p:pic>
      <p:pic>
        <p:nvPicPr>
          <p:cNvPr id="733" name="Google Shape;733;p32"/>
          <p:cNvPicPr preferRelativeResize="0"/>
          <p:nvPr/>
        </p:nvPicPr>
        <p:blipFill>
          <a:blip r:embed="rId6">
            <a:alphaModFix/>
          </a:blip>
          <a:stretch>
            <a:fillRect/>
          </a:stretch>
        </p:blipFill>
        <p:spPr>
          <a:xfrm>
            <a:off x="685799" y="1739124"/>
            <a:ext cx="1403625" cy="934050"/>
          </a:xfrm>
          <a:prstGeom prst="rect">
            <a:avLst/>
          </a:prstGeom>
          <a:noFill/>
          <a:ln>
            <a:noFill/>
          </a:ln>
        </p:spPr>
      </p:pic>
      <p:pic>
        <p:nvPicPr>
          <p:cNvPr id="734" name="Google Shape;734;p32"/>
          <p:cNvPicPr preferRelativeResize="0"/>
          <p:nvPr/>
        </p:nvPicPr>
        <p:blipFill>
          <a:blip r:embed="rId7">
            <a:alphaModFix/>
          </a:blip>
          <a:stretch>
            <a:fillRect/>
          </a:stretch>
        </p:blipFill>
        <p:spPr>
          <a:xfrm>
            <a:off x="6715763" y="1773112"/>
            <a:ext cx="1512325" cy="866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3"/>
          <p:cNvSpPr txBox="1">
            <a:spLocks noGrp="1"/>
          </p:cNvSpPr>
          <p:nvPr>
            <p:ph type="ctrTitle"/>
          </p:nvPr>
        </p:nvSpPr>
        <p:spPr>
          <a:xfrm>
            <a:off x="274150" y="210750"/>
            <a:ext cx="7945500" cy="47220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2400" b="1" u="sng">
                <a:solidFill>
                  <a:schemeClr val="hlink"/>
                </a:solidFill>
                <a:latin typeface="Ubuntu"/>
                <a:ea typeface="Ubuntu"/>
                <a:cs typeface="Ubuntu"/>
                <a:sym typeface="Ubuntu"/>
                <a:hlinkClick r:id="rId3"/>
              </a:rPr>
              <a:t>Tâches en mathématique :</a:t>
            </a:r>
            <a:endParaRPr sz="1400">
              <a:solidFill>
                <a:srgbClr val="0069BF"/>
              </a:solidFill>
              <a:highlight>
                <a:schemeClr val="lt1"/>
              </a:highlight>
              <a:latin typeface="Ubuntu"/>
              <a:ea typeface="Ubuntu"/>
              <a:cs typeface="Ubuntu"/>
              <a:sym typeface="Ubuntu"/>
            </a:endParaRPr>
          </a:p>
          <a:p>
            <a:pPr marL="457200" lvl="0" indent="-330200" algn="l" rtl="0">
              <a:lnSpc>
                <a:spcPct val="115000"/>
              </a:lnSpc>
              <a:spcBef>
                <a:spcPts val="100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1 : Avancer lentement sur une distance d’environ 60 cm.</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2 : Reculer rapidement pendant 3 secondes en utilisant les nombres négatifs.</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3 : Avancer de 235 mm, faire une pause de 3 secondes et reculer en 3 blocs en ajoutant 3 blocs de distance (Stratégie : utiliser la décomposition du nombre).</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4 : Avancer de 235 mm, tourner de 90</a:t>
            </a:r>
            <a:r>
              <a:rPr lang="en" sz="1600" baseline="30000">
                <a:solidFill>
                  <a:srgbClr val="0069BF"/>
                </a:solidFill>
                <a:highlight>
                  <a:schemeClr val="lt1"/>
                </a:highlight>
                <a:latin typeface="Ubuntu"/>
                <a:ea typeface="Ubuntu"/>
                <a:cs typeface="Ubuntu"/>
                <a:sym typeface="Ubuntu"/>
              </a:rPr>
              <a:t>0</a:t>
            </a:r>
            <a:r>
              <a:rPr lang="en" sz="1600">
                <a:solidFill>
                  <a:srgbClr val="0069BF"/>
                </a:solidFill>
                <a:highlight>
                  <a:schemeClr val="lt1"/>
                </a:highlight>
                <a:latin typeface="Ubuntu"/>
                <a:ea typeface="Ubuntu"/>
                <a:cs typeface="Ubuntu"/>
                <a:sym typeface="Ubuntu"/>
              </a:rPr>
              <a:t>, reculer de la moitié de la distance et émettre une son.</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5 : Tracer un carré dont le périmètre est de 160 cm. Défi supplémentaire : utiliser le moins de blocs possibles.</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6 : Dessiner un triangle dont un côté mesure 3 rotations.</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7 : Tracer une autre forme géométrique dont le périmètre est 120 cm et ajouter un affichage à la fin du trajet. Défi supplémentaire : utiliser le moins de blocs possibles.</a:t>
            </a:r>
            <a:endParaRPr sz="1600">
              <a:solidFill>
                <a:srgbClr val="0069BF"/>
              </a:solidFill>
              <a:highlight>
                <a:schemeClr val="lt1"/>
              </a:highlight>
              <a:latin typeface="Ubuntu"/>
              <a:ea typeface="Ubuntu"/>
              <a:cs typeface="Ubuntu"/>
              <a:sym typeface="Ubuntu"/>
            </a:endParaRPr>
          </a:p>
          <a:p>
            <a:pPr marL="0" lvl="0" indent="0" algn="l" rtl="0">
              <a:lnSpc>
                <a:spcPct val="100000"/>
              </a:lnSpc>
              <a:spcBef>
                <a:spcPts val="100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15000"/>
              </a:lnSpc>
              <a:spcBef>
                <a:spcPts val="0"/>
              </a:spcBef>
              <a:spcAft>
                <a:spcPts val="3100"/>
              </a:spcAft>
              <a:buNone/>
            </a:pPr>
            <a:endParaRPr/>
          </a:p>
        </p:txBody>
      </p:sp>
      <p:sp>
        <p:nvSpPr>
          <p:cNvPr id="740" name="Google Shape;740;p33"/>
          <p:cNvSpPr txBox="1">
            <a:spLocks noGrp="1"/>
          </p:cNvSpPr>
          <p:nvPr>
            <p:ph type="sldNum" idx="4294967295"/>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pic>
        <p:nvPicPr>
          <p:cNvPr id="741" name="Google Shape;741;p33"/>
          <p:cNvPicPr preferRelativeResize="0"/>
          <p:nvPr/>
        </p:nvPicPr>
        <p:blipFill>
          <a:blip r:embed="rId4">
            <a:alphaModFix/>
          </a:blip>
          <a:stretch>
            <a:fillRect/>
          </a:stretch>
        </p:blipFill>
        <p:spPr>
          <a:xfrm>
            <a:off x="8090048" y="175525"/>
            <a:ext cx="794425" cy="76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16"/>
          <p:cNvSpPr txBox="1">
            <a:spLocks noGrp="1"/>
          </p:cNvSpPr>
          <p:nvPr>
            <p:ph type="body" idx="4294967295"/>
          </p:nvPr>
        </p:nvSpPr>
        <p:spPr>
          <a:xfrm>
            <a:off x="3775400" y="1723488"/>
            <a:ext cx="4641300" cy="2137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solidFill>
                  <a:schemeClr val="dk2"/>
                </a:solidFill>
              </a:rPr>
              <a:t>Bonjour!</a:t>
            </a:r>
            <a:endParaRPr sz="3600" b="1">
              <a:solidFill>
                <a:schemeClr val="dk2"/>
              </a:solidFill>
            </a:endParaRPr>
          </a:p>
          <a:p>
            <a:pPr marL="0" lvl="0" indent="0" algn="l" rtl="0">
              <a:spcBef>
                <a:spcPts val="600"/>
              </a:spcBef>
              <a:spcAft>
                <a:spcPts val="0"/>
              </a:spcAft>
              <a:buNone/>
            </a:pPr>
            <a:r>
              <a:rPr lang="en" sz="3600" b="1">
                <a:solidFill>
                  <a:schemeClr val="dk2"/>
                </a:solidFill>
                <a:latin typeface="Ubuntu"/>
                <a:ea typeface="Ubuntu"/>
                <a:cs typeface="Ubuntu"/>
                <a:sym typeface="Ubuntu"/>
              </a:rPr>
              <a:t>Sonya Fiset</a:t>
            </a:r>
            <a:endParaRPr sz="3600" b="1">
              <a:solidFill>
                <a:schemeClr val="dk2"/>
              </a:solidFill>
              <a:latin typeface="Ubuntu"/>
              <a:ea typeface="Ubuntu"/>
              <a:cs typeface="Ubuntu"/>
              <a:sym typeface="Ubuntu"/>
            </a:endParaRPr>
          </a:p>
          <a:p>
            <a:pPr marL="0" lvl="0" indent="0" algn="l" rtl="0">
              <a:spcBef>
                <a:spcPts val="600"/>
              </a:spcBef>
              <a:spcAft>
                <a:spcPts val="0"/>
              </a:spcAft>
              <a:buNone/>
            </a:pPr>
            <a:r>
              <a:rPr lang="en" sz="2000" b="1" u="sng">
                <a:solidFill>
                  <a:schemeClr val="hlink"/>
                </a:solidFill>
                <a:latin typeface="Ubuntu"/>
                <a:ea typeface="Ubuntu"/>
                <a:cs typeface="Ubuntu"/>
                <a:sym typeface="Ubuntu"/>
                <a:hlinkClick r:id="rId3"/>
              </a:rPr>
              <a:t>sonya.fiset@recitmst.qc.ca</a:t>
            </a:r>
            <a:endParaRPr sz="2000" b="1">
              <a:solidFill>
                <a:schemeClr val="dk2"/>
              </a:solidFill>
              <a:latin typeface="Ubuntu"/>
              <a:ea typeface="Ubuntu"/>
              <a:cs typeface="Ubuntu"/>
              <a:sym typeface="Ubuntu"/>
            </a:endParaRPr>
          </a:p>
          <a:p>
            <a:pPr marL="0" lvl="0" indent="0" algn="l" rtl="0">
              <a:spcBef>
                <a:spcPts val="600"/>
              </a:spcBef>
              <a:spcAft>
                <a:spcPts val="0"/>
              </a:spcAft>
              <a:buNone/>
            </a:pPr>
            <a:endParaRPr sz="2000" b="1">
              <a:latin typeface="Ubuntu"/>
              <a:ea typeface="Ubuntu"/>
              <a:cs typeface="Ubuntu"/>
              <a:sym typeface="Ubuntu"/>
            </a:endParaRPr>
          </a:p>
        </p:txBody>
      </p:sp>
      <p:sp>
        <p:nvSpPr>
          <p:cNvPr id="556" name="Google Shape;556;p16"/>
          <p:cNvSpPr txBox="1">
            <a:spLocks noGrp="1"/>
          </p:cNvSpPr>
          <p:nvPr>
            <p:ph type="sldNum" idx="12"/>
          </p:nvPr>
        </p:nvSpPr>
        <p:spPr>
          <a:xfrm>
            <a:off x="5730200" y="6471066"/>
            <a:ext cx="731700" cy="38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557" name="Google Shape;557;p16"/>
          <p:cNvPicPr preferRelativeResize="0"/>
          <p:nvPr/>
        </p:nvPicPr>
        <p:blipFill>
          <a:blip r:embed="rId4">
            <a:alphaModFix/>
          </a:blip>
          <a:stretch>
            <a:fillRect/>
          </a:stretch>
        </p:blipFill>
        <p:spPr>
          <a:xfrm>
            <a:off x="2581275" y="247500"/>
            <a:ext cx="3981450" cy="1143000"/>
          </a:xfrm>
          <a:prstGeom prst="rect">
            <a:avLst/>
          </a:prstGeom>
          <a:noFill/>
          <a:ln>
            <a:noFill/>
          </a:ln>
        </p:spPr>
      </p:pic>
      <p:sp>
        <p:nvSpPr>
          <p:cNvPr id="558" name="Google Shape;558;p16"/>
          <p:cNvSpPr txBox="1"/>
          <p:nvPr/>
        </p:nvSpPr>
        <p:spPr>
          <a:xfrm>
            <a:off x="2104238" y="4193963"/>
            <a:ext cx="5018400" cy="66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u="sng">
              <a:solidFill>
                <a:srgbClr val="0000FF"/>
              </a:solidFill>
              <a:latin typeface="Ubuntu"/>
              <a:ea typeface="Ubuntu"/>
              <a:cs typeface="Ubuntu"/>
              <a:sym typeface="Ubuntu"/>
            </a:endParaRPr>
          </a:p>
          <a:p>
            <a:pPr marL="0" lvl="0" indent="0" algn="ctr" rtl="0">
              <a:spcBef>
                <a:spcPts val="0"/>
              </a:spcBef>
              <a:spcAft>
                <a:spcPts val="0"/>
              </a:spcAft>
              <a:buNone/>
            </a:pPr>
            <a:endParaRPr sz="1400" b="1" u="sng">
              <a:solidFill>
                <a:srgbClr val="0000FF"/>
              </a:solidFill>
              <a:latin typeface="Ubuntu"/>
              <a:ea typeface="Ubuntu"/>
              <a:cs typeface="Ubuntu"/>
              <a:sym typeface="Ubuntu"/>
            </a:endParaRPr>
          </a:p>
          <a:p>
            <a:pPr marL="0" lvl="0" indent="0" algn="ctr" rtl="0">
              <a:spcBef>
                <a:spcPts val="0"/>
              </a:spcBef>
              <a:spcAft>
                <a:spcPts val="0"/>
              </a:spcAft>
              <a:buNone/>
            </a:pPr>
            <a:r>
              <a:rPr lang="en" sz="1400" b="1">
                <a:latin typeface="Ubuntu"/>
                <a:ea typeface="Ubuntu"/>
                <a:cs typeface="Ubuntu"/>
                <a:sym typeface="Ubuntu"/>
              </a:rPr>
              <a:t>Pour plus de détails : </a:t>
            </a:r>
            <a:r>
              <a:rPr lang="en" sz="1400" b="1" u="sng">
                <a:solidFill>
                  <a:srgbClr val="0000FF"/>
                </a:solidFill>
                <a:latin typeface="Ubuntu"/>
                <a:ea typeface="Ubuntu"/>
                <a:cs typeface="Ubuntu"/>
                <a:sym typeface="Ubuntu"/>
                <a:hlinkClick r:id="rId5">
                  <a:extLst>
                    <a:ext uri="{A12FA001-AC4F-418D-AE19-62706E023703}">
                      <ahyp:hlinkClr xmlns:ahyp="http://schemas.microsoft.com/office/drawing/2018/hyperlinkcolor" val="tx"/>
                    </a:ext>
                  </a:extLst>
                </a:hlinkClick>
              </a:rPr>
              <a:t>recitmst.qc.ca</a:t>
            </a:r>
            <a:endParaRPr sz="1400" b="1" u="sng">
              <a:solidFill>
                <a:srgbClr val="0000FF"/>
              </a:solidFill>
              <a:latin typeface="Ubuntu"/>
              <a:ea typeface="Ubuntu"/>
              <a:cs typeface="Ubuntu"/>
              <a:sym typeface="Ubuntu"/>
            </a:endParaRPr>
          </a:p>
        </p:txBody>
      </p:sp>
      <p:pic>
        <p:nvPicPr>
          <p:cNvPr id="559" name="Google Shape;559;p16"/>
          <p:cNvPicPr preferRelativeResize="0"/>
          <p:nvPr/>
        </p:nvPicPr>
        <p:blipFill rotWithShape="1">
          <a:blip r:embed="rId6">
            <a:alphaModFix/>
          </a:blip>
          <a:srcRect l="3113" t="6884" r="3113" b="28657"/>
          <a:stretch/>
        </p:blipFill>
        <p:spPr>
          <a:xfrm>
            <a:off x="928700" y="1768100"/>
            <a:ext cx="2121900" cy="19542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4"/>
          <p:cNvSpPr txBox="1">
            <a:spLocks noGrp="1"/>
          </p:cNvSpPr>
          <p:nvPr>
            <p:ph type="ctrTitle"/>
          </p:nvPr>
        </p:nvSpPr>
        <p:spPr>
          <a:xfrm>
            <a:off x="322225" y="262075"/>
            <a:ext cx="7810500" cy="472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u="sng">
                <a:solidFill>
                  <a:schemeClr val="hlink"/>
                </a:solidFill>
                <a:latin typeface="Ubuntu"/>
                <a:ea typeface="Ubuntu"/>
                <a:cs typeface="Ubuntu"/>
                <a:sym typeface="Ubuntu"/>
                <a:hlinkClick r:id="rId3"/>
              </a:rPr>
              <a:t>Tâches en mathématique :</a:t>
            </a:r>
            <a:endParaRPr sz="1400" b="1">
              <a:solidFill>
                <a:srgbClr val="FAA22A"/>
              </a:solidFill>
              <a:latin typeface="Ubuntu"/>
              <a:ea typeface="Ubuntu"/>
              <a:cs typeface="Ubuntu"/>
              <a:sym typeface="Ubuntu"/>
            </a:endParaRPr>
          </a:p>
          <a:p>
            <a:pPr marL="457200" lvl="0" indent="-330200" algn="l" rtl="0">
              <a:lnSpc>
                <a:spcPct val="115000"/>
              </a:lnSpc>
              <a:spcBef>
                <a:spcPts val="310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8 : Arrêter le robot devant un obstacle, émettre un bruit et afficher une image pour attirer l’attention.</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9 T : Tracer la lettre T et ajouter un effet de lumière et de son à la fin du tracé. La barre du T doit mesurer la moitié de la tige.</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10 : Produire une régularité en utilisant le son, l’affichage ou le déplacement.</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11 : Mesurer et afficher une distance en utilisant le capteur ultrason.</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12 : Avancer si un objet se trouve entre deux distances.</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13 : Avancer à des vitesses aléatoires.</a:t>
            </a:r>
            <a:endParaRPr sz="1600">
              <a:solidFill>
                <a:srgbClr val="0069BF"/>
              </a:solidFill>
              <a:highlight>
                <a:schemeClr val="lt1"/>
              </a:highlight>
              <a:latin typeface="Ubuntu"/>
              <a:ea typeface="Ubuntu"/>
              <a:cs typeface="Ubuntu"/>
              <a:sym typeface="Ubuntu"/>
            </a:endParaRPr>
          </a:p>
          <a:p>
            <a:pPr marL="457200" lvl="0" indent="-330200" algn="l" rtl="0">
              <a:lnSpc>
                <a:spcPct val="115000"/>
              </a:lnSpc>
              <a:spcBef>
                <a:spcPts val="0"/>
              </a:spcBef>
              <a:spcAft>
                <a:spcPts val="0"/>
              </a:spcAft>
              <a:buClr>
                <a:srgbClr val="0069BF"/>
              </a:buClr>
              <a:buSzPts val="1600"/>
              <a:buFont typeface="Ubuntu"/>
              <a:buChar char="●"/>
            </a:pPr>
            <a:r>
              <a:rPr lang="en" sz="1600">
                <a:solidFill>
                  <a:srgbClr val="0069BF"/>
                </a:solidFill>
                <a:highlight>
                  <a:schemeClr val="lt1"/>
                </a:highlight>
                <a:latin typeface="Ubuntu"/>
                <a:ea typeface="Ubuntu"/>
                <a:cs typeface="Ubuntu"/>
                <a:sym typeface="Ubuntu"/>
              </a:rPr>
              <a:t>Défi 14 : Accélérer et décélérer.</a:t>
            </a:r>
            <a:endParaRPr sz="1600" u="sng">
              <a:solidFill>
                <a:srgbClr val="0069BF"/>
              </a:solidFill>
              <a:highlight>
                <a:schemeClr val="lt1"/>
              </a:highlight>
              <a:latin typeface="Ubuntu"/>
              <a:ea typeface="Ubuntu"/>
              <a:cs typeface="Ubuntu"/>
              <a:sym typeface="Ubuntu"/>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None/>
            </a:pPr>
            <a:endParaRPr sz="1400">
              <a:solidFill>
                <a:schemeClr val="lt1"/>
              </a:solidFill>
              <a:latin typeface="Ubuntu"/>
              <a:ea typeface="Ubuntu"/>
              <a:cs typeface="Ubuntu"/>
              <a:sym typeface="Ubuntu"/>
            </a:endParaRPr>
          </a:p>
          <a:p>
            <a:pPr marL="0" lvl="0" indent="0" algn="l" rtl="0">
              <a:lnSpc>
                <a:spcPct val="100000"/>
              </a:lnSpc>
              <a:spcBef>
                <a:spcPts val="3100"/>
              </a:spcBef>
              <a:spcAft>
                <a:spcPts val="0"/>
              </a:spcAft>
              <a:buNone/>
            </a:pPr>
            <a:endParaRPr sz="1400">
              <a:solidFill>
                <a:srgbClr val="FAA22A"/>
              </a:solidFill>
              <a:latin typeface="Ubuntu"/>
              <a:ea typeface="Ubuntu"/>
              <a:cs typeface="Ubuntu"/>
              <a:sym typeface="Ubuntu"/>
            </a:endParaRPr>
          </a:p>
          <a:p>
            <a:pPr marL="0" lvl="0" indent="0" algn="l" rtl="0">
              <a:lnSpc>
                <a:spcPct val="115000"/>
              </a:lnSpc>
              <a:spcBef>
                <a:spcPts val="0"/>
              </a:spcBef>
              <a:spcAft>
                <a:spcPts val="3100"/>
              </a:spcAft>
              <a:buNone/>
            </a:pPr>
            <a:endParaRPr/>
          </a:p>
        </p:txBody>
      </p:sp>
      <p:sp>
        <p:nvSpPr>
          <p:cNvPr id="747" name="Google Shape;747;p34"/>
          <p:cNvSpPr txBox="1">
            <a:spLocks noGrp="1"/>
          </p:cNvSpPr>
          <p:nvPr>
            <p:ph type="sldNum" idx="4294967295"/>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20</a:t>
            </a:fld>
            <a:endParaRPr/>
          </a:p>
        </p:txBody>
      </p:sp>
      <p:pic>
        <p:nvPicPr>
          <p:cNvPr id="748" name="Google Shape;748;p34"/>
          <p:cNvPicPr preferRelativeResize="0"/>
          <p:nvPr/>
        </p:nvPicPr>
        <p:blipFill>
          <a:blip r:embed="rId5">
            <a:alphaModFix/>
          </a:blip>
          <a:stretch>
            <a:fillRect/>
          </a:stretch>
        </p:blipFill>
        <p:spPr>
          <a:xfrm>
            <a:off x="8090048" y="175525"/>
            <a:ext cx="794425" cy="767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35"/>
          <p:cNvSpPr txBox="1">
            <a:spLocks noGrp="1"/>
          </p:cNvSpPr>
          <p:nvPr>
            <p:ph type="ctrTitle"/>
          </p:nvPr>
        </p:nvSpPr>
        <p:spPr>
          <a:xfrm>
            <a:off x="429625" y="262075"/>
            <a:ext cx="7702800" cy="472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u="sng">
                <a:solidFill>
                  <a:schemeClr val="hlink"/>
                </a:solidFill>
                <a:latin typeface="Ubuntu"/>
                <a:ea typeface="Ubuntu"/>
                <a:cs typeface="Ubuntu"/>
                <a:sym typeface="Ubuntu"/>
                <a:hlinkClick r:id="rId3"/>
              </a:rPr>
              <a:t>Tâches en mathématique :</a:t>
            </a:r>
            <a:endParaRPr sz="1400" b="1">
              <a:solidFill>
                <a:srgbClr val="FAA22A"/>
              </a:solidFill>
              <a:latin typeface="Ubuntu"/>
              <a:ea typeface="Ubuntu"/>
              <a:cs typeface="Ubuntu"/>
              <a:sym typeface="Ubuntu"/>
            </a:endParaRPr>
          </a:p>
          <a:p>
            <a:pPr marL="0" lvl="0" indent="0" algn="l" rtl="0">
              <a:spcBef>
                <a:spcPts val="3100"/>
              </a:spcBef>
              <a:spcAft>
                <a:spcPts val="0"/>
              </a:spcAft>
              <a:buNone/>
            </a:pPr>
            <a:r>
              <a:rPr lang="en" sz="1400">
                <a:solidFill>
                  <a:srgbClr val="0069BF"/>
                </a:solidFill>
                <a:highlight>
                  <a:schemeClr val="lt1"/>
                </a:highlight>
                <a:latin typeface="Ubuntu"/>
                <a:ea typeface="Ubuntu"/>
                <a:cs typeface="Ubuntu"/>
                <a:sym typeface="Ubuntu"/>
              </a:rPr>
              <a:t>Défis collaboratifs :</a:t>
            </a:r>
            <a:endParaRPr sz="1400">
              <a:solidFill>
                <a:srgbClr val="0069BF"/>
              </a:solidFill>
              <a:highlight>
                <a:schemeClr val="lt1"/>
              </a:highlight>
              <a:latin typeface="Ubuntu"/>
              <a:ea typeface="Ubuntu"/>
              <a:cs typeface="Ubuntu"/>
              <a:sym typeface="Ubuntu"/>
            </a:endParaRPr>
          </a:p>
          <a:p>
            <a:pPr marL="0" lvl="0" indent="0" algn="l" rtl="0">
              <a:spcBef>
                <a:spcPts val="0"/>
              </a:spcBef>
              <a:spcAft>
                <a:spcPts val="0"/>
              </a:spcAft>
              <a:buNone/>
            </a:pPr>
            <a:endParaRPr sz="1400">
              <a:solidFill>
                <a:srgbClr val="0069BF"/>
              </a:solidFill>
              <a:highlight>
                <a:schemeClr val="lt1"/>
              </a:highlight>
              <a:latin typeface="Ubuntu"/>
              <a:ea typeface="Ubuntu"/>
              <a:cs typeface="Ubuntu"/>
              <a:sym typeface="Ubuntu"/>
            </a:endParaRPr>
          </a:p>
          <a:p>
            <a:pPr marL="457200" lvl="0" indent="-317500" algn="l" rtl="0">
              <a:lnSpc>
                <a:spcPct val="115000"/>
              </a:lnSpc>
              <a:spcBef>
                <a:spcPts val="0"/>
              </a:spcBef>
              <a:spcAft>
                <a:spcPts val="0"/>
              </a:spcAft>
              <a:buClr>
                <a:srgbClr val="0069BF"/>
              </a:buClr>
              <a:buSzPts val="1400"/>
              <a:buFont typeface="Ubuntu"/>
              <a:buChar char="●"/>
            </a:pPr>
            <a:r>
              <a:rPr lang="en" sz="1400">
                <a:solidFill>
                  <a:srgbClr val="0069BF"/>
                </a:solidFill>
                <a:highlight>
                  <a:schemeClr val="lt1"/>
                </a:highlight>
                <a:latin typeface="Ubuntu"/>
                <a:ea typeface="Ubuntu"/>
                <a:cs typeface="Ubuntu"/>
                <a:sym typeface="Ubuntu"/>
              </a:rPr>
              <a:t>Défi A : Avec 2 robots, faire une course en programmant le nombre de seconde afin que les robots effectuent le déplacement selon le chiffre pigé, répéter la pige jusqu’à ce qu’une équipe franchisse  la distance convenue, par exemple 2 ou 3  mètres. Utilisation de cartes ou de dés.</a:t>
            </a:r>
            <a:endParaRPr sz="1400">
              <a:solidFill>
                <a:srgbClr val="0069BF"/>
              </a:solidFill>
              <a:highlight>
                <a:schemeClr val="lt1"/>
              </a:highlight>
              <a:latin typeface="Ubuntu"/>
              <a:ea typeface="Ubuntu"/>
              <a:cs typeface="Ubuntu"/>
              <a:sym typeface="Ubuntu"/>
            </a:endParaRPr>
          </a:p>
          <a:p>
            <a:pPr marL="457200" lvl="0" indent="-317500" algn="l" rtl="0">
              <a:lnSpc>
                <a:spcPct val="115000"/>
              </a:lnSpc>
              <a:spcBef>
                <a:spcPts val="0"/>
              </a:spcBef>
              <a:spcAft>
                <a:spcPts val="0"/>
              </a:spcAft>
              <a:buClr>
                <a:srgbClr val="0069BF"/>
              </a:buClr>
              <a:buSzPts val="1400"/>
              <a:buFont typeface="Ubuntu"/>
              <a:buChar char="●"/>
            </a:pPr>
            <a:r>
              <a:rPr lang="en" sz="1400">
                <a:solidFill>
                  <a:srgbClr val="0069BF"/>
                </a:solidFill>
                <a:highlight>
                  <a:schemeClr val="lt1"/>
                </a:highlight>
                <a:latin typeface="Ubuntu"/>
                <a:ea typeface="Ubuntu"/>
                <a:cs typeface="Ubuntu"/>
                <a:sym typeface="Ubuntu"/>
              </a:rPr>
              <a:t>Défi B : Programmer les robots pour qu’ils effectuent un déplacement de 2 mètres afin d’arriver à la ligne en même temps, mais des puissances différentes. La trajectoire doit aussi être différente.</a:t>
            </a:r>
            <a:endParaRPr sz="1400">
              <a:solidFill>
                <a:srgbClr val="0069BF"/>
              </a:solidFill>
              <a:highlight>
                <a:schemeClr val="lt1"/>
              </a:highlight>
              <a:latin typeface="Ubuntu"/>
              <a:ea typeface="Ubuntu"/>
              <a:cs typeface="Ubuntu"/>
              <a:sym typeface="Ubuntu"/>
            </a:endParaRPr>
          </a:p>
          <a:p>
            <a:pPr marL="0" lvl="0" indent="0" algn="l" rtl="0">
              <a:spcBef>
                <a:spcPts val="0"/>
              </a:spcBef>
              <a:spcAft>
                <a:spcPts val="0"/>
              </a:spcAft>
              <a:buNone/>
            </a:pPr>
            <a:endParaRPr sz="1400">
              <a:solidFill>
                <a:srgbClr val="FAA22A"/>
              </a:solidFill>
              <a:uFill>
                <a:noFill/>
              </a:uFill>
              <a:latin typeface="Ubuntu"/>
              <a:ea typeface="Ubuntu"/>
              <a:cs typeface="Ubuntu"/>
              <a:sym typeface="Ubuntu"/>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sz="1400">
              <a:solidFill>
                <a:srgbClr val="FAA22A"/>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5"/>
              </a:rPr>
              <a:t>SAE :</a:t>
            </a:r>
            <a:r>
              <a:rPr lang="en" sz="1400">
                <a:solidFill>
                  <a:srgbClr val="FAA22A"/>
                </a:solidFill>
                <a:latin typeface="Ubuntu"/>
                <a:ea typeface="Ubuntu"/>
                <a:cs typeface="Ubuntu"/>
                <a:sym typeface="Ubuntu"/>
              </a:rPr>
              <a:t> </a:t>
            </a:r>
            <a:r>
              <a:rPr lang="en" sz="2400" b="1">
                <a:solidFill>
                  <a:srgbClr val="FFFFFF"/>
                </a:solidFill>
                <a:latin typeface="Ubuntu"/>
                <a:ea typeface="Ubuntu"/>
                <a:cs typeface="Ubuntu"/>
                <a:sym typeface="Ubuntu"/>
              </a:rPr>
              <a:t>Mission sur Mars</a:t>
            </a:r>
            <a:endParaRPr sz="2400" b="1">
              <a:solidFill>
                <a:srgbClr val="FFFFFF"/>
              </a:solidFill>
              <a:latin typeface="Ubuntu"/>
              <a:ea typeface="Ubuntu"/>
              <a:cs typeface="Ubuntu"/>
              <a:sym typeface="Ubuntu"/>
            </a:endParaRPr>
          </a:p>
          <a:p>
            <a:pPr marL="0" lvl="0" indent="0" algn="l" rtl="0">
              <a:lnSpc>
                <a:spcPct val="100000"/>
              </a:lnSpc>
              <a:spcBef>
                <a:spcPts val="3100"/>
              </a:spcBef>
              <a:spcAft>
                <a:spcPts val="0"/>
              </a:spcAft>
              <a:buNone/>
            </a:pPr>
            <a:endParaRPr sz="1400">
              <a:solidFill>
                <a:schemeClr val="lt1"/>
              </a:solidFill>
              <a:latin typeface="Ubuntu"/>
              <a:ea typeface="Ubuntu"/>
              <a:cs typeface="Ubuntu"/>
              <a:sym typeface="Ubuntu"/>
            </a:endParaRPr>
          </a:p>
          <a:p>
            <a:pPr marL="0" lvl="0" indent="0" algn="l" rtl="0">
              <a:lnSpc>
                <a:spcPct val="100000"/>
              </a:lnSpc>
              <a:spcBef>
                <a:spcPts val="3100"/>
              </a:spcBef>
              <a:spcAft>
                <a:spcPts val="0"/>
              </a:spcAft>
              <a:buNone/>
            </a:pPr>
            <a:endParaRPr sz="1400">
              <a:solidFill>
                <a:srgbClr val="FAA22A"/>
              </a:solidFill>
              <a:latin typeface="Ubuntu"/>
              <a:ea typeface="Ubuntu"/>
              <a:cs typeface="Ubuntu"/>
              <a:sym typeface="Ubuntu"/>
            </a:endParaRPr>
          </a:p>
          <a:p>
            <a:pPr marL="0" lvl="0" indent="0" algn="l" rtl="0">
              <a:lnSpc>
                <a:spcPct val="115000"/>
              </a:lnSpc>
              <a:spcBef>
                <a:spcPts val="0"/>
              </a:spcBef>
              <a:spcAft>
                <a:spcPts val="3100"/>
              </a:spcAft>
              <a:buNone/>
            </a:pPr>
            <a:endParaRPr/>
          </a:p>
        </p:txBody>
      </p:sp>
      <p:sp>
        <p:nvSpPr>
          <p:cNvPr id="754" name="Google Shape;754;p35"/>
          <p:cNvSpPr txBox="1">
            <a:spLocks noGrp="1"/>
          </p:cNvSpPr>
          <p:nvPr>
            <p:ph type="sldNum" idx="4294967295"/>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21</a:t>
            </a:fld>
            <a:endParaRPr/>
          </a:p>
        </p:txBody>
      </p:sp>
      <p:pic>
        <p:nvPicPr>
          <p:cNvPr id="755" name="Google Shape;755;p35"/>
          <p:cNvPicPr preferRelativeResize="0"/>
          <p:nvPr/>
        </p:nvPicPr>
        <p:blipFill>
          <a:blip r:embed="rId6">
            <a:alphaModFix/>
          </a:blip>
          <a:stretch>
            <a:fillRect/>
          </a:stretch>
        </p:blipFill>
        <p:spPr>
          <a:xfrm>
            <a:off x="8090048" y="175525"/>
            <a:ext cx="794425" cy="767375"/>
          </a:xfrm>
          <a:prstGeom prst="rect">
            <a:avLst/>
          </a:prstGeom>
          <a:noFill/>
          <a:ln>
            <a:noFill/>
          </a:ln>
        </p:spPr>
      </p:pic>
      <p:pic>
        <p:nvPicPr>
          <p:cNvPr id="756" name="Google Shape;756;p35"/>
          <p:cNvPicPr preferRelativeResize="0"/>
          <p:nvPr/>
        </p:nvPicPr>
        <p:blipFill>
          <a:blip r:embed="rId7">
            <a:alphaModFix/>
          </a:blip>
          <a:stretch>
            <a:fillRect/>
          </a:stretch>
        </p:blipFill>
        <p:spPr>
          <a:xfrm>
            <a:off x="6728524" y="3163924"/>
            <a:ext cx="2103775" cy="1732175"/>
          </a:xfrm>
          <a:prstGeom prst="rect">
            <a:avLst/>
          </a:prstGeom>
          <a:noFill/>
          <a:ln>
            <a:noFill/>
          </a:ln>
        </p:spPr>
      </p:pic>
      <p:pic>
        <p:nvPicPr>
          <p:cNvPr id="757" name="Google Shape;757;p35"/>
          <p:cNvPicPr preferRelativeResize="0"/>
          <p:nvPr/>
        </p:nvPicPr>
        <p:blipFill>
          <a:blip r:embed="rId8">
            <a:alphaModFix/>
          </a:blip>
          <a:stretch>
            <a:fillRect/>
          </a:stretch>
        </p:blipFill>
        <p:spPr>
          <a:xfrm>
            <a:off x="211975" y="3411875"/>
            <a:ext cx="1882075" cy="1521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6"/>
          <p:cNvSpPr txBox="1">
            <a:spLocks noGrp="1"/>
          </p:cNvSpPr>
          <p:nvPr>
            <p:ph type="body" idx="1"/>
          </p:nvPr>
        </p:nvSpPr>
        <p:spPr>
          <a:xfrm>
            <a:off x="326900" y="1426750"/>
            <a:ext cx="8504700" cy="34884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2800" b="0"/>
              <a:t>-Tutoriels sur la chaîne </a:t>
            </a:r>
            <a:r>
              <a:rPr lang="en" sz="2800" b="0" u="sng">
                <a:solidFill>
                  <a:schemeClr val="hlink"/>
                </a:solidFill>
                <a:hlinkClick r:id="rId3"/>
              </a:rPr>
              <a:t>YouTube</a:t>
            </a:r>
            <a:r>
              <a:rPr lang="en" sz="2800" b="0"/>
              <a:t> Robotique Zone01</a:t>
            </a:r>
            <a:endParaRPr sz="2800" b="0"/>
          </a:p>
          <a:p>
            <a:pPr marL="0" lvl="0" indent="0" algn="l" rtl="0">
              <a:spcBef>
                <a:spcPts val="600"/>
              </a:spcBef>
              <a:spcAft>
                <a:spcPts val="0"/>
              </a:spcAft>
              <a:buNone/>
            </a:pPr>
            <a:r>
              <a:rPr lang="en" sz="2800" b="0"/>
              <a:t>-Lien pour des </a:t>
            </a:r>
            <a:r>
              <a:rPr lang="en" sz="2800" b="0" u="sng">
                <a:solidFill>
                  <a:schemeClr val="hlink"/>
                </a:solidFill>
                <a:hlinkClick r:id="rId4"/>
              </a:rPr>
              <a:t>défis</a:t>
            </a:r>
            <a:r>
              <a:rPr lang="en" sz="2800" b="0"/>
              <a:t> sans capteurs</a:t>
            </a:r>
            <a:endParaRPr sz="2800" b="0"/>
          </a:p>
          <a:p>
            <a:pPr marL="0" lvl="0" indent="0" algn="l" rtl="0">
              <a:spcBef>
                <a:spcPts val="600"/>
              </a:spcBef>
              <a:spcAft>
                <a:spcPts val="0"/>
              </a:spcAft>
              <a:buNone/>
            </a:pPr>
            <a:r>
              <a:rPr lang="en" sz="2800" b="0"/>
              <a:t>-Lien pour des </a:t>
            </a:r>
            <a:r>
              <a:rPr lang="en" sz="2800" b="0" u="sng">
                <a:solidFill>
                  <a:schemeClr val="hlink"/>
                </a:solidFill>
                <a:hlinkClick r:id="rId5"/>
              </a:rPr>
              <a:t>ressources</a:t>
            </a:r>
            <a:endParaRPr sz="2800" b="0"/>
          </a:p>
          <a:p>
            <a:pPr marL="0" lvl="0" indent="0" algn="l" rtl="0">
              <a:spcBef>
                <a:spcPts val="600"/>
              </a:spcBef>
              <a:spcAft>
                <a:spcPts val="0"/>
              </a:spcAft>
              <a:buNone/>
            </a:pPr>
            <a:r>
              <a:rPr lang="en" sz="2800" b="0"/>
              <a:t>-Lien site d’une formation du </a:t>
            </a:r>
            <a:r>
              <a:rPr lang="en" sz="2800" b="0" u="sng">
                <a:solidFill>
                  <a:schemeClr val="hlink"/>
                </a:solidFill>
                <a:hlinkClick r:id="rId6"/>
              </a:rPr>
              <a:t>recitmst.qc.ca</a:t>
            </a:r>
            <a:endParaRPr sz="2800" b="0"/>
          </a:p>
          <a:p>
            <a:pPr marL="0" lvl="0" indent="0" algn="l" rtl="0">
              <a:spcBef>
                <a:spcPts val="600"/>
              </a:spcBef>
              <a:spcAft>
                <a:spcPts val="0"/>
              </a:spcAft>
              <a:buNone/>
            </a:pPr>
            <a:r>
              <a:rPr lang="en" sz="2800" b="0"/>
              <a:t>-Lien pour </a:t>
            </a:r>
            <a:r>
              <a:rPr lang="en" sz="2800" b="0" u="sng">
                <a:solidFill>
                  <a:schemeClr val="hlink"/>
                </a:solidFill>
                <a:hlinkClick r:id="rId7"/>
              </a:rPr>
              <a:t>dépannage</a:t>
            </a:r>
            <a:r>
              <a:rPr lang="en" sz="2800" b="0"/>
              <a:t>, mise à jour de la brique</a:t>
            </a:r>
            <a:endParaRPr sz="2800" b="0"/>
          </a:p>
          <a:p>
            <a:pPr marL="0" lvl="0" indent="0" algn="l" rtl="0">
              <a:spcBef>
                <a:spcPts val="600"/>
              </a:spcBef>
              <a:spcAft>
                <a:spcPts val="0"/>
              </a:spcAft>
              <a:buClr>
                <a:schemeClr val="dk1"/>
              </a:buClr>
              <a:buSzPts val="1100"/>
              <a:buFont typeface="Arial"/>
              <a:buNone/>
            </a:pPr>
            <a:r>
              <a:rPr lang="en" sz="2800" b="0">
                <a:solidFill>
                  <a:schemeClr val="dk2"/>
                </a:solidFill>
              </a:rPr>
              <a:t>-Lien pour le </a:t>
            </a:r>
            <a:r>
              <a:rPr lang="en" sz="2800" b="0" u="sng">
                <a:solidFill>
                  <a:schemeClr val="accent1"/>
                </a:solidFill>
                <a:hlinkClick r:id="rId8">
                  <a:extLst>
                    <a:ext uri="{A12FA001-AC4F-418D-AE19-62706E023703}">
                      <ahyp:hlinkClr xmlns:ahyp="http://schemas.microsoft.com/office/drawing/2018/hyperlinkcolor" val="tx"/>
                    </a:ext>
                  </a:extLst>
                </a:hlinkClick>
              </a:rPr>
              <a:t>montage</a:t>
            </a:r>
            <a:r>
              <a:rPr lang="en" sz="2800" b="0">
                <a:solidFill>
                  <a:schemeClr val="accent1"/>
                </a:solidFill>
              </a:rPr>
              <a:t> </a:t>
            </a:r>
            <a:r>
              <a:rPr lang="en" sz="2800" b="0">
                <a:solidFill>
                  <a:schemeClr val="dk2"/>
                </a:solidFill>
              </a:rPr>
              <a:t>du mo</a:t>
            </a:r>
            <a:r>
              <a:rPr lang="en" sz="2800" b="0">
                <a:solidFill>
                  <a:schemeClr val="dk1"/>
                </a:solidFill>
              </a:rPr>
              <a:t>dèle rapide</a:t>
            </a:r>
            <a:endParaRPr sz="2800" b="0">
              <a:solidFill>
                <a:schemeClr val="dk1"/>
              </a:solidFill>
            </a:endParaRPr>
          </a:p>
          <a:p>
            <a:pPr marL="0" lvl="0" indent="0" algn="l" rtl="0">
              <a:spcBef>
                <a:spcPts val="600"/>
              </a:spcBef>
              <a:spcAft>
                <a:spcPts val="0"/>
              </a:spcAft>
              <a:buClr>
                <a:schemeClr val="dk1"/>
              </a:buClr>
              <a:buSzPts val="1100"/>
              <a:buFont typeface="Arial"/>
              <a:buNone/>
            </a:pPr>
            <a:r>
              <a:rPr lang="en" sz="2800" b="0">
                <a:solidFill>
                  <a:schemeClr val="dk1"/>
                </a:solidFill>
              </a:rPr>
              <a:t>-Padlet </a:t>
            </a:r>
            <a:r>
              <a:rPr lang="en" sz="2800" b="0" u="sng">
                <a:solidFill>
                  <a:schemeClr val="hlink"/>
                </a:solidFill>
                <a:hlinkClick r:id="rId9"/>
              </a:rPr>
              <a:t>Robotique CSSBF</a:t>
            </a:r>
            <a:endParaRPr sz="2800" b="0">
              <a:solidFill>
                <a:schemeClr val="dk1"/>
              </a:solidFill>
            </a:endParaRPr>
          </a:p>
          <a:p>
            <a:pPr marL="0" lvl="0" indent="0" algn="l" rtl="0">
              <a:spcBef>
                <a:spcPts val="600"/>
              </a:spcBef>
              <a:spcAft>
                <a:spcPts val="0"/>
              </a:spcAft>
              <a:buClr>
                <a:schemeClr val="dk1"/>
              </a:buClr>
              <a:buSzPts val="1100"/>
              <a:buFont typeface="Arial"/>
              <a:buNone/>
            </a:pPr>
            <a:r>
              <a:rPr lang="en" sz="2800" b="0">
                <a:solidFill>
                  <a:schemeClr val="dk1"/>
                </a:solidFill>
              </a:rPr>
              <a:t>-</a:t>
            </a:r>
            <a:r>
              <a:rPr lang="en" sz="2800" b="0" u="sng">
                <a:solidFill>
                  <a:schemeClr val="hlink"/>
                </a:solidFill>
                <a:hlinkClick r:id="rId10"/>
              </a:rPr>
              <a:t>Tutoriels</a:t>
            </a:r>
            <a:r>
              <a:rPr lang="en" sz="2800" b="0">
                <a:solidFill>
                  <a:schemeClr val="lt1"/>
                </a:solidFill>
              </a:rPr>
              <a:t> </a:t>
            </a:r>
            <a:r>
              <a:rPr lang="en" sz="2800">
                <a:solidFill>
                  <a:schemeClr val="lt1"/>
                </a:solidFill>
                <a:latin typeface="Ubuntu"/>
                <a:ea typeface="Ubuntu"/>
                <a:cs typeface="Ubuntu"/>
                <a:sym typeface="Ubuntu"/>
              </a:rPr>
              <a:t>pour présenter l’interface</a:t>
            </a:r>
            <a:endParaRPr sz="2800">
              <a:latin typeface="Ubuntu"/>
              <a:ea typeface="Ubuntu"/>
              <a:cs typeface="Ubuntu"/>
              <a:sym typeface="Ubuntu"/>
            </a:endParaRPr>
          </a:p>
          <a:p>
            <a:pPr marL="0" lvl="0" indent="0" algn="l" rtl="0">
              <a:spcBef>
                <a:spcPts val="600"/>
              </a:spcBef>
              <a:spcAft>
                <a:spcPts val="0"/>
              </a:spcAft>
              <a:buNone/>
            </a:pPr>
            <a:endParaRPr sz="2800"/>
          </a:p>
        </p:txBody>
      </p:sp>
      <p:sp>
        <p:nvSpPr>
          <p:cNvPr id="763" name="Google Shape;763;p3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22</a:t>
            </a:fld>
            <a:endParaRPr sz="1200">
              <a:solidFill>
                <a:schemeClr val="accent1"/>
              </a:solidFill>
            </a:endParaRPr>
          </a:p>
        </p:txBody>
      </p:sp>
      <p:sp>
        <p:nvSpPr>
          <p:cNvPr id="764" name="Google Shape;764;p36"/>
          <p:cNvSpPr/>
          <p:nvPr/>
        </p:nvSpPr>
        <p:spPr>
          <a:xfrm>
            <a:off x="7090060" y="4239834"/>
            <a:ext cx="1755221" cy="675376"/>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5" name="Google Shape;765;p36"/>
          <p:cNvPicPr preferRelativeResize="0"/>
          <p:nvPr/>
        </p:nvPicPr>
        <p:blipFill>
          <a:blip r:embed="rId11">
            <a:alphaModFix/>
          </a:blip>
          <a:stretch>
            <a:fillRect/>
          </a:stretch>
        </p:blipFill>
        <p:spPr>
          <a:xfrm>
            <a:off x="8090048" y="175525"/>
            <a:ext cx="794425" cy="767375"/>
          </a:xfrm>
          <a:prstGeom prst="rect">
            <a:avLst/>
          </a:prstGeom>
          <a:noFill/>
          <a:ln>
            <a:noFill/>
          </a:ln>
        </p:spPr>
      </p:pic>
      <p:sp>
        <p:nvSpPr>
          <p:cNvPr id="766" name="Google Shape;766;p36"/>
          <p:cNvSpPr txBox="1"/>
          <p:nvPr/>
        </p:nvSpPr>
        <p:spPr>
          <a:xfrm>
            <a:off x="407650" y="263775"/>
            <a:ext cx="443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0069BF"/>
                </a:solidFill>
                <a:latin typeface="Viga"/>
                <a:ea typeface="Viga"/>
                <a:cs typeface="Viga"/>
                <a:sym typeface="Viga"/>
              </a:rPr>
              <a:t>Ressources :</a:t>
            </a:r>
            <a:endParaRPr sz="3600">
              <a:solidFill>
                <a:srgbClr val="0069BF"/>
              </a:solidFill>
              <a:latin typeface="Viga"/>
              <a:ea typeface="Viga"/>
              <a:cs typeface="Viga"/>
              <a:sym typeface="Vig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7"/>
          <p:cNvSpPr txBox="1">
            <a:spLocks noGrp="1"/>
          </p:cNvSpPr>
          <p:nvPr>
            <p:ph type="ctrTitle" idx="4294967295"/>
          </p:nvPr>
        </p:nvSpPr>
        <p:spPr>
          <a:xfrm>
            <a:off x="263250" y="367250"/>
            <a:ext cx="8057700" cy="9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Retour sur l’expérimentation</a:t>
            </a:r>
            <a:endParaRPr sz="4400"/>
          </a:p>
        </p:txBody>
      </p:sp>
      <p:sp>
        <p:nvSpPr>
          <p:cNvPr id="772" name="Google Shape;772;p37"/>
          <p:cNvSpPr txBox="1">
            <a:spLocks noGrp="1"/>
          </p:cNvSpPr>
          <p:nvPr>
            <p:ph type="subTitle" idx="4294967295"/>
          </p:nvPr>
        </p:nvSpPr>
        <p:spPr>
          <a:xfrm>
            <a:off x="429775" y="1329175"/>
            <a:ext cx="8057700" cy="272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3600"/>
              <a:t>-Découvertes </a:t>
            </a:r>
            <a:r>
              <a:rPr lang="en" sz="3600" u="sng">
                <a:solidFill>
                  <a:schemeClr val="hlink"/>
                </a:solidFill>
                <a:hlinkClick r:id="rId3"/>
              </a:rPr>
              <a:t>à partager</a:t>
            </a:r>
            <a:endParaRPr sz="3600"/>
          </a:p>
          <a:p>
            <a:pPr marL="0" lvl="0" indent="0" algn="l" rtl="0">
              <a:spcBef>
                <a:spcPts val="600"/>
              </a:spcBef>
              <a:spcAft>
                <a:spcPts val="0"/>
              </a:spcAft>
              <a:buClr>
                <a:schemeClr val="dk1"/>
              </a:buClr>
              <a:buSzPts val="1100"/>
              <a:buFont typeface="Arial"/>
              <a:buNone/>
            </a:pPr>
            <a:r>
              <a:rPr lang="en" sz="3600"/>
              <a:t>-Lien avec la </a:t>
            </a:r>
            <a:r>
              <a:rPr lang="en" sz="3600" u="sng">
                <a:solidFill>
                  <a:schemeClr val="hlink"/>
                </a:solidFill>
                <a:hlinkClick r:id="rId4"/>
              </a:rPr>
              <a:t>robotique et PD</a:t>
            </a:r>
            <a:r>
              <a:rPr lang="en" sz="3600" u="sng">
                <a:solidFill>
                  <a:schemeClr val="hlink"/>
                </a:solidFill>
                <a:hlinkClick r:id="rId4"/>
              </a:rPr>
              <a:t>A</a:t>
            </a:r>
            <a:r>
              <a:rPr lang="en" sz="3600"/>
              <a:t> </a:t>
            </a:r>
            <a:endParaRPr sz="3600"/>
          </a:p>
          <a:p>
            <a:pPr marL="0" lvl="0" indent="0" algn="l" rtl="0">
              <a:spcBef>
                <a:spcPts val="600"/>
              </a:spcBef>
              <a:spcAft>
                <a:spcPts val="0"/>
              </a:spcAft>
              <a:buClr>
                <a:schemeClr val="dk1"/>
              </a:buClr>
              <a:buSzPts val="1100"/>
              <a:buFont typeface="Arial"/>
              <a:buNone/>
            </a:pPr>
            <a:r>
              <a:rPr lang="en" sz="3600"/>
              <a:t>en mathématique</a:t>
            </a:r>
            <a:endParaRPr sz="3600"/>
          </a:p>
          <a:p>
            <a:pPr marL="0" lvl="0" indent="0" algn="l" rtl="0">
              <a:spcBef>
                <a:spcPts val="600"/>
              </a:spcBef>
              <a:spcAft>
                <a:spcPts val="0"/>
              </a:spcAft>
              <a:buClr>
                <a:schemeClr val="dk1"/>
              </a:buClr>
              <a:buSzPts val="1100"/>
              <a:buFont typeface="Arial"/>
              <a:buNone/>
            </a:pPr>
            <a:r>
              <a:rPr lang="en" sz="3600"/>
              <a:t>-</a:t>
            </a:r>
            <a:r>
              <a:rPr lang="en" sz="3600" u="sng">
                <a:solidFill>
                  <a:schemeClr val="hlink"/>
                </a:solidFill>
                <a:hlinkClick r:id="rId5"/>
              </a:rPr>
              <a:t>Défis avec et sans capteurs</a:t>
            </a:r>
            <a:endParaRPr sz="3600"/>
          </a:p>
          <a:p>
            <a:pPr marL="0" lvl="0" indent="0" algn="l" rtl="0">
              <a:spcBef>
                <a:spcPts val="600"/>
              </a:spcBef>
              <a:spcAft>
                <a:spcPts val="0"/>
              </a:spcAft>
              <a:buClr>
                <a:schemeClr val="dk1"/>
              </a:buClr>
              <a:buSzPts val="1100"/>
              <a:buFont typeface="Arial"/>
              <a:buNone/>
            </a:pPr>
            <a:endParaRPr sz="3600"/>
          </a:p>
        </p:txBody>
      </p:sp>
      <p:sp>
        <p:nvSpPr>
          <p:cNvPr id="773" name="Google Shape;773;p3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23</a:t>
            </a:fld>
            <a:endParaRPr sz="1200">
              <a:solidFill>
                <a:schemeClr val="accent1"/>
              </a:solidFill>
            </a:endParaRPr>
          </a:p>
        </p:txBody>
      </p:sp>
      <p:pic>
        <p:nvPicPr>
          <p:cNvPr id="774" name="Google Shape;774;p37"/>
          <p:cNvPicPr preferRelativeResize="0"/>
          <p:nvPr/>
        </p:nvPicPr>
        <p:blipFill>
          <a:blip r:embed="rId6">
            <a:alphaModFix/>
          </a:blip>
          <a:stretch>
            <a:fillRect/>
          </a:stretch>
        </p:blipFill>
        <p:spPr>
          <a:xfrm>
            <a:off x="7419275" y="3073297"/>
            <a:ext cx="1479825" cy="1728850"/>
          </a:xfrm>
          <a:prstGeom prst="rect">
            <a:avLst/>
          </a:prstGeom>
          <a:noFill/>
          <a:ln>
            <a:noFill/>
          </a:ln>
        </p:spPr>
      </p:pic>
      <p:pic>
        <p:nvPicPr>
          <p:cNvPr id="775" name="Google Shape;775;p37"/>
          <p:cNvPicPr preferRelativeResize="0"/>
          <p:nvPr/>
        </p:nvPicPr>
        <p:blipFill>
          <a:blip r:embed="rId7">
            <a:alphaModFix/>
          </a:blip>
          <a:stretch>
            <a:fillRect/>
          </a:stretch>
        </p:blipFill>
        <p:spPr>
          <a:xfrm>
            <a:off x="8090048" y="175525"/>
            <a:ext cx="794425" cy="767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3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781" name="Google Shape;781;p38"/>
          <p:cNvSpPr txBox="1">
            <a:spLocks noGrp="1"/>
          </p:cNvSpPr>
          <p:nvPr>
            <p:ph type="title" idx="4294967295"/>
          </p:nvPr>
        </p:nvSpPr>
        <p:spPr>
          <a:xfrm>
            <a:off x="1391950" y="114525"/>
            <a:ext cx="6140400" cy="94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dk2"/>
                </a:solidFill>
                <a:latin typeface="Viga"/>
                <a:ea typeface="Viga"/>
                <a:cs typeface="Viga"/>
                <a:sym typeface="Viga"/>
              </a:rPr>
              <a:t> </a:t>
            </a:r>
            <a:endParaRPr sz="3000">
              <a:solidFill>
                <a:schemeClr val="dk2"/>
              </a:solidFill>
              <a:latin typeface="Viga"/>
              <a:ea typeface="Viga"/>
              <a:cs typeface="Viga"/>
              <a:sym typeface="Viga"/>
            </a:endParaRPr>
          </a:p>
          <a:p>
            <a:pPr marL="0" lvl="0" indent="0" algn="ctr" rtl="0">
              <a:spcBef>
                <a:spcPts val="0"/>
              </a:spcBef>
              <a:spcAft>
                <a:spcPts val="0"/>
              </a:spcAft>
              <a:buNone/>
            </a:pPr>
            <a:r>
              <a:rPr lang="en" sz="3000">
                <a:solidFill>
                  <a:schemeClr val="dk2"/>
                </a:solidFill>
                <a:latin typeface="Viga"/>
                <a:ea typeface="Viga"/>
                <a:cs typeface="Viga"/>
                <a:sym typeface="Viga"/>
              </a:rPr>
              <a:t>Badges « Découverte » </a:t>
            </a:r>
            <a:endParaRPr sz="3000">
              <a:solidFill>
                <a:schemeClr val="dk2"/>
              </a:solidFill>
              <a:latin typeface="Viga"/>
              <a:ea typeface="Viga"/>
              <a:cs typeface="Viga"/>
              <a:sym typeface="Viga"/>
            </a:endParaRPr>
          </a:p>
          <a:p>
            <a:pPr marL="0" lvl="0" indent="0" algn="ctr" rtl="0">
              <a:spcBef>
                <a:spcPts val="0"/>
              </a:spcBef>
              <a:spcAft>
                <a:spcPts val="0"/>
              </a:spcAft>
              <a:buNone/>
            </a:pPr>
            <a:r>
              <a:rPr lang="en" sz="3000">
                <a:solidFill>
                  <a:schemeClr val="dk2"/>
                </a:solidFill>
                <a:latin typeface="Viga"/>
                <a:ea typeface="Viga"/>
                <a:cs typeface="Viga"/>
                <a:sym typeface="Viga"/>
              </a:rPr>
              <a:t>et « Appropriation »</a:t>
            </a:r>
            <a:endParaRPr sz="3000">
              <a:solidFill>
                <a:schemeClr val="dk2"/>
              </a:solidFill>
              <a:latin typeface="Viga"/>
              <a:ea typeface="Viga"/>
              <a:cs typeface="Viga"/>
              <a:sym typeface="Viga"/>
            </a:endParaRPr>
          </a:p>
        </p:txBody>
      </p:sp>
      <p:sp>
        <p:nvSpPr>
          <p:cNvPr id="782" name="Google Shape;782;p38"/>
          <p:cNvSpPr txBox="1"/>
          <p:nvPr/>
        </p:nvSpPr>
        <p:spPr>
          <a:xfrm>
            <a:off x="456175" y="1061925"/>
            <a:ext cx="6332400" cy="36171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2"/>
              </a:buClr>
              <a:buSzPts val="2000"/>
              <a:buFont typeface="Ubuntu"/>
              <a:buChar char="❏"/>
            </a:pPr>
            <a:r>
              <a:rPr lang="en" sz="2000">
                <a:solidFill>
                  <a:schemeClr val="dk2"/>
                </a:solidFill>
                <a:latin typeface="Ubuntu"/>
                <a:ea typeface="Ubuntu"/>
                <a:cs typeface="Ubuntu"/>
                <a:sym typeface="Ubuntu"/>
              </a:rPr>
              <a:t>Créer compte gratuit sur </a:t>
            </a:r>
            <a:r>
              <a:rPr lang="en" sz="2000" u="sng">
                <a:solidFill>
                  <a:schemeClr val="dk2"/>
                </a:solidFill>
                <a:latin typeface="Ubuntu"/>
                <a:ea typeface="Ubuntu"/>
                <a:cs typeface="Ubuntu"/>
                <a:sym typeface="Ubuntu"/>
                <a:hlinkClick r:id="rId3">
                  <a:extLst>
                    <a:ext uri="{A12FA001-AC4F-418D-AE19-62706E023703}">
                      <ahyp:hlinkClr xmlns:ahyp="http://schemas.microsoft.com/office/drawing/2018/hyperlinkcolor" val="tx"/>
                    </a:ext>
                  </a:extLst>
                </a:hlinkClick>
              </a:rPr>
              <a:t>Campus RÉCIT</a:t>
            </a:r>
            <a:r>
              <a:rPr lang="en" sz="2000">
                <a:solidFill>
                  <a:schemeClr val="dk2"/>
                </a:solidFill>
                <a:latin typeface="Ubuntu"/>
                <a:ea typeface="Ubuntu"/>
                <a:cs typeface="Ubuntu"/>
                <a:sym typeface="Ubuntu"/>
              </a:rPr>
              <a:t>;</a:t>
            </a:r>
            <a:endParaRPr sz="2000">
              <a:solidFill>
                <a:schemeClr val="dk2"/>
              </a:solidFill>
              <a:latin typeface="Ubuntu"/>
              <a:ea typeface="Ubuntu"/>
              <a:cs typeface="Ubuntu"/>
              <a:sym typeface="Ubuntu"/>
            </a:endParaRPr>
          </a:p>
          <a:p>
            <a:pPr marL="914400" lvl="1" indent="-355600" algn="l" rtl="0">
              <a:spcBef>
                <a:spcPts val="0"/>
              </a:spcBef>
              <a:spcAft>
                <a:spcPts val="0"/>
              </a:spcAft>
              <a:buClr>
                <a:schemeClr val="dk2"/>
              </a:buClr>
              <a:buSzPts val="2000"/>
              <a:buFont typeface="Ubuntu"/>
              <a:buChar char="❏"/>
            </a:pPr>
            <a:r>
              <a:rPr lang="en" sz="2000">
                <a:solidFill>
                  <a:schemeClr val="dk2"/>
                </a:solidFill>
                <a:latin typeface="Ubuntu"/>
                <a:ea typeface="Ubuntu"/>
                <a:cs typeface="Ubuntu"/>
                <a:sym typeface="Ubuntu"/>
              </a:rPr>
              <a:t>Valider avec courriel, se connecter;</a:t>
            </a:r>
            <a:endParaRPr sz="2000">
              <a:solidFill>
                <a:schemeClr val="dk2"/>
              </a:solidFill>
              <a:latin typeface="Ubuntu"/>
              <a:ea typeface="Ubuntu"/>
              <a:cs typeface="Ubuntu"/>
              <a:sym typeface="Ubuntu"/>
            </a:endParaRPr>
          </a:p>
          <a:p>
            <a:pPr marL="457200" lvl="0" indent="-355600" algn="l" rtl="0">
              <a:spcBef>
                <a:spcPts val="0"/>
              </a:spcBef>
              <a:spcAft>
                <a:spcPts val="0"/>
              </a:spcAft>
              <a:buClr>
                <a:schemeClr val="dk2"/>
              </a:buClr>
              <a:buSzPts val="2000"/>
              <a:buFont typeface="Ubuntu"/>
              <a:buChar char="❏"/>
            </a:pPr>
            <a:r>
              <a:rPr lang="en" sz="2000">
                <a:solidFill>
                  <a:schemeClr val="dk2"/>
                </a:solidFill>
                <a:latin typeface="Ubuntu"/>
                <a:ea typeface="Ubuntu"/>
                <a:cs typeface="Ubuntu"/>
                <a:sym typeface="Ubuntu"/>
              </a:rPr>
              <a:t>S’inscrire à un cours: Ev3 ou SPIKE Prime</a:t>
            </a:r>
            <a:r>
              <a:rPr lang="en"/>
              <a:t> </a:t>
            </a:r>
            <a:endParaRPr sz="1600">
              <a:solidFill>
                <a:schemeClr val="dk2"/>
              </a:solidFill>
              <a:latin typeface="Ubuntu"/>
              <a:ea typeface="Ubuntu"/>
              <a:cs typeface="Ubuntu"/>
              <a:sym typeface="Ubuntu"/>
            </a:endParaRPr>
          </a:p>
          <a:p>
            <a:pPr marL="457200" lvl="0" indent="0" algn="l" rtl="0">
              <a:spcBef>
                <a:spcPts val="0"/>
              </a:spcBef>
              <a:spcAft>
                <a:spcPts val="0"/>
              </a:spcAft>
              <a:buNone/>
            </a:pPr>
            <a:endParaRPr sz="2000">
              <a:solidFill>
                <a:schemeClr val="dk2"/>
              </a:solidFill>
              <a:latin typeface="Ubuntu"/>
              <a:ea typeface="Ubuntu"/>
              <a:cs typeface="Ubuntu"/>
              <a:sym typeface="Ubuntu"/>
            </a:endParaRPr>
          </a:p>
          <a:p>
            <a:pPr marL="457200" lvl="0" indent="-355600" algn="l" rtl="0">
              <a:spcBef>
                <a:spcPts val="0"/>
              </a:spcBef>
              <a:spcAft>
                <a:spcPts val="0"/>
              </a:spcAft>
              <a:buClr>
                <a:schemeClr val="dk2"/>
              </a:buClr>
              <a:buSzPts val="2000"/>
              <a:buFont typeface="Ubuntu"/>
              <a:buChar char="❏"/>
            </a:pPr>
            <a:r>
              <a:rPr lang="en" sz="2000">
                <a:solidFill>
                  <a:schemeClr val="dk2"/>
                </a:solidFill>
                <a:latin typeface="Ubuntu"/>
                <a:ea typeface="Ubuntu"/>
                <a:cs typeface="Ubuntu"/>
                <a:sym typeface="Ubuntu"/>
              </a:rPr>
              <a:t>Badge « Découverte » - Naviguer dans la section </a:t>
            </a:r>
            <a:endParaRPr sz="2000">
              <a:solidFill>
                <a:schemeClr val="dk2"/>
              </a:solidFill>
              <a:latin typeface="Ubuntu"/>
              <a:ea typeface="Ubuntu"/>
              <a:cs typeface="Ubuntu"/>
              <a:sym typeface="Ubuntu"/>
            </a:endParaRPr>
          </a:p>
          <a:p>
            <a:pPr marL="457200" lvl="0" indent="0" algn="l" rtl="0">
              <a:spcBef>
                <a:spcPts val="0"/>
              </a:spcBef>
              <a:spcAft>
                <a:spcPts val="0"/>
              </a:spcAft>
              <a:buNone/>
            </a:pPr>
            <a:r>
              <a:rPr lang="en" sz="2000">
                <a:solidFill>
                  <a:schemeClr val="dk2"/>
                </a:solidFill>
                <a:latin typeface="Ubuntu"/>
                <a:ea typeface="Ubuntu"/>
                <a:cs typeface="Ubuntu"/>
                <a:sym typeface="Ubuntu"/>
              </a:rPr>
              <a:t>« Avant de commencer avec </a:t>
            </a:r>
            <a:r>
              <a:rPr lang="en" sz="2000" u="sng">
                <a:solidFill>
                  <a:schemeClr val="hlink"/>
                </a:solidFill>
                <a:latin typeface="Ubuntu"/>
                <a:ea typeface="Ubuntu"/>
                <a:cs typeface="Ubuntu"/>
                <a:sym typeface="Ubuntu"/>
                <a:hlinkClick r:id="rId4"/>
              </a:rPr>
              <a:t>Ev3</a:t>
            </a:r>
            <a:r>
              <a:rPr lang="en" sz="2000">
                <a:solidFill>
                  <a:schemeClr val="dk2"/>
                </a:solidFill>
                <a:latin typeface="Ubuntu"/>
                <a:ea typeface="Ubuntu"/>
                <a:cs typeface="Ubuntu"/>
                <a:sym typeface="Ubuntu"/>
              </a:rPr>
              <a:t> ou </a:t>
            </a:r>
            <a:r>
              <a:rPr lang="en" sz="2000" u="sng">
                <a:solidFill>
                  <a:schemeClr val="hlink"/>
                </a:solidFill>
                <a:latin typeface="Ubuntu"/>
                <a:ea typeface="Ubuntu"/>
                <a:cs typeface="Ubuntu"/>
                <a:sym typeface="Ubuntu"/>
                <a:hlinkClick r:id="rId5"/>
              </a:rPr>
              <a:t>SPIKE Prime</a:t>
            </a:r>
            <a:r>
              <a:rPr lang="en" sz="2000">
                <a:solidFill>
                  <a:schemeClr val="dk2"/>
                </a:solidFill>
                <a:latin typeface="Ubuntu"/>
                <a:ea typeface="Ubuntu"/>
                <a:cs typeface="Ubuntu"/>
                <a:sym typeface="Ubuntu"/>
              </a:rPr>
              <a:t>».</a:t>
            </a:r>
            <a:endParaRPr sz="2000">
              <a:solidFill>
                <a:schemeClr val="dk2"/>
              </a:solidFill>
              <a:latin typeface="Ubuntu"/>
              <a:ea typeface="Ubuntu"/>
              <a:cs typeface="Ubuntu"/>
              <a:sym typeface="Ubuntu"/>
            </a:endParaRPr>
          </a:p>
          <a:p>
            <a:pPr marL="457200" marR="282204" lvl="0" indent="0" algn="ctr" rtl="0">
              <a:spcBef>
                <a:spcPts val="600"/>
              </a:spcBef>
              <a:spcAft>
                <a:spcPts val="0"/>
              </a:spcAft>
              <a:buNone/>
            </a:pPr>
            <a:endParaRPr sz="1800">
              <a:solidFill>
                <a:schemeClr val="dk2"/>
              </a:solidFill>
              <a:latin typeface="Ubuntu"/>
              <a:ea typeface="Ubuntu"/>
              <a:cs typeface="Ubuntu"/>
              <a:sym typeface="Ubuntu"/>
            </a:endParaRPr>
          </a:p>
          <a:p>
            <a:pPr marL="457200" lvl="0" indent="-355600" algn="l" rtl="0">
              <a:spcBef>
                <a:spcPts val="0"/>
              </a:spcBef>
              <a:spcAft>
                <a:spcPts val="0"/>
              </a:spcAft>
              <a:buClr>
                <a:schemeClr val="dk2"/>
              </a:buClr>
              <a:buSzPts val="2000"/>
              <a:buFont typeface="Ubuntu"/>
              <a:buChar char="❏"/>
            </a:pPr>
            <a:r>
              <a:rPr lang="en" sz="2000">
                <a:solidFill>
                  <a:schemeClr val="dk2"/>
                </a:solidFill>
                <a:latin typeface="Ubuntu"/>
                <a:ea typeface="Ubuntu"/>
                <a:cs typeface="Ubuntu"/>
                <a:sym typeface="Ubuntu"/>
              </a:rPr>
              <a:t>Badge « Appropriation » - Devoir pour obtenir le badge </a:t>
            </a:r>
            <a:r>
              <a:rPr lang="en" sz="2000" u="sng">
                <a:solidFill>
                  <a:schemeClr val="hlink"/>
                </a:solidFill>
                <a:latin typeface="Ubuntu"/>
                <a:ea typeface="Ubuntu"/>
                <a:cs typeface="Ubuntu"/>
                <a:sym typeface="Ubuntu"/>
                <a:hlinkClick r:id="rId6"/>
              </a:rPr>
              <a:t>Ev3</a:t>
            </a:r>
            <a:r>
              <a:rPr lang="en" sz="2000">
                <a:solidFill>
                  <a:schemeClr val="dk2"/>
                </a:solidFill>
                <a:latin typeface="Ubuntu"/>
                <a:ea typeface="Ubuntu"/>
                <a:cs typeface="Ubuntu"/>
                <a:sym typeface="Ubuntu"/>
              </a:rPr>
              <a:t> ou </a:t>
            </a:r>
            <a:r>
              <a:rPr lang="en" sz="2000" u="sng">
                <a:solidFill>
                  <a:schemeClr val="hlink"/>
                </a:solidFill>
                <a:latin typeface="Ubuntu"/>
                <a:ea typeface="Ubuntu"/>
                <a:cs typeface="Ubuntu"/>
                <a:sym typeface="Ubuntu"/>
                <a:hlinkClick r:id="rId7"/>
              </a:rPr>
              <a:t>SPIKE Prime</a:t>
            </a:r>
            <a:r>
              <a:rPr lang="en" sz="2000" u="sng">
                <a:solidFill>
                  <a:schemeClr val="hlink"/>
                </a:solidFill>
                <a:latin typeface="Ubuntu"/>
                <a:ea typeface="Ubuntu"/>
                <a:cs typeface="Ubuntu"/>
                <a:sym typeface="Ubuntu"/>
                <a:hlinkClick r:id="rId7"/>
              </a:rPr>
              <a:t> </a:t>
            </a:r>
            <a:r>
              <a:rPr lang="en" sz="2000">
                <a:solidFill>
                  <a:schemeClr val="dk2"/>
                </a:solidFill>
                <a:latin typeface="Ubuntu"/>
                <a:ea typeface="Ubuntu"/>
                <a:cs typeface="Ubuntu"/>
                <a:sym typeface="Ubuntu"/>
              </a:rPr>
              <a:t>» et Déposer le lien d’un programme en sélectionant « Ajouter un travail ».</a:t>
            </a:r>
            <a:endParaRPr sz="2000">
              <a:solidFill>
                <a:schemeClr val="dk2"/>
              </a:solidFill>
              <a:latin typeface="Ubuntu"/>
              <a:ea typeface="Ubuntu"/>
              <a:cs typeface="Ubuntu"/>
              <a:sym typeface="Ubuntu"/>
            </a:endParaRPr>
          </a:p>
        </p:txBody>
      </p:sp>
      <p:pic>
        <p:nvPicPr>
          <p:cNvPr id="783" name="Google Shape;783;p38"/>
          <p:cNvPicPr preferRelativeResize="0"/>
          <p:nvPr/>
        </p:nvPicPr>
        <p:blipFill>
          <a:blip r:embed="rId8">
            <a:alphaModFix/>
          </a:blip>
          <a:stretch>
            <a:fillRect/>
          </a:stretch>
        </p:blipFill>
        <p:spPr>
          <a:xfrm>
            <a:off x="6970117" y="1307342"/>
            <a:ext cx="1615625" cy="1401900"/>
          </a:xfrm>
          <a:prstGeom prst="rect">
            <a:avLst/>
          </a:prstGeom>
          <a:noFill/>
          <a:ln>
            <a:noFill/>
          </a:ln>
        </p:spPr>
      </p:pic>
      <p:pic>
        <p:nvPicPr>
          <p:cNvPr id="784" name="Google Shape;784;p38"/>
          <p:cNvPicPr preferRelativeResize="0"/>
          <p:nvPr/>
        </p:nvPicPr>
        <p:blipFill>
          <a:blip r:embed="rId9">
            <a:alphaModFix/>
          </a:blip>
          <a:stretch>
            <a:fillRect/>
          </a:stretch>
        </p:blipFill>
        <p:spPr>
          <a:xfrm>
            <a:off x="6968533" y="3213850"/>
            <a:ext cx="1618818" cy="1401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9"/>
          <p:cNvSpPr txBox="1">
            <a:spLocks noGrp="1"/>
          </p:cNvSpPr>
          <p:nvPr>
            <p:ph type="ctrTitle" idx="4294967295"/>
          </p:nvPr>
        </p:nvSpPr>
        <p:spPr>
          <a:xfrm>
            <a:off x="1761750" y="1598975"/>
            <a:ext cx="5620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0000" b="1">
                <a:latin typeface="Viga"/>
                <a:ea typeface="Viga"/>
                <a:cs typeface="Viga"/>
                <a:sym typeface="Viga"/>
              </a:rPr>
              <a:t>MERCI !</a:t>
            </a:r>
            <a:endParaRPr sz="10000" b="1">
              <a:latin typeface="Viga"/>
              <a:ea typeface="Viga"/>
              <a:cs typeface="Viga"/>
              <a:sym typeface="Viga"/>
            </a:endParaRPr>
          </a:p>
        </p:txBody>
      </p:sp>
      <p:pic>
        <p:nvPicPr>
          <p:cNvPr id="790" name="Google Shape;790;p39"/>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791" name="Google Shape;791;p39"/>
          <p:cNvSpPr txBox="1"/>
          <p:nvPr/>
        </p:nvSpPr>
        <p:spPr>
          <a:xfrm>
            <a:off x="4142800" y="2643500"/>
            <a:ext cx="5128800" cy="1814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500" u="sng">
                <a:solidFill>
                  <a:schemeClr val="hlink"/>
                </a:solidFill>
                <a:latin typeface="Ubuntu"/>
                <a:ea typeface="Ubuntu"/>
                <a:cs typeface="Ubuntu"/>
                <a:sym typeface="Ubuntu"/>
                <a:hlinkClick r:id="rId4"/>
              </a:rPr>
              <a:t>sonya.fiset@recitmst.qc.ca</a:t>
            </a:r>
            <a:r>
              <a:rPr lang="en" sz="1500">
                <a:latin typeface="Ubuntu"/>
                <a:ea typeface="Ubuntu"/>
                <a:cs typeface="Ubuntu"/>
                <a:sym typeface="Ubuntu"/>
              </a:rPr>
              <a:t> </a:t>
            </a:r>
            <a:endParaRPr sz="1500">
              <a:latin typeface="Ubuntu"/>
              <a:ea typeface="Ubuntu"/>
              <a:cs typeface="Ubuntu"/>
              <a:sym typeface="Ubuntu"/>
            </a:endParaRPr>
          </a:p>
          <a:p>
            <a:pPr marL="0" lvl="0" indent="0" algn="l" rtl="0">
              <a:spcBef>
                <a:spcPts val="600"/>
              </a:spcBef>
              <a:spcAft>
                <a:spcPts val="0"/>
              </a:spcAft>
              <a:buNone/>
            </a:pPr>
            <a:r>
              <a:rPr lang="en" sz="1500" u="sng">
                <a:solidFill>
                  <a:schemeClr val="hlink"/>
                </a:solidFill>
                <a:latin typeface="Ubuntu"/>
                <a:ea typeface="Ubuntu"/>
                <a:cs typeface="Ubuntu"/>
                <a:sym typeface="Ubuntu"/>
                <a:hlinkClick r:id="rId5"/>
              </a:rPr>
              <a:t>equipe@recitmst.qc.ca </a:t>
            </a:r>
            <a:endParaRPr sz="1500">
              <a:solidFill>
                <a:schemeClr val="dk2"/>
              </a:solidFill>
              <a:latin typeface="Ubuntu"/>
              <a:ea typeface="Ubuntu"/>
              <a:cs typeface="Ubuntu"/>
              <a:sym typeface="Ubuntu"/>
            </a:endParaRPr>
          </a:p>
          <a:p>
            <a:pPr marL="457200" lvl="0" indent="-330200" algn="l" rtl="0">
              <a:spcBef>
                <a:spcPts val="600"/>
              </a:spcBef>
              <a:spcAft>
                <a:spcPts val="0"/>
              </a:spcAft>
              <a:buClr>
                <a:schemeClr val="dk2"/>
              </a:buClr>
              <a:buSzPts val="1600"/>
              <a:buFont typeface="Ubuntu"/>
              <a:buChar char="❏"/>
            </a:pPr>
            <a:r>
              <a:rPr lang="en" sz="1600" u="sng">
                <a:solidFill>
                  <a:schemeClr val="dk2"/>
                </a:solidFill>
                <a:latin typeface="Ubuntu"/>
                <a:ea typeface="Ubuntu"/>
                <a:cs typeface="Ubuntu"/>
                <a:sym typeface="Ubuntu"/>
                <a:hlinkClick r:id="rId6">
                  <a:extLst>
                    <a:ext uri="{A12FA001-AC4F-418D-AE19-62706E023703}">
                      <ahyp:hlinkClr xmlns:ahyp="http://schemas.microsoft.com/office/drawing/2018/hyperlinkcolor" val="tx"/>
                    </a:ext>
                  </a:extLst>
                </a:hlinkClick>
              </a:rPr>
              <a:t>Page Facebook</a:t>
            </a:r>
            <a:endParaRPr sz="1600" u="sng">
              <a:solidFill>
                <a:schemeClr val="dk2"/>
              </a:solidFill>
              <a:latin typeface="Ubuntu"/>
              <a:ea typeface="Ubuntu"/>
              <a:cs typeface="Ubuntu"/>
              <a:sym typeface="Ubuntu"/>
            </a:endParaRPr>
          </a:p>
          <a:p>
            <a:pPr marL="457200" lvl="0" indent="-330200" algn="l" rtl="0">
              <a:spcBef>
                <a:spcPts val="0"/>
              </a:spcBef>
              <a:spcAft>
                <a:spcPts val="0"/>
              </a:spcAft>
              <a:buClr>
                <a:schemeClr val="dk2"/>
              </a:buClr>
              <a:buSzPts val="1600"/>
              <a:buFont typeface="Ubuntu"/>
              <a:buChar char="❏"/>
            </a:pPr>
            <a:r>
              <a:rPr lang="en" sz="1600" u="sng">
                <a:solidFill>
                  <a:schemeClr val="dk2"/>
                </a:solidFill>
                <a:latin typeface="Ubuntu"/>
                <a:ea typeface="Ubuntu"/>
                <a:cs typeface="Ubuntu"/>
                <a:sym typeface="Ubuntu"/>
                <a:hlinkClick r:id="rId7">
                  <a:extLst>
                    <a:ext uri="{A12FA001-AC4F-418D-AE19-62706E023703}">
                      <ahyp:hlinkClr xmlns:ahyp="http://schemas.microsoft.com/office/drawing/2018/hyperlinkcolor" val="tx"/>
                    </a:ext>
                  </a:extLst>
                </a:hlinkClick>
              </a:rPr>
              <a:t>Twitter</a:t>
            </a:r>
            <a:endParaRPr sz="1600" u="sng">
              <a:solidFill>
                <a:schemeClr val="dk2"/>
              </a:solidFill>
              <a:latin typeface="Ubuntu"/>
              <a:ea typeface="Ubuntu"/>
              <a:cs typeface="Ubuntu"/>
              <a:sym typeface="Ubuntu"/>
            </a:endParaRPr>
          </a:p>
          <a:p>
            <a:pPr marL="457200" lvl="0" indent="-330200" algn="l" rtl="0">
              <a:spcBef>
                <a:spcPts val="0"/>
              </a:spcBef>
              <a:spcAft>
                <a:spcPts val="0"/>
              </a:spcAft>
              <a:buClr>
                <a:schemeClr val="dk2"/>
              </a:buClr>
              <a:buSzPts val="1600"/>
              <a:buFont typeface="Ubuntu"/>
              <a:buChar char="❏"/>
            </a:pPr>
            <a:r>
              <a:rPr lang="en" sz="1600" u="sng">
                <a:solidFill>
                  <a:schemeClr val="dk2"/>
                </a:solidFill>
                <a:latin typeface="Ubuntu"/>
                <a:ea typeface="Ubuntu"/>
                <a:cs typeface="Ubuntu"/>
                <a:sym typeface="Ubuntu"/>
                <a:hlinkClick r:id="rId8">
                  <a:extLst>
                    <a:ext uri="{A12FA001-AC4F-418D-AE19-62706E023703}">
                      <ahyp:hlinkClr xmlns:ahyp="http://schemas.microsoft.com/office/drawing/2018/hyperlinkcolor" val="tx"/>
                    </a:ext>
                  </a:extLst>
                </a:hlinkClick>
              </a:rPr>
              <a:t>Chaîne YouTube</a:t>
            </a:r>
            <a:endParaRPr sz="900">
              <a:solidFill>
                <a:schemeClr val="dk2"/>
              </a:solidFill>
            </a:endParaRPr>
          </a:p>
        </p:txBody>
      </p:sp>
      <p:sp>
        <p:nvSpPr>
          <p:cNvPr id="792" name="Google Shape;792;p39"/>
          <p:cNvSpPr txBox="1"/>
          <p:nvPr/>
        </p:nvSpPr>
        <p:spPr>
          <a:xfrm>
            <a:off x="443038" y="2719700"/>
            <a:ext cx="3321300" cy="7848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793" name="Google Shape;793;p39"/>
          <p:cNvSpPr txBox="1"/>
          <p:nvPr/>
        </p:nvSpPr>
        <p:spPr>
          <a:xfrm>
            <a:off x="2451875" y="4528300"/>
            <a:ext cx="5392500" cy="363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800">
                <a:latin typeface="Ubuntu"/>
                <a:ea typeface="Ubuntu"/>
                <a:cs typeface="Ubuntu"/>
                <a:sym typeface="Ubuntu"/>
              </a:rPr>
              <a:t>Ces formations du RÉCIT sont mises à disposition, sauf exception, selon les termes de la licence</a:t>
            </a:r>
            <a:r>
              <a:rPr lang="en" sz="800">
                <a:solidFill>
                  <a:schemeClr val="accent1"/>
                </a:solidFill>
                <a:latin typeface="Ubuntu"/>
                <a:ea typeface="Ubuntu"/>
                <a:cs typeface="Ubuntu"/>
                <a:sym typeface="Ubuntu"/>
              </a:rPr>
              <a:t> </a:t>
            </a:r>
            <a:r>
              <a:rPr lang="en" sz="800" u="sng">
                <a:solidFill>
                  <a:schemeClr val="accent1"/>
                </a:solidFill>
                <a:hlinkClick r:id="rId9">
                  <a:extLst>
                    <a:ext uri="{A12FA001-AC4F-418D-AE19-62706E023703}">
                      <ahyp:hlinkClr xmlns:ahyp="http://schemas.microsoft.com/office/drawing/2018/hyperlinkcolor" val="tx"/>
                    </a:ext>
                  </a:extLst>
                </a:hlinkClick>
              </a:rPr>
              <a:t>Licence Creative Commons Attribution - Pas d’Utilisation Commerciale - Partage dans les Mêmes Conditions 4.0 International</a:t>
            </a:r>
            <a:r>
              <a:rPr lang="en" sz="800">
                <a:solidFill>
                  <a:schemeClr val="accent1"/>
                </a:solidFill>
              </a:rPr>
              <a:t>.</a:t>
            </a:r>
            <a:r>
              <a:rPr lang="en" sz="800">
                <a:solidFill>
                  <a:schemeClr val="accent1"/>
                </a:solidFill>
                <a:highlight>
                  <a:srgbClr val="FFFF00"/>
                </a:highlight>
                <a:latin typeface="Ubuntu"/>
                <a:ea typeface="Ubuntu"/>
                <a:cs typeface="Ubuntu"/>
                <a:sym typeface="Ubuntu"/>
              </a:rPr>
              <a:t>  </a:t>
            </a:r>
            <a:endParaRPr sz="800">
              <a:solidFill>
                <a:schemeClr val="accent1"/>
              </a:solidFill>
              <a:highlight>
                <a:srgbClr val="FFFF00"/>
              </a:highlight>
              <a:latin typeface="Ubuntu"/>
              <a:ea typeface="Ubuntu"/>
              <a:cs typeface="Ubuntu"/>
              <a:sym typeface="Ubuntu"/>
            </a:endParaRPr>
          </a:p>
        </p:txBody>
      </p:sp>
      <p:pic>
        <p:nvPicPr>
          <p:cNvPr id="794" name="Google Shape;794;p39"/>
          <p:cNvPicPr preferRelativeResize="0"/>
          <p:nvPr/>
        </p:nvPicPr>
        <p:blipFill>
          <a:blip r:embed="rId10">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7"/>
          <p:cNvSpPr txBox="1">
            <a:spLocks noGrp="1"/>
          </p:cNvSpPr>
          <p:nvPr>
            <p:ph type="ctrTitle" idx="4294967295"/>
          </p:nvPr>
        </p:nvSpPr>
        <p:spPr>
          <a:xfrm>
            <a:off x="671475" y="169375"/>
            <a:ext cx="7990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Plan </a:t>
            </a:r>
            <a:endParaRPr sz="4800"/>
          </a:p>
        </p:txBody>
      </p:sp>
      <p:sp>
        <p:nvSpPr>
          <p:cNvPr id="565" name="Google Shape;565;p17"/>
          <p:cNvSpPr txBox="1">
            <a:spLocks noGrp="1"/>
          </p:cNvSpPr>
          <p:nvPr>
            <p:ph type="subTitle" idx="4294967295"/>
          </p:nvPr>
        </p:nvSpPr>
        <p:spPr>
          <a:xfrm>
            <a:off x="483475" y="1133900"/>
            <a:ext cx="8057700" cy="369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a:t>-Intention de la formation</a:t>
            </a:r>
            <a:endParaRPr sz="2400"/>
          </a:p>
          <a:p>
            <a:pPr marL="0" lvl="0" indent="0" algn="l" rtl="0">
              <a:spcBef>
                <a:spcPts val="600"/>
              </a:spcBef>
              <a:spcAft>
                <a:spcPts val="0"/>
              </a:spcAft>
              <a:buClr>
                <a:schemeClr val="dk1"/>
              </a:buClr>
              <a:buSzPts val="1100"/>
              <a:buFont typeface="Arial"/>
              <a:buNone/>
            </a:pPr>
            <a:r>
              <a:rPr lang="en" sz="2400"/>
              <a:t>-Identification de vos besoins</a:t>
            </a:r>
            <a:endParaRPr sz="2400"/>
          </a:p>
          <a:p>
            <a:pPr marL="0" lvl="0" indent="0" algn="l" rtl="0">
              <a:spcBef>
                <a:spcPts val="600"/>
              </a:spcBef>
              <a:spcAft>
                <a:spcPts val="0"/>
              </a:spcAft>
              <a:buClr>
                <a:schemeClr val="dk1"/>
              </a:buClr>
              <a:buSzPts val="1100"/>
              <a:buFont typeface="Arial"/>
              <a:buNone/>
            </a:pPr>
            <a:r>
              <a:rPr lang="en" sz="2400"/>
              <a:t>-Cadre de référence de la compétence numérique</a:t>
            </a:r>
            <a:endParaRPr sz="2400"/>
          </a:p>
          <a:p>
            <a:pPr marL="0" lvl="0" indent="0" algn="l" rtl="0">
              <a:spcBef>
                <a:spcPts val="600"/>
              </a:spcBef>
              <a:spcAft>
                <a:spcPts val="0"/>
              </a:spcAft>
              <a:buClr>
                <a:schemeClr val="dk1"/>
              </a:buClr>
              <a:buSzPts val="1100"/>
              <a:buFont typeface="Arial"/>
              <a:buNone/>
            </a:pPr>
            <a:r>
              <a:rPr lang="en" sz="2400"/>
              <a:t>-Ressources</a:t>
            </a:r>
            <a:endParaRPr sz="2400"/>
          </a:p>
          <a:p>
            <a:pPr marL="0" lvl="0" indent="0" algn="l" rtl="0">
              <a:spcBef>
                <a:spcPts val="600"/>
              </a:spcBef>
              <a:spcAft>
                <a:spcPts val="0"/>
              </a:spcAft>
              <a:buClr>
                <a:schemeClr val="dk1"/>
              </a:buClr>
              <a:buSzPts val="1100"/>
              <a:buFont typeface="Arial"/>
              <a:buNone/>
            </a:pPr>
            <a:r>
              <a:rPr lang="en" sz="2400"/>
              <a:t>-Expérimentation</a:t>
            </a:r>
            <a:endParaRPr sz="2400"/>
          </a:p>
          <a:p>
            <a:pPr marL="0" lvl="0" indent="0" algn="l" rtl="0">
              <a:spcBef>
                <a:spcPts val="600"/>
              </a:spcBef>
              <a:spcAft>
                <a:spcPts val="0"/>
              </a:spcAft>
              <a:buClr>
                <a:schemeClr val="dk1"/>
              </a:buClr>
              <a:buSzPts val="1100"/>
              <a:buFont typeface="Arial"/>
              <a:buNone/>
            </a:pPr>
            <a:r>
              <a:rPr lang="en" sz="2400"/>
              <a:t>-Défis mathématiques</a:t>
            </a:r>
            <a:endParaRPr sz="2400"/>
          </a:p>
          <a:p>
            <a:pPr marL="0" lvl="0" indent="0" algn="l" rtl="0">
              <a:spcBef>
                <a:spcPts val="600"/>
              </a:spcBef>
              <a:spcAft>
                <a:spcPts val="0"/>
              </a:spcAft>
              <a:buClr>
                <a:schemeClr val="dk1"/>
              </a:buClr>
              <a:buSzPts val="1100"/>
              <a:buFont typeface="Arial"/>
              <a:buNone/>
            </a:pPr>
            <a:r>
              <a:rPr lang="en" sz="2400"/>
              <a:t>-Tâches complexes ou SAE</a:t>
            </a:r>
            <a:endParaRPr sz="2400"/>
          </a:p>
          <a:p>
            <a:pPr marL="0" lvl="0" indent="0" algn="l" rtl="0">
              <a:spcBef>
                <a:spcPts val="600"/>
              </a:spcBef>
              <a:spcAft>
                <a:spcPts val="0"/>
              </a:spcAft>
              <a:buClr>
                <a:schemeClr val="dk1"/>
              </a:buClr>
              <a:buSzPts val="1100"/>
              <a:buFont typeface="Arial"/>
              <a:buNone/>
            </a:pPr>
            <a:r>
              <a:rPr lang="en" sz="2400"/>
              <a:t>-Découvertes </a:t>
            </a:r>
            <a:r>
              <a:rPr lang="en" sz="2400" u="sng">
                <a:solidFill>
                  <a:schemeClr val="hlink"/>
                </a:solidFill>
                <a:hlinkClick r:id="rId3"/>
              </a:rPr>
              <a:t>à partager</a:t>
            </a:r>
            <a:endParaRPr sz="2400"/>
          </a:p>
        </p:txBody>
      </p:sp>
      <p:sp>
        <p:nvSpPr>
          <p:cNvPr id="566" name="Google Shape;566;p17"/>
          <p:cNvSpPr/>
          <p:nvPr/>
        </p:nvSpPr>
        <p:spPr>
          <a:xfrm>
            <a:off x="3614906" y="1030925"/>
            <a:ext cx="2204424"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3</a:t>
            </a:fld>
            <a:endParaRPr sz="1200">
              <a:solidFill>
                <a:schemeClr val="accent1"/>
              </a:solidFill>
            </a:endParaRPr>
          </a:p>
        </p:txBody>
      </p:sp>
      <p:sp>
        <p:nvSpPr>
          <p:cNvPr id="568" name="Google Shape;568;p17"/>
          <p:cNvSpPr/>
          <p:nvPr/>
        </p:nvSpPr>
        <p:spPr>
          <a:xfrm>
            <a:off x="6365261" y="2639353"/>
            <a:ext cx="2204414" cy="2021682"/>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9" name="Google Shape;569;p17"/>
          <p:cNvPicPr preferRelativeResize="0"/>
          <p:nvPr/>
        </p:nvPicPr>
        <p:blipFill>
          <a:blip r:embed="rId4">
            <a:alphaModFix/>
          </a:blip>
          <a:stretch>
            <a:fillRect/>
          </a:stretch>
        </p:blipFill>
        <p:spPr>
          <a:xfrm>
            <a:off x="8170698" y="220325"/>
            <a:ext cx="794425" cy="76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3"/>
        <p:cNvGrpSpPr/>
        <p:nvPr/>
      </p:nvGrpSpPr>
      <p:grpSpPr>
        <a:xfrm>
          <a:off x="0" y="0"/>
          <a:ext cx="0" cy="0"/>
          <a:chOff x="0" y="0"/>
          <a:chExt cx="0" cy="0"/>
        </a:xfrm>
      </p:grpSpPr>
      <p:sp>
        <p:nvSpPr>
          <p:cNvPr id="574" name="Google Shape;574;p18"/>
          <p:cNvSpPr txBox="1">
            <a:spLocks noGrp="1"/>
          </p:cNvSpPr>
          <p:nvPr>
            <p:ph type="title"/>
          </p:nvPr>
        </p:nvSpPr>
        <p:spPr>
          <a:xfrm>
            <a:off x="0" y="149069"/>
            <a:ext cx="9144000" cy="70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2"/>
                </a:solidFill>
                <a:latin typeface="Viga"/>
                <a:ea typeface="Viga"/>
                <a:cs typeface="Viga"/>
                <a:sym typeface="Viga"/>
              </a:rPr>
              <a:t>Usage pédagogique de la programmation…</a:t>
            </a:r>
            <a:endParaRPr sz="2500">
              <a:solidFill>
                <a:schemeClr val="dk2"/>
              </a:solidFill>
              <a:latin typeface="Viga"/>
              <a:ea typeface="Viga"/>
              <a:cs typeface="Viga"/>
              <a:sym typeface="Viga"/>
            </a:endParaRPr>
          </a:p>
        </p:txBody>
      </p:sp>
      <p:sp>
        <p:nvSpPr>
          <p:cNvPr id="575" name="Google Shape;575;p18"/>
          <p:cNvSpPr/>
          <p:nvPr/>
        </p:nvSpPr>
        <p:spPr>
          <a:xfrm>
            <a:off x="0" y="868031"/>
            <a:ext cx="9144000" cy="4275300"/>
          </a:xfrm>
          <a:prstGeom prst="rect">
            <a:avLst/>
          </a:prstGeom>
          <a:solidFill>
            <a:srgbClr val="006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txBox="1"/>
          <p:nvPr/>
        </p:nvSpPr>
        <p:spPr>
          <a:xfrm>
            <a:off x="228600" y="1060856"/>
            <a:ext cx="8792100" cy="7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u="sng">
                <a:solidFill>
                  <a:srgbClr val="FFFFFF"/>
                </a:solidFill>
                <a:latin typeface="Viga"/>
                <a:ea typeface="Viga"/>
                <a:cs typeface="Viga"/>
                <a:sym typeface="Viga"/>
                <a:hlinkClick r:id="rId3">
                  <a:extLst>
                    <a:ext uri="{A12FA001-AC4F-418D-AE19-62706E023703}">
                      <ahyp:hlinkClr xmlns:ahyp="http://schemas.microsoft.com/office/drawing/2018/hyperlinkcolor" val="tx"/>
                    </a:ext>
                  </a:extLst>
                </a:hlinkClick>
              </a:rPr>
              <a:t>PAN: Plan d’action numérique du MEES</a:t>
            </a:r>
            <a:r>
              <a:rPr lang="en" sz="3000">
                <a:solidFill>
                  <a:srgbClr val="FFFFFF"/>
                </a:solidFill>
                <a:latin typeface="Viga"/>
                <a:ea typeface="Viga"/>
                <a:cs typeface="Viga"/>
                <a:sym typeface="Viga"/>
              </a:rPr>
              <a:t> </a:t>
            </a:r>
            <a:endParaRPr sz="3000">
              <a:solidFill>
                <a:srgbClr val="FFFFFF"/>
              </a:solidFill>
              <a:latin typeface="Viga"/>
              <a:ea typeface="Viga"/>
              <a:cs typeface="Viga"/>
              <a:sym typeface="Viga"/>
            </a:endParaRPr>
          </a:p>
          <a:p>
            <a:pPr marL="0" lvl="0" indent="0" algn="ctr" rtl="0">
              <a:spcBef>
                <a:spcPts val="0"/>
              </a:spcBef>
              <a:spcAft>
                <a:spcPts val="0"/>
              </a:spcAft>
              <a:buNone/>
            </a:pPr>
            <a:r>
              <a:rPr lang="en">
                <a:solidFill>
                  <a:srgbClr val="FFFFFF"/>
                </a:solidFill>
                <a:latin typeface="Viga"/>
                <a:ea typeface="Viga"/>
                <a:cs typeface="Viga"/>
                <a:sym typeface="Viga"/>
              </a:rPr>
              <a:t>(Orientation 1, mesure 02, pages 27-28)</a:t>
            </a:r>
            <a:endParaRPr>
              <a:solidFill>
                <a:srgbClr val="FFFFFF"/>
              </a:solidFill>
              <a:latin typeface="Viga"/>
              <a:ea typeface="Viga"/>
              <a:cs typeface="Viga"/>
              <a:sym typeface="Viga"/>
            </a:endParaRPr>
          </a:p>
        </p:txBody>
      </p:sp>
      <p:pic>
        <p:nvPicPr>
          <p:cNvPr id="577" name="Google Shape;577;p18"/>
          <p:cNvPicPr preferRelativeResize="0"/>
          <p:nvPr/>
        </p:nvPicPr>
        <p:blipFill>
          <a:blip r:embed="rId4">
            <a:alphaModFix/>
          </a:blip>
          <a:stretch>
            <a:fillRect/>
          </a:stretch>
        </p:blipFill>
        <p:spPr>
          <a:xfrm>
            <a:off x="1189118" y="2012237"/>
            <a:ext cx="7157331" cy="1282825"/>
          </a:xfrm>
          <a:prstGeom prst="rect">
            <a:avLst/>
          </a:prstGeom>
          <a:noFill/>
          <a:ln>
            <a:noFill/>
          </a:ln>
        </p:spPr>
      </p:pic>
      <p:sp>
        <p:nvSpPr>
          <p:cNvPr id="578" name="Google Shape;578;p18"/>
          <p:cNvSpPr txBox="1"/>
          <p:nvPr/>
        </p:nvSpPr>
        <p:spPr>
          <a:xfrm>
            <a:off x="2583000" y="4740550"/>
            <a:ext cx="4130400" cy="33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Viga"/>
                <a:ea typeface="Viga"/>
                <a:cs typeface="Viga"/>
                <a:sym typeface="Viga"/>
              </a:rPr>
              <a:t>Extrait du tableau synoptique du  PAN, p.2</a:t>
            </a:r>
            <a:endParaRPr>
              <a:solidFill>
                <a:srgbClr val="FFFFFF"/>
              </a:solidFill>
              <a:latin typeface="Viga"/>
              <a:ea typeface="Viga"/>
              <a:cs typeface="Viga"/>
              <a:sym typeface="Viga"/>
            </a:endParaRPr>
          </a:p>
        </p:txBody>
      </p:sp>
      <p:pic>
        <p:nvPicPr>
          <p:cNvPr id="579" name="Google Shape;579;p18"/>
          <p:cNvPicPr preferRelativeResize="0"/>
          <p:nvPr/>
        </p:nvPicPr>
        <p:blipFill>
          <a:blip r:embed="rId5">
            <a:alphaModFix/>
          </a:blip>
          <a:stretch>
            <a:fillRect/>
          </a:stretch>
        </p:blipFill>
        <p:spPr>
          <a:xfrm>
            <a:off x="228600" y="3355150"/>
            <a:ext cx="3564850" cy="1004550"/>
          </a:xfrm>
          <a:prstGeom prst="rect">
            <a:avLst/>
          </a:prstGeom>
          <a:noFill/>
          <a:ln>
            <a:noFill/>
          </a:ln>
          <a:effectLst>
            <a:outerShdw blurRad="57150" dist="19050" dir="5400000" algn="bl" rotWithShape="0">
              <a:srgbClr val="000000">
                <a:alpha val="50000"/>
              </a:srgbClr>
            </a:outerShdw>
          </a:effectLst>
        </p:spPr>
      </p:pic>
      <p:pic>
        <p:nvPicPr>
          <p:cNvPr id="580" name="Google Shape;580;p18"/>
          <p:cNvPicPr preferRelativeResize="0"/>
          <p:nvPr/>
        </p:nvPicPr>
        <p:blipFill>
          <a:blip r:embed="rId6">
            <a:alphaModFix/>
          </a:blip>
          <a:stretch>
            <a:fillRect/>
          </a:stretch>
        </p:blipFill>
        <p:spPr>
          <a:xfrm>
            <a:off x="4825050" y="3344749"/>
            <a:ext cx="4130401" cy="1025356"/>
          </a:xfrm>
          <a:prstGeom prst="rect">
            <a:avLst/>
          </a:prstGeom>
          <a:noFill/>
          <a:ln>
            <a:noFill/>
          </a:ln>
          <a:effectLst>
            <a:outerShdw blurRad="57150" dist="19050" dir="5400000" algn="bl" rotWithShape="0">
              <a:srgbClr val="000000">
                <a:alpha val="50000"/>
              </a:srgbClr>
            </a:outerShdw>
          </a:effectLst>
        </p:spPr>
      </p:pic>
      <p:sp>
        <p:nvSpPr>
          <p:cNvPr id="581" name="Google Shape;581;p18"/>
          <p:cNvSpPr/>
          <p:nvPr/>
        </p:nvSpPr>
        <p:spPr>
          <a:xfrm>
            <a:off x="1067775" y="2930550"/>
            <a:ext cx="1625700" cy="364500"/>
          </a:xfrm>
          <a:prstGeom prst="ellipse">
            <a:avLst/>
          </a:prstGeom>
          <a:noFill/>
          <a:ln w="28575" cap="flat" cmpd="sng">
            <a:solidFill>
              <a:srgbClr val="ED4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6886475" y="2972050"/>
            <a:ext cx="1594800" cy="383100"/>
          </a:xfrm>
          <a:prstGeom prst="ellipse">
            <a:avLst/>
          </a:prstGeom>
          <a:noFill/>
          <a:ln w="28575" cap="flat" cmpd="sng">
            <a:solidFill>
              <a:srgbClr val="ED4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6"/>
        <p:cNvGrpSpPr/>
        <p:nvPr/>
      </p:nvGrpSpPr>
      <p:grpSpPr>
        <a:xfrm>
          <a:off x="0" y="0"/>
          <a:ext cx="0" cy="0"/>
          <a:chOff x="0" y="0"/>
          <a:chExt cx="0" cy="0"/>
        </a:xfrm>
      </p:grpSpPr>
      <p:sp>
        <p:nvSpPr>
          <p:cNvPr id="587" name="Google Shape;587;p19"/>
          <p:cNvSpPr/>
          <p:nvPr/>
        </p:nvSpPr>
        <p:spPr>
          <a:xfrm>
            <a:off x="4742875" y="1166475"/>
            <a:ext cx="3324300" cy="37281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txBox="1">
            <a:spLocks noGrp="1"/>
          </p:cNvSpPr>
          <p:nvPr>
            <p:ph type="title"/>
          </p:nvPr>
        </p:nvSpPr>
        <p:spPr>
          <a:xfrm>
            <a:off x="176050" y="102350"/>
            <a:ext cx="8802300" cy="70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2"/>
                </a:solidFill>
                <a:latin typeface="Viga"/>
                <a:ea typeface="Viga"/>
                <a:cs typeface="Viga"/>
                <a:sym typeface="Viga"/>
              </a:rPr>
              <a:t>Usage pédagogique de la programmation…</a:t>
            </a:r>
            <a:endParaRPr sz="2500">
              <a:solidFill>
                <a:schemeClr val="dk2"/>
              </a:solidFill>
              <a:latin typeface="Viga"/>
              <a:ea typeface="Viga"/>
              <a:cs typeface="Viga"/>
              <a:sym typeface="Viga"/>
            </a:endParaRPr>
          </a:p>
        </p:txBody>
      </p:sp>
      <p:sp>
        <p:nvSpPr>
          <p:cNvPr id="589" name="Google Shape;589;p19"/>
          <p:cNvSpPr txBox="1"/>
          <p:nvPr/>
        </p:nvSpPr>
        <p:spPr>
          <a:xfrm>
            <a:off x="311700" y="4707425"/>
            <a:ext cx="5355600" cy="3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Viga"/>
                <a:ea typeface="Viga"/>
                <a:cs typeface="Viga"/>
                <a:sym typeface="Viga"/>
                <a:hlinkClick r:id="rId3"/>
              </a:rPr>
              <a:t>Cadre de référence de la compétence numérique</a:t>
            </a:r>
            <a:endParaRPr>
              <a:solidFill>
                <a:schemeClr val="dk1"/>
              </a:solidFill>
              <a:latin typeface="Viga"/>
              <a:ea typeface="Viga"/>
              <a:cs typeface="Viga"/>
              <a:sym typeface="Viga"/>
            </a:endParaRPr>
          </a:p>
        </p:txBody>
      </p:sp>
      <p:pic>
        <p:nvPicPr>
          <p:cNvPr id="590" name="Google Shape;590;p19"/>
          <p:cNvPicPr preferRelativeResize="0"/>
          <p:nvPr/>
        </p:nvPicPr>
        <p:blipFill>
          <a:blip r:embed="rId4">
            <a:alphaModFix/>
          </a:blip>
          <a:stretch>
            <a:fillRect/>
          </a:stretch>
        </p:blipFill>
        <p:spPr>
          <a:xfrm>
            <a:off x="311700" y="1068575"/>
            <a:ext cx="3996223" cy="3681426"/>
          </a:xfrm>
          <a:prstGeom prst="rect">
            <a:avLst/>
          </a:prstGeom>
          <a:noFill/>
          <a:ln>
            <a:noFill/>
          </a:ln>
        </p:spPr>
      </p:pic>
      <p:pic>
        <p:nvPicPr>
          <p:cNvPr id="591" name="Google Shape;591;p19"/>
          <p:cNvPicPr preferRelativeResize="0"/>
          <p:nvPr/>
        </p:nvPicPr>
        <p:blipFill rotWithShape="1">
          <a:blip r:embed="rId5">
            <a:alphaModFix/>
          </a:blip>
          <a:srcRect r="24161" b="74378"/>
          <a:stretch/>
        </p:blipFill>
        <p:spPr>
          <a:xfrm>
            <a:off x="4864875" y="1220850"/>
            <a:ext cx="2583203" cy="708601"/>
          </a:xfrm>
          <a:prstGeom prst="rect">
            <a:avLst/>
          </a:prstGeom>
          <a:noFill/>
          <a:ln>
            <a:noFill/>
          </a:ln>
        </p:spPr>
      </p:pic>
      <p:pic>
        <p:nvPicPr>
          <p:cNvPr id="592" name="Google Shape;592;p19"/>
          <p:cNvPicPr preferRelativeResize="0"/>
          <p:nvPr/>
        </p:nvPicPr>
        <p:blipFill rotWithShape="1">
          <a:blip r:embed="rId6">
            <a:alphaModFix/>
          </a:blip>
          <a:srcRect r="37150" b="65286"/>
          <a:stretch/>
        </p:blipFill>
        <p:spPr>
          <a:xfrm>
            <a:off x="4864875" y="1981188"/>
            <a:ext cx="2089607" cy="659526"/>
          </a:xfrm>
          <a:prstGeom prst="rect">
            <a:avLst/>
          </a:prstGeom>
          <a:noFill/>
          <a:ln>
            <a:noFill/>
          </a:ln>
        </p:spPr>
      </p:pic>
      <p:pic>
        <p:nvPicPr>
          <p:cNvPr id="593" name="Google Shape;593;p19"/>
          <p:cNvPicPr preferRelativeResize="0"/>
          <p:nvPr/>
        </p:nvPicPr>
        <p:blipFill rotWithShape="1">
          <a:blip r:embed="rId7">
            <a:alphaModFix/>
          </a:blip>
          <a:srcRect r="6576" b="61836"/>
          <a:stretch/>
        </p:blipFill>
        <p:spPr>
          <a:xfrm>
            <a:off x="4864875" y="3478812"/>
            <a:ext cx="3023007" cy="659526"/>
          </a:xfrm>
          <a:prstGeom prst="rect">
            <a:avLst/>
          </a:prstGeom>
          <a:noFill/>
          <a:ln>
            <a:noFill/>
          </a:ln>
        </p:spPr>
      </p:pic>
      <p:pic>
        <p:nvPicPr>
          <p:cNvPr id="594" name="Google Shape;594;p19"/>
          <p:cNvPicPr preferRelativeResize="0"/>
          <p:nvPr/>
        </p:nvPicPr>
        <p:blipFill rotWithShape="1">
          <a:blip r:embed="rId8">
            <a:alphaModFix/>
          </a:blip>
          <a:srcRect t="1354" r="9624" b="58573"/>
          <a:stretch/>
        </p:blipFill>
        <p:spPr>
          <a:xfrm>
            <a:off x="4864875" y="2703967"/>
            <a:ext cx="3009278" cy="659548"/>
          </a:xfrm>
          <a:prstGeom prst="rect">
            <a:avLst/>
          </a:prstGeom>
          <a:noFill/>
          <a:ln>
            <a:noFill/>
          </a:ln>
        </p:spPr>
      </p:pic>
      <p:pic>
        <p:nvPicPr>
          <p:cNvPr id="595" name="Google Shape;595;p19"/>
          <p:cNvPicPr preferRelativeResize="0"/>
          <p:nvPr/>
        </p:nvPicPr>
        <p:blipFill rotWithShape="1">
          <a:blip r:embed="rId9">
            <a:alphaModFix/>
          </a:blip>
          <a:srcRect l="35084" t="27081" r="35823" b="31073"/>
          <a:stretch/>
        </p:blipFill>
        <p:spPr>
          <a:xfrm>
            <a:off x="6065195" y="4138050"/>
            <a:ext cx="746556" cy="70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9"/>
        <p:cNvGrpSpPr/>
        <p:nvPr/>
      </p:nvGrpSpPr>
      <p:grpSpPr>
        <a:xfrm>
          <a:off x="0" y="0"/>
          <a:ext cx="0" cy="0"/>
          <a:chOff x="0" y="0"/>
          <a:chExt cx="0" cy="0"/>
        </a:xfrm>
      </p:grpSpPr>
      <p:sp>
        <p:nvSpPr>
          <p:cNvPr id="600" name="Google Shape;600;p20"/>
          <p:cNvSpPr/>
          <p:nvPr/>
        </p:nvSpPr>
        <p:spPr>
          <a:xfrm>
            <a:off x="0" y="868206"/>
            <a:ext cx="9144000" cy="4275300"/>
          </a:xfrm>
          <a:prstGeom prst="rect">
            <a:avLst/>
          </a:prstGeom>
          <a:solidFill>
            <a:srgbClr val="006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txBox="1"/>
          <p:nvPr/>
        </p:nvSpPr>
        <p:spPr>
          <a:xfrm>
            <a:off x="2415150" y="4610325"/>
            <a:ext cx="5235300" cy="3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lt1"/>
                </a:solidFill>
                <a:latin typeface="Viga"/>
                <a:ea typeface="Viga"/>
                <a:cs typeface="Viga"/>
                <a:sym typeface="Viga"/>
                <a:hlinkClick r:id="rId3">
                  <a:extLst>
                    <a:ext uri="{A12FA001-AC4F-418D-AE19-62706E023703}">
                      <ahyp:hlinkClr xmlns:ahyp="http://schemas.microsoft.com/office/drawing/2018/hyperlinkcolor" val="tx"/>
                    </a:ext>
                  </a:extLst>
                </a:hlinkClick>
              </a:rPr>
              <a:t>Plan d’action numérique/Programmation informatique</a:t>
            </a:r>
            <a:endParaRPr>
              <a:solidFill>
                <a:schemeClr val="lt1"/>
              </a:solidFill>
              <a:latin typeface="Viga"/>
              <a:ea typeface="Viga"/>
              <a:cs typeface="Viga"/>
              <a:sym typeface="Viga"/>
            </a:endParaRPr>
          </a:p>
        </p:txBody>
      </p:sp>
      <p:pic>
        <p:nvPicPr>
          <p:cNvPr id="602" name="Google Shape;602;p20">
            <a:hlinkClick r:id="rId4"/>
          </p:cNvPr>
          <p:cNvPicPr preferRelativeResize="0"/>
          <p:nvPr/>
        </p:nvPicPr>
        <p:blipFill>
          <a:blip r:embed="rId5">
            <a:alphaModFix/>
          </a:blip>
          <a:stretch>
            <a:fillRect/>
          </a:stretch>
        </p:blipFill>
        <p:spPr>
          <a:xfrm>
            <a:off x="109525" y="1100925"/>
            <a:ext cx="2203175" cy="2855349"/>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603" name="Google Shape;603;p20"/>
          <p:cNvPicPr preferRelativeResize="0"/>
          <p:nvPr/>
        </p:nvPicPr>
        <p:blipFill>
          <a:blip r:embed="rId6">
            <a:alphaModFix/>
          </a:blip>
          <a:stretch>
            <a:fillRect/>
          </a:stretch>
        </p:blipFill>
        <p:spPr>
          <a:xfrm>
            <a:off x="2536875" y="1207575"/>
            <a:ext cx="2873349" cy="2494075"/>
          </a:xfrm>
          <a:prstGeom prst="rect">
            <a:avLst/>
          </a:prstGeom>
          <a:noFill/>
          <a:ln>
            <a:noFill/>
          </a:ln>
          <a:effectLst>
            <a:outerShdw blurRad="57150" dist="19050" dir="5400000" algn="bl" rotWithShape="0">
              <a:srgbClr val="000000">
                <a:alpha val="50000"/>
              </a:srgbClr>
            </a:outerShdw>
          </a:effectLst>
        </p:spPr>
      </p:pic>
      <p:pic>
        <p:nvPicPr>
          <p:cNvPr id="604" name="Google Shape;604;p20"/>
          <p:cNvPicPr preferRelativeResize="0"/>
          <p:nvPr/>
        </p:nvPicPr>
        <p:blipFill>
          <a:blip r:embed="rId7">
            <a:alphaModFix/>
          </a:blip>
          <a:stretch>
            <a:fillRect/>
          </a:stretch>
        </p:blipFill>
        <p:spPr>
          <a:xfrm>
            <a:off x="5634400" y="1264973"/>
            <a:ext cx="3460400" cy="1454000"/>
          </a:xfrm>
          <a:prstGeom prst="rect">
            <a:avLst/>
          </a:prstGeom>
          <a:noFill/>
          <a:ln>
            <a:noFill/>
          </a:ln>
          <a:effectLst>
            <a:outerShdw blurRad="57150" dist="19050" dir="5400000" algn="bl" rotWithShape="0">
              <a:srgbClr val="000000">
                <a:alpha val="50000"/>
              </a:srgbClr>
            </a:outerShdw>
          </a:effectLst>
        </p:spPr>
      </p:pic>
      <p:pic>
        <p:nvPicPr>
          <p:cNvPr id="605" name="Google Shape;605;p20"/>
          <p:cNvPicPr preferRelativeResize="0"/>
          <p:nvPr/>
        </p:nvPicPr>
        <p:blipFill>
          <a:blip r:embed="rId8">
            <a:alphaModFix/>
          </a:blip>
          <a:stretch>
            <a:fillRect/>
          </a:stretch>
        </p:blipFill>
        <p:spPr>
          <a:xfrm>
            <a:off x="5520225" y="2992550"/>
            <a:ext cx="3372325" cy="1191150"/>
          </a:xfrm>
          <a:prstGeom prst="rect">
            <a:avLst/>
          </a:prstGeom>
          <a:noFill/>
          <a:ln>
            <a:noFill/>
          </a:ln>
          <a:effectLst>
            <a:outerShdw blurRad="57150" dist="19050" dir="5400000" algn="bl" rotWithShape="0">
              <a:srgbClr val="000000">
                <a:alpha val="50000"/>
              </a:srgbClr>
            </a:outerShdw>
          </a:effectLst>
        </p:spPr>
      </p:pic>
      <p:sp>
        <p:nvSpPr>
          <p:cNvPr id="606" name="Google Shape;606;p20"/>
          <p:cNvSpPr txBox="1">
            <a:spLocks noGrp="1"/>
          </p:cNvSpPr>
          <p:nvPr>
            <p:ph type="title"/>
          </p:nvPr>
        </p:nvSpPr>
        <p:spPr>
          <a:xfrm>
            <a:off x="109525" y="87100"/>
            <a:ext cx="8802300" cy="70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2"/>
                </a:solidFill>
                <a:latin typeface="Viga"/>
                <a:ea typeface="Viga"/>
                <a:cs typeface="Viga"/>
                <a:sym typeface="Viga"/>
              </a:rPr>
              <a:t>Usage pédagogique de la programmation…</a:t>
            </a:r>
            <a:endParaRPr sz="2500">
              <a:solidFill>
                <a:schemeClr val="dk2"/>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7</a:t>
            </a:fld>
            <a:endParaRPr sz="1200">
              <a:solidFill>
                <a:schemeClr val="accent1"/>
              </a:solidFill>
            </a:endParaRPr>
          </a:p>
        </p:txBody>
      </p:sp>
      <p:pic>
        <p:nvPicPr>
          <p:cNvPr id="612" name="Google Shape;612;p21"/>
          <p:cNvPicPr preferRelativeResize="0"/>
          <p:nvPr/>
        </p:nvPicPr>
        <p:blipFill>
          <a:blip r:embed="rId3">
            <a:alphaModFix/>
          </a:blip>
          <a:stretch>
            <a:fillRect/>
          </a:stretch>
        </p:blipFill>
        <p:spPr>
          <a:xfrm>
            <a:off x="344550" y="261897"/>
            <a:ext cx="8405575" cy="4631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2"/>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200">
                <a:solidFill>
                  <a:schemeClr val="accent1"/>
                </a:solidFill>
              </a:rPr>
              <a:t>8</a:t>
            </a:fld>
            <a:endParaRPr sz="1200">
              <a:solidFill>
                <a:schemeClr val="accent1"/>
              </a:solidFill>
            </a:endParaRPr>
          </a:p>
        </p:txBody>
      </p:sp>
      <p:sp>
        <p:nvSpPr>
          <p:cNvPr id="618" name="Google Shape;618;p22"/>
          <p:cNvSpPr txBox="1"/>
          <p:nvPr/>
        </p:nvSpPr>
        <p:spPr>
          <a:xfrm>
            <a:off x="1772700" y="617750"/>
            <a:ext cx="5895600" cy="27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dk2"/>
                </a:solidFill>
                <a:latin typeface="Sniglet"/>
                <a:ea typeface="Sniglet"/>
                <a:cs typeface="Sniglet"/>
                <a:sym typeface="Sniglet"/>
              </a:rPr>
              <a:t>« Ce que nous devons apprendre à faire, nous l'apprenons en le faisant. »</a:t>
            </a:r>
            <a:endParaRPr sz="3000">
              <a:solidFill>
                <a:schemeClr val="dk2"/>
              </a:solidFill>
              <a:latin typeface="Sniglet"/>
              <a:ea typeface="Sniglet"/>
              <a:cs typeface="Sniglet"/>
              <a:sym typeface="Sniglet"/>
            </a:endParaRPr>
          </a:p>
          <a:p>
            <a:pPr marL="0" lvl="0" indent="0" algn="r" rtl="0">
              <a:spcBef>
                <a:spcPts val="0"/>
              </a:spcBef>
              <a:spcAft>
                <a:spcPts val="0"/>
              </a:spcAft>
              <a:buNone/>
            </a:pPr>
            <a:r>
              <a:rPr lang="en" sz="2400" i="1">
                <a:solidFill>
                  <a:schemeClr val="dk2"/>
                </a:solidFill>
                <a:latin typeface="Sniglet"/>
                <a:ea typeface="Sniglet"/>
                <a:cs typeface="Sniglet"/>
                <a:sym typeface="Sniglet"/>
              </a:rPr>
              <a:t>- Aristote</a:t>
            </a:r>
            <a:endParaRPr sz="2500" b="1">
              <a:solidFill>
                <a:schemeClr val="dk2"/>
              </a:solidFill>
              <a:latin typeface="Dosis"/>
              <a:ea typeface="Dosis"/>
              <a:cs typeface="Dosis"/>
              <a:sym typeface="Dosis"/>
            </a:endParaRPr>
          </a:p>
          <a:p>
            <a:pPr marL="0" lvl="0" indent="0" algn="r" rtl="0">
              <a:spcBef>
                <a:spcPts val="0"/>
              </a:spcBef>
              <a:spcAft>
                <a:spcPts val="0"/>
              </a:spcAft>
              <a:buNone/>
            </a:pPr>
            <a:r>
              <a:rPr lang="en" sz="1450" i="1">
                <a:solidFill>
                  <a:schemeClr val="dk2"/>
                </a:solidFill>
                <a:latin typeface="Sniglet"/>
                <a:ea typeface="Sniglet"/>
                <a:cs typeface="Sniglet"/>
                <a:sym typeface="Sniglet"/>
              </a:rPr>
              <a:t>l‘Ethique à Nicomaque</a:t>
            </a:r>
            <a:endParaRPr sz="3000" b="1" i="1">
              <a:solidFill>
                <a:schemeClr val="dk2"/>
              </a:solidFill>
              <a:latin typeface="Sniglet"/>
              <a:ea typeface="Sniglet"/>
              <a:cs typeface="Sniglet"/>
              <a:sym typeface="Sniglet"/>
            </a:endParaRPr>
          </a:p>
        </p:txBody>
      </p:sp>
      <p:pic>
        <p:nvPicPr>
          <p:cNvPr id="619" name="Google Shape;619;p22"/>
          <p:cNvPicPr preferRelativeResize="0"/>
          <p:nvPr/>
        </p:nvPicPr>
        <p:blipFill>
          <a:blip r:embed="rId3">
            <a:alphaModFix/>
          </a:blip>
          <a:stretch>
            <a:fillRect/>
          </a:stretch>
        </p:blipFill>
        <p:spPr>
          <a:xfrm>
            <a:off x="8170698" y="4136200"/>
            <a:ext cx="794425" cy="76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3"/>
          <p:cNvSpPr/>
          <p:nvPr/>
        </p:nvSpPr>
        <p:spPr>
          <a:xfrm>
            <a:off x="285772" y="1114442"/>
            <a:ext cx="8470200" cy="220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txBox="1">
            <a:spLocks noGrp="1"/>
          </p:cNvSpPr>
          <p:nvPr>
            <p:ph type="ctrTitle"/>
          </p:nvPr>
        </p:nvSpPr>
        <p:spPr>
          <a:xfrm>
            <a:off x="235500" y="238125"/>
            <a:ext cx="8520600" cy="73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solidFill>
                  <a:schemeClr val="dk2"/>
                </a:solidFill>
                <a:latin typeface="Viga"/>
                <a:ea typeface="Viga"/>
                <a:cs typeface="Viga"/>
                <a:sym typeface="Viga"/>
              </a:rPr>
              <a:t>Types de programmation</a:t>
            </a:r>
            <a:endParaRPr sz="3500">
              <a:solidFill>
                <a:schemeClr val="dk2"/>
              </a:solidFill>
              <a:latin typeface="Viga"/>
              <a:ea typeface="Viga"/>
              <a:cs typeface="Viga"/>
              <a:sym typeface="Viga"/>
            </a:endParaRPr>
          </a:p>
          <a:p>
            <a:pPr marL="0" lvl="0" indent="0" algn="ctr" rtl="0">
              <a:spcBef>
                <a:spcPts val="0"/>
              </a:spcBef>
              <a:spcAft>
                <a:spcPts val="0"/>
              </a:spcAft>
              <a:buNone/>
            </a:pPr>
            <a:r>
              <a:rPr lang="en" sz="1700" i="1">
                <a:solidFill>
                  <a:schemeClr val="dk2"/>
                </a:solidFill>
                <a:latin typeface="Viga"/>
                <a:ea typeface="Viga"/>
                <a:cs typeface="Viga"/>
                <a:sym typeface="Viga"/>
              </a:rPr>
              <a:t>Robotique éducative</a:t>
            </a:r>
            <a:endParaRPr sz="1700" i="1">
              <a:solidFill>
                <a:schemeClr val="dk2"/>
              </a:solidFill>
              <a:latin typeface="Viga"/>
              <a:ea typeface="Viga"/>
              <a:cs typeface="Viga"/>
              <a:sym typeface="Viga"/>
            </a:endParaRPr>
          </a:p>
        </p:txBody>
      </p:sp>
      <p:graphicFrame>
        <p:nvGraphicFramePr>
          <p:cNvPr id="626" name="Google Shape;626;p23"/>
          <p:cNvGraphicFramePr/>
          <p:nvPr/>
        </p:nvGraphicFramePr>
        <p:xfrm>
          <a:off x="311700" y="1112975"/>
          <a:ext cx="3000000" cy="3000000"/>
        </p:xfrm>
        <a:graphic>
          <a:graphicData uri="http://schemas.openxmlformats.org/drawingml/2006/table">
            <a:tbl>
              <a:tblPr>
                <a:noFill/>
                <a:tableStyleId>{6B63D9E5-3D51-4ED5-B9ED-C05EB88AD102}</a:tableStyleId>
              </a:tblPr>
              <a:tblGrid>
                <a:gridCol w="2095525">
                  <a:extLst>
                    <a:ext uri="{9D8B030D-6E8A-4147-A177-3AD203B41FA5}">
                      <a16:colId xmlns:a16="http://schemas.microsoft.com/office/drawing/2014/main" val="20000"/>
                    </a:ext>
                  </a:extLst>
                </a:gridCol>
                <a:gridCol w="2095525">
                  <a:extLst>
                    <a:ext uri="{9D8B030D-6E8A-4147-A177-3AD203B41FA5}">
                      <a16:colId xmlns:a16="http://schemas.microsoft.com/office/drawing/2014/main" val="20001"/>
                    </a:ext>
                  </a:extLst>
                </a:gridCol>
                <a:gridCol w="2095525">
                  <a:extLst>
                    <a:ext uri="{9D8B030D-6E8A-4147-A177-3AD203B41FA5}">
                      <a16:colId xmlns:a16="http://schemas.microsoft.com/office/drawing/2014/main" val="20002"/>
                    </a:ext>
                  </a:extLst>
                </a:gridCol>
                <a:gridCol w="2095525">
                  <a:extLst>
                    <a:ext uri="{9D8B030D-6E8A-4147-A177-3AD203B41FA5}">
                      <a16:colId xmlns:a16="http://schemas.microsoft.com/office/drawing/2014/main" val="20003"/>
                    </a:ext>
                  </a:extLst>
                </a:gridCol>
              </a:tblGrid>
              <a:tr h="605875">
                <a:tc>
                  <a:txBody>
                    <a:bodyPr/>
                    <a:lstStyle/>
                    <a:p>
                      <a:pPr marL="0" lvl="0" indent="0" algn="ctr" rtl="0">
                        <a:spcBef>
                          <a:spcPts val="0"/>
                        </a:spcBef>
                        <a:spcAft>
                          <a:spcPts val="0"/>
                        </a:spcAft>
                        <a:buNone/>
                      </a:pPr>
                      <a:r>
                        <a:rPr lang="en" sz="1500">
                          <a:solidFill>
                            <a:schemeClr val="dk2"/>
                          </a:solidFill>
                          <a:latin typeface="Viga"/>
                          <a:ea typeface="Viga"/>
                          <a:cs typeface="Viga"/>
                          <a:sym typeface="Viga"/>
                        </a:rPr>
                        <a:t>Activités</a:t>
                      </a:r>
                      <a:endParaRPr sz="1500">
                        <a:solidFill>
                          <a:schemeClr val="dk2"/>
                        </a:solidFill>
                        <a:latin typeface="Viga"/>
                        <a:ea typeface="Viga"/>
                        <a:cs typeface="Viga"/>
                        <a:sym typeface="Viga"/>
                      </a:endParaRPr>
                    </a:p>
                    <a:p>
                      <a:pPr marL="0" lvl="0" indent="0" algn="ctr" rtl="0">
                        <a:spcBef>
                          <a:spcPts val="0"/>
                        </a:spcBef>
                        <a:spcAft>
                          <a:spcPts val="0"/>
                        </a:spcAft>
                        <a:buNone/>
                      </a:pPr>
                      <a:r>
                        <a:rPr lang="en" sz="1500">
                          <a:solidFill>
                            <a:schemeClr val="dk2"/>
                          </a:solidFill>
                          <a:latin typeface="Viga"/>
                          <a:ea typeface="Viga"/>
                          <a:cs typeface="Viga"/>
                          <a:sym typeface="Viga"/>
                        </a:rPr>
                        <a:t>débranchés</a:t>
                      </a:r>
                      <a:endParaRPr sz="1500">
                        <a:solidFill>
                          <a:schemeClr val="dk2"/>
                        </a:solidFill>
                        <a:latin typeface="Viga"/>
                        <a:ea typeface="Viga"/>
                        <a:cs typeface="Viga"/>
                        <a:sym typeface="Viga"/>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500">
                          <a:solidFill>
                            <a:schemeClr val="dk2"/>
                          </a:solidFill>
                          <a:latin typeface="Viga"/>
                          <a:ea typeface="Viga"/>
                          <a:cs typeface="Viga"/>
                          <a:sym typeface="Viga"/>
                        </a:rPr>
                        <a:t>Sans</a:t>
                      </a:r>
                      <a:endParaRPr sz="1500">
                        <a:solidFill>
                          <a:schemeClr val="dk2"/>
                        </a:solidFill>
                        <a:latin typeface="Viga"/>
                        <a:ea typeface="Viga"/>
                        <a:cs typeface="Viga"/>
                        <a:sym typeface="Viga"/>
                      </a:endParaRPr>
                    </a:p>
                    <a:p>
                      <a:pPr marL="0" lvl="0" indent="0" algn="ctr" rtl="0">
                        <a:spcBef>
                          <a:spcPts val="0"/>
                        </a:spcBef>
                        <a:spcAft>
                          <a:spcPts val="0"/>
                        </a:spcAft>
                        <a:buNone/>
                      </a:pPr>
                      <a:r>
                        <a:rPr lang="en" sz="1500">
                          <a:solidFill>
                            <a:schemeClr val="dk2"/>
                          </a:solidFill>
                          <a:latin typeface="Viga"/>
                          <a:ea typeface="Viga"/>
                          <a:cs typeface="Viga"/>
                          <a:sym typeface="Viga"/>
                        </a:rPr>
                        <a:t>appareils</a:t>
                      </a:r>
                      <a:endParaRPr sz="1500">
                        <a:solidFill>
                          <a:schemeClr val="dk2"/>
                        </a:solidFill>
                        <a:latin typeface="Viga"/>
                        <a:ea typeface="Viga"/>
                        <a:cs typeface="Viga"/>
                        <a:sym typeface="Viga"/>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500">
                          <a:solidFill>
                            <a:schemeClr val="dk2"/>
                          </a:solidFill>
                          <a:latin typeface="Viga"/>
                          <a:ea typeface="Viga"/>
                          <a:cs typeface="Viga"/>
                          <a:sym typeface="Viga"/>
                        </a:rPr>
                        <a:t>Visuelle</a:t>
                      </a:r>
                      <a:endParaRPr sz="1500">
                        <a:solidFill>
                          <a:schemeClr val="dk2"/>
                        </a:solidFill>
                        <a:latin typeface="Viga"/>
                        <a:ea typeface="Viga"/>
                        <a:cs typeface="Viga"/>
                        <a:sym typeface="Viga"/>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500">
                          <a:solidFill>
                            <a:schemeClr val="dk2"/>
                          </a:solidFill>
                          <a:latin typeface="Viga"/>
                          <a:ea typeface="Viga"/>
                          <a:cs typeface="Viga"/>
                          <a:sym typeface="Viga"/>
                        </a:rPr>
                        <a:t>Textuelle</a:t>
                      </a:r>
                      <a:endParaRPr sz="1500">
                        <a:solidFill>
                          <a:schemeClr val="dk2"/>
                        </a:solidFill>
                        <a:latin typeface="Viga"/>
                        <a:ea typeface="Viga"/>
                        <a:cs typeface="Viga"/>
                        <a:sym typeface="Viga"/>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502925">
                <a:tc>
                  <a:txBody>
                    <a:bodyPr/>
                    <a:lstStyle/>
                    <a:p>
                      <a:pPr marL="0" lvl="0" indent="0" algn="ctr" rtl="0">
                        <a:spcBef>
                          <a:spcPts val="0"/>
                        </a:spcBef>
                        <a:spcAft>
                          <a:spcPts val="0"/>
                        </a:spcAft>
                        <a:buNone/>
                      </a:pPr>
                      <a:r>
                        <a:rPr lang="en">
                          <a:solidFill>
                            <a:schemeClr val="dk2"/>
                          </a:solidFill>
                          <a:latin typeface="Ubuntu"/>
                          <a:ea typeface="Ubuntu"/>
                          <a:cs typeface="Ubuntu"/>
                          <a:sym typeface="Ubuntu"/>
                        </a:rPr>
                        <a:t>Activités ou jeux réalisés sans technologie.</a:t>
                      </a:r>
                      <a:endParaRPr>
                        <a:solidFill>
                          <a:schemeClr val="dk2"/>
                        </a:solidFill>
                        <a:latin typeface="Ubuntu"/>
                        <a:ea typeface="Ubuntu"/>
                        <a:cs typeface="Ubuntu"/>
                        <a:sym typeface="Ubuntu"/>
                      </a:endParaRPr>
                    </a:p>
                  </a:txBody>
                  <a:tcPr marL="91425" marR="9142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Ubuntu"/>
                          <a:ea typeface="Ubuntu"/>
                          <a:cs typeface="Ubuntu"/>
                          <a:sym typeface="Ubuntu"/>
                        </a:rPr>
                        <a:t>On programme directement sur le robot (ou manette) ou à l’aide d’accessoires (cartes, cubes, crayons de couleur, etc.).</a:t>
                      </a:r>
                      <a:endParaRPr>
                        <a:solidFill>
                          <a:schemeClr val="dk2"/>
                        </a:solidFill>
                        <a:latin typeface="Ubuntu"/>
                        <a:ea typeface="Ubuntu"/>
                        <a:cs typeface="Ubuntu"/>
                        <a:sym typeface="Ubuntu"/>
                      </a:endParaRPr>
                    </a:p>
                  </a:txBody>
                  <a:tcPr marL="91425" marR="9142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Ubuntu"/>
                          <a:ea typeface="Ubuntu"/>
                          <a:cs typeface="Ubuntu"/>
                          <a:sym typeface="Ubuntu"/>
                        </a:rPr>
                        <a:t>Offre un langage de programmation  sous forme de blocs/pictogrammes classés par couleur. </a:t>
                      </a:r>
                      <a:endParaRPr>
                        <a:solidFill>
                          <a:schemeClr val="dk2"/>
                        </a:solidFill>
                        <a:latin typeface="Ubuntu"/>
                        <a:ea typeface="Ubuntu"/>
                        <a:cs typeface="Ubuntu"/>
                        <a:sym typeface="Ubuntu"/>
                      </a:endParaRPr>
                    </a:p>
                  </a:txBody>
                  <a:tcPr marL="91425" marR="9142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Ubuntu"/>
                          <a:ea typeface="Ubuntu"/>
                          <a:cs typeface="Ubuntu"/>
                          <a:sym typeface="Ubuntu"/>
                        </a:rPr>
                        <a:t>Codage sous forme textuelle respectant une syntaxe normalisée (Python, Java, Swift, etc.).</a:t>
                      </a:r>
                      <a:endParaRPr>
                        <a:solidFill>
                          <a:schemeClr val="dk2"/>
                        </a:solidFill>
                        <a:latin typeface="Ubuntu"/>
                        <a:ea typeface="Ubuntu"/>
                        <a:cs typeface="Ubuntu"/>
                        <a:sym typeface="Ubuntu"/>
                      </a:endParaRPr>
                    </a:p>
                  </a:txBody>
                  <a:tcPr marL="91425" marR="91425" marT="91425" marB="91425">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627" name="Google Shape;627;p23"/>
          <p:cNvSpPr/>
          <p:nvPr/>
        </p:nvSpPr>
        <p:spPr>
          <a:xfrm>
            <a:off x="235500" y="3508950"/>
            <a:ext cx="2252700" cy="1080900"/>
          </a:xfrm>
          <a:prstGeom prst="chevron">
            <a:avLst>
              <a:gd name="adj" fmla="val 27075"/>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txBox="1"/>
          <p:nvPr/>
        </p:nvSpPr>
        <p:spPr>
          <a:xfrm>
            <a:off x="704850" y="3695275"/>
            <a:ext cx="147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2"/>
                </a:solidFill>
                <a:latin typeface="Ubuntu"/>
                <a:ea typeface="Ubuntu"/>
                <a:cs typeface="Ubuntu"/>
                <a:sym typeface="Ubuntu"/>
              </a:rPr>
              <a:t>Introduction de concepts de programmation.</a:t>
            </a:r>
            <a:endParaRPr sz="1500" b="1">
              <a:solidFill>
                <a:schemeClr val="dk2"/>
              </a:solidFill>
              <a:latin typeface="Ubuntu"/>
              <a:ea typeface="Ubuntu"/>
              <a:cs typeface="Ubuntu"/>
              <a:sym typeface="Ubuntu"/>
            </a:endParaRPr>
          </a:p>
        </p:txBody>
      </p:sp>
      <p:sp>
        <p:nvSpPr>
          <p:cNvPr id="629" name="Google Shape;629;p23"/>
          <p:cNvSpPr/>
          <p:nvPr/>
        </p:nvSpPr>
        <p:spPr>
          <a:xfrm>
            <a:off x="2388150" y="3508950"/>
            <a:ext cx="2252700" cy="1080900"/>
          </a:xfrm>
          <a:prstGeom prst="chevron">
            <a:avLst>
              <a:gd name="adj" fmla="val 27075"/>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4521125" y="3508950"/>
            <a:ext cx="2252700" cy="1080900"/>
          </a:xfrm>
          <a:prstGeom prst="chevron">
            <a:avLst>
              <a:gd name="adj" fmla="val 27075"/>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6611475" y="3508950"/>
            <a:ext cx="2252700" cy="1080900"/>
          </a:xfrm>
          <a:prstGeom prst="chevron">
            <a:avLst>
              <a:gd name="adj" fmla="val 27075"/>
            </a:avLst>
          </a:prstGeom>
          <a:solidFill>
            <a:schemeClr val="lt1"/>
          </a:solidFill>
          <a:ln w="19050"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txBox="1"/>
          <p:nvPr/>
        </p:nvSpPr>
        <p:spPr>
          <a:xfrm>
            <a:off x="2818825" y="3709950"/>
            <a:ext cx="1689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2"/>
                </a:solidFill>
                <a:latin typeface="Ubuntu"/>
                <a:ea typeface="Ubuntu"/>
                <a:cs typeface="Ubuntu"/>
                <a:sym typeface="Ubuntu"/>
              </a:rPr>
              <a:t>Appropriation rapide avec un codage simple.</a:t>
            </a:r>
            <a:endParaRPr sz="1200" b="1">
              <a:solidFill>
                <a:schemeClr val="dk2"/>
              </a:solidFill>
              <a:latin typeface="Ubuntu"/>
              <a:ea typeface="Ubuntu"/>
              <a:cs typeface="Ubuntu"/>
              <a:sym typeface="Ubuntu"/>
            </a:endParaRPr>
          </a:p>
        </p:txBody>
      </p:sp>
      <p:sp>
        <p:nvSpPr>
          <p:cNvPr id="633" name="Google Shape;633;p23"/>
          <p:cNvSpPr txBox="1"/>
          <p:nvPr/>
        </p:nvSpPr>
        <p:spPr>
          <a:xfrm>
            <a:off x="7067025" y="3709950"/>
            <a:ext cx="1689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2"/>
                </a:solidFill>
                <a:latin typeface="Ubuntu"/>
                <a:ea typeface="Ubuntu"/>
                <a:cs typeface="Ubuntu"/>
                <a:sym typeface="Ubuntu"/>
              </a:rPr>
              <a:t>Usage plus avancé et varié de la programmation.</a:t>
            </a:r>
            <a:endParaRPr b="1"/>
          </a:p>
        </p:txBody>
      </p:sp>
      <p:sp>
        <p:nvSpPr>
          <p:cNvPr id="634" name="Google Shape;634;p23"/>
          <p:cNvSpPr txBox="1"/>
          <p:nvPr/>
        </p:nvSpPr>
        <p:spPr>
          <a:xfrm>
            <a:off x="4915050" y="3604525"/>
            <a:ext cx="1781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2"/>
                </a:solidFill>
                <a:latin typeface="Ubuntu"/>
                <a:ea typeface="Ubuntu"/>
                <a:cs typeface="Ubuntu"/>
                <a:sym typeface="Ubuntu"/>
              </a:rPr>
              <a:t>Programmation intuitive en réduisant les barrières d’un codage complexe.</a:t>
            </a:r>
            <a:endParaRPr sz="1200" b="1">
              <a:solidFill>
                <a:schemeClr val="dk2"/>
              </a:solidFill>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1142</Words>
  <Application>Microsoft Office PowerPoint</Application>
  <PresentationFormat>Affichage à l'écran (16:9)</PresentationFormat>
  <Paragraphs>163</Paragraphs>
  <Slides>25</Slides>
  <Notes>25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Viga</vt:lpstr>
      <vt:lpstr>Ubuntu</vt:lpstr>
      <vt:lpstr>Walter Turncoat</vt:lpstr>
      <vt:lpstr>Arial</vt:lpstr>
      <vt:lpstr>Dosis</vt:lpstr>
      <vt:lpstr>Sniglet</vt:lpstr>
      <vt:lpstr>Friar template</vt:lpstr>
      <vt:lpstr>Robotique - CSSPO bit.ly/mst10nov2021   </vt:lpstr>
      <vt:lpstr>Présentation PowerPoint</vt:lpstr>
      <vt:lpstr>Plan </vt:lpstr>
      <vt:lpstr>Usage pédagogique de la programmation…</vt:lpstr>
      <vt:lpstr>Usage pédagogique de la programmation…</vt:lpstr>
      <vt:lpstr>Usage pédagogique de la programmation…</vt:lpstr>
      <vt:lpstr>Présentation PowerPoint</vt:lpstr>
      <vt:lpstr>Présentation PowerPoint</vt:lpstr>
      <vt:lpstr>Types de programmation Robotique éducative</vt:lpstr>
      <vt:lpstr>EV3-SPIKE Prime</vt:lpstr>
      <vt:lpstr>Associer  tablette et robot (mise à jour) (identifier) Commencer</vt:lpstr>
      <vt:lpstr>Afficher </vt:lpstr>
      <vt:lpstr>Déplacements : Bouge Avance (rotations, degré secondes) </vt:lpstr>
      <vt:lpstr>Carré : Utilise un bloc de répétition </vt:lpstr>
      <vt:lpstr>Capteur couleur : Quand capteur voit (vert, rouge), fais...</vt:lpstr>
      <vt:lpstr>Capteur distance: Fais un son lorsque... </vt:lpstr>
      <vt:lpstr>Capteur pression/force: Quand … faire </vt:lpstr>
      <vt:lpstr>Capteur gyroscopique: Quand … faire </vt:lpstr>
      <vt:lpstr>Tâches en mathématique : Défi 1 : Avancer lentement sur une distance d’environ 60 cm. Défi 2 : Reculer rapidement pendant 3 secondes en utilisant les nombres négatifs. Défi 3 : Avancer de 235 mm, faire une pause de 3 secondes et reculer en 3 blocs en ajoutant 3 blocs de distance (Stratégie : utiliser la décomposition du nombre). Défi 4 : Avancer de 235 mm, tourner de 900, reculer de la moitié de la distance et émettre une son. Défi 5 : Tracer un carré dont le périmètre est de 160 cm. Défi supplémentaire : utiliser le moins de blocs possibles. Défi 6 : Dessiner un triangle dont un côté mesure 3 rotations. Défi 7 : Tracer une autre forme géométrique dont le périmètre est 120 cm et ajouter un affichage à la fin du trajet. Défi supplémentaire : utiliser le moins de blocs possibles.  </vt:lpstr>
      <vt:lpstr>Tâches en mathématique : Défi 8 : Arrêter le robot devant un obstacle, émettre un bruit et afficher une image pour attirer l’attention. Défi 9 T : Tracer la lettre T et ajouter un effet de lumière et de son à la fin du tracé. La barre du T doit mesurer la moitié de la tige. Défi 10 : Produire une régularité en utilisant le son, l’affichage ou le déplacement. Défi 11 : Mesurer et afficher une distance en utilisant le capteur ultrason. Défi 12 : Avancer si un objet se trouve entre deux distances. Défi 13 : Avancer à des vitesses aléatoires. Défi 14 : Accélérer et décélérer.     </vt:lpstr>
      <vt:lpstr>Tâches en mathématique : Défis collaboratifs :  Défi A : Avec 2 robots, faire une course en programmant le nombre de seconde afin que les robots effectuent le déplacement selon le chiffre pigé, répéter la pige jusqu’à ce qu’une équipe franchisse  la distance convenue, par exemple 2 ou 3  mètres. Utilisation de cartes ou de dés. Défi B : Programmer les robots pour qu’ils effectuent un déplacement de 2 mètres afin d’arriver à la ligne en même temps, mais des puissances différentes. La trajectoire doit aussi être différente.   SAE : Mission sur Mars   </vt:lpstr>
      <vt:lpstr>Présentation PowerPoint</vt:lpstr>
      <vt:lpstr>Retour sur l’expérimentation</vt:lpstr>
      <vt:lpstr>  Badges « Découverte »  et « Appropriation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Robotique - CSSPO bit.ly/mst10nov2021   </dc:title>
  <dc:creator>Sonya Fiset</dc:creator>
  <cp:lastModifiedBy>Fiset Sonia</cp:lastModifiedBy>
  <cp:revision>1</cp:revision>
  <dcterms:modified xsi:type="dcterms:W3CDTF">2021-11-09T16:38:14Z</dcterms:modified>
</cp:coreProperties>
</file>