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embeddedFontLst>
    <p:embeddedFont>
      <p:font typeface="Amatic SC" panose="020B0604020202020204" charset="-79"/>
      <p:regular r:id="rId24"/>
      <p:bold r:id="rId25"/>
    </p:embeddedFont>
    <p:embeddedFont>
      <p:font typeface="Nixie One" panose="020B0604020202020204" charset="0"/>
      <p:regular r:id="rId26"/>
    </p:embeddedFont>
    <p:embeddedFont>
      <p:font typeface="Source Code Pro" panose="020B0604020202020204" charset="0"/>
      <p:regular r:id="rId27"/>
      <p:bold r:id="rId28"/>
      <p:italic r:id="rId29"/>
      <p:boldItalic r:id="rId30"/>
    </p:embeddedFont>
    <p:embeddedFont>
      <p:font typeface="Ubuntu" panose="020B0604020202020204" charset="0"/>
      <p:regular r:id="rId31"/>
      <p:bold r:id="rId32"/>
      <p:italic r:id="rId33"/>
      <p:boldItalic r:id="rId34"/>
    </p:embeddedFont>
    <p:embeddedFont>
      <p:font typeface="Varela Round" panose="020B0604020202020204" charset="-79"/>
      <p:regular r:id="rId35"/>
    </p:embeddedFont>
    <p:embeddedFont>
      <p:font typeface="Viga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4c840e896_0_1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4c840e896_0_1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e2a75e2cf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e2a75e2cf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675c95a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675c95a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3d92a47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3d92a47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5793685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5793685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e2a75a6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e2a75a6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b1a0a18b6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b1a0a18b6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b1a0a153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b1a0a153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12c84f9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12c84f9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a297c64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a297c64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420b375d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420b375d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4c840e8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4c840e8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4c840e8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4c840e8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a759f896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a759f896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a297c642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a297c642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a297c642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a297c642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90abd194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90abd194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23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 rot="10800000" flipH="1">
            <a:off x="0" y="3093235"/>
            <a:ext cx="8458200" cy="7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2"/>
          </p:nvPr>
        </p:nvSpPr>
        <p:spPr>
          <a:xfrm>
            <a:off x="4656667" y="1461909"/>
            <a:ext cx="40302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/>
          <p:nvPr/>
        </p:nvSpPr>
        <p:spPr>
          <a:xfrm>
            <a:off x="0" y="4406309"/>
            <a:ext cx="8686800" cy="51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48" name="Google Shape;148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recitmst.qc.c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blockly/" TargetMode="External"/><Relationship Id="rId7" Type="http://schemas.openxmlformats.org/officeDocument/2006/relationships/hyperlink" Target="https://itunes.apple.com/us/app/scratchjr/id895485086?mt=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cratch.mit.edu/" TargetMode="External"/><Relationship Id="rId5" Type="http://schemas.openxmlformats.org/officeDocument/2006/relationships/hyperlink" Target="https://www.allcancode.com/web" TargetMode="External"/><Relationship Id="rId4" Type="http://schemas.openxmlformats.org/officeDocument/2006/relationships/hyperlink" Target="http://code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qJuWjqT64NDhkwJnsBzyJ4dtTE4v1RizE6-1p9SRs0/edi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cs.google.com/document/d/1goMUN7ncKR8-XCOvR1--nwyUQO_tRRJp-NEow4hpzmI/edit?usp=sharing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ampus.recit.qc.ca/course/view.php?id=101" TargetMode="External"/><Relationship Id="rId3" Type="http://schemas.openxmlformats.org/officeDocument/2006/relationships/hyperlink" Target="http://robot-tic.qc.ca/" TargetMode="External"/><Relationship Id="rId7" Type="http://schemas.openxmlformats.org/officeDocument/2006/relationships/hyperlink" Target="https://campus.recit.qc.ca/course/view.php?id=5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08UqqlzNy4EPOa4cqk6MxGhkaQ0ZDi3ktIeBD4DJ6c8/edit?usp=sharing" TargetMode="External"/><Relationship Id="rId5" Type="http://schemas.openxmlformats.org/officeDocument/2006/relationships/hyperlink" Target="https://docs.google.com/spreadsheets/u/1/d/e/2PACX-1vREeTrJjdVO9DEZKzFdjUnKaQpzHKHH0fP4Bvi2RVcuGHCkZskTDQGTT3AnrpNazAiW8Z69tD9PMp1j/pubhtml?gid=0&amp;single=true&amp;fbclid=IwAR0MRDiYCHHhI4CIJ3qs3fArXS0Goa1KkpNw7LkJlZz3p_xfQLyOc2VtAZk" TargetMode="External"/><Relationship Id="rId4" Type="http://schemas.openxmlformats.org/officeDocument/2006/relationships/hyperlink" Target="http://bit.ly/progCS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cit.qc.ca/parcours-de-formation-combos-numeriques-robotique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10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campus.recit.qc.ca/course/view.php?id=101" TargetMode="External"/><Relationship Id="rId4" Type="http://schemas.openxmlformats.org/officeDocument/2006/relationships/hyperlink" Target="https://campus.recit.qc.ca/course/view.php?id=5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5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mpus.recit.qc.ca/course/view.php?id=10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5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mpus.recit.qc.ca/course/view.php?id=1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pan-robotique/spher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" TargetMode="External"/><Relationship Id="rId3" Type="http://schemas.openxmlformats.org/officeDocument/2006/relationships/hyperlink" Target="mailto:equipe@recitmst.qc.ca" TargetMode="External"/><Relationship Id="rId7" Type="http://schemas.openxmlformats.org/officeDocument/2006/relationships/hyperlink" Target="https://recitmst.qc.c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://bit.ly/mst24janv20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-FIq4Ysb4pDoZKv33_6h1em0NSzb_nXScQyc6-2rySM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ocs.google.com/document/d/1QZ2WyIRuBkD-zHZs6giQUkvQONkSfWVZhTVG3qqJ2Tk/edit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dossiers-thematiques/plan-daction-numeriqu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hyperlink" Target="https://view.genial.ly/5d812659369a7d0fc95ca03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ctrTitle"/>
          </p:nvPr>
        </p:nvSpPr>
        <p:spPr>
          <a:xfrm>
            <a:off x="1749725" y="1429750"/>
            <a:ext cx="5556900" cy="24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Atelier D-102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Robotique</a:t>
            </a:r>
            <a:br>
              <a:rPr lang="en" sz="3600"/>
            </a:br>
            <a:r>
              <a:rPr lang="en" sz="3600"/>
              <a:t>Sphero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Commission scolaire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Des Chênes 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Sonya.Fiset@recitmst.qc.ca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6250" y="1105338"/>
            <a:ext cx="1664075" cy="17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 txBox="1"/>
          <p:nvPr/>
        </p:nvSpPr>
        <p:spPr>
          <a:xfrm>
            <a:off x="173225" y="4548200"/>
            <a:ext cx="88956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Créé par Sonya Fiset, Service national 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du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4"/>
              </a:rPr>
              <a:t>RÉCIT MST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 2019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5"/>
              </a:rPr>
              <a:t>CC BY-NC-SA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64" name="Google Shape;264;p3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0838" y="4507662"/>
            <a:ext cx="1387975" cy="4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700" y="1105350"/>
            <a:ext cx="2782175" cy="13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title"/>
          </p:nvPr>
        </p:nvSpPr>
        <p:spPr>
          <a:xfrm>
            <a:off x="836975" y="1731900"/>
            <a:ext cx="3304800" cy="18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Demande d’un badge de participation en robotique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>
            <a:off x="4583525" y="2380600"/>
            <a:ext cx="4354200" cy="22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Lien sur </a:t>
            </a:r>
            <a:r>
              <a:rPr lang="en" u="sng">
                <a:solidFill>
                  <a:schemeClr val="hlink"/>
                </a:solidFill>
                <a:hlinkClick r:id="rId3"/>
              </a:rPr>
              <a:t>Campus Récit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Se créer un compte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S’inscrire au cours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613" y="126288"/>
            <a:ext cx="25812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>
            <a:spLocks noGrp="1"/>
          </p:cNvSpPr>
          <p:nvPr>
            <p:ph type="title" idx="4294967295"/>
          </p:nvPr>
        </p:nvSpPr>
        <p:spPr>
          <a:xfrm>
            <a:off x="677100" y="154800"/>
            <a:ext cx="7789800" cy="45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rgbClr val="7F888F"/>
                </a:solidFill>
                <a:highlight>
                  <a:srgbClr val="FFFFFF"/>
                </a:highlight>
              </a:rPr>
              <a:t>3. Outils pour s’initier à la programmation</a:t>
            </a:r>
            <a:endParaRPr sz="2400" b="1" u="sng">
              <a:solidFill>
                <a:srgbClr val="7F888F"/>
              </a:solidFill>
              <a:highlight>
                <a:srgbClr val="FFFFFF"/>
              </a:highlight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Jeux Blockly : </a:t>
            </a:r>
            <a:r>
              <a:rPr lang="en" u="sng">
                <a:solidFill>
                  <a:srgbClr val="FAA22A"/>
                </a:solidFill>
                <a:hlinkClick r:id="rId3"/>
              </a:rPr>
              <a:t>http://recitmst.qc.ca/blockly/</a:t>
            </a:r>
            <a:endParaRPr u="sng">
              <a:solidFill>
                <a:srgbClr val="FAA22A"/>
              </a:solidFill>
              <a:hlinkClick r:id="rId3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Sans connexion, base de la programmation, pas à pas. 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Code.org : </a:t>
            </a:r>
            <a:r>
              <a:rPr lang="en" u="sng">
                <a:solidFill>
                  <a:srgbClr val="FAA22A"/>
                </a:solidFill>
                <a:hlinkClick r:id="rId4"/>
              </a:rPr>
              <a:t>http://code.org</a:t>
            </a:r>
            <a:endParaRPr u="sng">
              <a:solidFill>
                <a:srgbClr val="FAA22A"/>
              </a:solidFill>
              <a:hlinkClick r:id="rId4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Compte d’enseignant, on suit les élèves dans leurs défis.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Run Marco : </a:t>
            </a:r>
            <a:r>
              <a:rPr lang="en" u="sng">
                <a:solidFill>
                  <a:srgbClr val="FAA22A"/>
                </a:solidFill>
                <a:hlinkClick r:id="rId5"/>
              </a:rPr>
              <a:t>https://www.allcancode.com/web</a:t>
            </a:r>
            <a:endParaRPr u="sng">
              <a:solidFill>
                <a:srgbClr val="FAA22A"/>
              </a:solidFill>
              <a:hlinkClick r:id="rId5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Application pour apprendre à programmer avec tutoriel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Scratch : </a:t>
            </a:r>
            <a:r>
              <a:rPr lang="en" u="sng">
                <a:solidFill>
                  <a:srgbClr val="FAA22A"/>
                </a:solidFill>
                <a:hlinkClick r:id="rId6"/>
              </a:rPr>
              <a:t>https://scratch.mit.edu/</a:t>
            </a:r>
            <a:endParaRPr u="sng">
              <a:solidFill>
                <a:srgbClr val="FAA22A"/>
              </a:solidFill>
              <a:hlinkClick r:id="rId6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On est prêt pour programmer... on lance des défis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SchrachJr, application sur tablette pour le préscolaire et le premier cycle : </a:t>
            </a:r>
            <a:r>
              <a:rPr lang="en" sz="1200" u="sng">
                <a:solidFill>
                  <a:srgbClr val="FAA22A"/>
                </a:solidFill>
                <a:hlinkClick r:id="rId7"/>
              </a:rPr>
              <a:t>https://itunes.apple.com/us/app/scratchjr/id895485086?mt=8</a:t>
            </a:r>
            <a:endParaRPr>
              <a:solidFill>
                <a:srgbClr val="7F888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>
            <a:spLocks noGrp="1"/>
          </p:cNvSpPr>
          <p:nvPr>
            <p:ph type="body" idx="1"/>
          </p:nvPr>
        </p:nvSpPr>
        <p:spPr>
          <a:xfrm>
            <a:off x="4251375" y="75"/>
            <a:ext cx="48018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4. Des robots : </a:t>
            </a:r>
            <a:r>
              <a:rPr lang="en" sz="3600" b="1" u="sng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Sphero</a:t>
            </a:r>
            <a:endParaRPr sz="3600" b="1" u="sng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3 modèles : mini, Edu et Ollie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Ressources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Nixie One"/>
                <a:ea typeface="Nixie One"/>
                <a:cs typeface="Nixie One"/>
                <a:sym typeface="Nixie One"/>
              </a:rPr>
              <a:t>Avantages :</a:t>
            </a:r>
            <a:r>
              <a:rPr lang="en"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-solide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-progressif, du préscolaire au secondaire 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Nixie One"/>
                <a:ea typeface="Nixie One"/>
                <a:cs typeface="Nixie One"/>
                <a:sym typeface="Nixie One"/>
              </a:rPr>
              <a:t>Inconvénient :</a:t>
            </a:r>
            <a:r>
              <a:rPr lang="en">
                <a:latin typeface="Nixie One"/>
                <a:ea typeface="Nixie One"/>
                <a:cs typeface="Nixie One"/>
                <a:sym typeface="Nixie One"/>
              </a:rPr>
              <a:t> peu d’autonomie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Capteurs : accéléromètre et gyroscope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100" y="1779875"/>
            <a:ext cx="2782175" cy="13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 txBox="1"/>
          <p:nvPr/>
        </p:nvSpPr>
        <p:spPr>
          <a:xfrm>
            <a:off x="1580625" y="3485150"/>
            <a:ext cx="1550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5"/>
              </a:rPr>
              <a:t>Défis maths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>
            <a:spLocks noGrp="1"/>
          </p:cNvSpPr>
          <p:nvPr>
            <p:ph type="body" idx="1"/>
          </p:nvPr>
        </p:nvSpPr>
        <p:spPr>
          <a:xfrm>
            <a:off x="731125" y="436100"/>
            <a:ext cx="8094600" cy="3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6. Documentation et ressources</a:t>
            </a:r>
            <a:endParaRPr sz="1800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888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http://robot-tic.qc.ca/</a:t>
            </a:r>
            <a:r>
              <a:rPr lang="en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 (site RÉCIT pour la programmation et la robotique)</a:t>
            </a:r>
            <a:endParaRPr>
              <a:solidFill>
                <a:srgbClr val="7F888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Padlet de Sonya Fiset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http:bit.ly/progCSC</a:t>
            </a:r>
            <a:endParaRPr>
              <a:solidFill>
                <a:srgbClr val="7F888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Leçons de programmation (math)</a:t>
            </a:r>
            <a:endParaRPr sz="2600">
              <a:solidFill>
                <a:srgbClr val="2C3E5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Exemples de la PDA en mathématique</a:t>
            </a:r>
            <a:endParaRPr sz="1800">
              <a:solidFill>
                <a:srgbClr val="7F888F"/>
              </a:solidFill>
              <a:uFill>
                <a:noFill/>
              </a:uFill>
              <a:latin typeface="Nixie One"/>
              <a:ea typeface="Nixie One"/>
              <a:cs typeface="Nixie One"/>
              <a:sym typeface="Nixie One"/>
              <a:hlinkClick r:id="rId7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8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5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3" name="Google Shape;36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25" y="221600"/>
            <a:ext cx="8093676" cy="47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5"/>
          <p:cNvSpPr txBox="1"/>
          <p:nvPr/>
        </p:nvSpPr>
        <p:spPr>
          <a:xfrm>
            <a:off x="4601475" y="288325"/>
            <a:ext cx="32982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Ressource complète sous le pico :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Aide-mémoire technologique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6"/>
          <p:cNvSpPr txBox="1">
            <a:spLocks noGrp="1"/>
          </p:cNvSpPr>
          <p:nvPr>
            <p:ph type="body" idx="1"/>
          </p:nvPr>
        </p:nvSpPr>
        <p:spPr>
          <a:xfrm>
            <a:off x="752650" y="1147400"/>
            <a:ext cx="8094600" cy="2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7. Retour </a:t>
            </a:r>
            <a:endParaRPr sz="3600" u="sng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Autoformation du Campus Récit 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-</a:t>
            </a:r>
            <a:r>
              <a:rPr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Sphero</a:t>
            </a:r>
            <a:endParaRPr u="sng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  <a:hlinkClick r:id="rId3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00">
              <a:solidFill>
                <a:srgbClr val="7F888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u="sng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5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  <p:pic>
        <p:nvPicPr>
          <p:cNvPr id="370" name="Google Shape;37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1900" y="3222100"/>
            <a:ext cx="2782175" cy="13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>
            <a:spLocks noGrp="1"/>
          </p:cNvSpPr>
          <p:nvPr>
            <p:ph type="body" idx="1"/>
          </p:nvPr>
        </p:nvSpPr>
        <p:spPr>
          <a:xfrm>
            <a:off x="731125" y="436100"/>
            <a:ext cx="7532400" cy="3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7. Retour </a:t>
            </a:r>
            <a:endParaRPr sz="3600" u="sng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Buts aujourd’hui : Découvrir, lire, coopérer, résolution de problème, mathématique, science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Déboguer (résoudre des problèmes) : comment ?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roman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Pairs, documents de l’enseignant, Internet, enseignant.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u="sng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4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>
            <a:spLocks noGrp="1"/>
          </p:cNvSpPr>
          <p:nvPr>
            <p:ph type="body" idx="1"/>
          </p:nvPr>
        </p:nvSpPr>
        <p:spPr>
          <a:xfrm>
            <a:off x="810400" y="926350"/>
            <a:ext cx="7785900" cy="4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7. Retour (suite) </a:t>
            </a:r>
            <a:endParaRPr sz="3600"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Tâche : introduction, ouvert, création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Pédagogie de la NON réponse... pendant un certain temps.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Prendre votre temps, un pas à la fois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 </a:t>
            </a:r>
            <a:r>
              <a:rPr lang="en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 u="sng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4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>
            <a:spLocks noGrp="1"/>
          </p:cNvSpPr>
          <p:nvPr>
            <p:ph type="title"/>
          </p:nvPr>
        </p:nvSpPr>
        <p:spPr>
          <a:xfrm>
            <a:off x="836975" y="1731900"/>
            <a:ext cx="3304800" cy="18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Demande d’un badge de participation en robotique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386" name="Google Shape;386;p49"/>
          <p:cNvSpPr txBox="1">
            <a:spLocks noGrp="1"/>
          </p:cNvSpPr>
          <p:nvPr>
            <p:ph type="body" idx="1"/>
          </p:nvPr>
        </p:nvSpPr>
        <p:spPr>
          <a:xfrm>
            <a:off x="4583525" y="2380600"/>
            <a:ext cx="4354200" cy="22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Lien sur Campus Récit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Se créer un compte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S’inscrire </a:t>
            </a:r>
            <a:r>
              <a:rPr lang="en" u="sng">
                <a:solidFill>
                  <a:schemeClr val="hlink"/>
                </a:solidFill>
                <a:hlinkClick r:id="rId3"/>
              </a:rPr>
              <a:t>au cours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Remplir la demande au bas de la page avec le nom de la CS et la date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endParaRPr/>
          </a:p>
        </p:txBody>
      </p:sp>
      <p:pic>
        <p:nvPicPr>
          <p:cNvPr id="387" name="Google Shape;38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613" y="126288"/>
            <a:ext cx="25812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>
            <a:spLocks noGrp="1"/>
          </p:cNvSpPr>
          <p:nvPr>
            <p:ph type="subTitle" idx="4294967295"/>
          </p:nvPr>
        </p:nvSpPr>
        <p:spPr>
          <a:xfrm>
            <a:off x="1300850" y="883725"/>
            <a:ext cx="6593700" cy="30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</a:rPr>
              <a:t>Des questions?</a:t>
            </a:r>
            <a:endParaRPr sz="3600" b="1">
              <a:solidFill>
                <a:srgbClr val="00ACC3"/>
              </a:solidFill>
            </a:endParaRPr>
          </a:p>
        </p:txBody>
      </p:sp>
      <p:sp>
        <p:nvSpPr>
          <p:cNvPr id="393" name="Google Shape;393;p50"/>
          <p:cNvSpPr txBox="1">
            <a:spLocks noGrp="1"/>
          </p:cNvSpPr>
          <p:nvPr>
            <p:ph type="body" idx="4294967295"/>
          </p:nvPr>
        </p:nvSpPr>
        <p:spPr>
          <a:xfrm>
            <a:off x="1275150" y="2075271"/>
            <a:ext cx="6593700" cy="26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Vous pouvez nous rejoindre 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equipe@recitmst.qc.ca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ou 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sonya.fiset@recitmst.qc.ca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394" name="Google Shape;39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1215" y="1209426"/>
            <a:ext cx="1644025" cy="16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425" y="1144438"/>
            <a:ext cx="1664075" cy="17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0"/>
          <p:cNvSpPr txBox="1"/>
          <p:nvPr/>
        </p:nvSpPr>
        <p:spPr>
          <a:xfrm>
            <a:off x="148950" y="4795975"/>
            <a:ext cx="74328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Créé par Sonya Fiset, Service national 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du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7"/>
              </a:rPr>
              <a:t>RÉCIT MST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 2019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8"/>
              </a:rPr>
              <a:t>CC BY-NC-SA</a:t>
            </a:r>
            <a:endParaRPr/>
          </a:p>
        </p:txBody>
      </p:sp>
      <p:pic>
        <p:nvPicPr>
          <p:cNvPr id="397" name="Google Shape;397;p5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80838" y="4507662"/>
            <a:ext cx="1387975" cy="4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3114375" y="192750"/>
            <a:ext cx="4767000" cy="29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Lien de la présentation 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http://recitmst.qc.ca</a:t>
            </a:r>
            <a:r>
              <a:rPr lang="en" sz="2400"/>
              <a:t> 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Et 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http://bit.ly/mst24janv2020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1"/>
          </p:nvPr>
        </p:nvSpPr>
        <p:spPr>
          <a:xfrm>
            <a:off x="4056975" y="3610100"/>
            <a:ext cx="46965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Nixie One"/>
                <a:ea typeface="Nixie One"/>
                <a:cs typeface="Nixie One"/>
                <a:sym typeface="Nixie One"/>
              </a:rPr>
              <a:t>Sonya Fiset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,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Service national Récit MST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72" name="Google Shape;2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5850" y="3347225"/>
            <a:ext cx="1213850" cy="16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4475" y="2585375"/>
            <a:ext cx="1856950" cy="18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title" idx="4294967295"/>
          </p:nvPr>
        </p:nvSpPr>
        <p:spPr>
          <a:xfrm>
            <a:off x="1045075" y="0"/>
            <a:ext cx="7130100" cy="45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Plan de la formation :</a:t>
            </a:r>
            <a:endParaRPr sz="36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Bienvenue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Pourquoi programmer à l’école?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Outils pour s’initier à la programmation</a:t>
            </a:r>
            <a:endParaRPr sz="2400" u="sng">
              <a:solidFill>
                <a:srgbClr val="FAA22A"/>
              </a:solidFill>
              <a:hlinkClick r:id="rId3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Les robots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Temps d’expérimentation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Documentation et ressources </a:t>
            </a:r>
            <a:endParaRPr sz="2400">
              <a:solidFill>
                <a:srgbClr val="7F888F"/>
              </a:solidFill>
              <a:uFill>
                <a:noFill/>
              </a:uFill>
              <a:hlinkClick r:id="rId4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Retour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title"/>
          </p:nvPr>
        </p:nvSpPr>
        <p:spPr>
          <a:xfrm>
            <a:off x="311700" y="102356"/>
            <a:ext cx="85206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0" y="868031"/>
            <a:ext cx="9144000" cy="42753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 txBox="1"/>
          <p:nvPr/>
        </p:nvSpPr>
        <p:spPr>
          <a:xfrm>
            <a:off x="228600" y="1060856"/>
            <a:ext cx="8792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PAN: Plan d’action numérique du MEES</a:t>
            </a:r>
            <a:r>
              <a:rPr lang="en" sz="3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(Orientation 1, mesure 02, pages 27-28)</a:t>
            </a:r>
            <a:endParaRPr sz="2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86" name="Google Shape;28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" y="2078608"/>
            <a:ext cx="6858001" cy="122917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5"/>
          <p:cNvSpPr/>
          <p:nvPr/>
        </p:nvSpPr>
        <p:spPr>
          <a:xfrm>
            <a:off x="2657475" y="3203981"/>
            <a:ext cx="314400" cy="55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6566475" y="3203981"/>
            <a:ext cx="314400" cy="55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186" y="3744121"/>
            <a:ext cx="2922438" cy="6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5724" y="3744112"/>
            <a:ext cx="2922450" cy="51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 txBox="1"/>
          <p:nvPr/>
        </p:nvSpPr>
        <p:spPr>
          <a:xfrm>
            <a:off x="2559450" y="4699125"/>
            <a:ext cx="4130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Extrait du tableau synoptique du  PAN, p.2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311700" y="102356"/>
            <a:ext cx="85206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97" name="Google Shape;297;p36"/>
          <p:cNvSpPr/>
          <p:nvPr/>
        </p:nvSpPr>
        <p:spPr>
          <a:xfrm>
            <a:off x="0" y="868031"/>
            <a:ext cx="9144000" cy="42753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Google Shape;2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25" y="1065281"/>
            <a:ext cx="6001032" cy="35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6"/>
          <p:cNvSpPr txBox="1"/>
          <p:nvPr/>
        </p:nvSpPr>
        <p:spPr>
          <a:xfrm>
            <a:off x="3328950" y="4697081"/>
            <a:ext cx="24861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Extrait du PAN, p.28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7" descr="21616273_1640338566024580_2116670968862311464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600" y="473850"/>
            <a:ext cx="4050701" cy="405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381000"/>
            <a:ext cx="4277950" cy="42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52400"/>
            <a:ext cx="6553451" cy="49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00" y="266300"/>
            <a:ext cx="8373376" cy="47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9"/>
          <p:cNvSpPr txBox="1"/>
          <p:nvPr/>
        </p:nvSpPr>
        <p:spPr>
          <a:xfrm>
            <a:off x="2024100" y="1752475"/>
            <a:ext cx="5047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3706650" y="822550"/>
            <a:ext cx="104100" cy="218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/>
        </p:nvSpPr>
        <p:spPr>
          <a:xfrm>
            <a:off x="177275" y="504200"/>
            <a:ext cx="26652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4. Pourquoi ?</a:t>
            </a:r>
            <a:endParaRPr sz="2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000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Cadre de référence de la compétence numérique</a:t>
            </a:r>
            <a:endParaRPr sz="2800" b="1">
              <a:solidFill>
                <a:srgbClr val="0000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Viga"/>
                <a:ea typeface="Viga"/>
                <a:cs typeface="Viga"/>
                <a:sym typeface="Viga"/>
              </a:rPr>
              <a:t>12 dimensions</a:t>
            </a:r>
            <a:endParaRPr sz="28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version interactive</a:t>
            </a:r>
            <a:endParaRPr sz="18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MEES - Avril 2019</a:t>
            </a:r>
            <a:endParaRPr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24" name="Google Shape;32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1349" y="76200"/>
            <a:ext cx="5250820" cy="49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40"/>
          <p:cNvCxnSpPr/>
          <p:nvPr/>
        </p:nvCxnSpPr>
        <p:spPr>
          <a:xfrm rot="10800000">
            <a:off x="8073000" y="3079600"/>
            <a:ext cx="853800" cy="333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40"/>
          <p:cNvCxnSpPr/>
          <p:nvPr/>
        </p:nvCxnSpPr>
        <p:spPr>
          <a:xfrm>
            <a:off x="2992425" y="2247350"/>
            <a:ext cx="885000" cy="279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7" name="Google Shape;327;p40"/>
          <p:cNvCxnSpPr/>
          <p:nvPr/>
        </p:nvCxnSpPr>
        <p:spPr>
          <a:xfrm>
            <a:off x="4238075" y="369425"/>
            <a:ext cx="885000" cy="279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8" name="Google Shape;328;p40"/>
          <p:cNvCxnSpPr/>
          <p:nvPr/>
        </p:nvCxnSpPr>
        <p:spPr>
          <a:xfrm flipH="1">
            <a:off x="7006225" y="72425"/>
            <a:ext cx="921900" cy="264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40"/>
          <p:cNvCxnSpPr/>
          <p:nvPr/>
        </p:nvCxnSpPr>
        <p:spPr>
          <a:xfrm flipH="1">
            <a:off x="7158625" y="529625"/>
            <a:ext cx="921900" cy="264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40"/>
          <p:cNvCxnSpPr/>
          <p:nvPr/>
        </p:nvCxnSpPr>
        <p:spPr>
          <a:xfrm>
            <a:off x="3144825" y="3466550"/>
            <a:ext cx="885000" cy="279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40"/>
          <p:cNvCxnSpPr/>
          <p:nvPr/>
        </p:nvCxnSpPr>
        <p:spPr>
          <a:xfrm rot="10800000">
            <a:off x="8225400" y="4070200"/>
            <a:ext cx="853800" cy="333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2" name="Google Shape;332;p40"/>
          <p:cNvCxnSpPr/>
          <p:nvPr/>
        </p:nvCxnSpPr>
        <p:spPr>
          <a:xfrm rot="10800000">
            <a:off x="7006200" y="4679800"/>
            <a:ext cx="853800" cy="333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Affichage à l'écran (16:9)</PresentationFormat>
  <Paragraphs>108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Source Code Pro</vt:lpstr>
      <vt:lpstr>Nixie One</vt:lpstr>
      <vt:lpstr>Viga</vt:lpstr>
      <vt:lpstr>Arial</vt:lpstr>
      <vt:lpstr>Varela Round</vt:lpstr>
      <vt:lpstr>Ubuntu</vt:lpstr>
      <vt:lpstr>Amatic SC</vt:lpstr>
      <vt:lpstr>Puck template</vt:lpstr>
      <vt:lpstr>Beach Day</vt:lpstr>
      <vt:lpstr>Modern</vt:lpstr>
      <vt:lpstr>Atelier D-102  Robotique Sphero  Commission scolaire Des Chênes   Sonya.Fiset@recitmst.qc.ca </vt:lpstr>
      <vt:lpstr>Lien de la présentation : http://recitmst.qc.ca  Et  http://bit.ly/mst24janv2020 </vt:lpstr>
      <vt:lpstr>Plan de la formation : Bienvenue Pourquoi programmer à l’école? Outils pour s’initier à la programmation Les robots Temps d’expérimentation Documentation et ressources  Retour</vt:lpstr>
      <vt:lpstr>Enseigner la programmation… Pourquoi?</vt:lpstr>
      <vt:lpstr>Enseigner la programmation… Pourquoi?</vt:lpstr>
      <vt:lpstr>Présentation PowerPoint</vt:lpstr>
      <vt:lpstr>Présentation PowerPoint</vt:lpstr>
      <vt:lpstr>Présentation PowerPoint</vt:lpstr>
      <vt:lpstr>Présentation PowerPoint</vt:lpstr>
      <vt:lpstr>Demande d’un badge de participation en robotique</vt:lpstr>
      <vt:lpstr>3. Outils pour s’initier à la programmation Jeux Blockly : http://recitmst.qc.ca/blockly/ Sans connexion, base de la programmation, pas à pas.  Code.org : http://code.org Compte d’enseignant, on suit les élèves dans leurs défis. Run Marco : https://www.allcancode.com/web Application pour apprendre à programmer avec tutoriel Scratch : https://scratch.mit.edu/ On est prêt pour programmer... on lance des défis SchrachJr, application sur tablette pour le préscolaire et le premier cycle : https://itunes.apple.com/us/app/scratchjr/id895485086?mt=8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Demande d’un badge de participation en robotique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D-102  Robotique Sphero  Commission scolaire Des Chênes   Sonya.Fiset@recitmst.qc.ca </dc:title>
  <dc:creator>Sonya Fiset</dc:creator>
  <cp:lastModifiedBy>Fiset Sonia</cp:lastModifiedBy>
  <cp:revision>1</cp:revision>
  <dcterms:modified xsi:type="dcterms:W3CDTF">2020-01-23T22:16:50Z</dcterms:modified>
</cp:coreProperties>
</file>