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  <p:sldMasterId id="2147483678" r:id="rId3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5143500" type="screen16x9"/>
  <p:notesSz cx="6858000" cy="9144000"/>
  <p:embeddedFontLst>
    <p:embeddedFont>
      <p:font typeface="Amatic SC" panose="020B0604020202020204" charset="-79"/>
      <p:regular r:id="rId24"/>
      <p:bold r:id="rId25"/>
    </p:embeddedFont>
    <p:embeddedFont>
      <p:font typeface="Nixie One" panose="020B0604020202020204" charset="0"/>
      <p:regular r:id="rId26"/>
    </p:embeddedFont>
    <p:embeddedFont>
      <p:font typeface="Source Code Pro" panose="020B0604020202020204" charset="0"/>
      <p:regular r:id="rId27"/>
      <p:bold r:id="rId28"/>
      <p:italic r:id="rId29"/>
      <p:boldItalic r:id="rId30"/>
    </p:embeddedFont>
    <p:embeddedFont>
      <p:font typeface="Ubuntu" panose="020B0604020202020204" charset="0"/>
      <p:regular r:id="rId31"/>
      <p:bold r:id="rId32"/>
      <p:italic r:id="rId33"/>
      <p:boldItalic r:id="rId34"/>
    </p:embeddedFont>
    <p:embeddedFont>
      <p:font typeface="Varela Round" panose="020B0604020202020204" charset="-79"/>
      <p:regular r:id="rId35"/>
    </p:embeddedFont>
    <p:embeddedFont>
      <p:font typeface="Viga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lockly4thymio.net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54c840e896_0_18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54c840e896_0_18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4e2a75e2cf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4e2a75e2cf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4b1a0a153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4b1a0a153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http://blockly4thymio.net/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Programme pour faire un carré, mettre un crayon,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43d92a47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43d92a47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55793685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55793685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4e2a75a6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4e2a75a6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4b1a0a18b6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4b1a0a18b6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4b1a0a153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4b1a0a153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512c84f9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512c84f9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4a297c642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4a297c642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5420b375d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5420b375d_0_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54c840e8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54c840e8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4c840e89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4c840e89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a759f896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a759f896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4a297c642f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4a297c642f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a297c642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4a297c642f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90abd194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590abd194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87" name="Google Shape;187;p14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1" name="Google Shape;19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5" name="Google Shape;19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9" name="Google Shape;199;p17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3" name="Google Shape;213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4" name="Google Shape;214;p21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220" name="Google Shape;22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223" name="Google Shape;223;p23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224" name="Google Shape;22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/>
          <p:nvPr/>
        </p:nvSpPr>
        <p:spPr>
          <a:xfrm rot="10800000" flipH="1">
            <a:off x="0" y="3093235"/>
            <a:ext cx="8458200" cy="712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ctrTitle"/>
          </p:nvPr>
        </p:nvSpPr>
        <p:spPr>
          <a:xfrm>
            <a:off x="685800" y="1300757"/>
            <a:ext cx="7772400" cy="16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7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26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11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7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7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11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body" idx="2"/>
          </p:nvPr>
        </p:nvSpPr>
        <p:spPr>
          <a:xfrm>
            <a:off x="4656667" y="1461909"/>
            <a:ext cx="4030200" cy="3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6" name="Google Shape;246;p28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11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/>
          <p:nvPr/>
        </p:nvSpPr>
        <p:spPr>
          <a:xfrm>
            <a:off x="0" y="4406309"/>
            <a:ext cx="8686800" cy="519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254" name="Google Shape;254;p30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1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8334450" y="4139625"/>
            <a:ext cx="424800" cy="42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4308288" y="-1078650"/>
            <a:ext cx="2347200" cy="234720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4047750" y="805125"/>
            <a:ext cx="1048500" cy="10485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◎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96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229225" y="2988350"/>
            <a:ext cx="802800" cy="803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-442225" y="3999900"/>
            <a:ext cx="1695900" cy="169590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1334025" y="-231725"/>
            <a:ext cx="1666800" cy="166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550525" y="710300"/>
            <a:ext cx="481500" cy="48180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1032025" y="37914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1217050" y="1311325"/>
            <a:ext cx="304800" cy="304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7744475" y="1473300"/>
            <a:ext cx="1048500" cy="1048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8050675" y="2042175"/>
            <a:ext cx="1520100" cy="152010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7969775" y="3713850"/>
            <a:ext cx="597900" cy="59820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8608775" y="1192100"/>
            <a:ext cx="184200" cy="184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65" name="Google Shape;65;p5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1" name="Google Shape;81;p6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/>
          <p:nvPr/>
        </p:nvSpPr>
        <p:spPr>
          <a:xfrm>
            <a:off x="8638525" y="14726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3" name="Google Shape;113;p8"/>
          <p:cNvSpPr txBox="1">
            <a:spLocks noGrp="1"/>
          </p:cNvSpPr>
          <p:nvPr>
            <p:ph type="body" idx="2"/>
          </p:nvPr>
        </p:nvSpPr>
        <p:spPr>
          <a:xfrm>
            <a:off x="4723373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4" name="Google Shape;114;p8"/>
          <p:cNvSpPr txBox="1">
            <a:spLocks noGrp="1"/>
          </p:cNvSpPr>
          <p:nvPr>
            <p:ph type="body" idx="3"/>
          </p:nvPr>
        </p:nvSpPr>
        <p:spPr>
          <a:xfrm>
            <a:off x="6510871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5" name="Google Shape;115;p8"/>
          <p:cNvSpPr/>
          <p:nvPr/>
        </p:nvSpPr>
        <p:spPr>
          <a:xfrm>
            <a:off x="1016475" y="2981600"/>
            <a:ext cx="440400" cy="4404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"/>
          <p:cNvSpPr/>
          <p:nvPr/>
        </p:nvSpPr>
        <p:spPr>
          <a:xfrm>
            <a:off x="-68725" y="3346150"/>
            <a:ext cx="819600" cy="81960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/>
          <p:nvPr/>
        </p:nvSpPr>
        <p:spPr>
          <a:xfrm>
            <a:off x="1361475" y="140725"/>
            <a:ext cx="862800" cy="86340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"/>
          <p:cNvSpPr/>
          <p:nvPr/>
        </p:nvSpPr>
        <p:spPr>
          <a:xfrm>
            <a:off x="1438125" y="3422000"/>
            <a:ext cx="1062000" cy="10620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"/>
          <p:cNvSpPr/>
          <p:nvPr/>
        </p:nvSpPr>
        <p:spPr>
          <a:xfrm>
            <a:off x="2059425" y="1112475"/>
            <a:ext cx="304800" cy="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"/>
          <p:cNvSpPr/>
          <p:nvPr/>
        </p:nvSpPr>
        <p:spPr>
          <a:xfrm>
            <a:off x="8723500" y="27022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8546800" y="608625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8211275" y="1152650"/>
            <a:ext cx="397500" cy="3975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7599600" y="-27525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9033775" y="1867850"/>
            <a:ext cx="188100" cy="1881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1016475" y="4091700"/>
            <a:ext cx="1207800" cy="120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204075" y="9279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/>
          <p:nvPr/>
        </p:nvSpPr>
        <p:spPr>
          <a:xfrm>
            <a:off x="1280688" y="366915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"/>
          <p:cNvSpPr/>
          <p:nvPr/>
        </p:nvSpPr>
        <p:spPr>
          <a:xfrm>
            <a:off x="246046" y="32131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"/>
          <p:cNvSpPr/>
          <p:nvPr/>
        </p:nvSpPr>
        <p:spPr>
          <a:xfrm>
            <a:off x="71500" y="3038600"/>
            <a:ext cx="804900" cy="8049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>
            <a:off x="1280700" y="1608475"/>
            <a:ext cx="1043400" cy="10440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/>
          <p:nvPr/>
        </p:nvSpPr>
        <p:spPr>
          <a:xfrm>
            <a:off x="1640475" y="-201875"/>
            <a:ext cx="750300" cy="7503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-222975" y="500875"/>
            <a:ext cx="1832700" cy="1832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1280700" y="3950125"/>
            <a:ext cx="750300" cy="7503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7913000" y="60022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8703400" y="1608475"/>
            <a:ext cx="287100" cy="28710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8809377" y="886439"/>
            <a:ext cx="416400" cy="4164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8118000" y="-244550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7813725" y="3127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"/>
          <p:cNvSpPr/>
          <p:nvPr/>
        </p:nvSpPr>
        <p:spPr>
          <a:xfrm>
            <a:off x="8646900" y="723963"/>
            <a:ext cx="741600" cy="7416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"/>
          <p:cNvSpPr txBox="1">
            <a:spLocks noGrp="1"/>
          </p:cNvSpPr>
          <p:nvPr>
            <p:ph type="body" idx="1"/>
          </p:nvPr>
        </p:nvSpPr>
        <p:spPr>
          <a:xfrm>
            <a:off x="1246225" y="4177700"/>
            <a:ext cx="6651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48" name="Google Shape;148;p10"/>
          <p:cNvSpPr/>
          <p:nvPr/>
        </p:nvSpPr>
        <p:spPr>
          <a:xfrm rot="10800000">
            <a:off x="8705950" y="3777263"/>
            <a:ext cx="617400" cy="6174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0"/>
          <p:cNvSpPr/>
          <p:nvPr/>
        </p:nvSpPr>
        <p:spPr>
          <a:xfrm rot="10800000">
            <a:off x="608750" y="841361"/>
            <a:ext cx="515400" cy="5154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"/>
          <p:cNvSpPr/>
          <p:nvPr/>
        </p:nvSpPr>
        <p:spPr>
          <a:xfrm rot="10800000">
            <a:off x="8195021" y="4553300"/>
            <a:ext cx="831600" cy="83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"/>
          <p:cNvSpPr/>
          <p:nvPr/>
        </p:nvSpPr>
        <p:spPr>
          <a:xfrm rot="10800000">
            <a:off x="8458384" y="4183763"/>
            <a:ext cx="210900" cy="2109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"/>
          <p:cNvSpPr/>
          <p:nvPr/>
        </p:nvSpPr>
        <p:spPr>
          <a:xfrm rot="10800000">
            <a:off x="-153147" y="-444547"/>
            <a:ext cx="1128300" cy="11283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"/>
          <p:cNvSpPr/>
          <p:nvPr/>
        </p:nvSpPr>
        <p:spPr>
          <a:xfrm rot="10800000">
            <a:off x="8012016" y="133391"/>
            <a:ext cx="434700" cy="4347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"/>
          <p:cNvSpPr/>
          <p:nvPr/>
        </p:nvSpPr>
        <p:spPr>
          <a:xfrm rot="10800000">
            <a:off x="-73577" y="841500"/>
            <a:ext cx="330900" cy="3309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"/>
          <p:cNvSpPr/>
          <p:nvPr/>
        </p:nvSpPr>
        <p:spPr>
          <a:xfrm rot="10800000">
            <a:off x="8512150" y="133404"/>
            <a:ext cx="811200" cy="8112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117998" y="-173402"/>
            <a:ext cx="586200" cy="586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"/>
          <p:cNvSpPr/>
          <p:nvPr/>
        </p:nvSpPr>
        <p:spPr>
          <a:xfrm rot="10800000">
            <a:off x="748825" y="4695050"/>
            <a:ext cx="345000" cy="345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"/>
          <p:cNvSpPr/>
          <p:nvPr/>
        </p:nvSpPr>
        <p:spPr>
          <a:xfrm rot="10800000">
            <a:off x="-107786" y="4259033"/>
            <a:ext cx="663000" cy="663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"/>
          <p:cNvSpPr/>
          <p:nvPr/>
        </p:nvSpPr>
        <p:spPr>
          <a:xfrm rot="10800000">
            <a:off x="-316662" y="3443534"/>
            <a:ext cx="506100" cy="506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226170" y="4140650"/>
            <a:ext cx="899400" cy="899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"/>
          <p:cNvSpPr/>
          <p:nvPr/>
        </p:nvSpPr>
        <p:spPr>
          <a:xfrm rot="10800000">
            <a:off x="8700641" y="1100250"/>
            <a:ext cx="333300" cy="3333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"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25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  <a:defRPr sz="3000">
                <a:solidFill>
                  <a:schemeClr val="dk2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25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creativecommons.org/licenses/by-nc-sa/4.0/" TargetMode="External"/><Relationship Id="rId4" Type="http://schemas.openxmlformats.org/officeDocument/2006/relationships/hyperlink" Target="https://recitmst.qc.ca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ecitmst.qc.ca/blockly/" TargetMode="External"/><Relationship Id="rId7" Type="http://schemas.openxmlformats.org/officeDocument/2006/relationships/hyperlink" Target="https://itunes.apple.com/us/app/scratchjr/id895485086?mt=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scratch.mit.edu/" TargetMode="External"/><Relationship Id="rId5" Type="http://schemas.openxmlformats.org/officeDocument/2006/relationships/hyperlink" Target="https://www.allcancode.com/web" TargetMode="External"/><Relationship Id="rId4" Type="http://schemas.openxmlformats.org/officeDocument/2006/relationships/hyperlink" Target="http://code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1DjMvGAJ74cT1biOFKP2AAX6vVmkrDwWDqdMmi4BOwM/edit?usp=shar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docs.google.com/document/d/1vd-76cABslDGvZuidN8TuTloDrLJ5oYWgBkDin-hHJE/edit?usp=sharing" TargetMode="External"/><Relationship Id="rId5" Type="http://schemas.openxmlformats.org/officeDocument/2006/relationships/hyperlink" Target="https://docs.google.com/document/d/1gHubL8O7yY9SWv8kRqpY6kfGdpAfJKB-2OfV6ec6cws/edit?usp=sharing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ampus.recit.qc.ca/course/view.php?id=101" TargetMode="External"/><Relationship Id="rId3" Type="http://schemas.openxmlformats.org/officeDocument/2006/relationships/hyperlink" Target="http://robot-tic.qc.ca/" TargetMode="External"/><Relationship Id="rId7" Type="http://schemas.openxmlformats.org/officeDocument/2006/relationships/hyperlink" Target="https://campus.recit.qc.ca/course/view.php?id=5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s.google.com/document/d/108UqqlzNy4EPOa4cqk6MxGhkaQ0ZDi3ktIeBD4DJ6c8/edit?usp=sharing" TargetMode="External"/><Relationship Id="rId5" Type="http://schemas.openxmlformats.org/officeDocument/2006/relationships/hyperlink" Target="https://docs.google.com/spreadsheets/u/1/d/e/2PACX-1vREeTrJjdVO9DEZKzFdjUnKaQpzHKHH0fP4Bvi2RVcuGHCkZskTDQGTT3AnrpNazAiW8Z69tD9PMp1j/pubhtml?gid=0&amp;single=true&amp;fbclid=IwAR0MRDiYCHHhI4CIJ3qs3fArXS0Goa1KkpNw7LkJlZz3p_xfQLyOc2VtAZk" TargetMode="External"/><Relationship Id="rId4" Type="http://schemas.openxmlformats.org/officeDocument/2006/relationships/hyperlink" Target="http://bit.ly/progCS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cit.qc.ca/parcours-de-formation-combos-numeriques-robotique1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course/view.php?id=10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campus.recit.qc.ca/course/view.php?id=101" TargetMode="External"/><Relationship Id="rId4" Type="http://schemas.openxmlformats.org/officeDocument/2006/relationships/hyperlink" Target="https://campus.recit.qc.ca/course/view.php?id=5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course/view.php?id=5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ampus.recit.qc.ca/course/view.php?id=10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course/view.php?id=5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ampus.recit.qc.ca/course/view.php?id=10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pan-robotique/wedo2-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mailto:equipe@recitmst.qc.ca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creativecommons.org/licenses/by-nc-sa/4.0/" TargetMode="External"/><Relationship Id="rId5" Type="http://schemas.openxmlformats.org/officeDocument/2006/relationships/hyperlink" Target="https://recitmst.qc.ca/" TargetMode="External"/><Relationship Id="rId4" Type="http://schemas.openxmlformats.org/officeDocument/2006/relationships/hyperlink" Target="mailto:sonya.fiset@recitmst.qc.ca" TargetMode="Externa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ecitmst.qc.c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hyperlink" Target="http://bit.ly/mst24janv2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-FIq4Ysb4pDoZKv33_6h1em0NSzb_nXScQyc6-2rySM/edit?usp=shar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docs.google.com/document/d/1QZ2WyIRuBkD-zHZs6giQUkvQONkSfWVZhTVG3qqJ2Tk/edit?usp=shar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qc.ca/dossiers-thematiques/plan-daction-numeriqu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4.png"/><Relationship Id="rId4" Type="http://schemas.openxmlformats.org/officeDocument/2006/relationships/hyperlink" Target="https://view.genial.ly/5d812659369a7d0fc95ca03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2"/>
          <p:cNvSpPr txBox="1">
            <a:spLocks noGrp="1"/>
          </p:cNvSpPr>
          <p:nvPr>
            <p:ph type="ctrTitle"/>
          </p:nvPr>
        </p:nvSpPr>
        <p:spPr>
          <a:xfrm>
            <a:off x="1749725" y="1429750"/>
            <a:ext cx="5556900" cy="24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Atelier C-102 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Robotique</a:t>
            </a:r>
            <a:br>
              <a:rPr lang="en" sz="3600"/>
            </a:br>
            <a:r>
              <a:rPr lang="en" sz="3600"/>
              <a:t>WeDo2.0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Commission scolaire</a:t>
            </a:r>
            <a:endParaRPr sz="3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Des Chênes </a:t>
            </a:r>
            <a:endParaRPr sz="3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Sonya.Fiset@recitmst.qc.ca</a:t>
            </a:r>
            <a:endParaRPr sz="3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pic>
        <p:nvPicPr>
          <p:cNvPr id="262" name="Google Shape;26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6700" y="1105338"/>
            <a:ext cx="1664075" cy="178604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2"/>
          <p:cNvSpPr txBox="1"/>
          <p:nvPr/>
        </p:nvSpPr>
        <p:spPr>
          <a:xfrm>
            <a:off x="173225" y="4548200"/>
            <a:ext cx="88956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Créé par Sonya Fiset, Service national </a:t>
            </a:r>
            <a:r>
              <a:rPr lang="en" sz="11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du </a:t>
            </a:r>
            <a:r>
              <a:rPr lang="en" sz="1100" u="sng">
                <a:solidFill>
                  <a:schemeClr val="hlink"/>
                </a:solidFill>
                <a:latin typeface="Nixie One"/>
                <a:ea typeface="Nixie One"/>
                <a:cs typeface="Nixie One"/>
                <a:sym typeface="Nixie One"/>
                <a:hlinkClick r:id="rId4"/>
              </a:rPr>
              <a:t>RÉCIT MST</a:t>
            </a:r>
            <a:r>
              <a:rPr lang="en" sz="11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 2019 </a:t>
            </a:r>
            <a:r>
              <a:rPr lang="en" sz="1100" u="sng">
                <a:solidFill>
                  <a:schemeClr val="hlink"/>
                </a:solidFill>
                <a:latin typeface="Nixie One"/>
                <a:ea typeface="Nixie One"/>
                <a:cs typeface="Nixie One"/>
                <a:sym typeface="Nixie One"/>
                <a:hlinkClick r:id="rId5"/>
              </a:rPr>
              <a:t>CC BY-NC-SA</a:t>
            </a:r>
            <a:endParaRPr sz="1800"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264" name="Google Shape;264;p3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80838" y="4507662"/>
            <a:ext cx="1387975" cy="48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796748"/>
            <a:ext cx="2424400" cy="190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"/>
          <p:cNvSpPr txBox="1">
            <a:spLocks noGrp="1"/>
          </p:cNvSpPr>
          <p:nvPr>
            <p:ph type="title"/>
          </p:nvPr>
        </p:nvSpPr>
        <p:spPr>
          <a:xfrm>
            <a:off x="836975" y="1731900"/>
            <a:ext cx="3304800" cy="18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Demande d’un badge de participation en robotique</a:t>
            </a:r>
            <a:endParaRPr sz="3000" b="1">
              <a:solidFill>
                <a:srgbClr val="FFFFFF"/>
              </a:solidFill>
            </a:endParaRPr>
          </a:p>
        </p:txBody>
      </p:sp>
      <p:sp>
        <p:nvSpPr>
          <p:cNvPr id="338" name="Google Shape;338;p41"/>
          <p:cNvSpPr txBox="1">
            <a:spLocks noGrp="1"/>
          </p:cNvSpPr>
          <p:nvPr>
            <p:ph type="body" idx="1"/>
          </p:nvPr>
        </p:nvSpPr>
        <p:spPr>
          <a:xfrm>
            <a:off x="4583525" y="2380600"/>
            <a:ext cx="4354200" cy="22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Lien sur </a:t>
            </a:r>
            <a:r>
              <a:rPr lang="en" u="sng">
                <a:solidFill>
                  <a:schemeClr val="hlink"/>
                </a:solidFill>
                <a:hlinkClick r:id="rId3"/>
              </a:rPr>
              <a:t>Campus Récit</a:t>
            </a:r>
            <a:endParaRPr/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Se créer un compte 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S’inscrire au cours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9" name="Google Shape;33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1613" y="126288"/>
            <a:ext cx="258127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2"/>
          <p:cNvSpPr txBox="1">
            <a:spLocks noGrp="1"/>
          </p:cNvSpPr>
          <p:nvPr>
            <p:ph type="title" idx="4294967295"/>
          </p:nvPr>
        </p:nvSpPr>
        <p:spPr>
          <a:xfrm>
            <a:off x="677100" y="154800"/>
            <a:ext cx="7789800" cy="45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1" u="sng">
                <a:solidFill>
                  <a:srgbClr val="7F888F"/>
                </a:solidFill>
                <a:highlight>
                  <a:srgbClr val="FFFFFF"/>
                </a:highlight>
              </a:rPr>
              <a:t>3. Outils pour s’initier à la programmation</a:t>
            </a:r>
            <a:endParaRPr sz="2400" b="1" u="sng">
              <a:solidFill>
                <a:srgbClr val="7F888F"/>
              </a:solidFill>
              <a:highlight>
                <a:srgbClr val="FFFFFF"/>
              </a:highlight>
            </a:endParaRPr>
          </a:p>
          <a:p>
            <a:pPr marL="6731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F888F"/>
              </a:buClr>
              <a:buSzPts val="1800"/>
              <a:buFont typeface="Nixie One"/>
              <a:buAutoNum type="arabicPeriod"/>
            </a:pPr>
            <a:r>
              <a:rPr lang="en">
                <a:solidFill>
                  <a:srgbClr val="7F888F"/>
                </a:solidFill>
              </a:rPr>
              <a:t>Jeux Blockly : </a:t>
            </a:r>
            <a:r>
              <a:rPr lang="en" u="sng">
                <a:solidFill>
                  <a:srgbClr val="FAA22A"/>
                </a:solidFill>
                <a:hlinkClick r:id="rId3"/>
              </a:rPr>
              <a:t>http://recitmst.qc.ca/blockly/</a:t>
            </a:r>
            <a:endParaRPr u="sng">
              <a:solidFill>
                <a:srgbClr val="FAA22A"/>
              </a:solidFill>
              <a:hlinkClick r:id="rId3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F888F"/>
                </a:solidFill>
              </a:rPr>
              <a:t>Sans connexion, base de la programmation, pas à pas. </a:t>
            </a:r>
            <a:endParaRPr>
              <a:solidFill>
                <a:srgbClr val="7F888F"/>
              </a:solidFill>
            </a:endParaRPr>
          </a:p>
          <a:p>
            <a:pPr marL="673100" lvl="0" indent="-3429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7F888F"/>
              </a:buClr>
              <a:buSzPts val="1800"/>
              <a:buFont typeface="Nixie One"/>
              <a:buAutoNum type="arabicPeriod"/>
            </a:pPr>
            <a:r>
              <a:rPr lang="en">
                <a:solidFill>
                  <a:srgbClr val="7F888F"/>
                </a:solidFill>
              </a:rPr>
              <a:t>Code.org : </a:t>
            </a:r>
            <a:r>
              <a:rPr lang="en" u="sng">
                <a:solidFill>
                  <a:srgbClr val="FAA22A"/>
                </a:solidFill>
                <a:hlinkClick r:id="rId4"/>
              </a:rPr>
              <a:t>http://code.org</a:t>
            </a:r>
            <a:endParaRPr u="sng">
              <a:solidFill>
                <a:srgbClr val="FAA22A"/>
              </a:solidFill>
              <a:hlinkClick r:id="rId4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F888F"/>
                </a:solidFill>
              </a:rPr>
              <a:t>Compte d’enseignant, on suit les élèves dans leurs défis.</a:t>
            </a:r>
            <a:endParaRPr>
              <a:solidFill>
                <a:srgbClr val="7F888F"/>
              </a:solidFill>
            </a:endParaRPr>
          </a:p>
          <a:p>
            <a:pPr marL="673100" lvl="0" indent="-3429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7F888F"/>
              </a:buClr>
              <a:buSzPts val="1800"/>
              <a:buFont typeface="Nixie One"/>
              <a:buAutoNum type="arabicPeriod"/>
            </a:pPr>
            <a:r>
              <a:rPr lang="en">
                <a:solidFill>
                  <a:srgbClr val="7F888F"/>
                </a:solidFill>
              </a:rPr>
              <a:t>Run Marco : </a:t>
            </a:r>
            <a:r>
              <a:rPr lang="en" u="sng">
                <a:solidFill>
                  <a:srgbClr val="FAA22A"/>
                </a:solidFill>
                <a:hlinkClick r:id="rId5"/>
              </a:rPr>
              <a:t>https://www.allcancode.com/web</a:t>
            </a:r>
            <a:endParaRPr u="sng">
              <a:solidFill>
                <a:srgbClr val="FAA22A"/>
              </a:solidFill>
              <a:hlinkClick r:id="rId5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F888F"/>
                </a:solidFill>
              </a:rPr>
              <a:t>Application pour apprendre à programmer avec tutoriel</a:t>
            </a:r>
            <a:endParaRPr>
              <a:solidFill>
                <a:srgbClr val="7F888F"/>
              </a:solidFill>
            </a:endParaRPr>
          </a:p>
          <a:p>
            <a:pPr marL="673100" lvl="0" indent="-3429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7F888F"/>
              </a:buClr>
              <a:buSzPts val="1800"/>
              <a:buFont typeface="Nixie One"/>
              <a:buAutoNum type="arabicPeriod"/>
            </a:pPr>
            <a:r>
              <a:rPr lang="en">
                <a:solidFill>
                  <a:srgbClr val="7F888F"/>
                </a:solidFill>
              </a:rPr>
              <a:t>Scratch : </a:t>
            </a:r>
            <a:r>
              <a:rPr lang="en" u="sng">
                <a:solidFill>
                  <a:srgbClr val="FAA22A"/>
                </a:solidFill>
                <a:hlinkClick r:id="rId6"/>
              </a:rPr>
              <a:t>https://scratch.mit.edu/</a:t>
            </a:r>
            <a:endParaRPr u="sng">
              <a:solidFill>
                <a:srgbClr val="FAA22A"/>
              </a:solidFill>
              <a:hlinkClick r:id="rId6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F888F"/>
                </a:solidFill>
              </a:rPr>
              <a:t>On est prêt pour programmer... on lance des défis</a:t>
            </a:r>
            <a:endParaRPr>
              <a:solidFill>
                <a:srgbClr val="7F888F"/>
              </a:solidFill>
            </a:endParaRPr>
          </a:p>
          <a:p>
            <a:pPr marL="673100" lvl="0" indent="-3429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7F888F"/>
              </a:buClr>
              <a:buSzPts val="1800"/>
              <a:buFont typeface="Nixie One"/>
              <a:buAutoNum type="arabicPeriod"/>
            </a:pPr>
            <a:r>
              <a:rPr lang="en">
                <a:solidFill>
                  <a:srgbClr val="7F888F"/>
                </a:solidFill>
              </a:rPr>
              <a:t>SchrachJr, application sur tablette pour le préscolaire et le premier cycle : </a:t>
            </a:r>
            <a:r>
              <a:rPr lang="en" sz="1200" u="sng">
                <a:solidFill>
                  <a:srgbClr val="FAA22A"/>
                </a:solidFill>
                <a:hlinkClick r:id="rId7"/>
              </a:rPr>
              <a:t>https://itunes.apple.com/us/app/scratchjr/id895485086?mt=8</a:t>
            </a:r>
            <a:endParaRPr>
              <a:solidFill>
                <a:srgbClr val="7F888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3"/>
          <p:cNvSpPr txBox="1">
            <a:spLocks noGrp="1"/>
          </p:cNvSpPr>
          <p:nvPr>
            <p:ph type="title"/>
          </p:nvPr>
        </p:nvSpPr>
        <p:spPr>
          <a:xfrm>
            <a:off x="2621925" y="362148"/>
            <a:ext cx="6084000" cy="466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/>
              <a:t>4. Des robots : </a:t>
            </a:r>
            <a:r>
              <a:rPr lang="en" sz="3600" b="1" u="sng"/>
              <a:t>WeDo2</a:t>
            </a:r>
            <a:endParaRPr sz="3600" b="1"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Ressources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/>
              <a:t>Avantages :</a:t>
            </a:r>
            <a:r>
              <a:rPr lang="en" sz="2000"/>
              <a:t> 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-beaucoup de modèles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-créativité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-lien avec Scratch 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u="sng"/>
              <a:t>Inconvénient :</a:t>
            </a:r>
            <a:endParaRPr sz="2000"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-Un seul moteur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Capteurs : distance et inclinaison</a:t>
            </a:r>
            <a:endParaRPr sz="2000"/>
          </a:p>
        </p:txBody>
      </p:sp>
      <p:pic>
        <p:nvPicPr>
          <p:cNvPr id="350" name="Google Shape;35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9675" y="1661775"/>
            <a:ext cx="2317125" cy="2064558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3"/>
          <p:cNvSpPr txBox="1"/>
          <p:nvPr/>
        </p:nvSpPr>
        <p:spPr>
          <a:xfrm>
            <a:off x="52050" y="1031150"/>
            <a:ext cx="1386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  <a:hlinkClick r:id="rId5"/>
              </a:rPr>
              <a:t>Ateliers</a:t>
            </a:r>
            <a:r>
              <a:rPr lang="en" sz="1800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sz="12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  <a:hlinkClick r:id="rId6"/>
              </a:rPr>
              <a:t>Défis maths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4"/>
          <p:cNvSpPr txBox="1">
            <a:spLocks noGrp="1"/>
          </p:cNvSpPr>
          <p:nvPr>
            <p:ph type="body" idx="1"/>
          </p:nvPr>
        </p:nvSpPr>
        <p:spPr>
          <a:xfrm>
            <a:off x="731125" y="436100"/>
            <a:ext cx="8094600" cy="3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u="sng"/>
              <a:t>6. Documentation et ressources</a:t>
            </a:r>
            <a:endParaRPr sz="1800">
              <a:solidFill>
                <a:srgbClr val="000000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F888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673100" lvl="0" indent="-3810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7F888F"/>
              </a:buClr>
              <a:buSzPts val="2400"/>
              <a:buFont typeface="Ubuntu"/>
              <a:buAutoNum type="arabicPeriod"/>
            </a:pPr>
            <a:r>
              <a:rPr lang="en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http://robot-tic.qc.ca/</a:t>
            </a:r>
            <a:r>
              <a:rPr lang="en">
                <a:solidFill>
                  <a:srgbClr val="7F888F"/>
                </a:solidFill>
                <a:latin typeface="Ubuntu"/>
                <a:ea typeface="Ubuntu"/>
                <a:cs typeface="Ubuntu"/>
                <a:sym typeface="Ubuntu"/>
              </a:rPr>
              <a:t> (site RÉCIT pour la programmation et la robotique)</a:t>
            </a:r>
            <a:endParaRPr>
              <a:solidFill>
                <a:srgbClr val="7F888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6731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Font typeface="Ubuntu"/>
              <a:buAutoNum type="arabicPeriod"/>
            </a:pPr>
            <a:r>
              <a:rPr lang="en">
                <a:solidFill>
                  <a:srgbClr val="7F888F"/>
                </a:solidFill>
                <a:latin typeface="Ubuntu"/>
                <a:ea typeface="Ubuntu"/>
                <a:cs typeface="Ubuntu"/>
                <a:sym typeface="Ubuntu"/>
              </a:rPr>
              <a:t>Padlet de Sonya Fiset : </a:t>
            </a: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http:bit.ly/progCSC</a:t>
            </a:r>
            <a:endParaRPr>
              <a:solidFill>
                <a:srgbClr val="7F888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6731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Font typeface="Ubuntu"/>
              <a:buAutoNum type="arabicPeriod"/>
            </a:pPr>
            <a:r>
              <a:rPr lang="en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Leçons de programmation (math)</a:t>
            </a:r>
            <a:endParaRPr sz="2600">
              <a:solidFill>
                <a:srgbClr val="2C3E5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6731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Font typeface="Ubuntu"/>
              <a:buAutoNum type="arabicPeriod"/>
            </a:pPr>
            <a:r>
              <a:rPr lang="en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Exemples de la PDA en mathématique</a:t>
            </a:r>
            <a:endParaRPr sz="1800">
              <a:solidFill>
                <a:srgbClr val="7F888F"/>
              </a:solidFill>
              <a:uFill>
                <a:noFill/>
              </a:uFill>
              <a:latin typeface="Nixie One"/>
              <a:ea typeface="Nixie One"/>
              <a:cs typeface="Nixie One"/>
              <a:sym typeface="Nixie One"/>
              <a:hlinkClick r:id="rId7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0" u="sng">
              <a:solidFill>
                <a:srgbClr val="FAA22A"/>
              </a:solidFill>
              <a:latin typeface="Ubuntu"/>
              <a:ea typeface="Ubuntu"/>
              <a:cs typeface="Ubuntu"/>
              <a:sym typeface="Ubuntu"/>
              <a:hlinkClick r:id="rId8"/>
            </a:endParaRPr>
          </a:p>
          <a:p>
            <a:pPr marL="0" lvl="0" indent="0" algn="ctr" rtl="0">
              <a:spcBef>
                <a:spcPts val="1100"/>
              </a:spcBef>
              <a:spcAft>
                <a:spcPts val="0"/>
              </a:spcAft>
              <a:buNone/>
            </a:pPr>
            <a:endParaRPr sz="3600" u="sng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3600" u="sng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5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45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3" name="Google Shape;36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425" y="221600"/>
            <a:ext cx="8093676" cy="4714324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5"/>
          <p:cNvSpPr txBox="1"/>
          <p:nvPr/>
        </p:nvSpPr>
        <p:spPr>
          <a:xfrm>
            <a:off x="4601475" y="288325"/>
            <a:ext cx="32982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arela Round"/>
                <a:ea typeface="Varela Round"/>
                <a:cs typeface="Varela Round"/>
                <a:sym typeface="Varela Round"/>
              </a:rPr>
              <a:t>Ressource complète sous le pico :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" u="sng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  <a:hlinkClick r:id="rId4"/>
              </a:rPr>
              <a:t>Aide-mémoire technologique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6"/>
          <p:cNvSpPr txBox="1">
            <a:spLocks noGrp="1"/>
          </p:cNvSpPr>
          <p:nvPr>
            <p:ph type="body" idx="1"/>
          </p:nvPr>
        </p:nvSpPr>
        <p:spPr>
          <a:xfrm>
            <a:off x="752650" y="1773700"/>
            <a:ext cx="8094600" cy="19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u="sng"/>
              <a:t>7. Retour </a:t>
            </a:r>
            <a:endParaRPr sz="3600" u="sng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ixie One"/>
              <a:buAutoNum type="alphaLcPeriod"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Autoformation du Campus Récit 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rgbClr val="FAA22A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7F888F"/>
                </a:solidFill>
                <a:latin typeface="Nixie One"/>
                <a:ea typeface="Nixie One"/>
                <a:cs typeface="Nixie One"/>
                <a:sym typeface="Nixie One"/>
              </a:rPr>
              <a:t>-</a:t>
            </a:r>
            <a:r>
              <a:rPr lang="en" sz="3000" u="sng">
                <a:solidFill>
                  <a:schemeClr val="hlink"/>
                </a:solidFill>
                <a:latin typeface="Nixie One"/>
                <a:ea typeface="Nixie One"/>
                <a:cs typeface="Nixie One"/>
                <a:sym typeface="Nixie One"/>
                <a:hlinkClick r:id="rId3"/>
              </a:rPr>
              <a:t>WeDo2.0</a:t>
            </a:r>
            <a:endParaRPr sz="3000">
              <a:solidFill>
                <a:srgbClr val="FAA22A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800">
              <a:solidFill>
                <a:srgbClr val="7F888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u="sng">
              <a:solidFill>
                <a:srgbClr val="FAA22A"/>
              </a:solidFill>
              <a:latin typeface="Nixie One"/>
              <a:ea typeface="Nixie One"/>
              <a:cs typeface="Nixie One"/>
              <a:sym typeface="Nixie One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u="sng">
              <a:solidFill>
                <a:srgbClr val="FAA22A"/>
              </a:solidFill>
              <a:latin typeface="Ubuntu"/>
              <a:ea typeface="Ubuntu"/>
              <a:cs typeface="Ubuntu"/>
              <a:sym typeface="Ubuntu"/>
              <a:hlinkClick r:id="rId5"/>
            </a:endParaRPr>
          </a:p>
          <a:p>
            <a:pPr marL="0" lvl="0" indent="0" algn="ctr" rtl="0">
              <a:spcBef>
                <a:spcPts val="1100"/>
              </a:spcBef>
              <a:spcAft>
                <a:spcPts val="0"/>
              </a:spcAft>
              <a:buNone/>
            </a:pPr>
            <a:endParaRPr sz="3600" u="sng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3600" u="sng"/>
          </a:p>
        </p:txBody>
      </p:sp>
      <p:pic>
        <p:nvPicPr>
          <p:cNvPr id="370" name="Google Shape;370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65975" y="1815548"/>
            <a:ext cx="2424400" cy="190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7"/>
          <p:cNvSpPr txBox="1">
            <a:spLocks noGrp="1"/>
          </p:cNvSpPr>
          <p:nvPr>
            <p:ph type="body" idx="1"/>
          </p:nvPr>
        </p:nvSpPr>
        <p:spPr>
          <a:xfrm>
            <a:off x="731125" y="436100"/>
            <a:ext cx="7532400" cy="3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u="sng"/>
              <a:t>7. Retour </a:t>
            </a:r>
            <a:endParaRPr sz="3600" u="sng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4A86E8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ixie One"/>
              <a:buAutoNum type="alphaLcPeriod"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Buts aujourd’hui : Découvrir, lire, coopérer, résolution de problème, mathématique, science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ixie One"/>
              <a:buAutoNum type="alphaLcPeriod"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Déboguer (résoudre des problèmes) : comment ?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ixie One"/>
              <a:buAutoNum type="romanLcPeriod"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Pairs, documents de l’enseignant, Internet, enseignant.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u="sng">
              <a:solidFill>
                <a:srgbClr val="FAA22A"/>
              </a:solidFill>
              <a:latin typeface="Nixie One"/>
              <a:ea typeface="Nixie One"/>
              <a:cs typeface="Nixie One"/>
              <a:sym typeface="Nixie One"/>
              <a:hlinkClick r:id="rId3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u="sng">
              <a:solidFill>
                <a:srgbClr val="FAA22A"/>
              </a:solidFill>
              <a:latin typeface="Ubuntu"/>
              <a:ea typeface="Ubuntu"/>
              <a:cs typeface="Ubuntu"/>
              <a:sym typeface="Ubuntu"/>
              <a:hlinkClick r:id="rId4"/>
            </a:endParaRPr>
          </a:p>
          <a:p>
            <a:pPr marL="0" lvl="0" indent="0" algn="ctr" rtl="0">
              <a:spcBef>
                <a:spcPts val="1100"/>
              </a:spcBef>
              <a:spcAft>
                <a:spcPts val="0"/>
              </a:spcAft>
              <a:buNone/>
            </a:pPr>
            <a:endParaRPr sz="3600" u="sng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3600" u="sng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8"/>
          <p:cNvSpPr txBox="1">
            <a:spLocks noGrp="1"/>
          </p:cNvSpPr>
          <p:nvPr>
            <p:ph type="body" idx="1"/>
          </p:nvPr>
        </p:nvSpPr>
        <p:spPr>
          <a:xfrm>
            <a:off x="731125" y="282175"/>
            <a:ext cx="7785900" cy="44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u="sng"/>
              <a:t>7. Retour (suite) </a:t>
            </a:r>
            <a:endParaRPr sz="3600"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600" u="sng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ixie One"/>
              <a:buAutoNum type="alphaLcPeriod"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Le robot et le sol ! Attention à la gravité, penser à la gestion du matériel et au chargement des piles.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ixie One"/>
              <a:buAutoNum type="alphaLcPeriod"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Tâche : introduction, ouvert, création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ixie One"/>
              <a:buAutoNum type="alphaLcPeriod"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Pédagogie de la NON réponse... pendant un certain temps.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ixie One"/>
              <a:buAutoNum type="alphaLcPeriod"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Prendre votre temps, un pas à la fois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Nixie One"/>
                <a:ea typeface="Nixie One"/>
                <a:cs typeface="Nixie One"/>
                <a:sym typeface="Nixie One"/>
                <a:hlinkClick r:id="rId3"/>
              </a:rPr>
              <a:t> </a:t>
            </a:r>
            <a:r>
              <a:rPr lang="en">
                <a:solidFill>
                  <a:srgbClr val="7F888F"/>
                </a:solidFill>
                <a:latin typeface="Nixie One"/>
                <a:ea typeface="Nixie One"/>
                <a:cs typeface="Nixie One"/>
                <a:sym typeface="Nixie One"/>
              </a:rPr>
              <a:t> </a:t>
            </a:r>
            <a:endParaRPr u="sng">
              <a:solidFill>
                <a:srgbClr val="FAA22A"/>
              </a:solidFill>
              <a:latin typeface="Nixie One"/>
              <a:ea typeface="Nixie One"/>
              <a:cs typeface="Nixie One"/>
              <a:sym typeface="Nixie One"/>
              <a:hlinkClick r:id="rId3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u="sng">
              <a:solidFill>
                <a:srgbClr val="FAA22A"/>
              </a:solidFill>
              <a:latin typeface="Ubuntu"/>
              <a:ea typeface="Ubuntu"/>
              <a:cs typeface="Ubuntu"/>
              <a:sym typeface="Ubuntu"/>
              <a:hlinkClick r:id="rId4"/>
            </a:endParaRPr>
          </a:p>
          <a:p>
            <a:pPr marL="0" lvl="0" indent="0" algn="ctr" rtl="0">
              <a:spcBef>
                <a:spcPts val="1100"/>
              </a:spcBef>
              <a:spcAft>
                <a:spcPts val="0"/>
              </a:spcAft>
              <a:buNone/>
            </a:pPr>
            <a:endParaRPr sz="3600" u="sng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3600" u="sng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9"/>
          <p:cNvSpPr txBox="1">
            <a:spLocks noGrp="1"/>
          </p:cNvSpPr>
          <p:nvPr>
            <p:ph type="title"/>
          </p:nvPr>
        </p:nvSpPr>
        <p:spPr>
          <a:xfrm>
            <a:off x="836975" y="1731900"/>
            <a:ext cx="3304800" cy="18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Demande d’un badge de participation en robotique</a:t>
            </a:r>
            <a:endParaRPr sz="3000" b="1">
              <a:solidFill>
                <a:srgbClr val="FFFFFF"/>
              </a:solidFill>
            </a:endParaRPr>
          </a:p>
        </p:txBody>
      </p:sp>
      <p:sp>
        <p:nvSpPr>
          <p:cNvPr id="386" name="Google Shape;386;p49"/>
          <p:cNvSpPr txBox="1">
            <a:spLocks noGrp="1"/>
          </p:cNvSpPr>
          <p:nvPr>
            <p:ph type="body" idx="1"/>
          </p:nvPr>
        </p:nvSpPr>
        <p:spPr>
          <a:xfrm>
            <a:off x="4583525" y="2380600"/>
            <a:ext cx="4354200" cy="22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Lien sur Campus Récit</a:t>
            </a:r>
            <a:endParaRPr/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Se créer un compte 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S’inscrire </a:t>
            </a:r>
            <a:r>
              <a:rPr lang="en" u="sng">
                <a:solidFill>
                  <a:schemeClr val="hlink"/>
                </a:solidFill>
                <a:hlinkClick r:id="rId3"/>
              </a:rPr>
              <a:t>au cours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Remplir la demande au bas de la page avec le nom de la CS et la date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endParaRPr/>
          </a:p>
        </p:txBody>
      </p:sp>
      <p:pic>
        <p:nvPicPr>
          <p:cNvPr id="387" name="Google Shape;38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1613" y="126288"/>
            <a:ext cx="258127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0"/>
          <p:cNvSpPr txBox="1">
            <a:spLocks noGrp="1"/>
          </p:cNvSpPr>
          <p:nvPr>
            <p:ph type="subTitle" idx="4294967295"/>
          </p:nvPr>
        </p:nvSpPr>
        <p:spPr>
          <a:xfrm>
            <a:off x="1300850" y="919900"/>
            <a:ext cx="6593700" cy="30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n" sz="3600" b="1" dirty="0">
                <a:solidFill>
                  <a:srgbClr val="00ACC3"/>
                </a:solidFill>
              </a:rPr>
              <a:t>Des questions?</a:t>
            </a:r>
          </a:p>
          <a:p>
            <a:pPr marL="76200" indent="0" algn="ctr">
              <a:buNone/>
            </a:pPr>
            <a:r>
              <a:rPr lang="fr-CA" dirty="0"/>
              <a:t>Écrire à </a:t>
            </a:r>
            <a:endParaRPr lang="fr-CA" sz="3600" dirty="0"/>
          </a:p>
          <a:p>
            <a:pPr marL="76200" indent="0" algn="ctr">
              <a:buNone/>
            </a:pPr>
            <a:r>
              <a:rPr lang="fr-CA" u="sng" dirty="0">
                <a:hlinkClick r:id="rId3"/>
              </a:rPr>
              <a:t>equipe@recitmst.qc.ca</a:t>
            </a:r>
            <a:r>
              <a:rPr lang="fr-CA" dirty="0"/>
              <a:t> </a:t>
            </a:r>
            <a:endParaRPr lang="fr-CA" sz="3600" dirty="0"/>
          </a:p>
          <a:p>
            <a:pPr marL="76200" indent="0" algn="ctr">
              <a:buNone/>
            </a:pPr>
            <a:r>
              <a:rPr lang="fr-CA" dirty="0"/>
              <a:t>ou </a:t>
            </a:r>
            <a:endParaRPr lang="fr-CA" sz="3600" dirty="0"/>
          </a:p>
          <a:p>
            <a:pPr marL="76200" indent="0" algn="ctr">
              <a:buNone/>
            </a:pPr>
            <a:r>
              <a:rPr lang="fr-CA" u="sng" dirty="0">
                <a:hlinkClick r:id="rId4"/>
              </a:rPr>
              <a:t>sonya.fiset@recitmst.qc</a:t>
            </a:r>
            <a:r>
              <a:rPr lang="fr-CA" u="sng">
                <a:hlinkClick r:id="rId4"/>
              </a:rPr>
              <a:t>.ca</a:t>
            </a:r>
            <a:br>
              <a:rPr lang="fr-CA" sz="3600" dirty="0"/>
            </a:br>
            <a:endParaRPr sz="3600" b="1" dirty="0">
              <a:solidFill>
                <a:srgbClr val="00ACC3"/>
              </a:solidFill>
            </a:endParaRPr>
          </a:p>
        </p:txBody>
      </p:sp>
      <p:sp>
        <p:nvSpPr>
          <p:cNvPr id="393" name="Google Shape;393;p50"/>
          <p:cNvSpPr txBox="1">
            <a:spLocks noGrp="1"/>
          </p:cNvSpPr>
          <p:nvPr>
            <p:ph type="body" idx="4294967295"/>
          </p:nvPr>
        </p:nvSpPr>
        <p:spPr>
          <a:xfrm>
            <a:off x="589350" y="4684772"/>
            <a:ext cx="6593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Créé par Sonya Fiset, Service national </a:t>
            </a:r>
            <a:r>
              <a:rPr lang="en" sz="11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du </a:t>
            </a:r>
            <a:r>
              <a:rPr lang="en" sz="1100" u="sng">
                <a:solidFill>
                  <a:schemeClr val="hlink"/>
                </a:solidFill>
                <a:latin typeface="Nixie One"/>
                <a:ea typeface="Nixie One"/>
                <a:cs typeface="Nixie One"/>
                <a:sym typeface="Nixie One"/>
                <a:hlinkClick r:id="rId5"/>
              </a:rPr>
              <a:t>RÉCIT MST</a:t>
            </a:r>
            <a:r>
              <a:rPr lang="en" sz="11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 2019 </a:t>
            </a:r>
            <a:r>
              <a:rPr lang="en" sz="1100" u="sng">
                <a:solidFill>
                  <a:schemeClr val="hlink"/>
                </a:solidFill>
                <a:latin typeface="Nixie One"/>
                <a:ea typeface="Nixie One"/>
                <a:cs typeface="Nixie One"/>
                <a:sym typeface="Nixie One"/>
                <a:hlinkClick r:id="rId6"/>
              </a:rPr>
              <a:t>CC BY-NC-SA</a:t>
            </a:r>
            <a:endParaRPr sz="18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394" name="Google Shape;394;p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90815" y="1622613"/>
            <a:ext cx="1644025" cy="16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8400" y="1557625"/>
            <a:ext cx="1664075" cy="178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50">
            <a:hlinkClick r:id="rId6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80838" y="4507662"/>
            <a:ext cx="1387975" cy="48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3"/>
          <p:cNvSpPr txBox="1">
            <a:spLocks noGrp="1"/>
          </p:cNvSpPr>
          <p:nvPr>
            <p:ph type="title"/>
          </p:nvPr>
        </p:nvSpPr>
        <p:spPr>
          <a:xfrm>
            <a:off x="3114375" y="192750"/>
            <a:ext cx="4421400" cy="294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Lien de la présentation :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http://recitmst.qc.ca</a:t>
            </a:r>
            <a:r>
              <a:rPr lang="en" sz="2400"/>
              <a:t> 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Et 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http://bit.ly/mst24janv20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</p:txBody>
      </p:sp>
      <p:sp>
        <p:nvSpPr>
          <p:cNvPr id="271" name="Google Shape;271;p33"/>
          <p:cNvSpPr txBox="1">
            <a:spLocks noGrp="1"/>
          </p:cNvSpPr>
          <p:nvPr>
            <p:ph type="body" idx="1"/>
          </p:nvPr>
        </p:nvSpPr>
        <p:spPr>
          <a:xfrm>
            <a:off x="4056975" y="3610100"/>
            <a:ext cx="46965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Nixie One"/>
                <a:ea typeface="Nixie One"/>
                <a:cs typeface="Nixie One"/>
                <a:sym typeface="Nixie One"/>
              </a:rPr>
              <a:t>Sonya Fiset</a:t>
            </a: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,</a:t>
            </a:r>
            <a:endParaRPr sz="1800"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Service national Récit MST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272" name="Google Shape;27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5850" y="3347225"/>
            <a:ext cx="1213850" cy="162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04475" y="2585375"/>
            <a:ext cx="1856950" cy="186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4"/>
          <p:cNvSpPr txBox="1">
            <a:spLocks noGrp="1"/>
          </p:cNvSpPr>
          <p:nvPr>
            <p:ph type="title" idx="4294967295"/>
          </p:nvPr>
        </p:nvSpPr>
        <p:spPr>
          <a:xfrm>
            <a:off x="1045075" y="0"/>
            <a:ext cx="7130100" cy="45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Plan de la formation :</a:t>
            </a:r>
            <a:endParaRPr sz="36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AutoNum type="arabicPeriod"/>
            </a:pPr>
            <a:r>
              <a:rPr lang="en" sz="2400">
                <a:solidFill>
                  <a:srgbClr val="7F888F"/>
                </a:solidFill>
              </a:rPr>
              <a:t>Bienvenue</a:t>
            </a:r>
            <a:endParaRPr sz="2400">
              <a:solidFill>
                <a:srgbClr val="7F888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AutoNum type="arabicPeriod"/>
            </a:pPr>
            <a:r>
              <a:rPr lang="en" sz="2400">
                <a:solidFill>
                  <a:srgbClr val="7F888F"/>
                </a:solidFill>
              </a:rPr>
              <a:t>Pourquoi programmer à l’école?</a:t>
            </a:r>
            <a:endParaRPr sz="2400">
              <a:solidFill>
                <a:srgbClr val="7F888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AutoNum type="arabicPeriod"/>
            </a:pPr>
            <a:r>
              <a:rPr lang="en" sz="2400">
                <a:solidFill>
                  <a:srgbClr val="7F888F"/>
                </a:solidFill>
              </a:rPr>
              <a:t>Outils pour s’initier à la programmation</a:t>
            </a:r>
            <a:endParaRPr sz="2400" u="sng">
              <a:solidFill>
                <a:srgbClr val="FAA22A"/>
              </a:solidFill>
              <a:hlinkClick r:id="rId3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AutoNum type="arabicPeriod"/>
            </a:pPr>
            <a:r>
              <a:rPr lang="en" sz="2400">
                <a:solidFill>
                  <a:srgbClr val="7F888F"/>
                </a:solidFill>
              </a:rPr>
              <a:t>Les robots</a:t>
            </a:r>
            <a:endParaRPr sz="2400">
              <a:solidFill>
                <a:srgbClr val="7F888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AutoNum type="arabicPeriod"/>
            </a:pPr>
            <a:r>
              <a:rPr lang="en" sz="2400">
                <a:solidFill>
                  <a:srgbClr val="7F888F"/>
                </a:solidFill>
              </a:rPr>
              <a:t>Temps d’expérimentation</a:t>
            </a:r>
            <a:endParaRPr sz="2400">
              <a:solidFill>
                <a:srgbClr val="7F888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AutoNum type="arabicPeriod"/>
            </a:pPr>
            <a:r>
              <a:rPr lang="en" sz="2400">
                <a:solidFill>
                  <a:srgbClr val="7F888F"/>
                </a:solidFill>
              </a:rPr>
              <a:t>Documentation et ressources </a:t>
            </a:r>
            <a:endParaRPr sz="2400">
              <a:solidFill>
                <a:srgbClr val="7F888F"/>
              </a:solidFill>
              <a:uFill>
                <a:noFill/>
              </a:uFill>
              <a:hlinkClick r:id="rId4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AutoNum type="arabicPeriod"/>
            </a:pPr>
            <a:r>
              <a:rPr lang="en" sz="2400">
                <a:solidFill>
                  <a:srgbClr val="7F888F"/>
                </a:solidFill>
              </a:rPr>
              <a:t>Retour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5"/>
          <p:cNvSpPr txBox="1">
            <a:spLocks noGrp="1"/>
          </p:cNvSpPr>
          <p:nvPr>
            <p:ph type="title"/>
          </p:nvPr>
        </p:nvSpPr>
        <p:spPr>
          <a:xfrm>
            <a:off x="311700" y="102356"/>
            <a:ext cx="8520600" cy="7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Viga"/>
                <a:ea typeface="Viga"/>
                <a:cs typeface="Viga"/>
                <a:sym typeface="Viga"/>
              </a:rPr>
              <a:t>Enseigner la programmation… Pourquoi?</a:t>
            </a:r>
            <a:endParaRPr sz="3500">
              <a:solidFill>
                <a:srgbClr val="000000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84" name="Google Shape;284;p35"/>
          <p:cNvSpPr/>
          <p:nvPr/>
        </p:nvSpPr>
        <p:spPr>
          <a:xfrm>
            <a:off x="0" y="868031"/>
            <a:ext cx="9144000" cy="4275300"/>
          </a:xfrm>
          <a:prstGeom prst="rect">
            <a:avLst/>
          </a:prstGeom>
          <a:solidFill>
            <a:srgbClr val="0069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5"/>
          <p:cNvSpPr txBox="1"/>
          <p:nvPr/>
        </p:nvSpPr>
        <p:spPr>
          <a:xfrm>
            <a:off x="228600" y="1060856"/>
            <a:ext cx="87921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PAN: Plan d’action numérique du MEES</a:t>
            </a:r>
            <a:r>
              <a:rPr lang="en" sz="30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30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(Orientation 1, mesure 02, pages 27-28)</a:t>
            </a:r>
            <a:endParaRPr sz="20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286" name="Google Shape;28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9200" y="2078608"/>
            <a:ext cx="6858001" cy="1229172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5"/>
          <p:cNvSpPr/>
          <p:nvPr/>
        </p:nvSpPr>
        <p:spPr>
          <a:xfrm>
            <a:off x="2657475" y="3203981"/>
            <a:ext cx="314400" cy="550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5"/>
          <p:cNvSpPr/>
          <p:nvPr/>
        </p:nvSpPr>
        <p:spPr>
          <a:xfrm>
            <a:off x="6566475" y="3203981"/>
            <a:ext cx="314400" cy="550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9" name="Google Shape;28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186" y="3744121"/>
            <a:ext cx="2922438" cy="6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35724" y="3744112"/>
            <a:ext cx="2922450" cy="51869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5"/>
          <p:cNvSpPr txBox="1"/>
          <p:nvPr/>
        </p:nvSpPr>
        <p:spPr>
          <a:xfrm>
            <a:off x="2559450" y="4699125"/>
            <a:ext cx="41304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Extrait du tableau synoptique du  PAN, p.2</a:t>
            </a:r>
            <a:endParaRPr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6"/>
          <p:cNvSpPr txBox="1">
            <a:spLocks noGrp="1"/>
          </p:cNvSpPr>
          <p:nvPr>
            <p:ph type="title"/>
          </p:nvPr>
        </p:nvSpPr>
        <p:spPr>
          <a:xfrm>
            <a:off x="311700" y="102356"/>
            <a:ext cx="8520600" cy="7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Viga"/>
                <a:ea typeface="Viga"/>
                <a:cs typeface="Viga"/>
                <a:sym typeface="Viga"/>
              </a:rPr>
              <a:t>Enseigner la programmation… Pourquoi?</a:t>
            </a:r>
            <a:endParaRPr sz="3500">
              <a:solidFill>
                <a:srgbClr val="000000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97" name="Google Shape;297;p36"/>
          <p:cNvSpPr/>
          <p:nvPr/>
        </p:nvSpPr>
        <p:spPr>
          <a:xfrm>
            <a:off x="0" y="868031"/>
            <a:ext cx="9144000" cy="4275300"/>
          </a:xfrm>
          <a:prstGeom prst="rect">
            <a:avLst/>
          </a:prstGeom>
          <a:solidFill>
            <a:srgbClr val="0069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8" name="Google Shape;29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125" y="1065281"/>
            <a:ext cx="6001032" cy="354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6"/>
          <p:cNvSpPr txBox="1"/>
          <p:nvPr/>
        </p:nvSpPr>
        <p:spPr>
          <a:xfrm>
            <a:off x="3328950" y="4697081"/>
            <a:ext cx="24861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Extrait du PAN, p.28</a:t>
            </a:r>
            <a:endParaRPr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37" descr="21616273_1640338566024580_2116670968862311464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8600" y="473850"/>
            <a:ext cx="4050701" cy="4050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381000"/>
            <a:ext cx="4277950" cy="429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152400"/>
            <a:ext cx="6553451" cy="494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9"/>
          <p:cNvSpPr txBox="1">
            <a:spLocks noGrp="1"/>
          </p:cNvSpPr>
          <p:nvPr>
            <p:ph type="body" idx="1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6" name="Google Shape;31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800" y="266300"/>
            <a:ext cx="8373376" cy="471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9"/>
          <p:cNvSpPr txBox="1"/>
          <p:nvPr/>
        </p:nvSpPr>
        <p:spPr>
          <a:xfrm>
            <a:off x="2024100" y="1752475"/>
            <a:ext cx="50472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9"/>
          <p:cNvSpPr/>
          <p:nvPr/>
        </p:nvSpPr>
        <p:spPr>
          <a:xfrm>
            <a:off x="3706650" y="822550"/>
            <a:ext cx="104100" cy="2187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0"/>
          <p:cNvSpPr txBox="1"/>
          <p:nvPr/>
        </p:nvSpPr>
        <p:spPr>
          <a:xfrm>
            <a:off x="177275" y="504200"/>
            <a:ext cx="2665200" cy="4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4. Pourquoi ?</a:t>
            </a:r>
            <a:endParaRPr sz="2800" b="1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rgbClr val="0000FF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Cadre de référence de la compétence numérique</a:t>
            </a:r>
            <a:endParaRPr sz="2800" b="1">
              <a:solidFill>
                <a:srgbClr val="0000FF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Viga"/>
                <a:ea typeface="Viga"/>
                <a:cs typeface="Viga"/>
                <a:sym typeface="Viga"/>
              </a:rPr>
              <a:t>12 dimensions</a:t>
            </a:r>
            <a:endParaRPr sz="2800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4"/>
              </a:rPr>
              <a:t>version interactive</a:t>
            </a:r>
            <a:endParaRPr sz="1800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iga"/>
                <a:ea typeface="Viga"/>
                <a:cs typeface="Viga"/>
                <a:sym typeface="Viga"/>
              </a:rPr>
              <a:t>MEES - Avril 2019</a:t>
            </a:r>
            <a:endParaRPr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324" name="Google Shape;324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1349" y="76200"/>
            <a:ext cx="5250820" cy="49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5" name="Google Shape;325;p40"/>
          <p:cNvCxnSpPr/>
          <p:nvPr/>
        </p:nvCxnSpPr>
        <p:spPr>
          <a:xfrm rot="10800000">
            <a:off x="8073000" y="3079600"/>
            <a:ext cx="853800" cy="3333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6" name="Google Shape;326;p40"/>
          <p:cNvCxnSpPr/>
          <p:nvPr/>
        </p:nvCxnSpPr>
        <p:spPr>
          <a:xfrm>
            <a:off x="2992425" y="2247350"/>
            <a:ext cx="885000" cy="2799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7" name="Google Shape;327;p40"/>
          <p:cNvCxnSpPr/>
          <p:nvPr/>
        </p:nvCxnSpPr>
        <p:spPr>
          <a:xfrm>
            <a:off x="4238075" y="369425"/>
            <a:ext cx="885000" cy="2799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8" name="Google Shape;328;p40"/>
          <p:cNvCxnSpPr/>
          <p:nvPr/>
        </p:nvCxnSpPr>
        <p:spPr>
          <a:xfrm flipH="1">
            <a:off x="7006225" y="72425"/>
            <a:ext cx="921900" cy="264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9" name="Google Shape;329;p40"/>
          <p:cNvCxnSpPr/>
          <p:nvPr/>
        </p:nvCxnSpPr>
        <p:spPr>
          <a:xfrm flipH="1">
            <a:off x="7158625" y="529625"/>
            <a:ext cx="921900" cy="264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0" name="Google Shape;330;p40"/>
          <p:cNvCxnSpPr/>
          <p:nvPr/>
        </p:nvCxnSpPr>
        <p:spPr>
          <a:xfrm>
            <a:off x="3144825" y="3466550"/>
            <a:ext cx="885000" cy="2799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1" name="Google Shape;331;p40"/>
          <p:cNvCxnSpPr/>
          <p:nvPr/>
        </p:nvCxnSpPr>
        <p:spPr>
          <a:xfrm rot="10800000">
            <a:off x="8225400" y="4070200"/>
            <a:ext cx="853800" cy="3333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2" name="Google Shape;332;p40"/>
          <p:cNvCxnSpPr/>
          <p:nvPr/>
        </p:nvCxnSpPr>
        <p:spPr>
          <a:xfrm rot="10800000">
            <a:off x="7006200" y="4679800"/>
            <a:ext cx="853800" cy="3333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573</Words>
  <Application>Microsoft Office PowerPoint</Application>
  <PresentationFormat>Affichage à l'écran (16:9)</PresentationFormat>
  <Paragraphs>111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19</vt:i4>
      </vt:variant>
    </vt:vector>
  </HeadingPairs>
  <TitlesOfParts>
    <vt:vector size="29" baseType="lpstr">
      <vt:lpstr>Arial</vt:lpstr>
      <vt:lpstr>Ubuntu</vt:lpstr>
      <vt:lpstr>Varela Round</vt:lpstr>
      <vt:lpstr>Source Code Pro</vt:lpstr>
      <vt:lpstr>Viga</vt:lpstr>
      <vt:lpstr>Nixie One</vt:lpstr>
      <vt:lpstr>Amatic SC</vt:lpstr>
      <vt:lpstr>Puck template</vt:lpstr>
      <vt:lpstr>Beach Day</vt:lpstr>
      <vt:lpstr>Modern</vt:lpstr>
      <vt:lpstr>Atelier C-102  Robotique WeDo2.0  Commission scolaire Des Chênes   Sonya.Fiset@recitmst.qc.ca </vt:lpstr>
      <vt:lpstr>Lien de la présentation : http://recitmst.qc.ca  Et  http://bit.ly/mst24janv20 </vt:lpstr>
      <vt:lpstr>Plan de la formation : Bienvenue Pourquoi programmer à l’école? Outils pour s’initier à la programmation Les robots Temps d’expérimentation Documentation et ressources  Retour</vt:lpstr>
      <vt:lpstr>Enseigner la programmation… Pourquoi?</vt:lpstr>
      <vt:lpstr>Enseigner la programmation… Pourquoi?</vt:lpstr>
      <vt:lpstr>Présentation PowerPoint</vt:lpstr>
      <vt:lpstr>Présentation PowerPoint</vt:lpstr>
      <vt:lpstr>Présentation PowerPoint</vt:lpstr>
      <vt:lpstr>Présentation PowerPoint</vt:lpstr>
      <vt:lpstr>Demande d’un badge de participation en robotique</vt:lpstr>
      <vt:lpstr>3. Outils pour s’initier à la programmation Jeux Blockly : http://recitmst.qc.ca/blockly/ Sans connexion, base de la programmation, pas à pas.  Code.org : http://code.org Compte d’enseignant, on suit les élèves dans leurs défis. Run Marco : https://www.allcancode.com/web Application pour apprendre à programmer avec tutoriel Scratch : https://scratch.mit.edu/ On est prêt pour programmer... on lance des défis SchrachJr, application sur tablette pour le préscolaire et le premier cycle : https://itunes.apple.com/us/app/scratchjr/id895485086?mt=8</vt:lpstr>
      <vt:lpstr>4. Des robots : WeDo2  Ressources  Avantages :  -beaucoup de modèles -créativité -lien avec Scratch   Inconvénient : -Un seul moteur  Capteurs : distance et inclinaison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Demande d’un badge de participation en robotique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C-102  Robotique WeDo2.0  Commission scolaire Des Chênes   Sonya.Fiset@recitmst.qc.ca</dc:title>
  <dc:creator>Sonya Fiset</dc:creator>
  <cp:lastModifiedBy>Fiset Sonia</cp:lastModifiedBy>
  <cp:revision>3</cp:revision>
  <dcterms:modified xsi:type="dcterms:W3CDTF">2020-01-23T22:09:24Z</dcterms:modified>
</cp:coreProperties>
</file>