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Dosis" panose="020B0604020202020204" charset="0"/>
      <p:regular r:id="rId22"/>
      <p:bold r:id="rId23"/>
    </p:embeddedFont>
    <p:embeddedFont>
      <p:font typeface="Sniglet" panose="020B0604020202020204" charset="0"/>
      <p:regular r:id="rId24"/>
    </p:embeddedFont>
    <p:embeddedFont>
      <p:font typeface="Ubuntu" panose="020B0604020202020204" charset="0"/>
      <p:regular r:id="rId25"/>
      <p:bold r:id="rId26"/>
      <p:italic r:id="rId27"/>
      <p:boldItalic r:id="rId28"/>
    </p:embeddedFont>
    <p:embeddedFont>
      <p:font typeface="Varela Round" panose="020B0604020202020204" charset="-79"/>
      <p:regular r:id="rId29"/>
    </p:embeddedFont>
    <p:embeddedFont>
      <p:font typeface="Viga" panose="020B0604020202020204" charset="0"/>
      <p:regular r:id="rId30"/>
    </p:embeddedFont>
    <p:embeddedFont>
      <p:font typeface="Walter Turncoat"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c45097248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c45097248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b72949d8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b72949d8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808e15bfb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808e15bfb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b72949d8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b72949d8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b72949d8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b72949d8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b72949d8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b72949d8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b72949d8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b72949d8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584d9c9c2_6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584d9c9c2_6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808e15bfb_5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808e15bfb_5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808e15bfb_5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808e15bfb_5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b72949d8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b72949d8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ba95efb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ba95efb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ba95efb4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ba95efb4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808e15bfb_5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808e15bfb_5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Google Shape;14;p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700925" y="1399800"/>
            <a:ext cx="57423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17" name="Google Shape;17;p4"/>
          <p:cNvSpPr txBox="1"/>
          <p:nvPr/>
        </p:nvSpPr>
        <p:spPr>
          <a:xfrm>
            <a:off x="3593400" y="857569"/>
            <a:ext cx="1957200" cy="6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FFFFFF"/>
                </a:solidFill>
                <a:latin typeface="Walter Turncoat"/>
                <a:ea typeface="Walter Turncoat"/>
                <a:cs typeface="Walter Turncoat"/>
                <a:sym typeface="Walter Turncoat"/>
              </a:rPr>
              <a:t>“</a:t>
            </a:r>
            <a:endParaRPr sz="9600">
              <a:solidFill>
                <a:srgbClr val="FFFFFF"/>
              </a:solidFill>
              <a:latin typeface="Walter Turncoat"/>
              <a:ea typeface="Walter Turncoat"/>
              <a:cs typeface="Walter Turncoat"/>
              <a:sym typeface="Walter Turncoat"/>
            </a:endParaRPr>
          </a:p>
        </p:txBody>
      </p:sp>
      <p:sp>
        <p:nvSpPr>
          <p:cNvPr id="18" name="Google Shape;18;p4"/>
          <p:cNvSpPr/>
          <p:nvPr/>
        </p:nvSpPr>
        <p:spPr>
          <a:xfrm>
            <a:off x="4128150" y="550650"/>
            <a:ext cx="887711" cy="8491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6"/>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6"/>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1" name="Google Shape;31;p7"/>
          <p:cNvSpPr txBox="1">
            <a:spLocks noGrp="1"/>
          </p:cNvSpPr>
          <p:nvPr>
            <p:ph type="body" idx="1"/>
          </p:nvPr>
        </p:nvSpPr>
        <p:spPr>
          <a:xfrm>
            <a:off x="457200"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2" name="Google Shape;32;p7"/>
          <p:cNvSpPr txBox="1">
            <a:spLocks noGrp="1"/>
          </p:cNvSpPr>
          <p:nvPr>
            <p:ph type="body" idx="2"/>
          </p:nvPr>
        </p:nvSpPr>
        <p:spPr>
          <a:xfrm>
            <a:off x="3223964"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3" name="Google Shape;33;p7"/>
          <p:cNvSpPr txBox="1">
            <a:spLocks noGrp="1"/>
          </p:cNvSpPr>
          <p:nvPr>
            <p:ph type="body" idx="3"/>
          </p:nvPr>
        </p:nvSpPr>
        <p:spPr>
          <a:xfrm>
            <a:off x="5990727"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4" name="Google Shape;34;p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7" name="Google Shape;37;p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40" name="Google Shape;40;p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FFFFFF"/>
              </a:buClr>
              <a:buSzPts val="2000"/>
              <a:buFont typeface="Sniglet"/>
              <a:buChar char="✘"/>
              <a:defRPr sz="2000">
                <a:solidFill>
                  <a:srgbClr val="FFFFFF"/>
                </a:solidFill>
                <a:latin typeface="Sniglet"/>
                <a:ea typeface="Sniglet"/>
                <a:cs typeface="Sniglet"/>
                <a:sym typeface="Sniglet"/>
              </a:defRPr>
            </a:lvl1pPr>
            <a:lvl2pPr marL="914400" lvl="1"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2pPr>
            <a:lvl3pPr marL="1371600" lvl="2"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3pPr>
            <a:lvl4pPr marL="1828800" lvl="3"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4pPr>
            <a:lvl5pPr marL="2286000" lvl="4"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5pPr>
            <a:lvl6pPr marL="2743200" lvl="5"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6pPr>
            <a:lvl7pPr marL="3200400" lvl="6"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7pPr>
            <a:lvl8pPr marL="3657600" lvl="7"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8pPr>
            <a:lvl9pPr marL="4114800" lvl="8"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rgbClr val="FFFFFF"/>
                </a:solidFill>
                <a:latin typeface="Sniglet"/>
                <a:ea typeface="Sniglet"/>
                <a:cs typeface="Sniglet"/>
                <a:sym typeface="Sniglet"/>
              </a:defRPr>
            </a:lvl1pPr>
            <a:lvl2pPr lvl="1" algn="ctr">
              <a:buNone/>
              <a:defRPr sz="1000">
                <a:solidFill>
                  <a:srgbClr val="FFFFFF"/>
                </a:solidFill>
                <a:latin typeface="Sniglet"/>
                <a:ea typeface="Sniglet"/>
                <a:cs typeface="Sniglet"/>
                <a:sym typeface="Sniglet"/>
              </a:defRPr>
            </a:lvl2pPr>
            <a:lvl3pPr lvl="2" algn="ctr">
              <a:buNone/>
              <a:defRPr sz="1000">
                <a:solidFill>
                  <a:srgbClr val="FFFFFF"/>
                </a:solidFill>
                <a:latin typeface="Sniglet"/>
                <a:ea typeface="Sniglet"/>
                <a:cs typeface="Sniglet"/>
                <a:sym typeface="Sniglet"/>
              </a:defRPr>
            </a:lvl3pPr>
            <a:lvl4pPr lvl="3" algn="ctr">
              <a:buNone/>
              <a:defRPr sz="1000">
                <a:solidFill>
                  <a:srgbClr val="FFFFFF"/>
                </a:solidFill>
                <a:latin typeface="Sniglet"/>
                <a:ea typeface="Sniglet"/>
                <a:cs typeface="Sniglet"/>
                <a:sym typeface="Sniglet"/>
              </a:defRPr>
            </a:lvl4pPr>
            <a:lvl5pPr lvl="4" algn="ctr">
              <a:buNone/>
              <a:defRPr sz="1000">
                <a:solidFill>
                  <a:srgbClr val="FFFFFF"/>
                </a:solidFill>
                <a:latin typeface="Sniglet"/>
                <a:ea typeface="Sniglet"/>
                <a:cs typeface="Sniglet"/>
                <a:sym typeface="Sniglet"/>
              </a:defRPr>
            </a:lvl5pPr>
            <a:lvl6pPr lvl="5" algn="ctr">
              <a:buNone/>
              <a:defRPr sz="1000">
                <a:solidFill>
                  <a:srgbClr val="FFFFFF"/>
                </a:solidFill>
                <a:latin typeface="Sniglet"/>
                <a:ea typeface="Sniglet"/>
                <a:cs typeface="Sniglet"/>
                <a:sym typeface="Sniglet"/>
              </a:defRPr>
            </a:lvl6pPr>
            <a:lvl7pPr lvl="6" algn="ctr">
              <a:buNone/>
              <a:defRPr sz="1000">
                <a:solidFill>
                  <a:srgbClr val="FFFFFF"/>
                </a:solidFill>
                <a:latin typeface="Sniglet"/>
                <a:ea typeface="Sniglet"/>
                <a:cs typeface="Sniglet"/>
                <a:sym typeface="Sniglet"/>
              </a:defRPr>
            </a:lvl7pPr>
            <a:lvl8pPr lvl="7" algn="ctr">
              <a:buNone/>
              <a:defRPr sz="1000">
                <a:solidFill>
                  <a:srgbClr val="FFFFFF"/>
                </a:solidFill>
                <a:latin typeface="Sniglet"/>
                <a:ea typeface="Sniglet"/>
                <a:cs typeface="Sniglet"/>
                <a:sym typeface="Sniglet"/>
              </a:defRPr>
            </a:lvl8pPr>
            <a:lvl9pPr lvl="8" algn="ctr">
              <a:buNone/>
              <a:defRPr sz="1000">
                <a:solidFill>
                  <a:srgbClr val="FFFFFF"/>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creativecommons.org/licenses/by-nc-sa/4.0/" TargetMode="External"/><Relationship Id="rId4" Type="http://schemas.openxmlformats.org/officeDocument/2006/relationships/hyperlink" Target="https://recitmst.qc.ca/"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recitpresco.qc.ca/pages/robotique" TargetMode="External"/><Relationship Id="rId3" Type="http://schemas.openxmlformats.org/officeDocument/2006/relationships/hyperlink" Target="https://docs.google.com/document/d/1qdLCgFs9-56ugUriim5ZdelxBN_GYFq34Ap4y4T2OKQ/edit?usp=sharing" TargetMode="External"/><Relationship Id="rId7" Type="http://schemas.openxmlformats.org/officeDocument/2006/relationships/hyperlink" Target="https://drive.google.com/open?id=0BzKWHW0P9kREUkdNdWZLQVA2YX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ocs.google.com/document/d/1ey6g1kH-lsXWi88-AZlOFiu-Tfmloo23t4fXzozGlUY/edit?usp=sharing" TargetMode="External"/><Relationship Id="rId5" Type="http://schemas.openxmlformats.org/officeDocument/2006/relationships/hyperlink" Target="https://www.terrapinlogo.com/emu/beebot.html?community-mat" TargetMode="External"/><Relationship Id="rId4" Type="http://schemas.openxmlformats.org/officeDocument/2006/relationships/hyperlink" Target="https://www.youtube.com/watch?v=XZtVtj1jGgs" TargetMode="Externa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2MzPH-MaBssmohZMCgvfAoZqzBqPu0MflwJ5o27KLv0/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https://drive.google.com/open?id=0BzKWHW0P9kRETGY0OFJuNjdSMzg" TargetMode="External"/><Relationship Id="rId3" Type="http://schemas.openxmlformats.org/officeDocument/2006/relationships/hyperlink" Target="https://drive.google.com/open?id=0B5vnT4kqXowqQVhKT1hvVDdOWTA" TargetMode="External"/><Relationship Id="rId7" Type="http://schemas.openxmlformats.org/officeDocument/2006/relationships/hyperlink" Target="https://drive.google.com/open?id=1uH5wi1ge8oBaSS0cQjrR7NcZFvhPWa2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rive.google.com/open?id=1DPzWw9uuFwMT6uhsFJshRHmPRdOHVUJm" TargetMode="External"/><Relationship Id="rId5" Type="http://schemas.openxmlformats.org/officeDocument/2006/relationships/hyperlink" Target="https://drive.google.com/open?id=1IKBe-3NYH_PtgjCL0rQ5VSjBTuEDUIRX" TargetMode="External"/><Relationship Id="rId4" Type="http://schemas.openxmlformats.org/officeDocument/2006/relationships/hyperlink" Target="https://www.hoptoys.fr/195-je-cree-un-parcours-visuel-pour-mon-robot-bee-bot-" TargetMode="Externa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drive.google.com/file/d/1UShJjKKobmywRJv3wtFHieU_OkK9uFpJ/view" TargetMode="External"/><Relationship Id="rId3" Type="http://schemas.openxmlformats.org/officeDocument/2006/relationships/hyperlink" Target="https://docs.google.com/document/d/1AOnuM2RZtfkrCs2n4oGOCpwPS3LkoPpF7kWBY4c6i3M/edit?usp=sharing" TargetMode="External"/><Relationship Id="rId7" Type="http://schemas.openxmlformats.org/officeDocument/2006/relationships/hyperlink" Target="https://sites.google.com/cssmi.qc.ca/robotique/ressources-p%C3%A9dagogiques-pour-la-robotique/pr%C3%A9scolaire?authuser=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bb.ca/fr/b2b/catalogue/scolaire-3/robotique-57/abeille-bee-bot-235/p/blue-bot-plaquettes-de-programmation-tactiles-2016310/" TargetMode="External"/><Relationship Id="rId5" Type="http://schemas.openxmlformats.org/officeDocument/2006/relationships/hyperlink" Target="https://www.pinterest.fr/Nathaliell/beebot/?lp=true" TargetMode="External"/><Relationship Id="rId4" Type="http://schemas.openxmlformats.org/officeDocument/2006/relationships/hyperlink" Target="http://cybersavoir.csdm.qc.ca/programmation/9731-2/blue-bot_bee-bot/defis-pour-la-bee-bot-et-la-blue-bot/" TargetMode="Externa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drive/folders/0BzKWHW0P9kRETHhqa0xXV1RBYW8?usp=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lZobRyj6x9p2isXhfQiOa1AWtaQeWSrndcgyw8aNYxg/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2.png"/><Relationship Id="rId7"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hyperlink" Target="https://campus.recit.qc.ca/pan-robotique/blue-bot"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mailto:sonya.fiset@recitmst.qc.ca"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hyperlink" Target="http://creativecommons.org/licenses/by/4.0/deed.f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bit.ly/mst11dec2019"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ODsfrf81WpXtR75F-PK6LT71xA_fEq9ttQLf2uMZkRs/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education.gouv.qc.ca/dossiers-thematiques/plan-daction-numeriqu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campus.recit.qc.ca/pan-robotique/blue-bot"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685800" y="1390725"/>
            <a:ext cx="7715400" cy="258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Formation </a:t>
            </a:r>
            <a:endParaRPr sz="4800"/>
          </a:p>
          <a:p>
            <a:pPr marL="0" lvl="0" indent="0" algn="ctr" rtl="0">
              <a:spcBef>
                <a:spcPts val="0"/>
              </a:spcBef>
              <a:spcAft>
                <a:spcPts val="0"/>
              </a:spcAft>
              <a:buNone/>
            </a:pPr>
            <a:r>
              <a:rPr lang="en" sz="4800"/>
              <a:t>Bee-Bot et Blue-Bot</a:t>
            </a:r>
            <a:endParaRPr sz="4800"/>
          </a:p>
          <a:p>
            <a:pPr marL="0" lvl="0" indent="0" algn="ctr" rtl="0">
              <a:spcBef>
                <a:spcPts val="0"/>
              </a:spcBef>
              <a:spcAft>
                <a:spcPts val="0"/>
              </a:spcAft>
              <a:buNone/>
            </a:pPr>
            <a:r>
              <a:rPr lang="en" sz="4800"/>
              <a:t>avec Sonya Fiset</a:t>
            </a:r>
            <a:endParaRPr sz="4800"/>
          </a:p>
          <a:p>
            <a:pPr marL="0" lvl="0" indent="0" algn="ctr" rtl="0">
              <a:spcBef>
                <a:spcPts val="0"/>
              </a:spcBef>
              <a:spcAft>
                <a:spcPts val="0"/>
              </a:spcAft>
              <a:buNone/>
            </a:pPr>
            <a:r>
              <a:rPr lang="en" sz="3600"/>
              <a:t>sonya.fiset@recitmst.qc.ca</a:t>
            </a:r>
            <a:r>
              <a:rPr lang="en"/>
              <a:t> </a:t>
            </a:r>
            <a:endParaRPr/>
          </a:p>
        </p:txBody>
      </p:sp>
      <p:sp>
        <p:nvSpPr>
          <p:cNvPr id="48" name="Google Shape;48;p11"/>
          <p:cNvSpPr/>
          <p:nvPr/>
        </p:nvSpPr>
        <p:spPr>
          <a:xfrm>
            <a:off x="220172" y="4512400"/>
            <a:ext cx="3373604"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p:nvPr/>
        </p:nvSpPr>
        <p:spPr>
          <a:xfrm>
            <a:off x="1443349" y="2569400"/>
            <a:ext cx="6006840" cy="1120573"/>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p:nvPr/>
        </p:nvSpPr>
        <p:spPr>
          <a:xfrm>
            <a:off x="3953214" y="96798"/>
            <a:ext cx="1052762" cy="922444"/>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11"/>
          <p:cNvPicPr preferRelativeResize="0"/>
          <p:nvPr/>
        </p:nvPicPr>
        <p:blipFill>
          <a:blip r:embed="rId3">
            <a:alphaModFix/>
          </a:blip>
          <a:stretch>
            <a:fillRect/>
          </a:stretch>
        </p:blipFill>
        <p:spPr>
          <a:xfrm>
            <a:off x="7443621" y="134750"/>
            <a:ext cx="1523950" cy="1472050"/>
          </a:xfrm>
          <a:prstGeom prst="rect">
            <a:avLst/>
          </a:prstGeom>
          <a:noFill/>
          <a:ln>
            <a:noFill/>
          </a:ln>
        </p:spPr>
      </p:pic>
      <p:sp>
        <p:nvSpPr>
          <p:cNvPr id="52" name="Google Shape;52;p11"/>
          <p:cNvSpPr txBox="1"/>
          <p:nvPr/>
        </p:nvSpPr>
        <p:spPr>
          <a:xfrm>
            <a:off x="116475" y="4726200"/>
            <a:ext cx="4889400" cy="4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Ubuntu"/>
                <a:ea typeface="Ubuntu"/>
                <a:cs typeface="Ubuntu"/>
                <a:sym typeface="Ubuntu"/>
              </a:rPr>
              <a:t>Présentation du </a:t>
            </a:r>
            <a:r>
              <a:rPr lang="en" u="sng">
                <a:solidFill>
                  <a:schemeClr val="hlink"/>
                </a:solidFill>
                <a:latin typeface="Ubuntu"/>
                <a:ea typeface="Ubuntu"/>
                <a:cs typeface="Ubuntu"/>
                <a:sym typeface="Ubuntu"/>
                <a:hlinkClick r:id="rId4"/>
              </a:rPr>
              <a:t>RÉCIT MST</a:t>
            </a:r>
            <a:r>
              <a:rPr lang="en">
                <a:solidFill>
                  <a:schemeClr val="lt1"/>
                </a:solidFill>
                <a:latin typeface="Ubuntu"/>
                <a:ea typeface="Ubuntu"/>
                <a:cs typeface="Ubuntu"/>
                <a:sym typeface="Ubuntu"/>
              </a:rPr>
              <a:t> sous licence CC BY-NC-SA</a:t>
            </a:r>
            <a:endParaRPr/>
          </a:p>
        </p:txBody>
      </p:sp>
      <p:pic>
        <p:nvPicPr>
          <p:cNvPr id="53" name="Google Shape;53;p11">
            <a:hlinkClick r:id="rId5"/>
          </p:cNvPr>
          <p:cNvPicPr preferRelativeResize="0"/>
          <p:nvPr/>
        </p:nvPicPr>
        <p:blipFill>
          <a:blip r:embed="rId6">
            <a:alphaModFix/>
          </a:blip>
          <a:stretch>
            <a:fillRect/>
          </a:stretch>
        </p:blipFill>
        <p:spPr>
          <a:xfrm>
            <a:off x="5005963" y="4576412"/>
            <a:ext cx="1387975" cy="485625"/>
          </a:xfrm>
          <a:prstGeom prst="rect">
            <a:avLst/>
          </a:prstGeom>
          <a:noFill/>
          <a:ln>
            <a:noFill/>
          </a:ln>
        </p:spPr>
      </p:pic>
      <p:pic>
        <p:nvPicPr>
          <p:cNvPr id="54" name="Google Shape;54;p11"/>
          <p:cNvPicPr preferRelativeResize="0"/>
          <p:nvPr/>
        </p:nvPicPr>
        <p:blipFill>
          <a:blip r:embed="rId7">
            <a:alphaModFix/>
          </a:blip>
          <a:stretch>
            <a:fillRect/>
          </a:stretch>
        </p:blipFill>
        <p:spPr>
          <a:xfrm>
            <a:off x="1443344" y="231325"/>
            <a:ext cx="1231518" cy="922450"/>
          </a:xfrm>
          <a:prstGeom prst="rect">
            <a:avLst/>
          </a:prstGeom>
          <a:noFill/>
          <a:ln>
            <a:noFill/>
          </a:ln>
        </p:spPr>
      </p:pic>
      <p:pic>
        <p:nvPicPr>
          <p:cNvPr id="55" name="Google Shape;55;p11"/>
          <p:cNvPicPr preferRelativeResize="0"/>
          <p:nvPr/>
        </p:nvPicPr>
        <p:blipFill>
          <a:blip r:embed="rId8">
            <a:alphaModFix/>
          </a:blip>
          <a:stretch>
            <a:fillRect/>
          </a:stretch>
        </p:blipFill>
        <p:spPr>
          <a:xfrm>
            <a:off x="295949" y="231324"/>
            <a:ext cx="1147412" cy="11474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ctrTitle"/>
          </p:nvPr>
        </p:nvSpPr>
        <p:spPr>
          <a:xfrm>
            <a:off x="1561450" y="370950"/>
            <a:ext cx="7394700" cy="4461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u="sng">
                <a:solidFill>
                  <a:schemeClr val="hlink"/>
                </a:solidFill>
                <a:latin typeface="Ubuntu"/>
                <a:ea typeface="Ubuntu"/>
                <a:cs typeface="Ubuntu"/>
                <a:sym typeface="Ubuntu"/>
                <a:hlinkClick r:id="rId3"/>
              </a:rPr>
              <a:t>Ressources</a:t>
            </a:r>
            <a:r>
              <a:rPr lang="en" sz="3000">
                <a:latin typeface="Ubuntu"/>
                <a:ea typeface="Ubuntu"/>
                <a:cs typeface="Ubuntu"/>
                <a:sym typeface="Ubuntu"/>
              </a:rPr>
              <a:t> Bee-Bot et Blue-Bot</a:t>
            </a:r>
            <a:endParaRPr sz="3000">
              <a:latin typeface="Ubuntu"/>
              <a:ea typeface="Ubuntu"/>
              <a:cs typeface="Ubuntu"/>
              <a:sym typeface="Ubuntu"/>
            </a:endParaRPr>
          </a:p>
          <a:p>
            <a:pPr marL="0" lvl="0" indent="0" algn="l" rtl="0">
              <a:spcBef>
                <a:spcPts val="3100"/>
              </a:spcBef>
              <a:spcAft>
                <a:spcPts val="0"/>
              </a:spcAft>
              <a:buClr>
                <a:schemeClr val="dk1"/>
              </a:buClr>
              <a:buSzPts val="1100"/>
              <a:buFont typeface="Arial"/>
              <a:buNone/>
            </a:pPr>
            <a:r>
              <a:rPr lang="en" sz="1800">
                <a:solidFill>
                  <a:srgbClr val="FFFFFF"/>
                </a:solidFill>
                <a:latin typeface="Ubuntu"/>
                <a:ea typeface="Ubuntu"/>
                <a:cs typeface="Ubuntu"/>
                <a:sym typeface="Ubuntu"/>
              </a:rPr>
              <a:t>Vidéo pour </a:t>
            </a:r>
            <a:r>
              <a:rPr lang="en" sz="1800" u="sng">
                <a:solidFill>
                  <a:srgbClr val="FFFFFF"/>
                </a:solidFill>
                <a:latin typeface="Ubuntu"/>
                <a:ea typeface="Ubuntu"/>
                <a:cs typeface="Ubuntu"/>
                <a:sym typeface="Ubuntu"/>
                <a:hlinkClick r:id="rId4"/>
              </a:rPr>
              <a:t>présenter Bee-Bot</a:t>
            </a:r>
            <a:endParaRPr sz="1800">
              <a:solidFill>
                <a:srgbClr val="FFFFFF"/>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800">
              <a:solidFill>
                <a:srgbClr val="FFFFFF"/>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800">
                <a:solidFill>
                  <a:srgbClr val="FFFFFF"/>
                </a:solidFill>
                <a:latin typeface="Ubuntu"/>
                <a:ea typeface="Ubuntu"/>
                <a:cs typeface="Ubuntu"/>
                <a:sym typeface="Ubuntu"/>
              </a:rPr>
              <a:t>Logiciel pour essayer </a:t>
            </a:r>
            <a:r>
              <a:rPr lang="en" sz="1800" u="sng">
                <a:solidFill>
                  <a:srgbClr val="FFFFFF"/>
                </a:solidFill>
                <a:latin typeface="Ubuntu"/>
                <a:ea typeface="Ubuntu"/>
                <a:cs typeface="Ubuntu"/>
                <a:sym typeface="Ubuntu"/>
                <a:hlinkClick r:id="rId5"/>
              </a:rPr>
              <a:t>Bee-Bot en modélisant</a:t>
            </a:r>
            <a:endParaRPr sz="1800">
              <a:solidFill>
                <a:srgbClr val="FFFFFF"/>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800">
              <a:solidFill>
                <a:srgbClr val="FFFFFF"/>
              </a:solidFill>
              <a:latin typeface="Ubuntu"/>
              <a:ea typeface="Ubuntu"/>
              <a:cs typeface="Ubuntu"/>
              <a:sym typeface="Ubuntu"/>
            </a:endParaRPr>
          </a:p>
          <a:p>
            <a:pPr marL="0" lvl="0" indent="0" algn="l" rtl="0">
              <a:spcBef>
                <a:spcPts val="0"/>
              </a:spcBef>
              <a:spcAft>
                <a:spcPts val="0"/>
              </a:spcAft>
              <a:buNone/>
            </a:pPr>
            <a:r>
              <a:rPr lang="en" sz="1800" u="sng">
                <a:solidFill>
                  <a:schemeClr val="hlink"/>
                </a:solidFill>
                <a:latin typeface="Ubuntu"/>
                <a:ea typeface="Ubuntu"/>
                <a:cs typeface="Ubuntu"/>
                <a:sym typeface="Ubuntu"/>
                <a:hlinkClick r:id="rId6"/>
              </a:rPr>
              <a:t>Liste d’activités</a:t>
            </a:r>
            <a:r>
              <a:rPr lang="en" sz="1800">
                <a:solidFill>
                  <a:srgbClr val="FFFFFF"/>
                </a:solidFill>
                <a:latin typeface="Ubuntu"/>
                <a:ea typeface="Ubuntu"/>
                <a:cs typeface="Ubuntu"/>
                <a:sym typeface="Ubuntu"/>
              </a:rPr>
              <a:t> pour apprendre à programmer, activités débranchées</a:t>
            </a:r>
            <a:endParaRPr sz="1800">
              <a:solidFill>
                <a:srgbClr val="FFFFFF"/>
              </a:solidFill>
              <a:latin typeface="Ubuntu"/>
              <a:ea typeface="Ubuntu"/>
              <a:cs typeface="Ubuntu"/>
              <a:sym typeface="Ubuntu"/>
            </a:endParaRPr>
          </a:p>
          <a:p>
            <a:pPr marL="0" lvl="0" indent="0" algn="l" rtl="0">
              <a:spcBef>
                <a:spcPts val="0"/>
              </a:spcBef>
              <a:spcAft>
                <a:spcPts val="0"/>
              </a:spcAft>
              <a:buNone/>
            </a:pPr>
            <a:endParaRPr sz="1800">
              <a:solidFill>
                <a:srgbClr val="FFFFFF"/>
              </a:solidFill>
              <a:latin typeface="Ubuntu"/>
              <a:ea typeface="Ubuntu"/>
              <a:cs typeface="Ubuntu"/>
              <a:sym typeface="Ubuntu"/>
            </a:endParaRPr>
          </a:p>
          <a:p>
            <a:pPr marL="0" lvl="0" indent="0" algn="l" rtl="0">
              <a:spcBef>
                <a:spcPts val="0"/>
              </a:spcBef>
              <a:spcAft>
                <a:spcPts val="0"/>
              </a:spcAft>
              <a:buNone/>
            </a:pPr>
            <a:r>
              <a:rPr lang="en" sz="1800">
                <a:solidFill>
                  <a:srgbClr val="FFFFFF"/>
                </a:solidFill>
                <a:latin typeface="Ubuntu"/>
                <a:ea typeface="Ubuntu"/>
                <a:cs typeface="Ubuntu"/>
                <a:sym typeface="Ubuntu"/>
              </a:rPr>
              <a:t>Impression </a:t>
            </a:r>
            <a:r>
              <a:rPr lang="en" sz="1800" u="sng">
                <a:solidFill>
                  <a:srgbClr val="FFFFFF"/>
                </a:solidFill>
                <a:latin typeface="Ubuntu"/>
                <a:ea typeface="Ubuntu"/>
                <a:cs typeface="Ubuntu"/>
                <a:sym typeface="Ubuntu"/>
                <a:hlinkClick r:id="rId7"/>
              </a:rPr>
              <a:t>des images </a:t>
            </a:r>
            <a:r>
              <a:rPr lang="en" sz="1800">
                <a:solidFill>
                  <a:srgbClr val="FFFFFF"/>
                </a:solidFill>
                <a:latin typeface="Ubuntu"/>
                <a:ea typeface="Ubuntu"/>
                <a:cs typeface="Ubuntu"/>
                <a:sym typeface="Ubuntu"/>
              </a:rPr>
              <a:t>à glisser sous les tapis </a:t>
            </a:r>
            <a:endParaRPr sz="1800">
              <a:solidFill>
                <a:srgbClr val="FFFFFF"/>
              </a:solidFill>
              <a:latin typeface="Ubuntu"/>
              <a:ea typeface="Ubuntu"/>
              <a:cs typeface="Ubuntu"/>
              <a:sym typeface="Ubuntu"/>
            </a:endParaRPr>
          </a:p>
          <a:p>
            <a:pPr marL="0" lvl="0" indent="0" algn="l" rtl="0">
              <a:spcBef>
                <a:spcPts val="0"/>
              </a:spcBef>
              <a:spcAft>
                <a:spcPts val="0"/>
              </a:spcAft>
              <a:buNone/>
            </a:pP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800">
                <a:solidFill>
                  <a:srgbClr val="FFFFFF"/>
                </a:solidFill>
                <a:latin typeface="Ubuntu"/>
                <a:ea typeface="Ubuntu"/>
                <a:cs typeface="Ubuntu"/>
                <a:sym typeface="Ubuntu"/>
              </a:rPr>
              <a:t>Le site du </a:t>
            </a:r>
            <a:r>
              <a:rPr lang="en" sz="1800" u="sng">
                <a:solidFill>
                  <a:srgbClr val="FFFFFF"/>
                </a:solidFill>
                <a:latin typeface="Ubuntu"/>
                <a:ea typeface="Ubuntu"/>
                <a:cs typeface="Ubuntu"/>
                <a:sym typeface="Ubuntu"/>
                <a:hlinkClick r:id="rId8"/>
              </a:rPr>
              <a:t>recitprescolaire.qc.ca</a:t>
            </a:r>
            <a:r>
              <a:rPr lang="en" sz="1800">
                <a:solidFill>
                  <a:srgbClr val="FFFFFF"/>
                </a:solidFill>
                <a:latin typeface="Ubuntu"/>
                <a:ea typeface="Ubuntu"/>
                <a:cs typeface="Ubuntu"/>
                <a:sym typeface="Ubuntu"/>
              </a:rPr>
              <a:t> est bien documenté. </a:t>
            </a:r>
            <a:endParaRPr sz="1800">
              <a:solidFill>
                <a:srgbClr val="FFFFFF"/>
              </a:solidFill>
              <a:latin typeface="Ubuntu"/>
              <a:ea typeface="Ubuntu"/>
              <a:cs typeface="Ubuntu"/>
              <a:sym typeface="Ubuntu"/>
            </a:endParaRPr>
          </a:p>
          <a:p>
            <a:pPr marL="0" lvl="0" indent="0" algn="l" rtl="0">
              <a:spcBef>
                <a:spcPts val="0"/>
              </a:spcBef>
              <a:spcAft>
                <a:spcPts val="0"/>
              </a:spcAft>
              <a:buNone/>
            </a:pPr>
            <a:endParaRPr sz="1800">
              <a:solidFill>
                <a:srgbClr val="FFFFFF"/>
              </a:solidFill>
              <a:latin typeface="Ubuntu"/>
              <a:ea typeface="Ubuntu"/>
              <a:cs typeface="Ubuntu"/>
              <a:sym typeface="Ubuntu"/>
            </a:endParaRPr>
          </a:p>
          <a:p>
            <a:pPr marL="457200" lvl="0" indent="-304800" algn="l" rtl="0">
              <a:spcBef>
                <a:spcPts val="0"/>
              </a:spcBef>
              <a:spcAft>
                <a:spcPts val="0"/>
              </a:spcAft>
              <a:buClr>
                <a:schemeClr val="dk1"/>
              </a:buClr>
              <a:buSzPts val="1200"/>
              <a:buFont typeface="Arial"/>
              <a:buChar char="-"/>
            </a:pPr>
            <a:endParaRPr sz="2400"/>
          </a:p>
        </p:txBody>
      </p:sp>
      <p:sp>
        <p:nvSpPr>
          <p:cNvPr id="148" name="Google Shape;148;p20"/>
          <p:cNvSpPr/>
          <p:nvPr/>
        </p:nvSpPr>
        <p:spPr>
          <a:xfrm>
            <a:off x="292625" y="166425"/>
            <a:ext cx="1199402" cy="1205559"/>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150" name="Google Shape;150;p20"/>
          <p:cNvSpPr txBox="1"/>
          <p:nvPr/>
        </p:nvSpPr>
        <p:spPr>
          <a:xfrm>
            <a:off x="490175" y="166425"/>
            <a:ext cx="929700" cy="106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0.</a:t>
            </a:r>
            <a:endParaRPr>
              <a:latin typeface="Sniglet"/>
              <a:ea typeface="Sniglet"/>
              <a:cs typeface="Sniglet"/>
              <a:sym typeface="Sniglet"/>
            </a:endParaRPr>
          </a:p>
        </p:txBody>
      </p:sp>
      <p:pic>
        <p:nvPicPr>
          <p:cNvPr id="151" name="Google Shape;151;p20"/>
          <p:cNvPicPr preferRelativeResize="0"/>
          <p:nvPr/>
        </p:nvPicPr>
        <p:blipFill>
          <a:blip r:embed="rId9">
            <a:alphaModFix/>
          </a:blip>
          <a:stretch>
            <a:fillRect/>
          </a:stretch>
        </p:blipFill>
        <p:spPr>
          <a:xfrm>
            <a:off x="8161748" y="166425"/>
            <a:ext cx="794425" cy="767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ctrTitle"/>
          </p:nvPr>
        </p:nvSpPr>
        <p:spPr>
          <a:xfrm>
            <a:off x="1779475" y="505675"/>
            <a:ext cx="7176600" cy="4097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u="sng">
                <a:solidFill>
                  <a:schemeClr val="hlink"/>
                </a:solidFill>
                <a:latin typeface="Ubuntu"/>
                <a:ea typeface="Ubuntu"/>
                <a:cs typeface="Ubuntu"/>
                <a:sym typeface="Ubuntu"/>
                <a:hlinkClick r:id="rId3"/>
              </a:rPr>
              <a:t>Défis</a:t>
            </a:r>
            <a:r>
              <a:rPr lang="en" sz="3000">
                <a:latin typeface="Ubuntu"/>
                <a:ea typeface="Ubuntu"/>
                <a:cs typeface="Ubuntu"/>
                <a:sym typeface="Ubuntu"/>
              </a:rPr>
              <a:t> en lien avec la mathématique </a:t>
            </a:r>
            <a:endParaRPr sz="3000">
              <a:latin typeface="Ubuntu"/>
              <a:ea typeface="Ubuntu"/>
              <a:cs typeface="Ubuntu"/>
              <a:sym typeface="Ubuntu"/>
            </a:endParaRPr>
          </a:p>
          <a:p>
            <a:pPr marL="0" lvl="0" indent="0" algn="l" rtl="0">
              <a:lnSpc>
                <a:spcPct val="115000"/>
              </a:lnSpc>
              <a:spcBef>
                <a:spcPts val="3100"/>
              </a:spcBef>
              <a:spcAft>
                <a:spcPts val="0"/>
              </a:spcAft>
              <a:buNone/>
            </a:pPr>
            <a:r>
              <a:rPr lang="en" sz="1800">
                <a:solidFill>
                  <a:srgbClr val="FAA22A"/>
                </a:solidFill>
                <a:latin typeface="Ubuntu"/>
                <a:ea typeface="Ubuntu"/>
                <a:cs typeface="Ubuntu"/>
                <a:sym typeface="Ubuntu"/>
              </a:rPr>
              <a:t>Défi 1</a:t>
            </a:r>
            <a:r>
              <a:rPr lang="en" sz="1800">
                <a:solidFill>
                  <a:srgbClr val="FFFFFF"/>
                </a:solidFill>
                <a:latin typeface="Ubuntu"/>
                <a:ea typeface="Ubuntu"/>
                <a:cs typeface="Ubuntu"/>
                <a:sym typeface="Ubuntu"/>
              </a:rPr>
              <a:t> : Avancer d’un pas</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None/>
            </a:pPr>
            <a:r>
              <a:rPr lang="en" sz="1800">
                <a:solidFill>
                  <a:srgbClr val="FAA22A"/>
                </a:solidFill>
                <a:latin typeface="Ubuntu"/>
                <a:ea typeface="Ubuntu"/>
                <a:cs typeface="Ubuntu"/>
                <a:sym typeface="Ubuntu"/>
              </a:rPr>
              <a:t>Défi 2</a:t>
            </a:r>
            <a:r>
              <a:rPr lang="en" sz="1800">
                <a:solidFill>
                  <a:srgbClr val="FFFFFF"/>
                </a:solidFill>
                <a:latin typeface="Ubuntu"/>
                <a:ea typeface="Ubuntu"/>
                <a:cs typeface="Ubuntu"/>
                <a:sym typeface="Ubuntu"/>
              </a:rPr>
              <a:t> : Avancer d’un pas et tourner vers la droite</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None/>
            </a:pPr>
            <a:r>
              <a:rPr lang="en" sz="1800">
                <a:solidFill>
                  <a:srgbClr val="FAA22A"/>
                </a:solidFill>
                <a:latin typeface="Ubuntu"/>
                <a:ea typeface="Ubuntu"/>
                <a:cs typeface="Ubuntu"/>
                <a:sym typeface="Ubuntu"/>
              </a:rPr>
              <a:t>Défi 3</a:t>
            </a:r>
            <a:r>
              <a:rPr lang="en" sz="1800">
                <a:solidFill>
                  <a:srgbClr val="FFFFFF"/>
                </a:solidFill>
                <a:latin typeface="Ubuntu"/>
                <a:ea typeface="Ubuntu"/>
                <a:cs typeface="Ubuntu"/>
                <a:sym typeface="Ubuntu"/>
              </a:rPr>
              <a:t> : Avancer et reculer</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800">
                <a:solidFill>
                  <a:srgbClr val="FAA22A"/>
                </a:solidFill>
                <a:latin typeface="Ubuntu"/>
                <a:ea typeface="Ubuntu"/>
                <a:cs typeface="Ubuntu"/>
                <a:sym typeface="Ubuntu"/>
              </a:rPr>
              <a:t>Défi 4</a:t>
            </a:r>
            <a:r>
              <a:rPr lang="en" sz="1800">
                <a:solidFill>
                  <a:srgbClr val="FFFFFF"/>
                </a:solidFill>
                <a:latin typeface="Ubuntu"/>
                <a:ea typeface="Ubuntu"/>
                <a:cs typeface="Ubuntu"/>
                <a:sym typeface="Ubuntu"/>
              </a:rPr>
              <a:t> : Trouver des objets de la même longueur qu’un pas de Bee-Bot</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800">
                <a:solidFill>
                  <a:srgbClr val="FAA22A"/>
                </a:solidFill>
                <a:latin typeface="Ubuntu"/>
                <a:ea typeface="Ubuntu"/>
                <a:cs typeface="Ubuntu"/>
                <a:sym typeface="Ubuntu"/>
              </a:rPr>
              <a:t>Défi 5</a:t>
            </a:r>
            <a:r>
              <a:rPr lang="en" sz="1800">
                <a:solidFill>
                  <a:srgbClr val="FFFFFF"/>
                </a:solidFill>
                <a:latin typeface="Ubuntu"/>
                <a:ea typeface="Ubuntu"/>
                <a:cs typeface="Ubuntu"/>
                <a:sym typeface="Ubuntu"/>
              </a:rPr>
              <a:t> : Trouver des objets de la même longueur que deux pas de Bee-Bot</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800">
                <a:solidFill>
                  <a:srgbClr val="FAA22A"/>
                </a:solidFill>
                <a:latin typeface="Ubuntu"/>
                <a:ea typeface="Ubuntu"/>
                <a:cs typeface="Ubuntu"/>
                <a:sym typeface="Ubuntu"/>
              </a:rPr>
              <a:t>Défi 6</a:t>
            </a:r>
            <a:r>
              <a:rPr lang="en" sz="1800">
                <a:solidFill>
                  <a:srgbClr val="FFFFFF"/>
                </a:solidFill>
                <a:latin typeface="Ubuntu"/>
                <a:ea typeface="Ubuntu"/>
                <a:cs typeface="Ubuntu"/>
                <a:sym typeface="Ubuntu"/>
              </a:rPr>
              <a:t> : Faire un carré avec Bee-Bot</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800">
                <a:solidFill>
                  <a:srgbClr val="FAA22A"/>
                </a:solidFill>
                <a:latin typeface="Ubuntu"/>
                <a:ea typeface="Ubuntu"/>
                <a:cs typeface="Ubuntu"/>
                <a:sym typeface="Ubuntu"/>
              </a:rPr>
              <a:t>Défi 7</a:t>
            </a:r>
            <a:r>
              <a:rPr lang="en" sz="1800">
                <a:solidFill>
                  <a:srgbClr val="FFFFFF"/>
                </a:solidFill>
                <a:latin typeface="Ubuntu"/>
                <a:ea typeface="Ubuntu"/>
                <a:cs typeface="Ubuntu"/>
                <a:sym typeface="Ubuntu"/>
              </a:rPr>
              <a:t> : Placer les tuiles pour faire un chemin avec du matériel et programmer</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800">
                <a:solidFill>
                  <a:srgbClr val="FAA22A"/>
                </a:solidFill>
                <a:latin typeface="Ubuntu"/>
                <a:ea typeface="Ubuntu"/>
                <a:cs typeface="Ubuntu"/>
                <a:sym typeface="Ubuntu"/>
              </a:rPr>
              <a:t>Défi 8</a:t>
            </a:r>
            <a:r>
              <a:rPr lang="en" sz="1800">
                <a:solidFill>
                  <a:srgbClr val="FFFFFF"/>
                </a:solidFill>
                <a:latin typeface="Ubuntu"/>
                <a:ea typeface="Ubuntu"/>
                <a:cs typeface="Ubuntu"/>
                <a:sym typeface="Ubuntu"/>
              </a:rPr>
              <a:t> : Utiliser l’application pour programmer Blue-Bot</a:t>
            </a:r>
            <a:endParaRPr sz="1800">
              <a:solidFill>
                <a:srgbClr val="FFFFFF"/>
              </a:solidFill>
              <a:latin typeface="Ubuntu"/>
              <a:ea typeface="Ubuntu"/>
              <a:cs typeface="Ubuntu"/>
              <a:sym typeface="Ubuntu"/>
            </a:endParaRPr>
          </a:p>
          <a:p>
            <a:pPr marL="457200" lvl="0" indent="0" algn="l" rtl="0">
              <a:lnSpc>
                <a:spcPct val="115000"/>
              </a:lnSpc>
              <a:spcBef>
                <a:spcPts val="0"/>
              </a:spcBef>
              <a:spcAft>
                <a:spcPts val="3100"/>
              </a:spcAft>
              <a:buNone/>
            </a:pPr>
            <a:endParaRPr sz="2400"/>
          </a:p>
        </p:txBody>
      </p:sp>
      <p:sp>
        <p:nvSpPr>
          <p:cNvPr id="157" name="Google Shape;157;p21"/>
          <p:cNvSpPr/>
          <p:nvPr/>
        </p:nvSpPr>
        <p:spPr>
          <a:xfrm>
            <a:off x="292625" y="166425"/>
            <a:ext cx="1407589" cy="1294739"/>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159" name="Google Shape;159;p21"/>
          <p:cNvSpPr txBox="1"/>
          <p:nvPr/>
        </p:nvSpPr>
        <p:spPr>
          <a:xfrm>
            <a:off x="587425" y="321400"/>
            <a:ext cx="794400" cy="85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1.</a:t>
            </a:r>
            <a:endParaRPr>
              <a:latin typeface="Sniglet"/>
              <a:ea typeface="Sniglet"/>
              <a:cs typeface="Sniglet"/>
              <a:sym typeface="Sniglet"/>
            </a:endParaRPr>
          </a:p>
        </p:txBody>
      </p:sp>
      <p:pic>
        <p:nvPicPr>
          <p:cNvPr id="160" name="Google Shape;160;p21"/>
          <p:cNvPicPr preferRelativeResize="0"/>
          <p:nvPr/>
        </p:nvPicPr>
        <p:blipFill>
          <a:blip r:embed="rId4">
            <a:alphaModFix/>
          </a:blip>
          <a:stretch>
            <a:fillRect/>
          </a:stretch>
        </p:blipFill>
        <p:spPr>
          <a:xfrm>
            <a:off x="8161748" y="166425"/>
            <a:ext cx="794425" cy="767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ctrTitle"/>
          </p:nvPr>
        </p:nvSpPr>
        <p:spPr>
          <a:xfrm>
            <a:off x="1683600" y="227875"/>
            <a:ext cx="7251300" cy="3688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solidFill>
                  <a:schemeClr val="lt1"/>
                </a:solidFill>
                <a:latin typeface="Ubuntu"/>
                <a:ea typeface="Ubuntu"/>
                <a:cs typeface="Ubuntu"/>
                <a:sym typeface="Ubuntu"/>
              </a:rPr>
              <a:t>Activité de comparaison en  mathématique</a:t>
            </a:r>
            <a:endParaRPr sz="3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en" sz="1800">
                <a:solidFill>
                  <a:srgbClr val="FFFFFF"/>
                </a:solidFill>
                <a:latin typeface="Ubuntu"/>
                <a:ea typeface="Ubuntu"/>
                <a:cs typeface="Ubuntu"/>
                <a:sym typeface="Ubuntu"/>
              </a:rPr>
              <a:t>*</a:t>
            </a:r>
            <a:r>
              <a:rPr lang="en" sz="1800" u="sng">
                <a:solidFill>
                  <a:srgbClr val="0069BF"/>
                </a:solidFill>
                <a:latin typeface="Ubuntu"/>
                <a:ea typeface="Ubuntu"/>
                <a:cs typeface="Ubuntu"/>
                <a:sym typeface="Ubuntu"/>
                <a:hlinkClick r:id="rId3"/>
              </a:rPr>
              <a:t>Règles</a:t>
            </a:r>
            <a:r>
              <a:rPr lang="en" sz="1800">
                <a:solidFill>
                  <a:srgbClr val="FFFFFF"/>
                </a:solidFill>
                <a:latin typeface="Ubuntu"/>
                <a:ea typeface="Ubuntu"/>
                <a:cs typeface="Ubuntu"/>
                <a:sym typeface="Ubuntu"/>
              </a:rPr>
              <a:t> à imprimer de 15 cm pour travailler la comparaison ou la mesure avec Bee-Bot ou Blue-Bot.</a:t>
            </a:r>
            <a:endParaRPr sz="1800">
              <a:solidFill>
                <a:srgbClr val="FFFFFF"/>
              </a:solidFill>
              <a:latin typeface="Ubuntu"/>
              <a:ea typeface="Ubuntu"/>
              <a:cs typeface="Ubuntu"/>
              <a:sym typeface="Ubuntu"/>
            </a:endParaRPr>
          </a:p>
          <a:p>
            <a:pPr marL="0" lvl="0" indent="0" algn="l" rtl="0">
              <a:spcBef>
                <a:spcPts val="0"/>
              </a:spcBef>
              <a:spcAft>
                <a:spcPts val="0"/>
              </a:spcAft>
              <a:buNone/>
            </a:pPr>
            <a:endParaRPr sz="1800">
              <a:solidFill>
                <a:srgbClr val="FFFFFF"/>
              </a:solidFill>
              <a:latin typeface="Ubuntu"/>
              <a:ea typeface="Ubuntu"/>
              <a:cs typeface="Ubuntu"/>
              <a:sym typeface="Ubuntu"/>
            </a:endParaRPr>
          </a:p>
          <a:p>
            <a:pPr marL="0" lvl="0" indent="0" algn="l" rtl="0">
              <a:spcBef>
                <a:spcPts val="0"/>
              </a:spcBef>
              <a:spcAft>
                <a:spcPts val="0"/>
              </a:spcAft>
              <a:buNone/>
            </a:pPr>
            <a:r>
              <a:rPr lang="en" sz="1800">
                <a:solidFill>
                  <a:srgbClr val="FFFFFF"/>
                </a:solidFill>
                <a:latin typeface="Ubuntu"/>
                <a:ea typeface="Ubuntu"/>
                <a:cs typeface="Ubuntu"/>
                <a:sym typeface="Ubuntu"/>
              </a:rPr>
              <a:t>-</a:t>
            </a:r>
            <a:r>
              <a:rPr lang="en" sz="1800" u="sng">
                <a:solidFill>
                  <a:srgbClr val="FFFFFF"/>
                </a:solidFill>
                <a:latin typeface="Ubuntu"/>
                <a:ea typeface="Ubuntu"/>
                <a:cs typeface="Ubuntu"/>
                <a:sym typeface="Ubuntu"/>
                <a:hlinkClick r:id="rId4"/>
              </a:rPr>
              <a:t>Démonstration</a:t>
            </a:r>
            <a:r>
              <a:rPr lang="en" sz="1800">
                <a:solidFill>
                  <a:srgbClr val="FFFFFF"/>
                </a:solidFill>
                <a:latin typeface="Ubuntu"/>
                <a:ea typeface="Ubuntu"/>
                <a:cs typeface="Ubuntu"/>
                <a:sym typeface="Ubuntu"/>
              </a:rPr>
              <a:t> des tapis de plastique pour varier les tapis</a:t>
            </a:r>
            <a:endParaRPr sz="1800">
              <a:solidFill>
                <a:srgbClr val="FFFFFF"/>
              </a:solidFill>
              <a:latin typeface="Ubuntu"/>
              <a:ea typeface="Ubuntu"/>
              <a:cs typeface="Ubuntu"/>
              <a:sym typeface="Ubuntu"/>
            </a:endParaRPr>
          </a:p>
          <a:p>
            <a:pPr marL="0" lvl="0" indent="0" algn="l" rtl="0">
              <a:spcBef>
                <a:spcPts val="0"/>
              </a:spcBef>
              <a:spcAft>
                <a:spcPts val="0"/>
              </a:spcAft>
              <a:buNone/>
            </a:pPr>
            <a:endParaRPr sz="1800">
              <a:solidFill>
                <a:srgbClr val="FFFFFF"/>
              </a:solidFill>
              <a:latin typeface="Ubuntu"/>
              <a:ea typeface="Ubuntu"/>
              <a:cs typeface="Ubuntu"/>
              <a:sym typeface="Ubuntu"/>
            </a:endParaRPr>
          </a:p>
          <a:p>
            <a:pPr marL="0" lvl="0" indent="0" algn="l" rtl="0">
              <a:spcBef>
                <a:spcPts val="0"/>
              </a:spcBef>
              <a:spcAft>
                <a:spcPts val="0"/>
              </a:spcAft>
              <a:buNone/>
            </a:pPr>
            <a:r>
              <a:rPr lang="en" sz="1800">
                <a:solidFill>
                  <a:srgbClr val="FFFFFF"/>
                </a:solidFill>
                <a:latin typeface="Ubuntu"/>
                <a:ea typeface="Ubuntu"/>
                <a:cs typeface="Ubuntu"/>
                <a:sym typeface="Ubuntu"/>
              </a:rPr>
              <a:t>-Des tapis en format 24 X 36 pouces ont été fabriqués, imprimés et plastifiés pour faciliter les jeux.</a:t>
            </a:r>
            <a:endParaRPr sz="1800">
              <a:solidFill>
                <a:srgbClr val="FFFFFF"/>
              </a:solidFill>
              <a:latin typeface="Ubuntu"/>
              <a:ea typeface="Ubuntu"/>
              <a:cs typeface="Ubuntu"/>
              <a:sym typeface="Ubuntu"/>
            </a:endParaRPr>
          </a:p>
          <a:p>
            <a:pPr marL="457200" lvl="0" indent="-342900" algn="l" rtl="0">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Des </a:t>
            </a:r>
            <a:r>
              <a:rPr lang="en" sz="1800" u="sng">
                <a:solidFill>
                  <a:srgbClr val="FFFFFF"/>
                </a:solidFill>
                <a:latin typeface="Ubuntu"/>
                <a:ea typeface="Ubuntu"/>
                <a:cs typeface="Ubuntu"/>
                <a:sym typeface="Ubuntu"/>
                <a:hlinkClick r:id="rId5"/>
              </a:rPr>
              <a:t>formes géométriques</a:t>
            </a:r>
            <a:endParaRPr sz="1800">
              <a:solidFill>
                <a:srgbClr val="FFFFFF"/>
              </a:solidFill>
              <a:latin typeface="Ubuntu"/>
              <a:ea typeface="Ubuntu"/>
              <a:cs typeface="Ubuntu"/>
              <a:sym typeface="Ubuntu"/>
            </a:endParaRPr>
          </a:p>
          <a:p>
            <a:pPr marL="457200" lvl="0" indent="-342900" algn="l" rtl="0">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Les </a:t>
            </a:r>
            <a:r>
              <a:rPr lang="en" sz="1800" u="sng">
                <a:solidFill>
                  <a:srgbClr val="FFFFFF"/>
                </a:solidFill>
                <a:latin typeface="Ubuntu"/>
                <a:ea typeface="Ubuntu"/>
                <a:cs typeface="Ubuntu"/>
                <a:sym typeface="Ubuntu"/>
                <a:hlinkClick r:id="rId6"/>
              </a:rPr>
              <a:t>lettres de l’alphabet</a:t>
            </a:r>
            <a:endParaRPr sz="1800">
              <a:solidFill>
                <a:srgbClr val="FFFFFF"/>
              </a:solidFill>
              <a:latin typeface="Ubuntu"/>
              <a:ea typeface="Ubuntu"/>
              <a:cs typeface="Ubuntu"/>
              <a:sym typeface="Ubuntu"/>
            </a:endParaRPr>
          </a:p>
          <a:p>
            <a:pPr marL="457200" lvl="0" indent="-342900" algn="l" rtl="0">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Des cases avec u</a:t>
            </a:r>
            <a:r>
              <a:rPr lang="en" sz="1800" u="sng">
                <a:solidFill>
                  <a:srgbClr val="FFFFFF"/>
                </a:solidFill>
                <a:latin typeface="Ubuntu"/>
                <a:ea typeface="Ubuntu"/>
                <a:cs typeface="Ubuntu"/>
                <a:sym typeface="Ubuntu"/>
                <a:hlinkClick r:id="rId7"/>
              </a:rPr>
              <a:t>ne ruche et des fleurs</a:t>
            </a:r>
            <a:r>
              <a:rPr lang="en" sz="1800">
                <a:solidFill>
                  <a:srgbClr val="FFFFFF"/>
                </a:solidFill>
                <a:latin typeface="Ubuntu"/>
                <a:ea typeface="Ubuntu"/>
                <a:cs typeface="Ubuntu"/>
                <a:sym typeface="Ubuntu"/>
              </a:rPr>
              <a:t> pour faire des défis </a:t>
            </a:r>
            <a:endParaRPr sz="1800">
              <a:solidFill>
                <a:srgbClr val="FFFFFF"/>
              </a:solidFill>
              <a:latin typeface="Ubuntu"/>
              <a:ea typeface="Ubuntu"/>
              <a:cs typeface="Ubuntu"/>
              <a:sym typeface="Ubuntu"/>
            </a:endParaRPr>
          </a:p>
          <a:p>
            <a:pPr marL="457200" lvl="0" indent="-342900" algn="l" rtl="0">
              <a:spcBef>
                <a:spcPts val="0"/>
              </a:spcBef>
              <a:spcAft>
                <a:spcPts val="0"/>
              </a:spcAft>
              <a:buClr>
                <a:srgbClr val="FFFFFF"/>
              </a:buClr>
              <a:buSzPts val="1800"/>
              <a:buFont typeface="Ubuntu"/>
              <a:buChar char="-"/>
            </a:pPr>
            <a:r>
              <a:rPr lang="en" sz="1800">
                <a:solidFill>
                  <a:srgbClr val="FFFFFF"/>
                </a:solidFill>
                <a:latin typeface="Ubuntu"/>
                <a:ea typeface="Ubuntu"/>
                <a:cs typeface="Ubuntu"/>
                <a:sym typeface="Ubuntu"/>
              </a:rPr>
              <a:t>Des mots avec des </a:t>
            </a:r>
            <a:r>
              <a:rPr lang="en" sz="1800" u="sng">
                <a:solidFill>
                  <a:srgbClr val="FFFFFF"/>
                </a:solidFill>
                <a:latin typeface="Ubuntu"/>
                <a:ea typeface="Ubuntu"/>
                <a:cs typeface="Ubuntu"/>
                <a:sym typeface="Ubuntu"/>
                <a:hlinkClick r:id="rId8"/>
              </a:rPr>
              <a:t>sons complexes</a:t>
            </a:r>
            <a:endParaRPr sz="1800">
              <a:solidFill>
                <a:srgbClr val="FFFFFF"/>
              </a:solidFill>
              <a:latin typeface="Ubuntu"/>
              <a:ea typeface="Ubuntu"/>
              <a:cs typeface="Ubuntu"/>
              <a:sym typeface="Ubuntu"/>
            </a:endParaRPr>
          </a:p>
          <a:p>
            <a:pPr marL="0" lvl="0" indent="0" algn="l" rtl="0">
              <a:lnSpc>
                <a:spcPct val="115000"/>
              </a:lnSpc>
              <a:spcBef>
                <a:spcPts val="0"/>
              </a:spcBef>
              <a:spcAft>
                <a:spcPts val="3100"/>
              </a:spcAft>
              <a:buNone/>
            </a:pPr>
            <a:endParaRPr sz="2400"/>
          </a:p>
        </p:txBody>
      </p:sp>
      <p:sp>
        <p:nvSpPr>
          <p:cNvPr id="166" name="Google Shape;166;p22"/>
          <p:cNvSpPr/>
          <p:nvPr/>
        </p:nvSpPr>
        <p:spPr>
          <a:xfrm>
            <a:off x="292625" y="166425"/>
            <a:ext cx="1241990" cy="1247847"/>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168" name="Google Shape;168;p22"/>
          <p:cNvSpPr txBox="1"/>
          <p:nvPr/>
        </p:nvSpPr>
        <p:spPr>
          <a:xfrm>
            <a:off x="511225" y="331425"/>
            <a:ext cx="794400" cy="6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6000">
                <a:solidFill>
                  <a:schemeClr val="lt1"/>
                </a:solidFill>
                <a:latin typeface="Walter Turncoat"/>
                <a:ea typeface="Walter Turncoat"/>
                <a:cs typeface="Walter Turncoat"/>
                <a:sym typeface="Walter Turncoat"/>
              </a:rPr>
              <a:t>2.</a:t>
            </a:r>
            <a:endParaRPr>
              <a:latin typeface="Sniglet"/>
              <a:ea typeface="Sniglet"/>
              <a:cs typeface="Sniglet"/>
              <a:sym typeface="Sniglet"/>
            </a:endParaRPr>
          </a:p>
        </p:txBody>
      </p:sp>
      <p:pic>
        <p:nvPicPr>
          <p:cNvPr id="169" name="Google Shape;169;p22"/>
          <p:cNvPicPr preferRelativeResize="0"/>
          <p:nvPr/>
        </p:nvPicPr>
        <p:blipFill>
          <a:blip r:embed="rId9">
            <a:alphaModFix/>
          </a:blip>
          <a:stretch>
            <a:fillRect/>
          </a:stretch>
        </p:blipFill>
        <p:spPr>
          <a:xfrm>
            <a:off x="8099648" y="227875"/>
            <a:ext cx="794425" cy="767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ctrTitle"/>
          </p:nvPr>
        </p:nvSpPr>
        <p:spPr>
          <a:xfrm>
            <a:off x="1620900" y="113500"/>
            <a:ext cx="7272600" cy="4614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latin typeface="Ubuntu"/>
                <a:ea typeface="Ubuntu"/>
                <a:cs typeface="Ubuntu"/>
                <a:sym typeface="Ubuntu"/>
              </a:rPr>
              <a:t>Autres ressources disponibles</a:t>
            </a:r>
            <a:endParaRPr sz="3000">
              <a:latin typeface="Ubuntu"/>
              <a:ea typeface="Ubuntu"/>
              <a:cs typeface="Ubuntu"/>
              <a:sym typeface="Ubuntu"/>
            </a:endParaRPr>
          </a:p>
          <a:p>
            <a:pPr marL="0" lvl="0" indent="0" algn="l" rtl="0">
              <a:lnSpc>
                <a:spcPct val="115000"/>
              </a:lnSpc>
              <a:spcBef>
                <a:spcPts val="3100"/>
              </a:spcBef>
              <a:spcAft>
                <a:spcPts val="0"/>
              </a:spcAft>
              <a:buClr>
                <a:schemeClr val="dk1"/>
              </a:buClr>
              <a:buSzPts val="1100"/>
              <a:buFont typeface="Arial"/>
              <a:buNone/>
            </a:pPr>
            <a:r>
              <a:rPr lang="en" sz="1800">
                <a:solidFill>
                  <a:srgbClr val="FFFFFF"/>
                </a:solidFill>
                <a:latin typeface="Ubuntu"/>
                <a:ea typeface="Ubuntu"/>
                <a:cs typeface="Ubuntu"/>
                <a:sym typeface="Ubuntu"/>
              </a:rPr>
              <a:t>La </a:t>
            </a:r>
            <a:r>
              <a:rPr lang="en" sz="1800" u="sng">
                <a:solidFill>
                  <a:srgbClr val="FFFFFF"/>
                </a:solidFill>
                <a:latin typeface="Ubuntu"/>
                <a:ea typeface="Ubuntu"/>
                <a:cs typeface="Ubuntu"/>
                <a:sym typeface="Ubuntu"/>
                <a:hlinkClick r:id="rId3"/>
              </a:rPr>
              <a:t>CoP des Navigateurs</a:t>
            </a:r>
            <a:r>
              <a:rPr lang="en" sz="1800">
                <a:solidFill>
                  <a:srgbClr val="FFFFFF"/>
                </a:solidFill>
                <a:latin typeface="Ubuntu"/>
                <a:ea typeface="Ubuntu"/>
                <a:cs typeface="Ubuntu"/>
                <a:sym typeface="Ubuntu"/>
              </a:rPr>
              <a:t> a produit ces ressources. </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800">
                <a:solidFill>
                  <a:srgbClr val="FFFFFF"/>
                </a:solidFill>
                <a:latin typeface="Ubuntu"/>
                <a:ea typeface="Ubuntu"/>
                <a:cs typeface="Ubuntu"/>
                <a:sym typeface="Ubuntu"/>
              </a:rPr>
              <a:t>La </a:t>
            </a:r>
            <a:r>
              <a:rPr lang="en" sz="1800" u="sng">
                <a:solidFill>
                  <a:srgbClr val="FFFFFF"/>
                </a:solidFill>
                <a:latin typeface="Ubuntu"/>
                <a:ea typeface="Ubuntu"/>
                <a:cs typeface="Ubuntu"/>
                <a:sym typeface="Ubuntu"/>
                <a:hlinkClick r:id="rId4"/>
              </a:rPr>
              <a:t>CSDM</a:t>
            </a:r>
            <a:r>
              <a:rPr lang="en" sz="1800">
                <a:solidFill>
                  <a:srgbClr val="FFFFFF"/>
                </a:solidFill>
                <a:latin typeface="Ubuntu"/>
                <a:ea typeface="Ubuntu"/>
                <a:cs typeface="Ubuntu"/>
                <a:sym typeface="Ubuntu"/>
              </a:rPr>
              <a:t> a publié sur un site ces ressources. </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800">
                <a:solidFill>
                  <a:srgbClr val="FFFFFF"/>
                </a:solidFill>
                <a:latin typeface="Ubuntu"/>
                <a:ea typeface="Ubuntu"/>
                <a:cs typeface="Ubuntu"/>
                <a:sym typeface="Ubuntu"/>
              </a:rPr>
              <a:t>Idées sur </a:t>
            </a:r>
            <a:r>
              <a:rPr lang="en" sz="1800" u="sng">
                <a:solidFill>
                  <a:srgbClr val="FFFFFF"/>
                </a:solidFill>
                <a:latin typeface="Ubuntu"/>
                <a:ea typeface="Ubuntu"/>
                <a:cs typeface="Ubuntu"/>
                <a:sym typeface="Ubuntu"/>
                <a:hlinkClick r:id="rId5"/>
              </a:rPr>
              <a:t>Pinterest</a:t>
            </a:r>
            <a:r>
              <a:rPr lang="en" sz="1800">
                <a:solidFill>
                  <a:srgbClr val="FFFFFF"/>
                </a:solidFill>
                <a:latin typeface="Ubuntu"/>
                <a:ea typeface="Ubuntu"/>
                <a:cs typeface="Ubuntu"/>
                <a:sym typeface="Ubuntu"/>
              </a:rPr>
              <a:t> </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800">
                <a:solidFill>
                  <a:srgbClr val="FFFFFF"/>
                </a:solidFill>
                <a:latin typeface="Ubuntu"/>
                <a:ea typeface="Ubuntu"/>
                <a:cs typeface="Ubuntu"/>
                <a:sym typeface="Ubuntu"/>
              </a:rPr>
              <a:t>Achat possible : </a:t>
            </a:r>
            <a:r>
              <a:rPr lang="en" sz="1800" u="sng">
                <a:solidFill>
                  <a:srgbClr val="FFFFFF"/>
                </a:solidFill>
                <a:latin typeface="Ubuntu"/>
                <a:ea typeface="Ubuntu"/>
                <a:cs typeface="Ubuntu"/>
                <a:sym typeface="Ubuntu"/>
                <a:hlinkClick r:id="rId6"/>
              </a:rPr>
              <a:t>Blue-Bot® Plaquettes</a:t>
            </a:r>
            <a:r>
              <a:rPr lang="en" sz="1800">
                <a:solidFill>
                  <a:srgbClr val="FFFFFF"/>
                </a:solidFill>
                <a:latin typeface="Ubuntu"/>
                <a:ea typeface="Ubuntu"/>
                <a:cs typeface="Ubuntu"/>
                <a:sym typeface="Ubuntu"/>
              </a:rPr>
              <a:t> de programmation TacTiles</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800" u="sng">
                <a:solidFill>
                  <a:srgbClr val="FFFFFF"/>
                </a:solidFill>
                <a:latin typeface="Ubuntu"/>
                <a:ea typeface="Ubuntu"/>
                <a:cs typeface="Ubuntu"/>
                <a:sym typeface="Ubuntu"/>
                <a:hlinkClick r:id="rId7"/>
              </a:rPr>
              <a:t>Ressources</a:t>
            </a:r>
            <a:r>
              <a:rPr lang="en" sz="1800">
                <a:solidFill>
                  <a:srgbClr val="FFFFFF"/>
                </a:solidFill>
                <a:latin typeface="Ubuntu"/>
                <a:ea typeface="Ubuntu"/>
                <a:cs typeface="Ubuntu"/>
                <a:sym typeface="Ubuntu"/>
              </a:rPr>
              <a:t> en robotique de la CSSMI.</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r>
              <a:rPr lang="en" sz="1800" u="sng">
                <a:solidFill>
                  <a:srgbClr val="FFFFFF"/>
                </a:solidFill>
                <a:latin typeface="Ubuntu"/>
                <a:ea typeface="Ubuntu"/>
                <a:cs typeface="Ubuntu"/>
                <a:sym typeface="Ubuntu"/>
                <a:hlinkClick r:id="rId8"/>
              </a:rPr>
              <a:t>Présentation</a:t>
            </a:r>
            <a:r>
              <a:rPr lang="en" sz="1800">
                <a:solidFill>
                  <a:srgbClr val="FFFFFF"/>
                </a:solidFill>
                <a:latin typeface="Ubuntu"/>
                <a:ea typeface="Ubuntu"/>
                <a:cs typeface="Ubuntu"/>
                <a:sym typeface="Ubuntu"/>
              </a:rPr>
              <a:t> La programmation et la robotique au préscolaire, oui c’est possible!</a:t>
            </a:r>
            <a:endParaRPr sz="1800">
              <a:solidFill>
                <a:srgbClr val="FFFFFF"/>
              </a:solidFill>
              <a:latin typeface="Ubuntu"/>
              <a:ea typeface="Ubuntu"/>
              <a:cs typeface="Ubuntu"/>
              <a:sym typeface="Ubuntu"/>
            </a:endParaRPr>
          </a:p>
          <a:p>
            <a:pPr marL="0" lvl="0" indent="0" algn="l" rtl="0">
              <a:lnSpc>
                <a:spcPct val="115000"/>
              </a:lnSpc>
              <a:spcBef>
                <a:spcPts val="0"/>
              </a:spcBef>
              <a:spcAft>
                <a:spcPts val="0"/>
              </a:spcAft>
              <a:buNone/>
            </a:pPr>
            <a:endParaRPr sz="2400">
              <a:latin typeface="Ubuntu"/>
              <a:ea typeface="Ubuntu"/>
              <a:cs typeface="Ubuntu"/>
              <a:sym typeface="Ubuntu"/>
            </a:endParaRPr>
          </a:p>
          <a:p>
            <a:pPr marL="0" lvl="0" indent="0" algn="l" rtl="0">
              <a:lnSpc>
                <a:spcPct val="115000"/>
              </a:lnSpc>
              <a:spcBef>
                <a:spcPts val="3100"/>
              </a:spcBef>
              <a:spcAft>
                <a:spcPts val="3100"/>
              </a:spcAft>
              <a:buNone/>
            </a:pPr>
            <a:endParaRPr sz="2400">
              <a:latin typeface="Ubuntu"/>
              <a:ea typeface="Ubuntu"/>
              <a:cs typeface="Ubuntu"/>
              <a:sym typeface="Ubuntu"/>
            </a:endParaRPr>
          </a:p>
        </p:txBody>
      </p:sp>
      <p:sp>
        <p:nvSpPr>
          <p:cNvPr id="175" name="Google Shape;175;p23"/>
          <p:cNvSpPr/>
          <p:nvPr/>
        </p:nvSpPr>
        <p:spPr>
          <a:xfrm>
            <a:off x="292625" y="166425"/>
            <a:ext cx="1159739" cy="1022764"/>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177" name="Google Shape;177;p23"/>
          <p:cNvSpPr txBox="1"/>
          <p:nvPr/>
        </p:nvSpPr>
        <p:spPr>
          <a:xfrm>
            <a:off x="587425" y="163400"/>
            <a:ext cx="794400" cy="4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3.</a:t>
            </a:r>
            <a:endParaRPr>
              <a:latin typeface="Sniglet"/>
              <a:ea typeface="Sniglet"/>
              <a:cs typeface="Sniglet"/>
              <a:sym typeface="Sniglet"/>
            </a:endParaRPr>
          </a:p>
        </p:txBody>
      </p:sp>
      <p:pic>
        <p:nvPicPr>
          <p:cNvPr id="178" name="Google Shape;178;p23"/>
          <p:cNvPicPr preferRelativeResize="0"/>
          <p:nvPr/>
        </p:nvPicPr>
        <p:blipFill>
          <a:blip r:embed="rId9">
            <a:alphaModFix/>
          </a:blip>
          <a:stretch>
            <a:fillRect/>
          </a:stretch>
        </p:blipFill>
        <p:spPr>
          <a:xfrm>
            <a:off x="8099148" y="166425"/>
            <a:ext cx="794425" cy="767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ctrTitle"/>
          </p:nvPr>
        </p:nvSpPr>
        <p:spPr>
          <a:xfrm>
            <a:off x="1491025" y="118925"/>
            <a:ext cx="6994800" cy="5024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latin typeface="Ubuntu"/>
                <a:ea typeface="Ubuntu"/>
                <a:cs typeface="Ubuntu"/>
                <a:sym typeface="Ubuntu"/>
              </a:rPr>
              <a:t>Bee-Bot et Blue-Bot, applications avec la tablette</a:t>
            </a:r>
            <a:endParaRPr sz="3000">
              <a:latin typeface="Ubuntu"/>
              <a:ea typeface="Ubuntu"/>
              <a:cs typeface="Ubuntu"/>
              <a:sym typeface="Ubuntu"/>
            </a:endParaRPr>
          </a:p>
          <a:p>
            <a:pPr marL="0" lvl="0" indent="0" algn="l" rtl="0">
              <a:lnSpc>
                <a:spcPct val="115000"/>
              </a:lnSpc>
              <a:spcBef>
                <a:spcPts val="0"/>
              </a:spcBef>
              <a:spcAft>
                <a:spcPts val="0"/>
              </a:spcAft>
              <a:buNone/>
            </a:pPr>
            <a:r>
              <a:rPr lang="en" sz="2000">
                <a:latin typeface="Ubuntu"/>
                <a:ea typeface="Ubuntu"/>
                <a:cs typeface="Ubuntu"/>
                <a:sym typeface="Ubuntu"/>
              </a:rPr>
              <a:t>-Renommer les abeilles et les identifier</a:t>
            </a:r>
            <a:endParaRPr sz="2000">
              <a:latin typeface="Ubuntu"/>
              <a:ea typeface="Ubuntu"/>
              <a:cs typeface="Ubuntu"/>
              <a:sym typeface="Ubuntu"/>
            </a:endParaRPr>
          </a:p>
          <a:p>
            <a:pPr marL="0" lvl="0" indent="0" algn="l" rtl="0">
              <a:lnSpc>
                <a:spcPct val="115000"/>
              </a:lnSpc>
              <a:spcBef>
                <a:spcPts val="0"/>
              </a:spcBef>
              <a:spcAft>
                <a:spcPts val="0"/>
              </a:spcAft>
              <a:buNone/>
            </a:pPr>
            <a:r>
              <a:rPr lang="en" sz="2000">
                <a:latin typeface="Ubuntu"/>
                <a:ea typeface="Ubuntu"/>
                <a:cs typeface="Ubuntu"/>
                <a:sym typeface="Ubuntu"/>
              </a:rPr>
              <a:t>-1,2,3 et 4 </a:t>
            </a:r>
            <a:endParaRPr sz="2000">
              <a:latin typeface="Ubuntu"/>
              <a:ea typeface="Ubuntu"/>
              <a:cs typeface="Ubuntu"/>
              <a:sym typeface="Ubuntu"/>
            </a:endParaRPr>
          </a:p>
          <a:p>
            <a:pPr marL="457200" lvl="0" indent="-355600" algn="l" rtl="0">
              <a:lnSpc>
                <a:spcPct val="115000"/>
              </a:lnSpc>
              <a:spcBef>
                <a:spcPts val="0"/>
              </a:spcBef>
              <a:spcAft>
                <a:spcPts val="0"/>
              </a:spcAft>
              <a:buSzPts val="2000"/>
              <a:buFont typeface="Ubuntu"/>
              <a:buChar char="●"/>
            </a:pPr>
            <a:r>
              <a:rPr lang="en" sz="2000">
                <a:latin typeface="Ubuntu"/>
                <a:ea typeface="Ubuntu"/>
                <a:cs typeface="Ubuntu"/>
                <a:sym typeface="Ubuntu"/>
              </a:rPr>
              <a:t>Pas à pas, programmation basique, répétitions, tourner à 45 degrés</a:t>
            </a:r>
            <a:endParaRPr sz="2000">
              <a:latin typeface="Ubuntu"/>
              <a:ea typeface="Ubuntu"/>
              <a:cs typeface="Ubuntu"/>
              <a:sym typeface="Ubuntu"/>
            </a:endParaRPr>
          </a:p>
          <a:p>
            <a:pPr marL="0" lvl="0" indent="0" algn="l" rtl="0">
              <a:lnSpc>
                <a:spcPct val="115000"/>
              </a:lnSpc>
              <a:spcBef>
                <a:spcPts val="0"/>
              </a:spcBef>
              <a:spcAft>
                <a:spcPts val="0"/>
              </a:spcAft>
              <a:buNone/>
            </a:pPr>
            <a:r>
              <a:rPr lang="en" sz="2000">
                <a:latin typeface="Ubuntu"/>
                <a:ea typeface="Ubuntu"/>
                <a:cs typeface="Ubuntu"/>
                <a:sym typeface="Ubuntu"/>
              </a:rPr>
              <a:t>-Défis sous le symbole de la médaille</a:t>
            </a:r>
            <a:endParaRPr sz="2000">
              <a:latin typeface="Ubuntu"/>
              <a:ea typeface="Ubuntu"/>
              <a:cs typeface="Ubuntu"/>
              <a:sym typeface="Ubuntu"/>
            </a:endParaRPr>
          </a:p>
          <a:p>
            <a:pPr marL="457200" lvl="0" indent="-355600" algn="l" rtl="0">
              <a:lnSpc>
                <a:spcPct val="115000"/>
              </a:lnSpc>
              <a:spcBef>
                <a:spcPts val="0"/>
              </a:spcBef>
              <a:spcAft>
                <a:spcPts val="0"/>
              </a:spcAft>
              <a:buSzPts val="2000"/>
              <a:buFont typeface="Ubuntu"/>
              <a:buChar char="●"/>
            </a:pPr>
            <a:r>
              <a:rPr lang="en" sz="2000">
                <a:latin typeface="Ubuntu"/>
                <a:ea typeface="Ubuntu"/>
                <a:cs typeface="Ubuntu"/>
                <a:sym typeface="Ubuntu"/>
              </a:rPr>
              <a:t>Aller de A à B, obstacles, moins de boutons, instructions aléatoires</a:t>
            </a:r>
            <a:endParaRPr sz="2000">
              <a:latin typeface="Ubuntu"/>
              <a:ea typeface="Ubuntu"/>
              <a:cs typeface="Ubuntu"/>
              <a:sym typeface="Ubuntu"/>
            </a:endParaRPr>
          </a:p>
          <a:p>
            <a:pPr marL="0" lvl="0" indent="0" algn="l" rtl="0">
              <a:lnSpc>
                <a:spcPct val="115000"/>
              </a:lnSpc>
              <a:spcBef>
                <a:spcPts val="0"/>
              </a:spcBef>
              <a:spcAft>
                <a:spcPts val="0"/>
              </a:spcAft>
              <a:buNone/>
            </a:pPr>
            <a:r>
              <a:rPr lang="en" sz="2000">
                <a:latin typeface="Ubuntu"/>
                <a:ea typeface="Ubuntu"/>
                <a:cs typeface="Ubuntu"/>
                <a:sym typeface="Ubuntu"/>
              </a:rPr>
              <a:t>-Ajouter des cartes</a:t>
            </a:r>
            <a:endParaRPr sz="2000">
              <a:latin typeface="Ubuntu"/>
              <a:ea typeface="Ubuntu"/>
              <a:cs typeface="Ubuntu"/>
              <a:sym typeface="Ubuntu"/>
            </a:endParaRPr>
          </a:p>
          <a:p>
            <a:pPr marL="0" lvl="0" indent="0" algn="l" rtl="0">
              <a:lnSpc>
                <a:spcPct val="115000"/>
              </a:lnSpc>
              <a:spcBef>
                <a:spcPts val="0"/>
              </a:spcBef>
              <a:spcAft>
                <a:spcPts val="0"/>
              </a:spcAft>
              <a:buNone/>
            </a:pPr>
            <a:r>
              <a:rPr lang="en" sz="2000">
                <a:latin typeface="Ubuntu"/>
                <a:ea typeface="Ubuntu"/>
                <a:cs typeface="Ubuntu"/>
                <a:sym typeface="Ubuntu"/>
              </a:rPr>
              <a:t>-Utiliser le crayon pour laisser une trace</a:t>
            </a:r>
            <a:endParaRPr sz="2000">
              <a:latin typeface="Ubuntu"/>
              <a:ea typeface="Ubuntu"/>
              <a:cs typeface="Ubuntu"/>
              <a:sym typeface="Ubuntu"/>
            </a:endParaRPr>
          </a:p>
          <a:p>
            <a:pPr marL="0" lvl="0" indent="0" algn="l" rtl="0">
              <a:lnSpc>
                <a:spcPct val="115000"/>
              </a:lnSpc>
              <a:spcBef>
                <a:spcPts val="0"/>
              </a:spcBef>
              <a:spcAft>
                <a:spcPts val="0"/>
              </a:spcAft>
              <a:buNone/>
            </a:pPr>
            <a:r>
              <a:rPr lang="en" sz="2000">
                <a:latin typeface="Ubuntu"/>
                <a:ea typeface="Ubuntu"/>
                <a:cs typeface="Ubuntu"/>
                <a:sym typeface="Ubuntu"/>
              </a:rPr>
              <a:t>-Prendre une photo et importer un photo</a:t>
            </a:r>
            <a:endParaRPr sz="2000">
              <a:latin typeface="Ubuntu"/>
              <a:ea typeface="Ubuntu"/>
              <a:cs typeface="Ubuntu"/>
              <a:sym typeface="Ubuntu"/>
            </a:endParaRPr>
          </a:p>
          <a:p>
            <a:pPr marL="0" lvl="0" indent="0" algn="l" rtl="0">
              <a:lnSpc>
                <a:spcPct val="115000"/>
              </a:lnSpc>
              <a:spcBef>
                <a:spcPts val="0"/>
              </a:spcBef>
              <a:spcAft>
                <a:spcPts val="0"/>
              </a:spcAft>
              <a:buNone/>
            </a:pPr>
            <a:r>
              <a:rPr lang="en" sz="2000">
                <a:latin typeface="Ubuntu"/>
                <a:ea typeface="Ubuntu"/>
                <a:cs typeface="Ubuntu"/>
                <a:sym typeface="Ubuntu"/>
              </a:rPr>
              <a:t>-Partager un travail réalisé avec un iPad</a:t>
            </a:r>
            <a:endParaRPr sz="2000">
              <a:latin typeface="Ubuntu"/>
              <a:ea typeface="Ubuntu"/>
              <a:cs typeface="Ubuntu"/>
              <a:sym typeface="Ubuntu"/>
            </a:endParaRPr>
          </a:p>
          <a:p>
            <a:pPr marL="0" lvl="0" indent="0" algn="l" rtl="0">
              <a:lnSpc>
                <a:spcPct val="115000"/>
              </a:lnSpc>
              <a:spcBef>
                <a:spcPts val="0"/>
              </a:spcBef>
              <a:spcAft>
                <a:spcPts val="0"/>
              </a:spcAft>
              <a:buNone/>
            </a:pPr>
            <a:endParaRPr sz="2400">
              <a:latin typeface="Ubuntu"/>
              <a:ea typeface="Ubuntu"/>
              <a:cs typeface="Ubuntu"/>
              <a:sym typeface="Ubuntu"/>
            </a:endParaRPr>
          </a:p>
          <a:p>
            <a:pPr marL="0" lvl="0" indent="0" algn="l" rtl="0">
              <a:lnSpc>
                <a:spcPct val="115000"/>
              </a:lnSpc>
              <a:spcBef>
                <a:spcPts val="3100"/>
              </a:spcBef>
              <a:spcAft>
                <a:spcPts val="0"/>
              </a:spcAft>
              <a:buNone/>
            </a:pPr>
            <a:endParaRPr sz="3000">
              <a:latin typeface="Ubuntu"/>
              <a:ea typeface="Ubuntu"/>
              <a:cs typeface="Ubuntu"/>
              <a:sym typeface="Ubuntu"/>
            </a:endParaRPr>
          </a:p>
          <a:p>
            <a:pPr marL="0" lvl="0" indent="0" algn="l" rtl="0">
              <a:lnSpc>
                <a:spcPct val="115000"/>
              </a:lnSpc>
              <a:spcBef>
                <a:spcPts val="3100"/>
              </a:spcBef>
              <a:spcAft>
                <a:spcPts val="3100"/>
              </a:spcAft>
              <a:buNone/>
            </a:pPr>
            <a:endParaRPr sz="3000"/>
          </a:p>
        </p:txBody>
      </p:sp>
      <p:sp>
        <p:nvSpPr>
          <p:cNvPr id="184" name="Google Shape;184;p24"/>
          <p:cNvSpPr/>
          <p:nvPr/>
        </p:nvSpPr>
        <p:spPr>
          <a:xfrm>
            <a:off x="292625" y="166425"/>
            <a:ext cx="1130129" cy="1111945"/>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186" name="Google Shape;186;p24"/>
          <p:cNvSpPr txBox="1"/>
          <p:nvPr/>
        </p:nvSpPr>
        <p:spPr>
          <a:xfrm>
            <a:off x="435025" y="255225"/>
            <a:ext cx="835200" cy="64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4.</a:t>
            </a:r>
            <a:endParaRPr>
              <a:latin typeface="Sniglet"/>
              <a:ea typeface="Sniglet"/>
              <a:cs typeface="Sniglet"/>
              <a:sym typeface="Sniglet"/>
            </a:endParaRPr>
          </a:p>
        </p:txBody>
      </p:sp>
      <p:pic>
        <p:nvPicPr>
          <p:cNvPr id="187" name="Google Shape;187;p24"/>
          <p:cNvPicPr preferRelativeResize="0"/>
          <p:nvPr/>
        </p:nvPicPr>
        <p:blipFill>
          <a:blip r:embed="rId3">
            <a:alphaModFix/>
          </a:blip>
          <a:stretch>
            <a:fillRect/>
          </a:stretch>
        </p:blipFill>
        <p:spPr>
          <a:xfrm>
            <a:off x="8090073" y="265125"/>
            <a:ext cx="794425" cy="767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ctrTitle"/>
          </p:nvPr>
        </p:nvSpPr>
        <p:spPr>
          <a:xfrm>
            <a:off x="1574375" y="325125"/>
            <a:ext cx="6587400" cy="3931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u="sng">
                <a:solidFill>
                  <a:schemeClr val="hlink"/>
                </a:solidFill>
                <a:latin typeface="Ubuntu"/>
                <a:ea typeface="Ubuntu"/>
                <a:cs typeface="Ubuntu"/>
                <a:sym typeface="Ubuntu"/>
                <a:hlinkClick r:id="rId3"/>
              </a:rPr>
              <a:t>Exploration de ressources</a:t>
            </a:r>
            <a:endParaRPr sz="3000">
              <a:latin typeface="Ubuntu"/>
              <a:ea typeface="Ubuntu"/>
              <a:cs typeface="Ubuntu"/>
              <a:sym typeface="Ubuntu"/>
            </a:endParaRPr>
          </a:p>
          <a:p>
            <a:pPr marL="0" lvl="0" indent="0" algn="l" rtl="0">
              <a:lnSpc>
                <a:spcPct val="115000"/>
              </a:lnSpc>
              <a:spcBef>
                <a:spcPts val="3100"/>
              </a:spcBef>
              <a:spcAft>
                <a:spcPts val="0"/>
              </a:spcAft>
              <a:buNone/>
            </a:pPr>
            <a:r>
              <a:rPr lang="en" sz="3000">
                <a:latin typeface="Ubuntu"/>
                <a:ea typeface="Ubuntu"/>
                <a:cs typeface="Ubuntu"/>
                <a:sym typeface="Ubuntu"/>
              </a:rPr>
              <a:t>Tâches SA ou SAÉ :</a:t>
            </a:r>
            <a:endParaRPr sz="3000">
              <a:latin typeface="Ubuntu"/>
              <a:ea typeface="Ubuntu"/>
              <a:cs typeface="Ubuntu"/>
              <a:sym typeface="Ubuntu"/>
            </a:endParaRPr>
          </a:p>
          <a:p>
            <a:pPr marL="0" lvl="0" indent="0" algn="l" rtl="0">
              <a:lnSpc>
                <a:spcPct val="115000"/>
              </a:lnSpc>
              <a:spcBef>
                <a:spcPts val="3100"/>
              </a:spcBef>
              <a:spcAft>
                <a:spcPts val="0"/>
              </a:spcAft>
              <a:buNone/>
            </a:pPr>
            <a:r>
              <a:rPr lang="en" sz="3000">
                <a:latin typeface="Ubuntu"/>
                <a:ea typeface="Ubuntu"/>
                <a:cs typeface="Ubuntu"/>
                <a:sym typeface="Ubuntu"/>
              </a:rPr>
              <a:t>-Tapis avec des obstacles</a:t>
            </a:r>
            <a:endParaRPr sz="3000">
              <a:latin typeface="Ubuntu"/>
              <a:ea typeface="Ubuntu"/>
              <a:cs typeface="Ubuntu"/>
              <a:sym typeface="Ubuntu"/>
            </a:endParaRPr>
          </a:p>
          <a:p>
            <a:pPr marL="0" lvl="0" indent="0" algn="l" rtl="0">
              <a:lnSpc>
                <a:spcPct val="115000"/>
              </a:lnSpc>
              <a:spcBef>
                <a:spcPts val="3100"/>
              </a:spcBef>
              <a:spcAft>
                <a:spcPts val="0"/>
              </a:spcAft>
              <a:buNone/>
            </a:pPr>
            <a:endParaRPr sz="3000">
              <a:latin typeface="Ubuntu"/>
              <a:ea typeface="Ubuntu"/>
              <a:cs typeface="Ubuntu"/>
              <a:sym typeface="Ubuntu"/>
            </a:endParaRPr>
          </a:p>
          <a:p>
            <a:pPr marL="0" lvl="0" indent="0" algn="l" rtl="0">
              <a:lnSpc>
                <a:spcPct val="115000"/>
              </a:lnSpc>
              <a:spcBef>
                <a:spcPts val="3100"/>
              </a:spcBef>
              <a:spcAft>
                <a:spcPts val="3100"/>
              </a:spcAft>
              <a:buNone/>
            </a:pPr>
            <a:endParaRPr sz="2400"/>
          </a:p>
        </p:txBody>
      </p:sp>
      <p:sp>
        <p:nvSpPr>
          <p:cNvPr id="193" name="Google Shape;193;p25"/>
          <p:cNvSpPr/>
          <p:nvPr/>
        </p:nvSpPr>
        <p:spPr>
          <a:xfrm>
            <a:off x="292625" y="166425"/>
            <a:ext cx="1169609" cy="1161565"/>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195" name="Google Shape;195;p25"/>
          <p:cNvSpPr txBox="1"/>
          <p:nvPr/>
        </p:nvSpPr>
        <p:spPr>
          <a:xfrm>
            <a:off x="247400" y="325113"/>
            <a:ext cx="1063200" cy="69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5.</a:t>
            </a:r>
            <a:endParaRPr>
              <a:latin typeface="Sniglet"/>
              <a:ea typeface="Sniglet"/>
              <a:cs typeface="Sniglet"/>
              <a:sym typeface="Sniglet"/>
            </a:endParaRPr>
          </a:p>
        </p:txBody>
      </p:sp>
      <p:pic>
        <p:nvPicPr>
          <p:cNvPr id="196" name="Google Shape;196;p25"/>
          <p:cNvPicPr preferRelativeResize="0"/>
          <p:nvPr/>
        </p:nvPicPr>
        <p:blipFill>
          <a:blip r:embed="rId4">
            <a:alphaModFix/>
          </a:blip>
          <a:stretch>
            <a:fillRect/>
          </a:stretch>
        </p:blipFill>
        <p:spPr>
          <a:xfrm>
            <a:off x="8161748" y="166425"/>
            <a:ext cx="794425" cy="767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ctrTitle"/>
          </p:nvPr>
        </p:nvSpPr>
        <p:spPr>
          <a:xfrm>
            <a:off x="1475100" y="389475"/>
            <a:ext cx="6561300" cy="1668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u="sng">
                <a:solidFill>
                  <a:schemeClr val="hlink"/>
                </a:solidFill>
                <a:latin typeface="Ubuntu"/>
                <a:ea typeface="Ubuntu"/>
                <a:cs typeface="Ubuntu"/>
                <a:sym typeface="Ubuntu"/>
                <a:hlinkClick r:id="rId3"/>
              </a:rPr>
              <a:t>Partage d’exploration ou de réflexion et de production</a:t>
            </a:r>
            <a:endParaRPr sz="2400">
              <a:latin typeface="Ubuntu"/>
              <a:ea typeface="Ubuntu"/>
              <a:cs typeface="Ubuntu"/>
              <a:sym typeface="Ubuntu"/>
            </a:endParaRPr>
          </a:p>
          <a:p>
            <a:pPr marL="0" lvl="0" indent="0" algn="l" rtl="0">
              <a:lnSpc>
                <a:spcPct val="115000"/>
              </a:lnSpc>
              <a:spcBef>
                <a:spcPts val="3100"/>
              </a:spcBef>
              <a:spcAft>
                <a:spcPts val="0"/>
              </a:spcAft>
              <a:buNone/>
            </a:pPr>
            <a:r>
              <a:rPr lang="en" sz="2400">
                <a:latin typeface="Ubuntu"/>
                <a:ea typeface="Ubuntu"/>
                <a:cs typeface="Ubuntu"/>
                <a:sym typeface="Ubuntu"/>
              </a:rPr>
              <a:t>Intention : au moins un commentaire par participant </a:t>
            </a:r>
            <a:endParaRPr sz="2400">
              <a:latin typeface="Ubuntu"/>
              <a:ea typeface="Ubuntu"/>
              <a:cs typeface="Ubuntu"/>
              <a:sym typeface="Ubuntu"/>
            </a:endParaRPr>
          </a:p>
          <a:p>
            <a:pPr marL="0" lvl="0" indent="0" algn="l" rtl="0">
              <a:spcBef>
                <a:spcPts val="3100"/>
              </a:spcBef>
              <a:spcAft>
                <a:spcPts val="0"/>
              </a:spcAft>
              <a:buClr>
                <a:schemeClr val="dk1"/>
              </a:buClr>
              <a:buSzPts val="1100"/>
              <a:buFont typeface="Arial"/>
              <a:buNone/>
            </a:pPr>
            <a:r>
              <a:rPr lang="en" sz="2400">
                <a:solidFill>
                  <a:schemeClr val="lt1"/>
                </a:solidFill>
                <a:latin typeface="Ubuntu"/>
                <a:ea typeface="Ubuntu"/>
                <a:cs typeface="Ubuntu"/>
                <a:sym typeface="Ubuntu"/>
              </a:rPr>
              <a:t>-Comment réinvestir?</a:t>
            </a:r>
            <a:endParaRPr sz="2400">
              <a:solidFill>
                <a:schemeClr val="lt1"/>
              </a:solidFill>
              <a:latin typeface="Ubuntu"/>
              <a:ea typeface="Ubuntu"/>
              <a:cs typeface="Ubuntu"/>
              <a:sym typeface="Ubuntu"/>
            </a:endParaRPr>
          </a:p>
          <a:p>
            <a:pPr marL="0" lvl="0" indent="0" algn="l" rtl="0">
              <a:spcBef>
                <a:spcPts val="600"/>
              </a:spcBef>
              <a:spcAft>
                <a:spcPts val="0"/>
              </a:spcAft>
              <a:buClr>
                <a:schemeClr val="dk1"/>
              </a:buClr>
              <a:buSzPts val="1100"/>
              <a:buFont typeface="Arial"/>
              <a:buNone/>
            </a:pPr>
            <a:r>
              <a:rPr lang="en" sz="2400">
                <a:solidFill>
                  <a:schemeClr val="lt1"/>
                </a:solidFill>
                <a:latin typeface="Ubuntu"/>
                <a:ea typeface="Ubuntu"/>
                <a:cs typeface="Ubuntu"/>
                <a:sym typeface="Ubuntu"/>
              </a:rPr>
              <a:t>-Quelles sont les contraintes?</a:t>
            </a:r>
            <a:endParaRPr sz="2400">
              <a:solidFill>
                <a:schemeClr val="lt1"/>
              </a:solidFill>
              <a:latin typeface="Ubuntu"/>
              <a:ea typeface="Ubuntu"/>
              <a:cs typeface="Ubuntu"/>
              <a:sym typeface="Ubuntu"/>
            </a:endParaRPr>
          </a:p>
          <a:p>
            <a:pPr marL="0" lvl="0" indent="0" algn="l" rtl="0">
              <a:spcBef>
                <a:spcPts val="600"/>
              </a:spcBef>
              <a:spcAft>
                <a:spcPts val="0"/>
              </a:spcAft>
              <a:buClr>
                <a:schemeClr val="dk1"/>
              </a:buClr>
              <a:buSzPts val="1100"/>
              <a:buFont typeface="Arial"/>
              <a:buNone/>
            </a:pPr>
            <a:r>
              <a:rPr lang="en" sz="2400">
                <a:solidFill>
                  <a:schemeClr val="lt1"/>
                </a:solidFill>
                <a:latin typeface="Ubuntu"/>
                <a:ea typeface="Ubuntu"/>
                <a:cs typeface="Ubuntu"/>
                <a:sym typeface="Ubuntu"/>
              </a:rPr>
              <a:t>-Quels sont les liens avec le PFEQ?</a:t>
            </a:r>
            <a:endParaRPr sz="2400">
              <a:solidFill>
                <a:schemeClr val="lt1"/>
              </a:solidFill>
              <a:latin typeface="Ubuntu"/>
              <a:ea typeface="Ubuntu"/>
              <a:cs typeface="Ubuntu"/>
              <a:sym typeface="Ubuntu"/>
            </a:endParaRPr>
          </a:p>
          <a:p>
            <a:pPr marL="0" lvl="0" indent="0" algn="l" rtl="0">
              <a:spcBef>
                <a:spcPts val="600"/>
              </a:spcBef>
              <a:spcAft>
                <a:spcPts val="0"/>
              </a:spcAft>
              <a:buClr>
                <a:schemeClr val="dk1"/>
              </a:buClr>
              <a:buSzPts val="1100"/>
              <a:buFont typeface="Arial"/>
              <a:buNone/>
            </a:pPr>
            <a:r>
              <a:rPr lang="en" sz="2400">
                <a:solidFill>
                  <a:schemeClr val="lt1"/>
                </a:solidFill>
                <a:latin typeface="Ubuntu"/>
                <a:ea typeface="Ubuntu"/>
                <a:cs typeface="Ubuntu"/>
                <a:sym typeface="Ubuntu"/>
              </a:rPr>
              <a:t>-Quelles sont les avantages?</a:t>
            </a:r>
            <a:endParaRPr sz="2400">
              <a:latin typeface="Ubuntu"/>
              <a:ea typeface="Ubuntu"/>
              <a:cs typeface="Ubuntu"/>
              <a:sym typeface="Ubuntu"/>
            </a:endParaRPr>
          </a:p>
        </p:txBody>
      </p:sp>
      <p:sp>
        <p:nvSpPr>
          <p:cNvPr id="202" name="Google Shape;202;p26"/>
          <p:cNvSpPr/>
          <p:nvPr/>
        </p:nvSpPr>
        <p:spPr>
          <a:xfrm>
            <a:off x="292625" y="166425"/>
            <a:ext cx="1013698" cy="1049365"/>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
        <p:nvSpPr>
          <p:cNvPr id="204" name="Google Shape;204;p26"/>
          <p:cNvSpPr txBox="1"/>
          <p:nvPr/>
        </p:nvSpPr>
        <p:spPr>
          <a:xfrm>
            <a:off x="359400" y="99900"/>
            <a:ext cx="933600" cy="76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6.</a:t>
            </a:r>
            <a:endParaRPr>
              <a:latin typeface="Sniglet"/>
              <a:ea typeface="Sniglet"/>
              <a:cs typeface="Sniglet"/>
              <a:sym typeface="Sniglet"/>
            </a:endParaRPr>
          </a:p>
        </p:txBody>
      </p:sp>
      <p:pic>
        <p:nvPicPr>
          <p:cNvPr id="205" name="Google Shape;205;p26"/>
          <p:cNvPicPr preferRelativeResize="0"/>
          <p:nvPr/>
        </p:nvPicPr>
        <p:blipFill>
          <a:blip r:embed="rId4">
            <a:alphaModFix/>
          </a:blip>
          <a:stretch>
            <a:fillRect/>
          </a:stretch>
        </p:blipFill>
        <p:spPr>
          <a:xfrm>
            <a:off x="8036523" y="280800"/>
            <a:ext cx="794425" cy="767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
        <p:nvSpPr>
          <p:cNvPr id="211" name="Google Shape;211;p27"/>
          <p:cNvSpPr/>
          <p:nvPr/>
        </p:nvSpPr>
        <p:spPr>
          <a:xfrm>
            <a:off x="211975" y="262075"/>
            <a:ext cx="3118044" cy="2916190"/>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txBox="1"/>
          <p:nvPr/>
        </p:nvSpPr>
        <p:spPr>
          <a:xfrm>
            <a:off x="811125" y="818100"/>
            <a:ext cx="2090400" cy="64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FFFFFF"/>
                </a:solidFill>
                <a:latin typeface="Ubuntu"/>
                <a:ea typeface="Ubuntu"/>
                <a:cs typeface="Ubuntu"/>
                <a:sym typeface="Ubuntu"/>
              </a:rPr>
              <a:t>Demande d’un badge de participation et de technologie</a:t>
            </a:r>
            <a:endParaRPr sz="2200">
              <a:solidFill>
                <a:srgbClr val="FFFFFF"/>
              </a:solidFill>
              <a:latin typeface="Ubuntu"/>
              <a:ea typeface="Ubuntu"/>
              <a:cs typeface="Ubuntu"/>
              <a:sym typeface="Ubuntu"/>
            </a:endParaRPr>
          </a:p>
        </p:txBody>
      </p:sp>
      <p:pic>
        <p:nvPicPr>
          <p:cNvPr id="213" name="Google Shape;213;p27"/>
          <p:cNvPicPr preferRelativeResize="0"/>
          <p:nvPr/>
        </p:nvPicPr>
        <p:blipFill>
          <a:blip r:embed="rId3">
            <a:alphaModFix/>
          </a:blip>
          <a:stretch>
            <a:fillRect/>
          </a:stretch>
        </p:blipFill>
        <p:spPr>
          <a:xfrm>
            <a:off x="288050" y="3433125"/>
            <a:ext cx="1550875" cy="1341500"/>
          </a:xfrm>
          <a:prstGeom prst="rect">
            <a:avLst/>
          </a:prstGeom>
          <a:noFill/>
          <a:ln>
            <a:noFill/>
          </a:ln>
        </p:spPr>
      </p:pic>
      <p:pic>
        <p:nvPicPr>
          <p:cNvPr id="214" name="Google Shape;214;p27"/>
          <p:cNvPicPr preferRelativeResize="0"/>
          <p:nvPr/>
        </p:nvPicPr>
        <p:blipFill>
          <a:blip r:embed="rId4">
            <a:alphaModFix/>
          </a:blip>
          <a:stretch>
            <a:fillRect/>
          </a:stretch>
        </p:blipFill>
        <p:spPr>
          <a:xfrm>
            <a:off x="7408575" y="3528078"/>
            <a:ext cx="1466950" cy="1268925"/>
          </a:xfrm>
          <a:prstGeom prst="rect">
            <a:avLst/>
          </a:prstGeom>
          <a:noFill/>
          <a:ln>
            <a:noFill/>
          </a:ln>
        </p:spPr>
      </p:pic>
      <p:sp>
        <p:nvSpPr>
          <p:cNvPr id="215" name="Google Shape;215;p27"/>
          <p:cNvSpPr txBox="1"/>
          <p:nvPr/>
        </p:nvSpPr>
        <p:spPr>
          <a:xfrm>
            <a:off x="3601175" y="131910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2000">
                <a:solidFill>
                  <a:srgbClr val="FFFFFF"/>
                </a:solidFill>
                <a:latin typeface="Varela Round"/>
                <a:ea typeface="Varela Round"/>
                <a:cs typeface="Varela Round"/>
                <a:sym typeface="Varela Round"/>
              </a:rPr>
              <a:t>Lien sur Campus Récit</a:t>
            </a:r>
            <a:endParaRPr sz="2000">
              <a:solidFill>
                <a:srgbClr val="FFFFFF"/>
              </a:solidFill>
              <a:latin typeface="Varela Round"/>
              <a:ea typeface="Varela Round"/>
              <a:cs typeface="Varela Round"/>
              <a:sym typeface="Varela Round"/>
            </a:endParaRPr>
          </a:p>
          <a:p>
            <a:pPr marL="457200" lvl="0" indent="-355600" algn="l" rtl="0">
              <a:spcBef>
                <a:spcPts val="600"/>
              </a:spcBef>
              <a:spcAft>
                <a:spcPts val="0"/>
              </a:spcAft>
              <a:buClr>
                <a:srgbClr val="FFFFFF"/>
              </a:buClr>
              <a:buSzPts val="2000"/>
              <a:buFont typeface="Varela Round"/>
              <a:buChar char="-"/>
            </a:pPr>
            <a:r>
              <a:rPr lang="en" sz="2000">
                <a:solidFill>
                  <a:srgbClr val="FFFFFF"/>
                </a:solidFill>
                <a:latin typeface="Varela Round"/>
                <a:ea typeface="Varela Round"/>
                <a:cs typeface="Varela Round"/>
                <a:sym typeface="Varela Round"/>
              </a:rPr>
              <a:t>Se créer un compte </a:t>
            </a:r>
            <a:endParaRPr sz="2000">
              <a:solidFill>
                <a:srgbClr val="FFFFFF"/>
              </a:solidFill>
              <a:latin typeface="Varela Round"/>
              <a:ea typeface="Varela Round"/>
              <a:cs typeface="Varela Round"/>
              <a:sym typeface="Varela Round"/>
            </a:endParaRPr>
          </a:p>
          <a:p>
            <a:pPr marL="457200" lvl="0" indent="-355600" algn="l" rtl="0">
              <a:spcBef>
                <a:spcPts val="0"/>
              </a:spcBef>
              <a:spcAft>
                <a:spcPts val="0"/>
              </a:spcAft>
              <a:buClr>
                <a:srgbClr val="FFFFFF"/>
              </a:buClr>
              <a:buSzPts val="2000"/>
              <a:buFont typeface="Varela Round"/>
              <a:buChar char="-"/>
            </a:pPr>
            <a:r>
              <a:rPr lang="en" sz="2000">
                <a:solidFill>
                  <a:srgbClr val="FFFFFF"/>
                </a:solidFill>
                <a:latin typeface="Varela Round"/>
                <a:ea typeface="Varela Round"/>
                <a:cs typeface="Varela Round"/>
                <a:sym typeface="Varela Round"/>
              </a:rPr>
              <a:t>S’inscrire </a:t>
            </a:r>
            <a:r>
              <a:rPr lang="en" sz="2000" u="sng">
                <a:solidFill>
                  <a:schemeClr val="hlink"/>
                </a:solidFill>
                <a:latin typeface="Varela Round"/>
                <a:ea typeface="Varela Round"/>
                <a:cs typeface="Varela Round"/>
                <a:sym typeface="Varela Round"/>
                <a:hlinkClick r:id="rId5"/>
              </a:rPr>
              <a:t>au cours</a:t>
            </a:r>
            <a:endParaRPr sz="2000">
              <a:solidFill>
                <a:srgbClr val="FFFFFF"/>
              </a:solidFill>
              <a:latin typeface="Varela Round"/>
              <a:ea typeface="Varela Round"/>
              <a:cs typeface="Varela Round"/>
              <a:sym typeface="Varela Round"/>
            </a:endParaRPr>
          </a:p>
          <a:p>
            <a:pPr marL="457200" lvl="0" indent="-355600" algn="l" rtl="0">
              <a:spcBef>
                <a:spcPts val="0"/>
              </a:spcBef>
              <a:spcAft>
                <a:spcPts val="0"/>
              </a:spcAft>
              <a:buClr>
                <a:srgbClr val="FFFFFF"/>
              </a:buClr>
              <a:buSzPts val="2000"/>
              <a:buFont typeface="Varela Round"/>
              <a:buChar char="-"/>
            </a:pPr>
            <a:r>
              <a:rPr lang="en" sz="2000">
                <a:solidFill>
                  <a:srgbClr val="FFFFFF"/>
                </a:solidFill>
                <a:latin typeface="Varela Round"/>
                <a:ea typeface="Varela Round"/>
                <a:cs typeface="Varela Round"/>
                <a:sym typeface="Varela Round"/>
              </a:rPr>
              <a:t>Remplir la demande au bas de la page avec le nom CSPO et la date 11 déc 2019</a:t>
            </a:r>
            <a:endParaRPr>
              <a:solidFill>
                <a:srgbClr val="FFFFFF"/>
              </a:solidFill>
            </a:endParaRPr>
          </a:p>
        </p:txBody>
      </p:sp>
      <p:pic>
        <p:nvPicPr>
          <p:cNvPr id="216" name="Google Shape;216;p27"/>
          <p:cNvPicPr preferRelativeResize="0"/>
          <p:nvPr/>
        </p:nvPicPr>
        <p:blipFill>
          <a:blip r:embed="rId6">
            <a:alphaModFix/>
          </a:blip>
          <a:stretch>
            <a:fillRect/>
          </a:stretch>
        </p:blipFill>
        <p:spPr>
          <a:xfrm>
            <a:off x="8221708" y="175525"/>
            <a:ext cx="662767" cy="640201"/>
          </a:xfrm>
          <a:prstGeom prst="rect">
            <a:avLst/>
          </a:prstGeom>
          <a:noFill/>
          <a:ln>
            <a:noFill/>
          </a:ln>
        </p:spPr>
      </p:pic>
      <p:pic>
        <p:nvPicPr>
          <p:cNvPr id="217" name="Google Shape;217;p27"/>
          <p:cNvPicPr preferRelativeResize="0"/>
          <p:nvPr/>
        </p:nvPicPr>
        <p:blipFill>
          <a:blip r:embed="rId7">
            <a:alphaModFix/>
          </a:blip>
          <a:stretch>
            <a:fillRect/>
          </a:stretch>
        </p:blipFill>
        <p:spPr>
          <a:xfrm>
            <a:off x="6747624" y="221424"/>
            <a:ext cx="1147412" cy="1147412"/>
          </a:xfrm>
          <a:prstGeom prst="rect">
            <a:avLst/>
          </a:prstGeom>
          <a:noFill/>
          <a:ln>
            <a:noFill/>
          </a:ln>
        </p:spPr>
      </p:pic>
      <p:pic>
        <p:nvPicPr>
          <p:cNvPr id="218" name="Google Shape;218;p27"/>
          <p:cNvPicPr preferRelativeResize="0"/>
          <p:nvPr/>
        </p:nvPicPr>
        <p:blipFill>
          <a:blip r:embed="rId8">
            <a:alphaModFix/>
          </a:blip>
          <a:stretch>
            <a:fillRect/>
          </a:stretch>
        </p:blipFill>
        <p:spPr>
          <a:xfrm>
            <a:off x="7691744" y="1526725"/>
            <a:ext cx="1231518" cy="922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ctrTitle" idx="4294967295"/>
          </p:nvPr>
        </p:nvSpPr>
        <p:spPr>
          <a:xfrm>
            <a:off x="1822500" y="1202350"/>
            <a:ext cx="5457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Merci!</a:t>
            </a:r>
            <a:endParaRPr sz="4800"/>
          </a:p>
        </p:txBody>
      </p:sp>
      <p:sp>
        <p:nvSpPr>
          <p:cNvPr id="224" name="Google Shape;224;p28"/>
          <p:cNvSpPr txBox="1">
            <a:spLocks noGrp="1"/>
          </p:cNvSpPr>
          <p:nvPr>
            <p:ph type="subTitle" idx="4294967295"/>
          </p:nvPr>
        </p:nvSpPr>
        <p:spPr>
          <a:xfrm>
            <a:off x="1275150" y="2376679"/>
            <a:ext cx="6593700" cy="2327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a:t>D’autres questions?</a:t>
            </a:r>
            <a:endParaRPr sz="3600"/>
          </a:p>
          <a:p>
            <a:pPr marL="0" lvl="0" indent="0" algn="ctr" rtl="0">
              <a:spcBef>
                <a:spcPts val="600"/>
              </a:spcBef>
              <a:spcAft>
                <a:spcPts val="0"/>
              </a:spcAft>
              <a:buNone/>
            </a:pPr>
            <a:endParaRPr>
              <a:solidFill>
                <a:schemeClr val="lt1"/>
              </a:solidFill>
            </a:endParaRPr>
          </a:p>
          <a:p>
            <a:pPr marL="0" lvl="0" indent="0" algn="ctr" rtl="0">
              <a:spcBef>
                <a:spcPts val="600"/>
              </a:spcBef>
              <a:spcAft>
                <a:spcPts val="0"/>
              </a:spcAft>
              <a:buNone/>
            </a:pPr>
            <a:r>
              <a:rPr lang="en" u="sng">
                <a:solidFill>
                  <a:schemeClr val="hlink"/>
                </a:solidFill>
                <a:hlinkClick r:id="rId3"/>
              </a:rPr>
              <a:t>sonya.fiset@recitmst.qc.ca</a:t>
            </a:r>
            <a:endParaRPr>
              <a:solidFill>
                <a:schemeClr val="lt1"/>
              </a:solidFill>
            </a:endParaRPr>
          </a:p>
          <a:p>
            <a:pPr marL="0" lvl="0" indent="0" algn="ctr" rtl="0">
              <a:spcBef>
                <a:spcPts val="0"/>
              </a:spcBef>
              <a:spcAft>
                <a:spcPts val="0"/>
              </a:spcAft>
              <a:buNone/>
            </a:pPr>
            <a:endParaRPr>
              <a:solidFill>
                <a:schemeClr val="lt1"/>
              </a:solidFill>
            </a:endParaRPr>
          </a:p>
        </p:txBody>
      </p:sp>
      <p:sp>
        <p:nvSpPr>
          <p:cNvPr id="225" name="Google Shape;225;p28"/>
          <p:cNvSpPr/>
          <p:nvPr/>
        </p:nvSpPr>
        <p:spPr>
          <a:xfrm>
            <a:off x="3799402" y="205157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pic>
        <p:nvPicPr>
          <p:cNvPr id="227" name="Google Shape;227;p28">
            <a:hlinkClick r:id="rId4"/>
          </p:cNvPr>
          <p:cNvPicPr preferRelativeResize="0"/>
          <p:nvPr/>
        </p:nvPicPr>
        <p:blipFill>
          <a:blip r:embed="rId5">
            <a:alphaModFix/>
          </a:blip>
          <a:stretch>
            <a:fillRect/>
          </a:stretch>
        </p:blipFill>
        <p:spPr>
          <a:xfrm>
            <a:off x="713925" y="4461199"/>
            <a:ext cx="1273650" cy="447075"/>
          </a:xfrm>
          <a:prstGeom prst="rect">
            <a:avLst/>
          </a:prstGeom>
          <a:noFill/>
          <a:ln>
            <a:noFill/>
          </a:ln>
        </p:spPr>
      </p:pic>
      <p:sp>
        <p:nvSpPr>
          <p:cNvPr id="228" name="Google Shape;228;p28"/>
          <p:cNvSpPr/>
          <p:nvPr/>
        </p:nvSpPr>
        <p:spPr>
          <a:xfrm>
            <a:off x="1760247" y="1359555"/>
            <a:ext cx="943393" cy="831797"/>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28"/>
          <p:cNvPicPr preferRelativeResize="0"/>
          <p:nvPr/>
        </p:nvPicPr>
        <p:blipFill>
          <a:blip r:embed="rId6">
            <a:alphaModFix/>
          </a:blip>
          <a:stretch>
            <a:fillRect/>
          </a:stretch>
        </p:blipFill>
        <p:spPr>
          <a:xfrm>
            <a:off x="7610825" y="175525"/>
            <a:ext cx="1273650" cy="12302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p:nvPr/>
        </p:nvSpPr>
        <p:spPr>
          <a:xfrm>
            <a:off x="6248575" y="3120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FFFFFF"/>
                </a:solidFill>
                <a:latin typeface="Sniglet"/>
                <a:ea typeface="Sniglet"/>
                <a:cs typeface="Sniglet"/>
                <a:sym typeface="Sniglet"/>
              </a:rPr>
              <a:t>SlidesCarnival icons are editable shapes. </a:t>
            </a: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r>
              <a:rPr lang="en" sz="900">
                <a:solidFill>
                  <a:srgbClr val="FFFFFF"/>
                </a:solidFill>
                <a:latin typeface="Sniglet"/>
                <a:ea typeface="Sniglet"/>
                <a:cs typeface="Sniglet"/>
                <a:sym typeface="Sniglet"/>
              </a:rPr>
              <a:t>This means that you can:</a:t>
            </a:r>
            <a:endParaRPr sz="900">
              <a:solidFill>
                <a:srgbClr val="FFFFFF"/>
              </a:solidFill>
              <a:latin typeface="Sniglet"/>
              <a:ea typeface="Sniglet"/>
              <a:cs typeface="Sniglet"/>
              <a:sym typeface="Sniglet"/>
            </a:endParaRPr>
          </a:p>
          <a:p>
            <a:pPr marL="457200" lvl="0" indent="-285750" algn="l" rtl="0">
              <a:spcBef>
                <a:spcPts val="0"/>
              </a:spcBef>
              <a:spcAft>
                <a:spcPts val="0"/>
              </a:spcAft>
              <a:buClr>
                <a:srgbClr val="FFFFFF"/>
              </a:buClr>
              <a:buSzPts val="900"/>
              <a:buFont typeface="Sniglet"/>
              <a:buChar char="●"/>
            </a:pPr>
            <a:r>
              <a:rPr lang="en" sz="900">
                <a:solidFill>
                  <a:srgbClr val="FFFFFF"/>
                </a:solidFill>
                <a:latin typeface="Sniglet"/>
                <a:ea typeface="Sniglet"/>
                <a:cs typeface="Sniglet"/>
                <a:sym typeface="Sniglet"/>
              </a:rPr>
              <a:t>Resize them without losing quality.</a:t>
            </a:r>
            <a:endParaRPr sz="900">
              <a:solidFill>
                <a:srgbClr val="FFFFFF"/>
              </a:solidFill>
              <a:latin typeface="Sniglet"/>
              <a:ea typeface="Sniglet"/>
              <a:cs typeface="Sniglet"/>
              <a:sym typeface="Sniglet"/>
            </a:endParaRPr>
          </a:p>
          <a:p>
            <a:pPr marL="457200" lvl="0" indent="-285750" algn="l" rtl="0">
              <a:spcBef>
                <a:spcPts val="0"/>
              </a:spcBef>
              <a:spcAft>
                <a:spcPts val="0"/>
              </a:spcAft>
              <a:buClr>
                <a:srgbClr val="FFFFFF"/>
              </a:buClr>
              <a:buSzPts val="900"/>
              <a:buFont typeface="Sniglet"/>
              <a:buChar char="●"/>
            </a:pPr>
            <a:r>
              <a:rPr lang="en" sz="900">
                <a:solidFill>
                  <a:srgbClr val="FFFFFF"/>
                </a:solidFill>
                <a:latin typeface="Sniglet"/>
                <a:ea typeface="Sniglet"/>
                <a:cs typeface="Sniglet"/>
                <a:sym typeface="Sniglet"/>
              </a:rPr>
              <a:t>Change fill color and opacity.</a:t>
            </a: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r>
              <a:rPr lang="en" sz="900">
                <a:solidFill>
                  <a:srgbClr val="FFFFFF"/>
                </a:solidFill>
                <a:latin typeface="Sniglet"/>
                <a:ea typeface="Sniglet"/>
                <a:cs typeface="Sniglet"/>
                <a:sym typeface="Sniglet"/>
              </a:rPr>
              <a:t>Isn’t that nice? :)</a:t>
            </a: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r>
              <a:rPr lang="en" sz="900">
                <a:solidFill>
                  <a:srgbClr val="FFFFFF"/>
                </a:solidFill>
                <a:latin typeface="Sniglet"/>
                <a:ea typeface="Sniglet"/>
                <a:cs typeface="Sniglet"/>
                <a:sym typeface="Sniglet"/>
              </a:rPr>
              <a:t>Examples:</a:t>
            </a: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p:txBody>
      </p:sp>
      <p:sp>
        <p:nvSpPr>
          <p:cNvPr id="235" name="Google Shape;235;p29"/>
          <p:cNvSpPr/>
          <p:nvPr/>
        </p:nvSpPr>
        <p:spPr>
          <a:xfrm>
            <a:off x="277965" y="271963"/>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852801" y="338968"/>
            <a:ext cx="398876" cy="337703"/>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1445208" y="34001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2071095" y="330991"/>
            <a:ext cx="315368" cy="354182"/>
          </a:xfrm>
          <a:custGeom>
            <a:avLst/>
            <a:gdLst/>
            <a:ahLst/>
            <a:cxnLst/>
            <a:rect l="l" t="t" r="r" b="b"/>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2678363" y="327801"/>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3190980" y="323539"/>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3808913" y="301728"/>
            <a:ext cx="355778" cy="411093"/>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4367795" y="328325"/>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4977729" y="334707"/>
            <a:ext cx="366421" cy="349396"/>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5571185" y="326205"/>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282226" y="865419"/>
            <a:ext cx="368541" cy="456289"/>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869825" y="865419"/>
            <a:ext cx="368541" cy="456289"/>
          </a:xfrm>
          <a:custGeom>
            <a:avLst/>
            <a:gdLst/>
            <a:ahLst/>
            <a:cxnLst/>
            <a:rect l="l" t="t" r="r" b="b"/>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1447327" y="934019"/>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2034402" y="901041"/>
            <a:ext cx="379709" cy="384495"/>
          </a:xfrm>
          <a:custGeom>
            <a:avLst/>
            <a:gdLst/>
            <a:ahLst/>
            <a:cxnLst/>
            <a:rect l="l" t="t" r="r" b="b"/>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2624667" y="926043"/>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3218647" y="926043"/>
            <a:ext cx="365350" cy="336633"/>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3815818" y="929758"/>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4384820" y="911138"/>
            <a:ext cx="375447" cy="368016"/>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4934129" y="870729"/>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a:off x="5532896" y="886683"/>
            <a:ext cx="429691" cy="410568"/>
          </a:xfrm>
          <a:custGeom>
            <a:avLst/>
            <a:gdLst/>
            <a:ahLst/>
            <a:cxnLst/>
            <a:rect l="l" t="t" r="r" b="b"/>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252963" y="1538097"/>
            <a:ext cx="421211" cy="298889"/>
          </a:xfrm>
          <a:custGeom>
            <a:avLst/>
            <a:gdLst/>
            <a:ahLst/>
            <a:cxnLst/>
            <a:rect l="l" t="t" r="r" b="b"/>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842704" y="1481734"/>
            <a:ext cx="417999" cy="404711"/>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1445732" y="1499808"/>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2029616" y="1488116"/>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2629978" y="1500354"/>
            <a:ext cx="365350" cy="366945"/>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3234055" y="1457279"/>
            <a:ext cx="332917" cy="452551"/>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777530" y="1547144"/>
            <a:ext cx="417999" cy="269625"/>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4382678" y="1489711"/>
            <a:ext cx="385041" cy="389281"/>
          </a:xfrm>
          <a:custGeom>
            <a:avLst/>
            <a:gdLst/>
            <a:ahLst/>
            <a:cxnLst/>
            <a:rect l="l" t="t" r="r" b="b"/>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4969227" y="1474828"/>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5538753" y="1486520"/>
            <a:ext cx="414283" cy="388210"/>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301895" y="2092193"/>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875136" y="2092739"/>
            <a:ext cx="346227" cy="34832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1469663" y="2092739"/>
            <a:ext cx="346205" cy="348325"/>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2052475" y="2092739"/>
            <a:ext cx="345681" cy="348325"/>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2720367" y="2038496"/>
            <a:ext cx="186685" cy="460550"/>
          </a:xfrm>
          <a:custGeom>
            <a:avLst/>
            <a:gdLst/>
            <a:ahLst/>
            <a:cxnLst/>
            <a:rect l="l" t="t" r="r" b="b"/>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3319156" y="2041687"/>
            <a:ext cx="161683" cy="455218"/>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3912065" y="2092193"/>
            <a:ext cx="147325" cy="348871"/>
          </a:xfrm>
          <a:custGeom>
            <a:avLst/>
            <a:gdLst/>
            <a:ahLst/>
            <a:cxnLst/>
            <a:rect l="l" t="t" r="r" b="b"/>
            <a:pathLst>
              <a:path w="6741" h="15963" extrusionOk="0">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4402368" y="2087407"/>
            <a:ext cx="343014" cy="363230"/>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4975609" y="2096979"/>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5570114" y="2037950"/>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400284" y="2642049"/>
            <a:ext cx="127109" cy="429713"/>
          </a:xfrm>
          <a:custGeom>
            <a:avLst/>
            <a:gdLst/>
            <a:ahLst/>
            <a:cxnLst/>
            <a:rect l="l" t="t" r="r" b="b"/>
            <a:pathLst>
              <a:path w="5816" h="19662" extrusionOk="0">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913425" y="2626095"/>
            <a:ext cx="274958" cy="460550"/>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p:nvPr/>
        </p:nvSpPr>
        <p:spPr>
          <a:xfrm>
            <a:off x="1461139" y="2626095"/>
            <a:ext cx="360039" cy="460550"/>
          </a:xfrm>
          <a:custGeom>
            <a:avLst/>
            <a:gdLst/>
            <a:ahLst/>
            <a:cxnLst/>
            <a:rect l="l" t="t" r="r" b="b"/>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2592213" y="2704269"/>
            <a:ext cx="434499" cy="242503"/>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2013116" y="2653741"/>
            <a:ext cx="421736" cy="39887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3210671" y="2663860"/>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3796674" y="2667051"/>
            <a:ext cx="378113" cy="376518"/>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4332172" y="2667051"/>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5012302" y="2651097"/>
            <a:ext cx="296223" cy="412142"/>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5602568" y="2671837"/>
            <a:ext cx="289295" cy="396187"/>
          </a:xfrm>
          <a:custGeom>
            <a:avLst/>
            <a:gdLst/>
            <a:ahLst/>
            <a:cxnLst/>
            <a:rect l="l" t="t" r="r" b="b"/>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264677" y="3280175"/>
            <a:ext cx="417999" cy="330797"/>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848015" y="3304630"/>
            <a:ext cx="407377" cy="276553"/>
          </a:xfrm>
          <a:custGeom>
            <a:avLst/>
            <a:gdLst/>
            <a:ahLst/>
            <a:cxnLst/>
            <a:rect l="l" t="t" r="r" b="b"/>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1447327" y="3292938"/>
            <a:ext cx="386615" cy="302080"/>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2032260" y="3284961"/>
            <a:ext cx="389303" cy="316439"/>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2640621" y="3259436"/>
            <a:ext cx="351516" cy="35470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3196312" y="3304106"/>
            <a:ext cx="397258" cy="29250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3784982" y="3304106"/>
            <a:ext cx="396734" cy="292507"/>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4383224" y="3275389"/>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4951132" y="3234980"/>
            <a:ext cx="419616" cy="422785"/>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5569065" y="3258911"/>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258820" y="3831081"/>
            <a:ext cx="409497" cy="39885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828346" y="3895420"/>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1518573" y="3803959"/>
            <a:ext cx="256359" cy="4371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2069500" y="3845964"/>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2632644" y="3876822"/>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a:off x="3218101" y="3848630"/>
            <a:ext cx="363230" cy="36375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a:off x="3804127" y="3843844"/>
            <a:ext cx="365875" cy="374398"/>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4363533" y="3847559"/>
            <a:ext cx="422260" cy="356848"/>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4969227" y="3840129"/>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5566399" y="3822033"/>
            <a:ext cx="368541" cy="412163"/>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230650" y="4486232"/>
            <a:ext cx="474363" cy="267505"/>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858133" y="4415489"/>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1430849" y="4392629"/>
            <a:ext cx="420643" cy="433953"/>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2039713" y="4429323"/>
            <a:ext cx="371207" cy="375993"/>
          </a:xfrm>
          <a:custGeom>
            <a:avLst/>
            <a:gdLst/>
            <a:ahLst/>
            <a:cxnLst/>
            <a:rect l="l" t="t" r="r" b="b"/>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2590093" y="4430394"/>
            <a:ext cx="446192" cy="372256"/>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3227673" y="4398486"/>
            <a:ext cx="344085" cy="416403"/>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3742432" y="4393700"/>
            <a:ext cx="494054" cy="448312"/>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4336412" y="4386772"/>
            <a:ext cx="485006" cy="464266"/>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4946346" y="4497924"/>
            <a:ext cx="431308" cy="249956"/>
          </a:xfrm>
          <a:custGeom>
            <a:avLst/>
            <a:gdLst/>
            <a:ahLst/>
            <a:cxnLst/>
            <a:rect l="l" t="t" r="r" b="b"/>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5591925" y="4452182"/>
            <a:ext cx="321749" cy="353133"/>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6350992" y="1877604"/>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7244612" y="1877594"/>
            <a:ext cx="1104911" cy="108836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6535708" y="2088458"/>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7689847" y="2385855"/>
            <a:ext cx="1052391" cy="643569"/>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ctrTitle" idx="4294967295"/>
          </p:nvPr>
        </p:nvSpPr>
        <p:spPr>
          <a:xfrm>
            <a:off x="1822500" y="468025"/>
            <a:ext cx="5457000" cy="109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Ubuntu"/>
                <a:ea typeface="Ubuntu"/>
                <a:cs typeface="Ubuntu"/>
                <a:sym typeface="Ubuntu"/>
              </a:rPr>
              <a:t>Bonjour à tous!</a:t>
            </a:r>
            <a:endParaRPr sz="4800">
              <a:latin typeface="Ubuntu"/>
              <a:ea typeface="Ubuntu"/>
              <a:cs typeface="Ubuntu"/>
              <a:sym typeface="Ubuntu"/>
            </a:endParaRPr>
          </a:p>
        </p:txBody>
      </p:sp>
      <p:sp>
        <p:nvSpPr>
          <p:cNvPr id="61" name="Google Shape;61;p12"/>
          <p:cNvSpPr txBox="1">
            <a:spLocks noGrp="1"/>
          </p:cNvSpPr>
          <p:nvPr>
            <p:ph type="subTitle" idx="4294967295"/>
          </p:nvPr>
        </p:nvSpPr>
        <p:spPr>
          <a:xfrm>
            <a:off x="1885975" y="1475475"/>
            <a:ext cx="5901900" cy="927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a:latin typeface="Ubuntu"/>
                <a:ea typeface="Ubuntu"/>
                <a:cs typeface="Ubuntu"/>
                <a:sym typeface="Ubuntu"/>
              </a:rPr>
              <a:t>CS Portages-de- l’Outaouais</a:t>
            </a:r>
            <a:endParaRPr sz="3600">
              <a:latin typeface="Ubuntu"/>
              <a:ea typeface="Ubuntu"/>
              <a:cs typeface="Ubuntu"/>
              <a:sym typeface="Ubuntu"/>
            </a:endParaRPr>
          </a:p>
          <a:p>
            <a:pPr marL="0" lvl="0" indent="0" algn="ctr" rtl="0">
              <a:spcBef>
                <a:spcPts val="600"/>
              </a:spcBef>
              <a:spcAft>
                <a:spcPts val="0"/>
              </a:spcAft>
              <a:buNone/>
            </a:pPr>
            <a:endParaRPr sz="1400">
              <a:latin typeface="Ubuntu"/>
              <a:ea typeface="Ubuntu"/>
              <a:cs typeface="Ubuntu"/>
              <a:sym typeface="Ubuntu"/>
            </a:endParaRPr>
          </a:p>
          <a:p>
            <a:pPr marL="0" lvl="0" indent="0" algn="ctr" rtl="0">
              <a:spcBef>
                <a:spcPts val="600"/>
              </a:spcBef>
              <a:spcAft>
                <a:spcPts val="0"/>
              </a:spcAft>
              <a:buNone/>
            </a:pPr>
            <a:r>
              <a:rPr lang="en" sz="3000">
                <a:latin typeface="Ubuntu"/>
                <a:ea typeface="Ubuntu"/>
                <a:cs typeface="Ubuntu"/>
                <a:sym typeface="Ubuntu"/>
              </a:rPr>
              <a:t>Lien de la formation :</a:t>
            </a:r>
            <a:endParaRPr sz="3000">
              <a:latin typeface="Ubuntu"/>
              <a:ea typeface="Ubuntu"/>
              <a:cs typeface="Ubuntu"/>
              <a:sym typeface="Ubuntu"/>
            </a:endParaRPr>
          </a:p>
          <a:p>
            <a:pPr marL="0" lvl="0" indent="0" algn="ctr" rtl="0">
              <a:spcBef>
                <a:spcPts val="600"/>
              </a:spcBef>
              <a:spcAft>
                <a:spcPts val="0"/>
              </a:spcAft>
              <a:buNone/>
            </a:pPr>
            <a:r>
              <a:rPr lang="en" sz="3600" u="sng">
                <a:solidFill>
                  <a:schemeClr val="hlink"/>
                </a:solidFill>
                <a:latin typeface="Ubuntu"/>
                <a:ea typeface="Ubuntu"/>
                <a:cs typeface="Ubuntu"/>
                <a:sym typeface="Ubuntu"/>
                <a:hlinkClick r:id="rId3"/>
              </a:rPr>
              <a:t>http://bit.ly/mst11dec2019</a:t>
            </a:r>
            <a:endParaRPr sz="3600">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endParaRPr sz="3600"/>
          </a:p>
        </p:txBody>
      </p:sp>
      <p:sp>
        <p:nvSpPr>
          <p:cNvPr id="62" name="Google Shape;62;p12"/>
          <p:cNvSpPr/>
          <p:nvPr/>
        </p:nvSpPr>
        <p:spPr>
          <a:xfrm>
            <a:off x="2365047" y="1324300"/>
            <a:ext cx="4413927"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pic>
        <p:nvPicPr>
          <p:cNvPr id="64" name="Google Shape;64;p12"/>
          <p:cNvPicPr preferRelativeResize="0"/>
          <p:nvPr/>
        </p:nvPicPr>
        <p:blipFill rotWithShape="1">
          <a:blip r:embed="rId4">
            <a:alphaModFix/>
          </a:blip>
          <a:srcRect l="3113" t="6884" r="3113" b="28657"/>
          <a:stretch/>
        </p:blipFill>
        <p:spPr>
          <a:xfrm>
            <a:off x="231100" y="1859475"/>
            <a:ext cx="1717500" cy="1581600"/>
          </a:xfrm>
          <a:prstGeom prst="ellipse">
            <a:avLst/>
          </a:prstGeom>
          <a:noFill/>
          <a:ln>
            <a:noFill/>
          </a:ln>
        </p:spPr>
      </p:pic>
      <p:pic>
        <p:nvPicPr>
          <p:cNvPr id="65" name="Google Shape;65;p12"/>
          <p:cNvPicPr preferRelativeResize="0"/>
          <p:nvPr/>
        </p:nvPicPr>
        <p:blipFill>
          <a:blip r:embed="rId5">
            <a:alphaModFix/>
          </a:blip>
          <a:stretch>
            <a:fillRect/>
          </a:stretch>
        </p:blipFill>
        <p:spPr>
          <a:xfrm>
            <a:off x="8125948" y="236075"/>
            <a:ext cx="794425" cy="767375"/>
          </a:xfrm>
          <a:prstGeom prst="rect">
            <a:avLst/>
          </a:prstGeom>
          <a:noFill/>
          <a:ln>
            <a:noFill/>
          </a:ln>
        </p:spPr>
      </p:pic>
      <p:sp>
        <p:nvSpPr>
          <p:cNvPr id="66" name="Google Shape;66;p12"/>
          <p:cNvSpPr/>
          <p:nvPr/>
        </p:nvSpPr>
        <p:spPr>
          <a:xfrm>
            <a:off x="7709728" y="4116525"/>
            <a:ext cx="1093027" cy="696324"/>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idx="4294967295"/>
          </p:nvPr>
        </p:nvSpPr>
        <p:spPr>
          <a:xfrm>
            <a:off x="671475" y="169375"/>
            <a:ext cx="79905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Horaire </a:t>
            </a:r>
            <a:endParaRPr sz="4800"/>
          </a:p>
        </p:txBody>
      </p:sp>
      <p:sp>
        <p:nvSpPr>
          <p:cNvPr id="72" name="Google Shape;72;p13"/>
          <p:cNvSpPr txBox="1">
            <a:spLocks noGrp="1"/>
          </p:cNvSpPr>
          <p:nvPr>
            <p:ph type="subTitle" idx="4294967295"/>
          </p:nvPr>
        </p:nvSpPr>
        <p:spPr>
          <a:xfrm>
            <a:off x="483475" y="1133900"/>
            <a:ext cx="8057700" cy="3699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2400"/>
              <a:t>-Intention de la formation</a:t>
            </a:r>
            <a:endParaRPr sz="2400"/>
          </a:p>
          <a:p>
            <a:pPr marL="0" lvl="0" indent="0" algn="l" rtl="0">
              <a:spcBef>
                <a:spcPts val="600"/>
              </a:spcBef>
              <a:spcAft>
                <a:spcPts val="0"/>
              </a:spcAft>
              <a:buClr>
                <a:schemeClr val="dk1"/>
              </a:buClr>
              <a:buSzPts val="1100"/>
              <a:buFont typeface="Arial"/>
              <a:buNone/>
            </a:pPr>
            <a:r>
              <a:rPr lang="en" sz="2400"/>
              <a:t>-Identification de vos besoins</a:t>
            </a:r>
            <a:endParaRPr sz="2400"/>
          </a:p>
          <a:p>
            <a:pPr marL="0" lvl="0" indent="0" algn="l" rtl="0">
              <a:spcBef>
                <a:spcPts val="600"/>
              </a:spcBef>
              <a:spcAft>
                <a:spcPts val="0"/>
              </a:spcAft>
              <a:buClr>
                <a:schemeClr val="dk1"/>
              </a:buClr>
              <a:buSzPts val="1100"/>
              <a:buFont typeface="Arial"/>
              <a:buNone/>
            </a:pPr>
            <a:r>
              <a:rPr lang="en" sz="2400"/>
              <a:t>-Cadre de référence de la compétence numérique</a:t>
            </a:r>
            <a:endParaRPr sz="2400"/>
          </a:p>
          <a:p>
            <a:pPr marL="0" lvl="0" indent="0" algn="l" rtl="0">
              <a:spcBef>
                <a:spcPts val="600"/>
              </a:spcBef>
              <a:spcAft>
                <a:spcPts val="0"/>
              </a:spcAft>
              <a:buClr>
                <a:schemeClr val="dk1"/>
              </a:buClr>
              <a:buSzPts val="1100"/>
              <a:buFont typeface="Arial"/>
              <a:buNone/>
            </a:pPr>
            <a:r>
              <a:rPr lang="en" sz="2400"/>
              <a:t>-Ressources</a:t>
            </a:r>
            <a:endParaRPr sz="2400"/>
          </a:p>
          <a:p>
            <a:pPr marL="0" lvl="0" indent="0" algn="l" rtl="0">
              <a:spcBef>
                <a:spcPts val="600"/>
              </a:spcBef>
              <a:spcAft>
                <a:spcPts val="0"/>
              </a:spcAft>
              <a:buClr>
                <a:schemeClr val="dk1"/>
              </a:buClr>
              <a:buSzPts val="1100"/>
              <a:buFont typeface="Arial"/>
              <a:buNone/>
            </a:pPr>
            <a:r>
              <a:rPr lang="en" sz="2400"/>
              <a:t>-Expérimentation</a:t>
            </a:r>
            <a:endParaRPr sz="2400"/>
          </a:p>
          <a:p>
            <a:pPr marL="0" lvl="0" indent="0" algn="l" rtl="0">
              <a:spcBef>
                <a:spcPts val="600"/>
              </a:spcBef>
              <a:spcAft>
                <a:spcPts val="0"/>
              </a:spcAft>
              <a:buClr>
                <a:schemeClr val="dk1"/>
              </a:buClr>
              <a:buSzPts val="1100"/>
              <a:buFont typeface="Arial"/>
              <a:buNone/>
            </a:pPr>
            <a:r>
              <a:rPr lang="en" sz="2400"/>
              <a:t>-Défis mathématiques</a:t>
            </a:r>
            <a:endParaRPr sz="2400"/>
          </a:p>
          <a:p>
            <a:pPr marL="0" lvl="0" indent="0" algn="l" rtl="0">
              <a:spcBef>
                <a:spcPts val="600"/>
              </a:spcBef>
              <a:spcAft>
                <a:spcPts val="0"/>
              </a:spcAft>
              <a:buClr>
                <a:schemeClr val="dk1"/>
              </a:buClr>
              <a:buSzPts val="1100"/>
              <a:buFont typeface="Arial"/>
              <a:buNone/>
            </a:pPr>
            <a:r>
              <a:rPr lang="en" sz="2400"/>
              <a:t>-Tâches complexes ou SAE</a:t>
            </a:r>
            <a:endParaRPr sz="2400"/>
          </a:p>
          <a:p>
            <a:pPr marL="0" lvl="0" indent="0" algn="l" rtl="0">
              <a:spcBef>
                <a:spcPts val="600"/>
              </a:spcBef>
              <a:spcAft>
                <a:spcPts val="0"/>
              </a:spcAft>
              <a:buClr>
                <a:schemeClr val="dk1"/>
              </a:buClr>
              <a:buSzPts val="1100"/>
              <a:buFont typeface="Arial"/>
              <a:buNone/>
            </a:pPr>
            <a:r>
              <a:rPr lang="en" sz="2400"/>
              <a:t>-Découvertes </a:t>
            </a:r>
            <a:r>
              <a:rPr lang="en" sz="2400" u="sng">
                <a:solidFill>
                  <a:schemeClr val="hlink"/>
                </a:solidFill>
                <a:hlinkClick r:id="rId3"/>
              </a:rPr>
              <a:t>à partager</a:t>
            </a:r>
            <a:endParaRPr sz="2400"/>
          </a:p>
        </p:txBody>
      </p:sp>
      <p:sp>
        <p:nvSpPr>
          <p:cNvPr id="73" name="Google Shape;73;p13"/>
          <p:cNvSpPr/>
          <p:nvPr/>
        </p:nvSpPr>
        <p:spPr>
          <a:xfrm>
            <a:off x="3614906" y="1030925"/>
            <a:ext cx="2204424"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75" name="Google Shape;75;p13"/>
          <p:cNvSpPr/>
          <p:nvPr/>
        </p:nvSpPr>
        <p:spPr>
          <a:xfrm>
            <a:off x="6365261" y="2639353"/>
            <a:ext cx="2204414" cy="2021682"/>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76;p13"/>
          <p:cNvPicPr preferRelativeResize="0"/>
          <p:nvPr/>
        </p:nvPicPr>
        <p:blipFill>
          <a:blip r:embed="rId4">
            <a:alphaModFix/>
          </a:blip>
          <a:stretch>
            <a:fillRect/>
          </a:stretch>
        </p:blipFill>
        <p:spPr>
          <a:xfrm>
            <a:off x="8170698" y="220325"/>
            <a:ext cx="794425" cy="767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82" name="Google Shape;82;p14"/>
          <p:cNvSpPr txBox="1"/>
          <p:nvPr/>
        </p:nvSpPr>
        <p:spPr>
          <a:xfrm>
            <a:off x="1772700" y="617750"/>
            <a:ext cx="5895600" cy="27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Sniglet"/>
                <a:ea typeface="Sniglet"/>
                <a:cs typeface="Sniglet"/>
                <a:sym typeface="Sniglet"/>
              </a:rPr>
              <a:t>« Ce que nous devons apprendre à faire, nous l'apprenons en le faisant. »</a:t>
            </a:r>
            <a:endParaRPr sz="3000">
              <a:solidFill>
                <a:srgbClr val="FFFFFF"/>
              </a:solidFill>
              <a:latin typeface="Sniglet"/>
              <a:ea typeface="Sniglet"/>
              <a:cs typeface="Sniglet"/>
              <a:sym typeface="Sniglet"/>
            </a:endParaRPr>
          </a:p>
          <a:p>
            <a:pPr marL="0" lvl="0" indent="0" algn="r" rtl="0">
              <a:spcBef>
                <a:spcPts val="0"/>
              </a:spcBef>
              <a:spcAft>
                <a:spcPts val="0"/>
              </a:spcAft>
              <a:buNone/>
            </a:pPr>
            <a:r>
              <a:rPr lang="en" sz="2400" i="1">
                <a:solidFill>
                  <a:srgbClr val="FFFFFF"/>
                </a:solidFill>
                <a:latin typeface="Sniglet"/>
                <a:ea typeface="Sniglet"/>
                <a:cs typeface="Sniglet"/>
                <a:sym typeface="Sniglet"/>
              </a:rPr>
              <a:t>- Aristote</a:t>
            </a:r>
            <a:endParaRPr sz="2500" b="1">
              <a:solidFill>
                <a:srgbClr val="FFFFFF"/>
              </a:solidFill>
              <a:latin typeface="Dosis"/>
              <a:ea typeface="Dosis"/>
              <a:cs typeface="Dosis"/>
              <a:sym typeface="Dosis"/>
            </a:endParaRPr>
          </a:p>
          <a:p>
            <a:pPr marL="0" lvl="0" indent="0" algn="r" rtl="0">
              <a:spcBef>
                <a:spcPts val="0"/>
              </a:spcBef>
              <a:spcAft>
                <a:spcPts val="0"/>
              </a:spcAft>
              <a:buNone/>
            </a:pPr>
            <a:r>
              <a:rPr lang="en" sz="1450" i="1">
                <a:solidFill>
                  <a:srgbClr val="FFFFFF"/>
                </a:solidFill>
                <a:latin typeface="Sniglet"/>
                <a:ea typeface="Sniglet"/>
                <a:cs typeface="Sniglet"/>
                <a:sym typeface="Sniglet"/>
              </a:rPr>
              <a:t>l‘Ethique à Nicomaque</a:t>
            </a:r>
            <a:endParaRPr sz="3000" b="1" i="1">
              <a:solidFill>
                <a:srgbClr val="FFFFFF"/>
              </a:solidFill>
              <a:latin typeface="Sniglet"/>
              <a:ea typeface="Sniglet"/>
              <a:cs typeface="Sniglet"/>
              <a:sym typeface="Sniglet"/>
            </a:endParaRPr>
          </a:p>
        </p:txBody>
      </p:sp>
      <p:sp>
        <p:nvSpPr>
          <p:cNvPr id="83" name="Google Shape;83;p14"/>
          <p:cNvSpPr/>
          <p:nvPr/>
        </p:nvSpPr>
        <p:spPr>
          <a:xfrm>
            <a:off x="362600" y="188025"/>
            <a:ext cx="8675449" cy="4727192"/>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4"/>
          <p:cNvPicPr preferRelativeResize="0"/>
          <p:nvPr/>
        </p:nvPicPr>
        <p:blipFill>
          <a:blip r:embed="rId3">
            <a:alphaModFix/>
          </a:blip>
          <a:stretch>
            <a:fillRect/>
          </a:stretch>
        </p:blipFill>
        <p:spPr>
          <a:xfrm>
            <a:off x="8170698" y="4136200"/>
            <a:ext cx="794425" cy="76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457200" y="4406300"/>
            <a:ext cx="3246000" cy="5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u="sng">
                <a:solidFill>
                  <a:schemeClr val="lt1"/>
                </a:solidFill>
                <a:latin typeface="Ubuntu"/>
                <a:ea typeface="Ubuntu"/>
                <a:cs typeface="Ubuntu"/>
                <a:sym typeface="Ubuntu"/>
                <a:hlinkClick r:id="rId3"/>
              </a:rPr>
              <a:t>Lien du cadre de référence</a:t>
            </a:r>
            <a:endParaRPr sz="1400"/>
          </a:p>
        </p:txBody>
      </p:sp>
      <p:sp>
        <p:nvSpPr>
          <p:cNvPr id="90" name="Google Shape;90;p1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pic>
        <p:nvPicPr>
          <p:cNvPr id="91" name="Google Shape;91;p15"/>
          <p:cNvPicPr preferRelativeResize="0"/>
          <p:nvPr/>
        </p:nvPicPr>
        <p:blipFill>
          <a:blip r:embed="rId4">
            <a:alphaModFix/>
          </a:blip>
          <a:stretch>
            <a:fillRect/>
          </a:stretch>
        </p:blipFill>
        <p:spPr>
          <a:xfrm>
            <a:off x="3707542" y="243925"/>
            <a:ext cx="4915433" cy="4605776"/>
          </a:xfrm>
          <a:prstGeom prst="rect">
            <a:avLst/>
          </a:prstGeom>
          <a:noFill/>
          <a:ln>
            <a:noFill/>
          </a:ln>
        </p:spPr>
      </p:pic>
      <p:pic>
        <p:nvPicPr>
          <p:cNvPr id="92" name="Google Shape;92;p15"/>
          <p:cNvPicPr preferRelativeResize="0"/>
          <p:nvPr/>
        </p:nvPicPr>
        <p:blipFill>
          <a:blip r:embed="rId5">
            <a:alphaModFix/>
          </a:blip>
          <a:stretch>
            <a:fillRect/>
          </a:stretch>
        </p:blipFill>
        <p:spPr>
          <a:xfrm>
            <a:off x="8081098" y="167725"/>
            <a:ext cx="794425" cy="767375"/>
          </a:xfrm>
          <a:prstGeom prst="rect">
            <a:avLst/>
          </a:prstGeom>
          <a:noFill/>
          <a:ln>
            <a:noFill/>
          </a:ln>
        </p:spPr>
      </p:pic>
      <p:sp>
        <p:nvSpPr>
          <p:cNvPr id="93" name="Google Shape;93;p15"/>
          <p:cNvSpPr/>
          <p:nvPr/>
        </p:nvSpPr>
        <p:spPr>
          <a:xfrm>
            <a:off x="6392500" y="360250"/>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6392500" y="807850"/>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7683975" y="2624025"/>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7404275" y="3742525"/>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4953625" y="4406300"/>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647950" y="2547825"/>
            <a:ext cx="939000" cy="4173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4953625" y="807850"/>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6392500" y="4406300"/>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907350" y="3689200"/>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txBox="1"/>
          <p:nvPr/>
        </p:nvSpPr>
        <p:spPr>
          <a:xfrm>
            <a:off x="580200" y="56995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FFFFFF"/>
                </a:solidFill>
                <a:latin typeface="Viga"/>
                <a:ea typeface="Viga"/>
                <a:cs typeface="Viga"/>
                <a:sym typeface="Viga"/>
              </a:rPr>
              <a:t>Pourquoi  programmer un robot?</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311700" y="102356"/>
            <a:ext cx="8520600" cy="70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rgbClr val="000000"/>
                </a:solidFill>
                <a:latin typeface="Viga"/>
                <a:ea typeface="Viga"/>
                <a:cs typeface="Viga"/>
                <a:sym typeface="Viga"/>
              </a:rPr>
              <a:t>Enseigner la programmation… Pourquoi?</a:t>
            </a:r>
            <a:endParaRPr sz="3500">
              <a:solidFill>
                <a:srgbClr val="000000"/>
              </a:solidFill>
              <a:latin typeface="Viga"/>
              <a:ea typeface="Viga"/>
              <a:cs typeface="Viga"/>
              <a:sym typeface="Viga"/>
            </a:endParaRPr>
          </a:p>
        </p:txBody>
      </p:sp>
      <p:sp>
        <p:nvSpPr>
          <p:cNvPr id="108" name="Google Shape;108;p16"/>
          <p:cNvSpPr/>
          <p:nvPr/>
        </p:nvSpPr>
        <p:spPr>
          <a:xfrm>
            <a:off x="0" y="868031"/>
            <a:ext cx="9144000" cy="4275300"/>
          </a:xfrm>
          <a:prstGeom prst="rect">
            <a:avLst/>
          </a:prstGeom>
          <a:solidFill>
            <a:srgbClr val="006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txBox="1"/>
          <p:nvPr/>
        </p:nvSpPr>
        <p:spPr>
          <a:xfrm>
            <a:off x="228600" y="1060856"/>
            <a:ext cx="8792100" cy="7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u="sng">
                <a:solidFill>
                  <a:srgbClr val="FFFFFF"/>
                </a:solidFill>
                <a:latin typeface="Viga"/>
                <a:ea typeface="Viga"/>
                <a:cs typeface="Viga"/>
                <a:sym typeface="Viga"/>
                <a:hlinkClick r:id="rId3"/>
              </a:rPr>
              <a:t>PAN: Plan d’action numérique du MEES</a:t>
            </a:r>
            <a:r>
              <a:rPr lang="en" sz="3000">
                <a:solidFill>
                  <a:srgbClr val="FFFFFF"/>
                </a:solidFill>
                <a:latin typeface="Viga"/>
                <a:ea typeface="Viga"/>
                <a:cs typeface="Viga"/>
                <a:sym typeface="Viga"/>
              </a:rPr>
              <a:t> </a:t>
            </a:r>
            <a:endParaRPr sz="3000">
              <a:solidFill>
                <a:srgbClr val="FFFFFF"/>
              </a:solidFill>
              <a:latin typeface="Viga"/>
              <a:ea typeface="Viga"/>
              <a:cs typeface="Viga"/>
              <a:sym typeface="Viga"/>
            </a:endParaRPr>
          </a:p>
          <a:p>
            <a:pPr marL="0" lvl="0" indent="0" algn="ctr" rtl="0">
              <a:spcBef>
                <a:spcPts val="0"/>
              </a:spcBef>
              <a:spcAft>
                <a:spcPts val="0"/>
              </a:spcAft>
              <a:buNone/>
            </a:pPr>
            <a:r>
              <a:rPr lang="en" sz="2000">
                <a:solidFill>
                  <a:srgbClr val="FFFFFF"/>
                </a:solidFill>
                <a:latin typeface="Viga"/>
                <a:ea typeface="Viga"/>
                <a:cs typeface="Viga"/>
                <a:sym typeface="Viga"/>
              </a:rPr>
              <a:t>(Orientation 1, mesure 02, pages 27-28)</a:t>
            </a:r>
            <a:endParaRPr sz="2000">
              <a:solidFill>
                <a:srgbClr val="FFFFFF"/>
              </a:solidFill>
              <a:latin typeface="Viga"/>
              <a:ea typeface="Viga"/>
              <a:cs typeface="Viga"/>
              <a:sym typeface="Viga"/>
            </a:endParaRPr>
          </a:p>
        </p:txBody>
      </p:sp>
      <p:pic>
        <p:nvPicPr>
          <p:cNvPr id="110" name="Google Shape;110;p16"/>
          <p:cNvPicPr preferRelativeResize="0"/>
          <p:nvPr/>
        </p:nvPicPr>
        <p:blipFill>
          <a:blip r:embed="rId4">
            <a:alphaModFix/>
          </a:blip>
          <a:stretch>
            <a:fillRect/>
          </a:stretch>
        </p:blipFill>
        <p:spPr>
          <a:xfrm>
            <a:off x="1143000" y="2078608"/>
            <a:ext cx="6858001" cy="1229172"/>
          </a:xfrm>
          <a:prstGeom prst="rect">
            <a:avLst/>
          </a:prstGeom>
          <a:noFill/>
          <a:ln>
            <a:noFill/>
          </a:ln>
        </p:spPr>
      </p:pic>
      <p:sp>
        <p:nvSpPr>
          <p:cNvPr id="111" name="Google Shape;111;p16"/>
          <p:cNvSpPr/>
          <p:nvPr/>
        </p:nvSpPr>
        <p:spPr>
          <a:xfrm>
            <a:off x="1903950" y="3203981"/>
            <a:ext cx="314400" cy="5502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7099875" y="3203981"/>
            <a:ext cx="314400" cy="5502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6"/>
          <p:cNvPicPr preferRelativeResize="0"/>
          <p:nvPr/>
        </p:nvPicPr>
        <p:blipFill>
          <a:blip r:embed="rId5">
            <a:alphaModFix/>
          </a:blip>
          <a:stretch>
            <a:fillRect/>
          </a:stretch>
        </p:blipFill>
        <p:spPr>
          <a:xfrm>
            <a:off x="157186" y="3744121"/>
            <a:ext cx="2922438" cy="642150"/>
          </a:xfrm>
          <a:prstGeom prst="rect">
            <a:avLst/>
          </a:prstGeom>
          <a:noFill/>
          <a:ln>
            <a:noFill/>
          </a:ln>
        </p:spPr>
      </p:pic>
      <p:pic>
        <p:nvPicPr>
          <p:cNvPr id="114" name="Google Shape;114;p16"/>
          <p:cNvPicPr preferRelativeResize="0"/>
          <p:nvPr/>
        </p:nvPicPr>
        <p:blipFill>
          <a:blip r:embed="rId6">
            <a:alphaModFix/>
          </a:blip>
          <a:stretch>
            <a:fillRect/>
          </a:stretch>
        </p:blipFill>
        <p:spPr>
          <a:xfrm>
            <a:off x="5135724" y="3744112"/>
            <a:ext cx="2922450" cy="518690"/>
          </a:xfrm>
          <a:prstGeom prst="rect">
            <a:avLst/>
          </a:prstGeom>
          <a:noFill/>
          <a:ln>
            <a:noFill/>
          </a:ln>
        </p:spPr>
      </p:pic>
      <p:sp>
        <p:nvSpPr>
          <p:cNvPr id="115" name="Google Shape;115;p16"/>
          <p:cNvSpPr txBox="1"/>
          <p:nvPr/>
        </p:nvSpPr>
        <p:spPr>
          <a:xfrm>
            <a:off x="2559450" y="4699125"/>
            <a:ext cx="4130400" cy="33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Viga"/>
                <a:ea typeface="Viga"/>
                <a:cs typeface="Viga"/>
                <a:sym typeface="Viga"/>
              </a:rPr>
              <a:t>Extrait du tableau synoptique du  PAN, p.2</a:t>
            </a:r>
            <a:endParaRPr>
              <a:solidFill>
                <a:srgbClr val="FFFFFF"/>
              </a:solidFill>
              <a:latin typeface="Viga"/>
              <a:ea typeface="Viga"/>
              <a:cs typeface="Viga"/>
              <a:sym typeface="Vig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311700" y="102356"/>
            <a:ext cx="8520600" cy="70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rgbClr val="000000"/>
                </a:solidFill>
                <a:latin typeface="Viga"/>
                <a:ea typeface="Viga"/>
                <a:cs typeface="Viga"/>
                <a:sym typeface="Viga"/>
              </a:rPr>
              <a:t>Enseigner la programmation… Pourquoi?</a:t>
            </a:r>
            <a:endParaRPr sz="3500">
              <a:solidFill>
                <a:srgbClr val="000000"/>
              </a:solidFill>
              <a:latin typeface="Viga"/>
              <a:ea typeface="Viga"/>
              <a:cs typeface="Viga"/>
              <a:sym typeface="Viga"/>
            </a:endParaRPr>
          </a:p>
        </p:txBody>
      </p:sp>
      <p:sp>
        <p:nvSpPr>
          <p:cNvPr id="121" name="Google Shape;121;p17"/>
          <p:cNvSpPr/>
          <p:nvPr/>
        </p:nvSpPr>
        <p:spPr>
          <a:xfrm>
            <a:off x="0" y="868031"/>
            <a:ext cx="9144000" cy="4275300"/>
          </a:xfrm>
          <a:prstGeom prst="rect">
            <a:avLst/>
          </a:prstGeom>
          <a:solidFill>
            <a:srgbClr val="006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17"/>
          <p:cNvPicPr preferRelativeResize="0"/>
          <p:nvPr/>
        </p:nvPicPr>
        <p:blipFill>
          <a:blip r:embed="rId3">
            <a:alphaModFix/>
          </a:blip>
          <a:stretch>
            <a:fillRect/>
          </a:stretch>
        </p:blipFill>
        <p:spPr>
          <a:xfrm>
            <a:off x="264325" y="1065281"/>
            <a:ext cx="6001032" cy="3545325"/>
          </a:xfrm>
          <a:prstGeom prst="rect">
            <a:avLst/>
          </a:prstGeom>
          <a:noFill/>
          <a:ln>
            <a:noFill/>
          </a:ln>
        </p:spPr>
      </p:pic>
      <p:sp>
        <p:nvSpPr>
          <p:cNvPr id="123" name="Google Shape;123;p17"/>
          <p:cNvSpPr txBox="1"/>
          <p:nvPr/>
        </p:nvSpPr>
        <p:spPr>
          <a:xfrm>
            <a:off x="3328950" y="4697081"/>
            <a:ext cx="2486100" cy="3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Viga"/>
                <a:ea typeface="Viga"/>
                <a:cs typeface="Viga"/>
                <a:sym typeface="Viga"/>
              </a:rPr>
              <a:t>Extrait du PAN, p.28</a:t>
            </a:r>
            <a:endParaRPr>
              <a:solidFill>
                <a:srgbClr val="FFFFFF"/>
              </a:solidFill>
              <a:latin typeface="Viga"/>
              <a:ea typeface="Viga"/>
              <a:cs typeface="Viga"/>
              <a:sym typeface="Viga"/>
            </a:endParaRPr>
          </a:p>
        </p:txBody>
      </p:sp>
      <p:pic>
        <p:nvPicPr>
          <p:cNvPr id="124" name="Google Shape;124;p17"/>
          <p:cNvPicPr preferRelativeResize="0"/>
          <p:nvPr/>
        </p:nvPicPr>
        <p:blipFill>
          <a:blip r:embed="rId4">
            <a:alphaModFix/>
          </a:blip>
          <a:stretch>
            <a:fillRect/>
          </a:stretch>
        </p:blipFill>
        <p:spPr>
          <a:xfrm>
            <a:off x="8007850" y="4335000"/>
            <a:ext cx="618337" cy="5972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685800" y="404727"/>
            <a:ext cx="7772400" cy="106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La robotique</a:t>
            </a:r>
            <a:endParaRPr sz="6000"/>
          </a:p>
        </p:txBody>
      </p:sp>
      <p:sp>
        <p:nvSpPr>
          <p:cNvPr id="130" name="Google Shape;130;p18"/>
          <p:cNvSpPr txBox="1">
            <a:spLocks noGrp="1"/>
          </p:cNvSpPr>
          <p:nvPr>
            <p:ph type="subTitle" idx="4294967295"/>
          </p:nvPr>
        </p:nvSpPr>
        <p:spPr>
          <a:xfrm>
            <a:off x="870600" y="1350475"/>
            <a:ext cx="7146900" cy="1628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t>Temps pour s’approprier la technologie</a:t>
            </a:r>
            <a:endParaRPr sz="2400"/>
          </a:p>
          <a:p>
            <a:pPr marL="0" lvl="0" indent="0" algn="ctr" rtl="0">
              <a:spcBef>
                <a:spcPts val="600"/>
              </a:spcBef>
              <a:spcAft>
                <a:spcPts val="0"/>
              </a:spcAft>
              <a:buNone/>
            </a:pPr>
            <a:r>
              <a:rPr lang="en" sz="2400"/>
              <a:t>Planification pour amener les élèves à utiliser la technologie en lien avec les compétences disciplinaires</a:t>
            </a:r>
            <a:endParaRPr sz="2400"/>
          </a:p>
          <a:p>
            <a:pPr marL="0" lvl="0" indent="0" algn="ctr" rtl="0">
              <a:spcBef>
                <a:spcPts val="600"/>
              </a:spcBef>
              <a:spcAft>
                <a:spcPts val="0"/>
              </a:spcAft>
              <a:buNone/>
            </a:pPr>
            <a:endParaRPr sz="2400"/>
          </a:p>
          <a:p>
            <a:pPr marL="0" lvl="0" indent="0" algn="ctr" rtl="0">
              <a:spcBef>
                <a:spcPts val="0"/>
              </a:spcBef>
              <a:spcAft>
                <a:spcPts val="0"/>
              </a:spcAft>
              <a:buClr>
                <a:schemeClr val="dk1"/>
              </a:buClr>
              <a:buSzPts val="1100"/>
              <a:buFont typeface="Arial"/>
              <a:buNone/>
            </a:pPr>
            <a:r>
              <a:rPr lang="en" sz="4800" u="sng">
                <a:solidFill>
                  <a:schemeClr val="hlink"/>
                </a:solidFill>
                <a:latin typeface="Walter Turncoat"/>
                <a:ea typeface="Walter Turncoat"/>
                <a:cs typeface="Walter Turncoat"/>
                <a:sym typeface="Walter Turncoat"/>
                <a:hlinkClick r:id="rId3"/>
              </a:rPr>
              <a:t>Autoformation</a:t>
            </a:r>
            <a:endParaRPr/>
          </a:p>
          <a:p>
            <a:pPr marL="0" lvl="0" indent="0" algn="ctr" rtl="0">
              <a:spcBef>
                <a:spcPts val="0"/>
              </a:spcBef>
              <a:spcAft>
                <a:spcPts val="0"/>
              </a:spcAft>
              <a:buClr>
                <a:schemeClr val="dk1"/>
              </a:buClr>
              <a:buSzPts val="1100"/>
              <a:buFont typeface="Arial"/>
              <a:buNone/>
            </a:pPr>
            <a:r>
              <a:rPr lang="en" sz="4800" u="sng">
                <a:solidFill>
                  <a:schemeClr val="hlink"/>
                </a:solidFill>
                <a:latin typeface="Walter Turncoat"/>
                <a:ea typeface="Walter Turncoat"/>
                <a:cs typeface="Walter Turncoat"/>
                <a:sym typeface="Walter Turncoat"/>
                <a:hlinkClick r:id="rId3"/>
              </a:rPr>
              <a:t>Campus Récit</a:t>
            </a:r>
            <a:endParaRPr sz="4800"/>
          </a:p>
        </p:txBody>
      </p:sp>
      <p:sp>
        <p:nvSpPr>
          <p:cNvPr id="131" name="Google Shape;131;p1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pic>
        <p:nvPicPr>
          <p:cNvPr id="132" name="Google Shape;132;p18"/>
          <p:cNvPicPr preferRelativeResize="0"/>
          <p:nvPr/>
        </p:nvPicPr>
        <p:blipFill>
          <a:blip r:embed="rId4">
            <a:alphaModFix/>
          </a:blip>
          <a:stretch>
            <a:fillRect/>
          </a:stretch>
        </p:blipFill>
        <p:spPr>
          <a:xfrm>
            <a:off x="8081098" y="167725"/>
            <a:ext cx="794425" cy="767375"/>
          </a:xfrm>
          <a:prstGeom prst="rect">
            <a:avLst/>
          </a:prstGeom>
          <a:noFill/>
          <a:ln>
            <a:noFill/>
          </a:ln>
        </p:spPr>
      </p:pic>
      <p:pic>
        <p:nvPicPr>
          <p:cNvPr id="133" name="Google Shape;133;p18"/>
          <p:cNvPicPr preferRelativeResize="0"/>
          <p:nvPr/>
        </p:nvPicPr>
        <p:blipFill>
          <a:blip r:embed="rId5">
            <a:alphaModFix/>
          </a:blip>
          <a:stretch>
            <a:fillRect/>
          </a:stretch>
        </p:blipFill>
        <p:spPr>
          <a:xfrm>
            <a:off x="288050" y="3705125"/>
            <a:ext cx="1236416" cy="1069500"/>
          </a:xfrm>
          <a:prstGeom prst="rect">
            <a:avLst/>
          </a:prstGeom>
          <a:noFill/>
          <a:ln>
            <a:noFill/>
          </a:ln>
        </p:spPr>
      </p:pic>
      <p:pic>
        <p:nvPicPr>
          <p:cNvPr id="134" name="Google Shape;134;p18"/>
          <p:cNvPicPr preferRelativeResize="0"/>
          <p:nvPr/>
        </p:nvPicPr>
        <p:blipFill>
          <a:blip r:embed="rId6">
            <a:alphaModFix/>
          </a:blip>
          <a:stretch>
            <a:fillRect/>
          </a:stretch>
        </p:blipFill>
        <p:spPr>
          <a:xfrm>
            <a:off x="7668850" y="3753214"/>
            <a:ext cx="1206675" cy="1043774"/>
          </a:xfrm>
          <a:prstGeom prst="rect">
            <a:avLst/>
          </a:prstGeom>
          <a:noFill/>
          <a:ln>
            <a:noFill/>
          </a:ln>
        </p:spPr>
      </p:pic>
      <p:sp>
        <p:nvSpPr>
          <p:cNvPr id="135" name="Google Shape;135;p18"/>
          <p:cNvSpPr/>
          <p:nvPr/>
        </p:nvSpPr>
        <p:spPr>
          <a:xfrm>
            <a:off x="5887825" y="2868100"/>
            <a:ext cx="2987700" cy="536100"/>
          </a:xfrm>
          <a:prstGeom prst="wedgeRoundRectCallout">
            <a:avLst>
              <a:gd name="adj1" fmla="val -28467"/>
              <a:gd name="adj2" fmla="val 92562"/>
              <a:gd name="adj3" fmla="val 0"/>
            </a:avLst>
          </a:prstGeom>
          <a:noFill/>
          <a:ln w="28575"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txBox="1"/>
          <p:nvPr/>
        </p:nvSpPr>
        <p:spPr>
          <a:xfrm>
            <a:off x="5923500" y="2935450"/>
            <a:ext cx="31053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AA22A"/>
                </a:solidFill>
                <a:latin typeface="Sniglet"/>
                <a:ea typeface="Sniglet"/>
                <a:cs typeface="Sniglet"/>
                <a:sym typeface="Sniglet"/>
              </a:rPr>
              <a:t>Se créer un compte sur Campus Récit</a:t>
            </a:r>
            <a:endParaRPr sz="1200">
              <a:solidFill>
                <a:srgbClr val="FAA22A"/>
              </a:solidFill>
              <a:latin typeface="Sniglet"/>
              <a:ea typeface="Sniglet"/>
              <a:cs typeface="Sniglet"/>
              <a:sym typeface="Snigle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pic>
        <p:nvPicPr>
          <p:cNvPr id="142" name="Google Shape;142;p19"/>
          <p:cNvPicPr preferRelativeResize="0"/>
          <p:nvPr/>
        </p:nvPicPr>
        <p:blipFill>
          <a:blip r:embed="rId3">
            <a:alphaModFix/>
          </a:blip>
          <a:stretch>
            <a:fillRect/>
          </a:stretch>
        </p:blipFill>
        <p:spPr>
          <a:xfrm>
            <a:off x="344550" y="261897"/>
            <a:ext cx="8405575" cy="4631700"/>
          </a:xfrm>
          <a:prstGeom prst="rect">
            <a:avLst/>
          </a:prstGeom>
          <a:noFill/>
          <a:ln>
            <a:noFill/>
          </a:ln>
        </p:spPr>
      </p:pic>
    </p:spTree>
  </p:cSld>
  <p:clrMapOvr>
    <a:masterClrMapping/>
  </p:clrMapOvr>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703</Words>
  <Application>Microsoft Office PowerPoint</Application>
  <PresentationFormat>Affichage à l'écran (16:9)</PresentationFormat>
  <Paragraphs>139</Paragraphs>
  <Slides>19</Slides>
  <Notes>19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Varela Round</vt:lpstr>
      <vt:lpstr>Arial</vt:lpstr>
      <vt:lpstr>Sniglet</vt:lpstr>
      <vt:lpstr>Dosis</vt:lpstr>
      <vt:lpstr>Viga</vt:lpstr>
      <vt:lpstr>Walter Turncoat</vt:lpstr>
      <vt:lpstr>Ubuntu</vt:lpstr>
      <vt:lpstr>Ursula template</vt:lpstr>
      <vt:lpstr>Formation  Bee-Bot et Blue-Bot avec Sonya Fiset sonya.fiset@recitmst.qc.ca </vt:lpstr>
      <vt:lpstr>Bonjour à tous!</vt:lpstr>
      <vt:lpstr>Horaire </vt:lpstr>
      <vt:lpstr>Présentation PowerPoint</vt:lpstr>
      <vt:lpstr>Présentation PowerPoint</vt:lpstr>
      <vt:lpstr>Enseigner la programmation… Pourquoi?</vt:lpstr>
      <vt:lpstr>Enseigner la programmation… Pourquoi?</vt:lpstr>
      <vt:lpstr>La robotique</vt:lpstr>
      <vt:lpstr>Présentation PowerPoint</vt:lpstr>
      <vt:lpstr>Ressources Bee-Bot et Blue-Bot Vidéo pour présenter Bee-Bot  Logiciel pour essayer Bee-Bot en modélisant  Liste d’activités pour apprendre à programmer, activités débranchées  Impression des images à glisser sous les tapis   Le site du recitprescolaire.qc.ca est bien documenté.   </vt:lpstr>
      <vt:lpstr>Défis en lien avec la mathématique  Défi 1 : Avancer d’un pas Défi 2 : Avancer d’un pas et tourner vers la droite Défi 3 : Avancer et reculer Défi 4 : Trouver des objets de la même longueur qu’un pas de Bee-Bot Défi 5 : Trouver des objets de la même longueur que deux pas de Bee-Bot Défi 6 : Faire un carré avec Bee-Bot Défi 7 : Placer les tuiles pour faire un chemin avec du matériel et programmer Défi 8 : Utiliser l’application pour programmer Blue-Bot </vt:lpstr>
      <vt:lpstr>Activité de comparaison en  mathématique *Règles à imprimer de 15 cm pour travailler la comparaison ou la mesure avec Bee-Bot ou Blue-Bot.  -Démonstration des tapis de plastique pour varier les tapis  -Des tapis en format 24 X 36 pouces ont été fabriqués, imprimés et plastifiés pour faciliter les jeux. Des formes géométriques Les lettres de l’alphabet Des cases avec une ruche et des fleurs pour faire des défis  Des mots avec des sons complexes </vt:lpstr>
      <vt:lpstr>Autres ressources disponibles La CoP des Navigateurs a produit ces ressources.   La CSDM a publié sur un site ces ressources.   Idées sur Pinterest   Achat possible : Blue-Bot® Plaquettes de programmation TacTiles  Ressources en robotique de la CSSMI.  Présentation La programmation et la robotique au préscolaire, oui c’est possible!  </vt:lpstr>
      <vt:lpstr>Bee-Bot et Blue-Bot, applications avec la tablette -Renommer les abeilles et les identifier -1,2,3 et 4  Pas à pas, programmation basique, répétitions, tourner à 45 degrés -Défis sous le symbole de la médaille Aller de A à B, obstacles, moins de boutons, instructions aléatoires -Ajouter des cartes -Utiliser le crayon pour laisser une trace -Prendre une photo et importer un photo -Partager un travail réalisé avec un iPad   </vt:lpstr>
      <vt:lpstr>Exploration de ressources Tâches SA ou SAÉ : -Tapis avec des obstacles  </vt:lpstr>
      <vt:lpstr>Partage d’exploration ou de réflexion et de production Intention : au moins un commentaire par participant  -Comment réinvestir? -Quelles sont les contraintes? -Quels sont les liens avec le PFEQ? -Quelles sont les avantages?</vt:lpstr>
      <vt:lpstr>Présentation PowerPoint</vt:lpstr>
      <vt:lpstr>Merci!</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Bee-Bot et Blue-Bot avec Sonya Fiset sonya.fiset@recitmst.qc.ca </dc:title>
  <dc:creator>Sonya Fiset</dc:creator>
  <cp:lastModifiedBy>Fiset Sonia</cp:lastModifiedBy>
  <cp:revision>1</cp:revision>
  <dcterms:modified xsi:type="dcterms:W3CDTF">2019-12-12T12:58:58Z</dcterms:modified>
</cp:coreProperties>
</file>