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Sniglet"/>
      <p:regular r:id="rId63"/>
    </p:embeddedFont>
    <p:embeddedFont>
      <p:font typeface="Dosis"/>
      <p:regular r:id="rId64"/>
      <p:bold r:id="rId65"/>
    </p:embeddedFont>
    <p:embeddedFont>
      <p:font typeface="Ubuntu"/>
      <p:regular r:id="rId66"/>
      <p:bold r:id="rId67"/>
      <p:italic r:id="rId68"/>
      <p:boldItalic r:id="rId69"/>
    </p:embeddedFont>
    <p:embeddedFont>
      <p:font typeface="Viga"/>
      <p:regular r:id="rId70"/>
    </p:embeddedFont>
    <p:embeddedFont>
      <p:font typeface="Century Gothic"/>
      <p:regular r:id="rId71"/>
      <p:bold r:id="rId72"/>
      <p:italic r:id="rId73"/>
      <p:boldItalic r:id="rId74"/>
    </p:embeddedFont>
    <p:embeddedFont>
      <p:font typeface="Open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FD6346C-0B60-4B4C-A181-1A9B9F7ECF28}">
  <a:tblStyle styleId="{4FD6346C-0B60-4B4C-A181-1A9B9F7ECF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5.xml"/><Relationship Id="rId75" Type="http://schemas.openxmlformats.org/officeDocument/2006/relationships/font" Target="fonts/OpenSans-regular.fntdata"/><Relationship Id="rId30" Type="http://schemas.openxmlformats.org/officeDocument/2006/relationships/slide" Target="slides/slide24.xml"/><Relationship Id="rId74" Type="http://schemas.openxmlformats.org/officeDocument/2006/relationships/font" Target="fonts/CenturyGothic-boldItalic.fntdata"/><Relationship Id="rId33" Type="http://schemas.openxmlformats.org/officeDocument/2006/relationships/slide" Target="slides/slide27.xml"/><Relationship Id="rId77" Type="http://schemas.openxmlformats.org/officeDocument/2006/relationships/font" Target="fonts/OpenSans-italic.fntdata"/><Relationship Id="rId32" Type="http://schemas.openxmlformats.org/officeDocument/2006/relationships/slide" Target="slides/slide26.xml"/><Relationship Id="rId76" Type="http://schemas.openxmlformats.org/officeDocument/2006/relationships/font" Target="fonts/OpenSans-bold.fntdata"/><Relationship Id="rId35" Type="http://schemas.openxmlformats.org/officeDocument/2006/relationships/slide" Target="slides/slide29.xml"/><Relationship Id="rId34" Type="http://schemas.openxmlformats.org/officeDocument/2006/relationships/slide" Target="slides/slide28.xml"/><Relationship Id="rId78" Type="http://schemas.openxmlformats.org/officeDocument/2006/relationships/font" Target="fonts/OpenSans-boldItalic.fntdata"/><Relationship Id="rId71" Type="http://schemas.openxmlformats.org/officeDocument/2006/relationships/font" Target="fonts/CenturyGothic-regular.fntdata"/><Relationship Id="rId70" Type="http://schemas.openxmlformats.org/officeDocument/2006/relationships/font" Target="fonts/Vig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Dosis-regular.fntdata"/><Relationship Id="rId63" Type="http://schemas.openxmlformats.org/officeDocument/2006/relationships/font" Target="fonts/Sniglet-regular.fntdata"/><Relationship Id="rId22" Type="http://schemas.openxmlformats.org/officeDocument/2006/relationships/slide" Target="slides/slide16.xml"/><Relationship Id="rId66" Type="http://schemas.openxmlformats.org/officeDocument/2006/relationships/font" Target="fonts/Ubuntu-regular.fntdata"/><Relationship Id="rId21" Type="http://schemas.openxmlformats.org/officeDocument/2006/relationships/slide" Target="slides/slide15.xml"/><Relationship Id="rId65" Type="http://schemas.openxmlformats.org/officeDocument/2006/relationships/font" Target="fonts/Dosis-bold.fntdata"/><Relationship Id="rId24" Type="http://schemas.openxmlformats.org/officeDocument/2006/relationships/slide" Target="slides/slide18.xml"/><Relationship Id="rId68" Type="http://schemas.openxmlformats.org/officeDocument/2006/relationships/font" Target="fonts/Ubuntu-italic.fntdata"/><Relationship Id="rId23" Type="http://schemas.openxmlformats.org/officeDocument/2006/relationships/slide" Target="slides/slide17.xml"/><Relationship Id="rId67" Type="http://schemas.openxmlformats.org/officeDocument/2006/relationships/font" Target="fonts/Ubuntu-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Ubuntu-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vvqar68y" TargetMode="External"/><Relationship Id="rId3" Type="http://schemas.openxmlformats.org/officeDocument/2006/relationships/hyperlink" Target="https://www.geogebra.org/m/vvqar68y" TargetMode="External"/><Relationship Id="rId4" Type="http://schemas.openxmlformats.org/officeDocument/2006/relationships/hyperlink" Target="https://www.geogebra.org/m/EyYBm3n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TElJnUKJw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ath%c3%a9matique-science-et-technologie/mstdistance101"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_xDND2l0yHBjllNLq2QYujtfWf-gulVkkm8YsWnKZc/edit?usp=sharing"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qc.ca/nouvelle/rdv-virtuels-printaniers-du-recit-se-former-a-distance/"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jit.si/RECITMSTDistance"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On commence avec les ressources partagées. On peut également utiliser la recherche par mots-clés. Voir l’ajout d’une activité dans ses favoris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8584de036b_0_1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8584de036b_0_1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Si vous pensez réutiliser cette activité, ça peut être pertinent de la mettre dans vos favoris afin de la retrouver rapidement.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g77f53ec54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77f53ec54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Une activité peut être constituée de plusieurs éléments tels du texte, des appliquettes, des vidéos, des images, des questions. </a:t>
            </a:r>
            <a:endParaRPr/>
          </a:p>
          <a:p>
            <a:pPr indent="0" lvl="0" marL="0" rtl="0" algn="l">
              <a:lnSpc>
                <a:spcPct val="100000"/>
              </a:lnSpc>
              <a:spcBef>
                <a:spcPts val="0"/>
              </a:spcBef>
              <a:spcAft>
                <a:spcPts val="0"/>
              </a:spcAft>
              <a:buSzPts val="1100"/>
              <a:buNone/>
            </a:pPr>
            <a:r>
              <a:rPr lang="fr-CA"/>
              <a:t>Un livret contient plusieurs activités organisées par chapitres. Les activités et les livrets peuvent être privés, partagés ou publics. </a:t>
            </a:r>
            <a:endParaRPr/>
          </a:p>
          <a:p>
            <a:pPr indent="0" lvl="0" marL="0" rtl="0" algn="l">
              <a:lnSpc>
                <a:spcPct val="100000"/>
              </a:lnSpc>
              <a:spcBef>
                <a:spcPts val="0"/>
              </a:spcBef>
              <a:spcAft>
                <a:spcPts val="0"/>
              </a:spcAft>
              <a:buSzPts val="1100"/>
              <a:buNone/>
            </a:pPr>
            <a:r>
              <a:rPr lang="fr-CA"/>
              <a:t>Il est possible d’organiser les activités et les livrets dans des dossiers, par contre, les dossiers ne peuvent pas être partagés.</a:t>
            </a:r>
            <a:endParaRPr/>
          </a:p>
          <a:p>
            <a:pPr indent="0" lvl="0" marL="0" rtl="0" algn="l">
              <a:lnSpc>
                <a:spcPct val="100000"/>
              </a:lnSpc>
              <a:spcBef>
                <a:spcPts val="0"/>
              </a:spcBef>
              <a:spcAft>
                <a:spcPts val="0"/>
              </a:spcAft>
              <a:buSzPts val="1100"/>
              <a:buNone/>
            </a:pPr>
            <a:r>
              <a:rPr lang="fr-CA"/>
              <a:t>Dans le contexte de la formation en ligne, les livrets sont un excellent moyen pour diffuser des séquences d’apprentissage aux élèves.</a:t>
            </a:r>
            <a:endParaRPr/>
          </a:p>
          <a:p>
            <a:pPr indent="0" lvl="0" marL="0" rtl="0" algn="l">
              <a:lnSpc>
                <a:spcPct val="100000"/>
              </a:lnSpc>
              <a:spcBef>
                <a:spcPts val="0"/>
              </a:spcBef>
              <a:spcAft>
                <a:spcPts val="0"/>
              </a:spcAft>
              <a:buSzPts val="1100"/>
              <a:buNone/>
            </a:pPr>
            <a:r>
              <a:rPr lang="fr-CA"/>
              <a:t>Dans les favoris, prendre le livret </a:t>
            </a:r>
            <a:r>
              <a:rPr b="1" lang="fr-CA" u="sng">
                <a:solidFill>
                  <a:schemeClr val="hlink"/>
                </a:solidFill>
                <a:hlinkClick r:id="rId2"/>
              </a:rPr>
              <a:t>Activités à la maison</a:t>
            </a:r>
            <a:r>
              <a:rPr b="1" lang="fr-CA" u="sng">
                <a:solidFill>
                  <a:schemeClr val="hlink"/>
                </a:solidFill>
                <a:hlinkClick r:id="rId3"/>
              </a:rPr>
              <a:t> </a:t>
            </a:r>
            <a:r>
              <a:rPr lang="fr-CA"/>
              <a:t>et quelques activités de ce livret (pour les questions) et du livret  </a:t>
            </a:r>
            <a:r>
              <a:rPr lang="fr-CA" u="sng">
                <a:solidFill>
                  <a:schemeClr val="hlink"/>
                </a:solidFill>
                <a:hlinkClick r:id="rId4"/>
              </a:rPr>
              <a:t>Virage numérique CSPN-CCR</a:t>
            </a:r>
            <a:r>
              <a:rPr lang="fr-CA"/>
              <a:t> (pour les documents, vidéos, page Web et illustration)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fr-CA"/>
              <a:t>Comme le livret en en fait un livre visant une séquence d’apprentissage, la planification est importante, mais comme tout est modifiable par la suite, il sera toujours possible de s’ajuster.</a:t>
            </a:r>
            <a:endParaRPr/>
          </a:p>
          <a:p>
            <a:pPr indent="0" lvl="0" marL="0" marR="0" rtl="0" algn="l">
              <a:lnSpc>
                <a:spcPct val="100000"/>
              </a:lnSpc>
              <a:spcBef>
                <a:spcPts val="0"/>
              </a:spcBef>
              <a:spcAft>
                <a:spcPts val="0"/>
              </a:spcAft>
              <a:buSzPts val="1100"/>
              <a:buNone/>
            </a:pPr>
            <a:r>
              <a:rPr lang="fr-CA"/>
              <a:t>Les balises et la description peuvent être ajoutées plus tard. À part les deux premiers points, les étapes peuvent être faites dans n’importe quel ordre et être modifiées par la suite. Le titre aussi peut être ensuite modifié.</a:t>
            </a:r>
            <a:endParaRPr/>
          </a:p>
          <a:p>
            <a:pPr indent="0" lvl="0" marL="0" marR="0" rtl="0" algn="l">
              <a:lnSpc>
                <a:spcPct val="100000"/>
              </a:lnSpc>
              <a:spcBef>
                <a:spcPts val="0"/>
              </a:spcBef>
              <a:spcAft>
                <a:spcPts val="0"/>
              </a:spcAft>
              <a:buSzPts val="1100"/>
              <a:buNone/>
            </a:pPr>
            <a:r>
              <a:rPr lang="fr-CA"/>
              <a:t>On fait une première sauvegarde pour ensuite compléter le livret.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On peut ajouter des ressources à ce moment, mais on peut aussi les ajouter plus tard. Si on n’ajoute pas d’image, ce sera la capture d’écran de la première activité qui devrait s’afficher. L’image est importante, car elle permet de faire ressortir votre livret dans les recherches et parmi les ressources de votre profil lorsque vous en avez beaucoup. Facilite le repérage.</a:t>
            </a:r>
            <a:endParaRPr/>
          </a:p>
        </p:txBody>
      </p:sp>
      <p:sp>
        <p:nvSpPr>
          <p:cNvPr id="699" name="Google Shape;699;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La façon la plus rapide d’ajouter des activités dans un livret. On peut ajouter une activité dans plusieurs livrets. Si le livret a plusieurs chapitres, on peut déjà sélectionner le chapitre à ce moment. On peut aussi ajouter des activités à partir de l’éditeur du livret. On va voir plus tard comment créer une activité.</a:t>
            </a:r>
            <a:endParaRPr/>
          </a:p>
        </p:txBody>
      </p:sp>
      <p:sp>
        <p:nvSpPr>
          <p:cNvPr id="711" name="Google Shape;71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g77f53ec54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77f53ec54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L’ordre des activités est celui de l’intégration, on doit donc souvent déplacer les activités et on peut même avoir à les changer de chapitre ou en supprimer. On peut également ajouter une activité lorsqu’on est en mode édition du livret.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8702c05b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8702c05b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g77f53ec54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77f53ec54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Environ 5 à 10 minutes, afficher le chronomètre. La recherche d’activités peut être très chronophage, surtout au début, quand on n’a pas une idée tout à fait claire de ce qu’on veut faire. On peut mettre plusieurs activités quitte à les supprimer de notre livret pas la suite ou les mettre dans un chapitre “En attente” ou dans nos favoris.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77f53ec54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77f53ec54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Laisser les gens prendre la parole, activer les micros, mais également voir le clavardage. Également utiliser la diapo pour écrire dans le tableau.</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77f53ec54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77f53ec54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g78084067e1_0_1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78084067e1_0_1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Lorsqu’on clique sur Éditer Activité d’une activité qui n’est pas de nous, on </a:t>
            </a:r>
            <a:r>
              <a:rPr lang="fr-CA"/>
              <a:t>crée</a:t>
            </a:r>
            <a:r>
              <a:rPr lang="fr-CA"/>
              <a:t> automatiquement une copie de l’activité. Ensuite on peut l’éditer comme si elle était à nous. Parfois, le petit crayon n’y est pas, on doit alors faire la copie, qui se retrouve dans nos ressources et l’intégrer dans le livret, puis retirer l’activité initiale.</a:t>
            </a:r>
            <a:endParaRPr/>
          </a:p>
          <a:p>
            <a:pPr indent="0" lvl="0" marL="0" rtl="0" algn="l">
              <a:spcBef>
                <a:spcPts val="0"/>
              </a:spcBef>
              <a:spcAft>
                <a:spcPts val="0"/>
              </a:spcAft>
              <a:buNone/>
            </a:pPr>
            <a:r>
              <a:rPr lang="fr-CA"/>
              <a:t>On peut également faire une copie avant de l’intégrer dans le livret.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Important de faire des copies d’activités en restant dans l’interface de GeoGebra. Si on copie l’activité sur son ordinateur et la dépose à nouveau en ligne, le nom de l’auteur initial est perdu.</a:t>
            </a:r>
            <a:endParaRPr/>
          </a:p>
          <a:p>
            <a:pPr indent="0" lvl="0" marL="0" rtl="0" algn="l">
              <a:lnSpc>
                <a:spcPct val="100000"/>
              </a:lnSpc>
              <a:spcBef>
                <a:spcPts val="0"/>
              </a:spcBef>
              <a:spcAft>
                <a:spcPts val="0"/>
              </a:spcAft>
              <a:buSzPts val="1100"/>
              <a:buNone/>
            </a:pPr>
            <a:r>
              <a:rPr lang="fr-CA"/>
              <a:t>Rappel: GeoGebra est un logiciel libre, tout le monde profite du partage des autres, il faut respecter les droits d’auteur si on veut continuer à bénéficier des partages.</a:t>
            </a:r>
            <a:endParaRPr/>
          </a:p>
        </p:txBody>
      </p:sp>
      <p:sp>
        <p:nvSpPr>
          <p:cNvPr id="782" name="Google Shape;782;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g77f53ec54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Les éléments de l’activité sont au coeur même de l’aspect pédagogique. Donner une équation avec des curseurs à manipuler ne produit pas forcément un apprentissage. L’intention pédagogique doit être claire et l’élève doit savoir ce qu’il a à faire. Idéalement, on doit prévoir une validation soit par des questions, soit par une activité autocorrective, soit par un document à imprimer qui accompagne l’activité. Si l’activité est transmise dans une classe virtuelle (on va voir les choix plus tard), on peut mettre des questions ouvertes. Si l’activité a un objectif plus ludique, l’élève doit quand même être guidé et comprendre l’intention.</a:t>
            </a:r>
            <a:endParaRPr/>
          </a:p>
        </p:txBody>
      </p:sp>
      <p:sp>
        <p:nvSpPr>
          <p:cNvPr id="791" name="Google Shape;791;g77f53ec54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7" name="Shape 797"/>
        <p:cNvGrpSpPr/>
        <p:nvPr/>
      </p:nvGrpSpPr>
      <p:grpSpPr>
        <a:xfrm>
          <a:off x="0" y="0"/>
          <a:ext cx="0" cy="0"/>
          <a:chOff x="0" y="0"/>
          <a:chExt cx="0" cy="0"/>
        </a:xfrm>
      </p:grpSpPr>
      <p:sp>
        <p:nvSpPr>
          <p:cNvPr id="798" name="Google Shape;7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Une activité devrait toujours commencer par une boite de texte expliquant les consignes ou les objectifs de l’activité. D’autres boites de texte peuvent être ajoutées pour des retours ou pour guider l’élève. Montrer les différentes options de l’édition de texte. Prendre exemple avec la construction de triangles.</a:t>
            </a:r>
            <a:endParaRPr/>
          </a:p>
        </p:txBody>
      </p:sp>
      <p:sp>
        <p:nvSpPr>
          <p:cNvPr id="799" name="Google Shape;79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77f53ec54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77f53ec54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Ajouter une application pour faire construire une figure par exemple.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g77f53ec54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77f53ec54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Lorsque l’activité est partagée dans une classe virtuelle, on peut faire en sorte que la réponse n’est pas validée par le logiciel, mais doit l’être par l’enseignant. </a:t>
            </a:r>
            <a:endParaRPr/>
          </a:p>
        </p:txBody>
      </p:sp>
      <p:sp>
        <p:nvSpPr>
          <p:cNvPr id="824" name="Google Shape;82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Pour la vidéo, prendre: </a:t>
            </a:r>
            <a:r>
              <a:rPr lang="fr-CA" u="sng">
                <a:solidFill>
                  <a:schemeClr val="hlink"/>
                </a:solidFill>
                <a:hlinkClick r:id="rId2"/>
              </a:rPr>
              <a:t>https://youtu.be/gTElJnUKJwk</a:t>
            </a:r>
            <a:r>
              <a:rPr lang="fr-CA"/>
              <a:t> (construire un diagramme circulaire)</a:t>
            </a:r>
            <a:endParaRPr/>
          </a:p>
        </p:txBody>
      </p:sp>
      <p:sp>
        <p:nvSpPr>
          <p:cNvPr id="833" name="Google Shape;833;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g77f53ec548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Exemples avec un objectif à atteindre et une autre pour illustrer une situation</a:t>
            </a:r>
            <a:endParaRPr/>
          </a:p>
        </p:txBody>
      </p:sp>
      <p:sp>
        <p:nvSpPr>
          <p:cNvPr id="841" name="Google Shape;841;g77f53ec54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g77f53ec54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77f53ec54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Ajout d’exemples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Google Shape;8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Lorsque l’appliquette provient d’un autre auteur, on doit souvent apporter des modifications. Les modifications peuvent être dans la configuration de l’affichage, mais on peut également éditer l’appliquette pour en modifier le contenu comme par exemple, traduire des termes, changer des couleurs, retirer ou ajouter une étiquette, 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CA"/>
              <a:t>Avec l’application Classique, on peut configurer la barre d’outils afin de retirer, par exemple, des outils inutiles pour les tâches à faire..</a:t>
            </a:r>
            <a:endParaRPr/>
          </a:p>
        </p:txBody>
      </p:sp>
      <p:sp>
        <p:nvSpPr>
          <p:cNvPr id="858" name="Google Shape;85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8" name="Google Shape;8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CA"/>
              <a:t>Important surtout si on publie l’activité, sinon, pas vraiment nécessaire d’y toucher au début. S’enregistre lorsqu’on sauvegarde l’activité.</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8702c05b4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8702c05b4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ajoute ensuite les éléments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g77f53ec54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77f53ec54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Environ 10 à 15 minutes, afficher le chronomètre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g8702c05b4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8702c05b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Laisser les gens prendre la parole, activer les micros, mais également voir le clavardage. Également utiliser la diapo pour écrire dans le tableau.</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0" name="Google Shape;9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Pour voir comment travailler avec les groupes, consultez l’autoformation </a:t>
            </a:r>
            <a:r>
              <a:rPr lang="fr-CA" u="sng">
                <a:solidFill>
                  <a:schemeClr val="hlink"/>
                </a:solidFill>
                <a:hlinkClick r:id="rId2"/>
              </a:rPr>
              <a:t>https://campus.recit.qc.ca/math%c3%a9matique-science-et-technologie/mstdistance101</a:t>
            </a:r>
            <a:r>
              <a:rPr lang="fr-CA"/>
              <a:t>, dans la section Plateformes de conception et d’enseignement collaboratives, Les mathématiques à distance avec GeoGebra, ou voir les capsules vidéos (2) sur la chaîne Youtube du RÉCIT MST.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Google Shape;91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9" name="Google Shape;91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Abonnez-vous à vos collègues</a:t>
            </a:r>
            <a:endParaRPr/>
          </a:p>
          <a:p>
            <a:pPr indent="0" lvl="0" marL="0" rtl="0" algn="l">
              <a:spcBef>
                <a:spcPts val="0"/>
              </a:spcBef>
              <a:spcAft>
                <a:spcPts val="0"/>
              </a:spcAft>
              <a:buNone/>
            </a:pPr>
            <a:r>
              <a:rPr lang="fr-CA"/>
              <a:t>Il est possible de partager vos réalisations en leur donnant un statut public ou en les partageant à votre réseau par l’option GeoGebra Chronologie. L’activité apparaitra dans le fil d’actualité de vos abonnés.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Ne pas lire lors de la formation, mais laisser sur le document de présentation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7" name="Shape 927"/>
        <p:cNvGrpSpPr/>
        <p:nvPr/>
      </p:nvGrpSpPr>
      <p:grpSpPr>
        <a:xfrm>
          <a:off x="0" y="0"/>
          <a:ext cx="0" cy="0"/>
          <a:chOff x="0" y="0"/>
          <a:chExt cx="0" cy="0"/>
        </a:xfrm>
      </p:grpSpPr>
      <p:sp>
        <p:nvSpPr>
          <p:cNvPr id="928" name="Google Shape;9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9" name="Google Shape;9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Avoir un réseau et suivre les publications de nos abonnés permet de se tenir à jour et d’avoir des idées d’activités. On peut régler la fréquence et le type de notifications par courriel et suivre le fil d’actualité sur le site de GeoGebra. On peut également partager nos publications directement sur le fil d’actualité pour que nos abonnés soient informés. Il y a également des échanges sur Twitter et Facebook.</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6" name="Shape 936"/>
        <p:cNvGrpSpPr/>
        <p:nvPr/>
      </p:nvGrpSpPr>
      <p:grpSpPr>
        <a:xfrm>
          <a:off x="0" y="0"/>
          <a:ext cx="0" cy="0"/>
          <a:chOff x="0" y="0"/>
          <a:chExt cx="0" cy="0"/>
        </a:xfrm>
      </p:grpSpPr>
      <p:sp>
        <p:nvSpPr>
          <p:cNvPr id="937" name="Google Shape;9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fr-CA"/>
              <a:t>Un livret peut avoir plusieurs rédacteurs, permet par exemple de se partager les tâches, soit par chapitre ou un ajoute les questions, un autre les vidéos...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Google Shape;948;g77f53ec54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77f53ec54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Le livret peut aussi être téléchargé pour utilisation hors-ligne.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5" name="Shape 955"/>
        <p:cNvGrpSpPr/>
        <p:nvPr/>
      </p:nvGrpSpPr>
      <p:grpSpPr>
        <a:xfrm>
          <a:off x="0" y="0"/>
          <a:ext cx="0" cy="0"/>
          <a:chOff x="0" y="0"/>
          <a:chExt cx="0" cy="0"/>
        </a:xfrm>
      </p:grpSpPr>
      <p:sp>
        <p:nvSpPr>
          <p:cNvPr id="956" name="Google Shape;95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S’il reste du temps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On compte actuellement 8 applications en ligne et elles sont entièrement traduites en français. Six d’entres elles existent en applications mobiles et certaines sont téléchargeables sur ordinateur. Notez que la version Classique comprend toutes les fonctions des applications graphique, géométrie, 3D en plus d’un tableur.</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Les six applications, également disponibles sur appareils mobiles. Les versions Graphique et Classique peuvent être téléchargées sur ordinateur pour une utilisation hors-ligne (carcéral)</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4" name="Shape 974"/>
        <p:cNvGrpSpPr/>
        <p:nvPr/>
      </p:nvGrpSpPr>
      <p:grpSpPr>
        <a:xfrm>
          <a:off x="0" y="0"/>
          <a:ext cx="0" cy="0"/>
          <a:chOff x="0" y="0"/>
          <a:chExt cx="0" cy="0"/>
        </a:xfrm>
      </p:grpSpPr>
      <p:sp>
        <p:nvSpPr>
          <p:cNvPr id="975" name="Google Shape;97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5" name="Google Shape;98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Étude de la géométrie (figures planes), des transformations, de la relation de Pythagore, etc. Si on préfère limiter le nombre d’outils, on doit utiliser l’application classique et configurer la barre d’outils afin de n’avoir que les outils à utiliser par l’élève.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Application très pertinente pour le secondaire, l’application mobile a également le mode Test.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Google Shape;100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6" name="Google Shape;10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Faire un cube, faire afficher les objets libres, dépendants et auxiliaires.  L’application mobile a le mode Réalité virtuelle.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L’atelier porte principalement sur les outils permettant de créer et de diffuser des activités aux élèves. Des périodes de travail sont prévues pour que vous puissiez créer votre livret durant la formation.</a:t>
            </a:r>
            <a:endParaRPr/>
          </a:p>
          <a:p>
            <a:pPr indent="0" lvl="0" marL="0" rtl="0" algn="l">
              <a:lnSpc>
                <a:spcPct val="100000"/>
              </a:lnSpc>
              <a:spcBef>
                <a:spcPts val="0"/>
              </a:spcBef>
              <a:spcAft>
                <a:spcPts val="0"/>
              </a:spcAft>
              <a:buSzPts val="1100"/>
              <a:buNone/>
            </a:pPr>
            <a:r>
              <a:rPr lang="fr-CA"/>
              <a:t>Donner les indications sur la participation active à la présentation et donner les indications sur le travail en double écran. Mais préciser que je laisserai du temps pour expérimenter. Donc seulement ouvrir un deuxième onglet avec GeoGebra.org.</a:t>
            </a:r>
            <a:endParaRPr/>
          </a:p>
        </p:txBody>
      </p:sp>
      <p:sp>
        <p:nvSpPr>
          <p:cNvPr id="596" name="Google Shape;5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Lorsque les tutoriels existent en français, ils s’afficheront pour les utilisateurs francophones, les forums en français sont très actifs.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Google Shape;102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8" name="Google Shape;102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fr-CA"/>
              <a:t>Voir des exemples de livrets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2" name="Shape 1032"/>
        <p:cNvGrpSpPr/>
        <p:nvPr/>
      </p:nvGrpSpPr>
      <p:grpSpPr>
        <a:xfrm>
          <a:off x="0" y="0"/>
          <a:ext cx="0" cy="0"/>
          <a:chOff x="0" y="0"/>
          <a:chExt cx="0" cy="0"/>
        </a:xfrm>
      </p:grpSpPr>
      <p:sp>
        <p:nvSpPr>
          <p:cNvPr id="1033" name="Google Shape;1033;g8584de036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8584de036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Complétez le formulaire en ligne (laisse un peu de temps, mettre le lien dans le clavardage)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9" name="Shape 1039"/>
        <p:cNvGrpSpPr/>
        <p:nvPr/>
      </p:nvGrpSpPr>
      <p:grpSpPr>
        <a:xfrm>
          <a:off x="0" y="0"/>
          <a:ext cx="0" cy="0"/>
          <a:chOff x="0" y="0"/>
          <a:chExt cx="0" cy="0"/>
        </a:xfrm>
      </p:grpSpPr>
      <p:sp>
        <p:nvSpPr>
          <p:cNvPr id="1040" name="Google Shape;1040;g8584de036b_0_5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8584de036b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3000" u="sng">
                <a:solidFill>
                  <a:schemeClr val="accent1"/>
                </a:solidFill>
                <a:latin typeface="Viga"/>
                <a:ea typeface="Viga"/>
                <a:cs typeface="Viga"/>
                <a:sym typeface="Viga"/>
                <a:hlinkClick r:id="rId2"/>
              </a:rPr>
              <a:t>Document de questions et partages</a:t>
            </a:r>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8" name="Shape 1048"/>
        <p:cNvGrpSpPr/>
        <p:nvPr/>
      </p:nvGrpSpPr>
      <p:grpSpPr>
        <a:xfrm>
          <a:off x="0" y="0"/>
          <a:ext cx="0" cy="0"/>
          <a:chOff x="0" y="0"/>
          <a:chExt cx="0" cy="0"/>
        </a:xfrm>
      </p:grpSpPr>
      <p:sp>
        <p:nvSpPr>
          <p:cNvPr id="1049" name="Google Shape;1049;g8584de036b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8584de036b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Lien vers les rendez-vous virtuels printaniers du RÉCIT à venir : </a:t>
            </a:r>
            <a:r>
              <a:rPr lang="fr-CA" u="sng">
                <a:solidFill>
                  <a:schemeClr val="hlink"/>
                </a:solidFill>
                <a:hlinkClick r:id="rId2"/>
              </a:rPr>
              <a:t>http://recit.qc.ca/nouvelle/rdv-virtuels-printaniers-du-recit-se-former-a-distance/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Google Shape;1061;g8584de036b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8584de03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u="sng">
                <a:solidFill>
                  <a:schemeClr val="hlink"/>
                </a:solidFill>
                <a:hlinkClick r:id="rId2"/>
              </a:rPr>
              <a:t>https://meet.jit.si/RECITMSTDistance</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0" name="Shape 1070"/>
        <p:cNvGrpSpPr/>
        <p:nvPr/>
      </p:nvGrpSpPr>
      <p:grpSpPr>
        <a:xfrm>
          <a:off x="0" y="0"/>
          <a:ext cx="0" cy="0"/>
          <a:chOff x="0" y="0"/>
          <a:chExt cx="0" cy="0"/>
        </a:xfrm>
      </p:grpSpPr>
      <p:sp>
        <p:nvSpPr>
          <p:cNvPr id="1071" name="Google Shape;1071;g8584de036b_0_11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8584de036b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8584de0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8584de0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Ce que de nombreux enseignants de mathématique connaissent et utilisent depuis presque 20 ans. La version classique installée sur l’ordinateur. Elle est encore largement utilisée en particulier en milieu carcéral, mais également par des concepteurs d’activités plus élaborées.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Ce que je vous présente aujourd’hui: À la fois: une plateforme d’applications, de réseau social et de création d’activités. Lieu de rencontre entre enseignants et élèves.</a:t>
            </a:r>
            <a:endParaRPr/>
          </a:p>
          <a:p>
            <a:pPr indent="0" lvl="0" marL="0" rtl="0" algn="l">
              <a:lnSpc>
                <a:spcPct val="100000"/>
              </a:lnSpc>
              <a:spcBef>
                <a:spcPts val="0"/>
              </a:spcBef>
              <a:spcAft>
                <a:spcPts val="0"/>
              </a:spcAft>
              <a:buSzPts val="1100"/>
              <a:buNone/>
            </a:pPr>
            <a:r>
              <a:rPr lang="fr-CA"/>
              <a:t>Ici, je passe sur la plateforme.</a:t>
            </a:r>
            <a:endParaRPr/>
          </a:p>
        </p:txBody>
      </p:sp>
      <p:sp>
        <p:nvSpPr>
          <p:cNvPr id="615" name="Google Shape;6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Pourquoi avoir un compte? Si vous n’avez pas encore créé votre compte, vous pourrez le faire lors de la première scéance main sur les touches.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Le menu permet de naviguer dans le site.</a:t>
            </a:r>
            <a:endParaRPr/>
          </a:p>
        </p:txBody>
      </p:sp>
      <p:sp>
        <p:nvSpPr>
          <p:cNvPr id="631" name="Google Shape;6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3"/>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1"/>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0"/>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showMasterSp="0">
  <p:cSld name="TITLE_2">
    <p:spTree>
      <p:nvGrpSpPr>
        <p:cNvPr id="521" name="Shape 521"/>
        <p:cNvGrpSpPr/>
        <p:nvPr/>
      </p:nvGrpSpPr>
      <p:grpSpPr>
        <a:xfrm>
          <a:off x="0" y="0"/>
          <a:ext cx="0" cy="0"/>
          <a:chOff x="0" y="0"/>
          <a:chExt cx="0" cy="0"/>
        </a:xfrm>
      </p:grpSpPr>
      <p:grpSp>
        <p:nvGrpSpPr>
          <p:cNvPr id="522" name="Google Shape;522;p12"/>
          <p:cNvGrpSpPr/>
          <p:nvPr/>
        </p:nvGrpSpPr>
        <p:grpSpPr>
          <a:xfrm>
            <a:off x="-78" y="-6350"/>
            <a:ext cx="9144178" cy="5149935"/>
            <a:chOff x="-104" y="-8467"/>
            <a:chExt cx="12192237" cy="6866580"/>
          </a:xfrm>
        </p:grpSpPr>
        <p:cxnSp>
          <p:nvCxnSpPr>
            <p:cNvPr id="523" name="Google Shape;523;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4" name="Google Shape;524;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5" name="Google Shape;525;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26" name="Google Shape;526;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27" name="Google Shape;527;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29" name="Google Shape;529;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0" name="Google Shape;530;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1" name="Google Shape;531;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3" name="Google Shape;533;p12"/>
          <p:cNvSpPr txBox="1"/>
          <p:nvPr>
            <p:ph type="ctrTitle"/>
          </p:nvPr>
        </p:nvSpPr>
        <p:spPr>
          <a:xfrm>
            <a:off x="1130300" y="1803400"/>
            <a:ext cx="5825100" cy="1234800"/>
          </a:xfrm>
          <a:prstGeom prst="rect">
            <a:avLst/>
          </a:prstGeom>
          <a:noFill/>
          <a:ln>
            <a:noFill/>
          </a:ln>
        </p:spPr>
        <p:txBody>
          <a:bodyPr anchorCtr="0" anchor="b" bIns="45700" lIns="91425" spcFirstLastPara="1" rIns="91425" wrap="square" tIns="45700">
            <a:noAutofit/>
          </a:bodyPr>
          <a:lstStyle>
            <a:lvl1pPr lvl="0" rtl="0" algn="r">
              <a:lnSpc>
                <a:spcPct val="100000"/>
              </a:lnSpc>
              <a:spcBef>
                <a:spcPts val="0"/>
              </a:spcBef>
              <a:spcAft>
                <a:spcPts val="0"/>
              </a:spcAft>
              <a:buClr>
                <a:schemeClr val="accent1"/>
              </a:buClr>
              <a:buSzPts val="4050"/>
              <a:buFont typeface="Trebuchet MS"/>
              <a:buNone/>
              <a:defRPr sz="405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4" name="Google Shape;534;p12"/>
          <p:cNvSpPr txBox="1"/>
          <p:nvPr>
            <p:ph idx="1" type="subTitle"/>
          </p:nvPr>
        </p:nvSpPr>
        <p:spPr>
          <a:xfrm>
            <a:off x="1130300" y="3038125"/>
            <a:ext cx="5825100" cy="8226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750"/>
              </a:spcBef>
              <a:spcAft>
                <a:spcPts val="0"/>
              </a:spcAft>
              <a:buSzPts val="1080"/>
              <a:buNone/>
              <a:defRPr>
                <a:solidFill>
                  <a:srgbClr val="7F7F7F"/>
                </a:solidFill>
              </a:defRPr>
            </a:lvl1pPr>
            <a:lvl2pPr lvl="1" rtl="0" algn="ctr">
              <a:lnSpc>
                <a:spcPct val="100000"/>
              </a:lnSpc>
              <a:spcBef>
                <a:spcPts val="750"/>
              </a:spcBef>
              <a:spcAft>
                <a:spcPts val="0"/>
              </a:spcAft>
              <a:buSzPts val="960"/>
              <a:buNone/>
              <a:defRPr>
                <a:solidFill>
                  <a:srgbClr val="888888"/>
                </a:solidFill>
              </a:defRPr>
            </a:lvl2pPr>
            <a:lvl3pPr lvl="2" rtl="0" algn="ctr">
              <a:lnSpc>
                <a:spcPct val="100000"/>
              </a:lnSpc>
              <a:spcBef>
                <a:spcPts val="750"/>
              </a:spcBef>
              <a:spcAft>
                <a:spcPts val="0"/>
              </a:spcAft>
              <a:buSzPts val="840"/>
              <a:buNone/>
              <a:defRPr>
                <a:solidFill>
                  <a:srgbClr val="888888"/>
                </a:solidFill>
              </a:defRPr>
            </a:lvl3pPr>
            <a:lvl4pPr lvl="3" rtl="0" algn="ctr">
              <a:lnSpc>
                <a:spcPct val="100000"/>
              </a:lnSpc>
              <a:spcBef>
                <a:spcPts val="750"/>
              </a:spcBef>
              <a:spcAft>
                <a:spcPts val="0"/>
              </a:spcAft>
              <a:buSzPts val="720"/>
              <a:buNone/>
              <a:defRPr>
                <a:solidFill>
                  <a:srgbClr val="888888"/>
                </a:solidFill>
              </a:defRPr>
            </a:lvl4pPr>
            <a:lvl5pPr lvl="4" rtl="0" algn="ctr">
              <a:lnSpc>
                <a:spcPct val="100000"/>
              </a:lnSpc>
              <a:spcBef>
                <a:spcPts val="750"/>
              </a:spcBef>
              <a:spcAft>
                <a:spcPts val="0"/>
              </a:spcAft>
              <a:buSzPts val="720"/>
              <a:buNone/>
              <a:defRPr>
                <a:solidFill>
                  <a:srgbClr val="888888"/>
                </a:solidFill>
              </a:defRPr>
            </a:lvl5pPr>
            <a:lvl6pPr lvl="5" rtl="0" algn="ctr">
              <a:lnSpc>
                <a:spcPct val="100000"/>
              </a:lnSpc>
              <a:spcBef>
                <a:spcPts val="750"/>
              </a:spcBef>
              <a:spcAft>
                <a:spcPts val="0"/>
              </a:spcAft>
              <a:buSzPts val="720"/>
              <a:buNone/>
              <a:defRPr>
                <a:solidFill>
                  <a:srgbClr val="888888"/>
                </a:solidFill>
              </a:defRPr>
            </a:lvl6pPr>
            <a:lvl7pPr lvl="6" rtl="0" algn="ctr">
              <a:lnSpc>
                <a:spcPct val="100000"/>
              </a:lnSpc>
              <a:spcBef>
                <a:spcPts val="750"/>
              </a:spcBef>
              <a:spcAft>
                <a:spcPts val="0"/>
              </a:spcAft>
              <a:buSzPts val="720"/>
              <a:buNone/>
              <a:defRPr>
                <a:solidFill>
                  <a:srgbClr val="888888"/>
                </a:solidFill>
              </a:defRPr>
            </a:lvl7pPr>
            <a:lvl8pPr lvl="7" rtl="0" algn="ctr">
              <a:lnSpc>
                <a:spcPct val="100000"/>
              </a:lnSpc>
              <a:spcBef>
                <a:spcPts val="750"/>
              </a:spcBef>
              <a:spcAft>
                <a:spcPts val="0"/>
              </a:spcAft>
              <a:buSzPts val="720"/>
              <a:buNone/>
              <a:defRPr>
                <a:solidFill>
                  <a:srgbClr val="888888"/>
                </a:solidFill>
              </a:defRPr>
            </a:lvl8pPr>
            <a:lvl9pPr lvl="8" rtl="0" algn="ctr">
              <a:lnSpc>
                <a:spcPct val="100000"/>
              </a:lnSpc>
              <a:spcBef>
                <a:spcPts val="750"/>
              </a:spcBef>
              <a:spcAft>
                <a:spcPts val="0"/>
              </a:spcAft>
              <a:buSzPts val="720"/>
              <a:buNone/>
              <a:defRPr>
                <a:solidFill>
                  <a:srgbClr val="888888"/>
                </a:solidFill>
              </a:defRPr>
            </a:lvl9pPr>
          </a:lstStyle>
          <a:p/>
        </p:txBody>
      </p:sp>
      <p:sp>
        <p:nvSpPr>
          <p:cNvPr id="535" name="Google Shape;535;p12"/>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6" name="Google Shape;536;p12"/>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7" name="Google Shape;537;p12"/>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538" name="Shape 538"/>
        <p:cNvGrpSpPr/>
        <p:nvPr/>
      </p:nvGrpSpPr>
      <p:grpSpPr>
        <a:xfrm>
          <a:off x="0" y="0"/>
          <a:ext cx="0" cy="0"/>
          <a:chOff x="0" y="0"/>
          <a:chExt cx="0" cy="0"/>
        </a:xfrm>
      </p:grpSpPr>
      <p:sp>
        <p:nvSpPr>
          <p:cNvPr id="539" name="Google Shape;53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accent1"/>
              </a:buClr>
              <a:buSzPts val="3000"/>
              <a:buFont typeface="Trebuchet MS"/>
              <a:buNone/>
              <a:defRPr sz="3000"/>
            </a:lvl1pPr>
            <a:lvl2pPr lvl="1" rtl="0" algn="l">
              <a:lnSpc>
                <a:spcPct val="100000"/>
              </a:lnSpc>
              <a:spcBef>
                <a:spcPts val="0"/>
              </a:spcBef>
              <a:spcAft>
                <a:spcPts val="0"/>
              </a:spcAft>
              <a:buClr>
                <a:schemeClr val="dk2"/>
              </a:buClr>
              <a:buSzPts val="3000"/>
              <a:buNone/>
              <a:defRPr sz="3000"/>
            </a:lvl2pPr>
            <a:lvl3pPr lvl="2" rtl="0" algn="l">
              <a:lnSpc>
                <a:spcPct val="100000"/>
              </a:lnSpc>
              <a:spcBef>
                <a:spcPts val="0"/>
              </a:spcBef>
              <a:spcAft>
                <a:spcPts val="0"/>
              </a:spcAft>
              <a:buClr>
                <a:schemeClr val="dk2"/>
              </a:buClr>
              <a:buSzPts val="3000"/>
              <a:buNone/>
              <a:defRPr sz="3000"/>
            </a:lvl3pPr>
            <a:lvl4pPr lvl="3" rtl="0" algn="l">
              <a:lnSpc>
                <a:spcPct val="100000"/>
              </a:lnSpc>
              <a:spcBef>
                <a:spcPts val="0"/>
              </a:spcBef>
              <a:spcAft>
                <a:spcPts val="0"/>
              </a:spcAft>
              <a:buClr>
                <a:schemeClr val="dk2"/>
              </a:buClr>
              <a:buSzPts val="3000"/>
              <a:buNone/>
              <a:defRPr sz="3000"/>
            </a:lvl4pPr>
            <a:lvl5pPr lvl="4" rtl="0" algn="l">
              <a:lnSpc>
                <a:spcPct val="100000"/>
              </a:lnSpc>
              <a:spcBef>
                <a:spcPts val="0"/>
              </a:spcBef>
              <a:spcAft>
                <a:spcPts val="0"/>
              </a:spcAft>
              <a:buClr>
                <a:schemeClr val="dk2"/>
              </a:buClr>
              <a:buSzPts val="3000"/>
              <a:buNone/>
              <a:defRPr sz="3000"/>
            </a:lvl5pPr>
            <a:lvl6pPr lvl="5" rtl="0" algn="l">
              <a:lnSpc>
                <a:spcPct val="100000"/>
              </a:lnSpc>
              <a:spcBef>
                <a:spcPts val="0"/>
              </a:spcBef>
              <a:spcAft>
                <a:spcPts val="0"/>
              </a:spcAft>
              <a:buClr>
                <a:schemeClr val="dk2"/>
              </a:buClr>
              <a:buSzPts val="3000"/>
              <a:buNone/>
              <a:defRPr sz="3000"/>
            </a:lvl6pPr>
            <a:lvl7pPr lvl="6" rtl="0" algn="l">
              <a:lnSpc>
                <a:spcPct val="100000"/>
              </a:lnSpc>
              <a:spcBef>
                <a:spcPts val="0"/>
              </a:spcBef>
              <a:spcAft>
                <a:spcPts val="0"/>
              </a:spcAft>
              <a:buClr>
                <a:schemeClr val="dk2"/>
              </a:buClr>
              <a:buSzPts val="3000"/>
              <a:buNone/>
              <a:defRPr sz="3000"/>
            </a:lvl7pPr>
            <a:lvl8pPr lvl="7" rtl="0" algn="l">
              <a:lnSpc>
                <a:spcPct val="100000"/>
              </a:lnSpc>
              <a:spcBef>
                <a:spcPts val="0"/>
              </a:spcBef>
              <a:spcAft>
                <a:spcPts val="0"/>
              </a:spcAft>
              <a:buClr>
                <a:schemeClr val="dk2"/>
              </a:buClr>
              <a:buSzPts val="3000"/>
              <a:buNone/>
              <a:defRPr sz="3000"/>
            </a:lvl8pPr>
            <a:lvl9pPr lvl="8" rtl="0" algn="l">
              <a:lnSpc>
                <a:spcPct val="100000"/>
              </a:lnSpc>
              <a:spcBef>
                <a:spcPts val="0"/>
              </a:spcBef>
              <a:spcAft>
                <a:spcPts val="0"/>
              </a:spcAft>
              <a:buClr>
                <a:schemeClr val="dk2"/>
              </a:buClr>
              <a:buSzPts val="3000"/>
              <a:buNone/>
              <a:defRPr sz="3000"/>
            </a:lvl9pPr>
          </a:lstStyle>
          <a:p/>
        </p:txBody>
      </p:sp>
      <p:sp>
        <p:nvSpPr>
          <p:cNvPr id="540" name="Google Shape;540;p13"/>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200"/>
            </a:lvl1pPr>
            <a:lvl2pPr indent="-304800" lvl="1" marL="914400" rtl="0" algn="l">
              <a:lnSpc>
                <a:spcPct val="100000"/>
              </a:lnSpc>
              <a:spcBef>
                <a:spcPts val="1600"/>
              </a:spcBef>
              <a:spcAft>
                <a:spcPts val="0"/>
              </a:spcAft>
              <a:buSzPts val="1200"/>
              <a:buChar char="○"/>
              <a:defRPr sz="1200"/>
            </a:lvl2pPr>
            <a:lvl3pPr indent="-304800" lvl="2" marL="1371600" rtl="0" algn="l">
              <a:lnSpc>
                <a:spcPct val="100000"/>
              </a:lnSpc>
              <a:spcBef>
                <a:spcPts val="1600"/>
              </a:spcBef>
              <a:spcAft>
                <a:spcPts val="0"/>
              </a:spcAft>
              <a:buSzPts val="1200"/>
              <a:buChar char="■"/>
              <a:defRPr sz="1200"/>
            </a:lvl3pPr>
            <a:lvl4pPr indent="-304800" lvl="3" marL="1828800" rtl="0" algn="l">
              <a:lnSpc>
                <a:spcPct val="100000"/>
              </a:lnSpc>
              <a:spcBef>
                <a:spcPts val="1600"/>
              </a:spcBef>
              <a:spcAft>
                <a:spcPts val="0"/>
              </a:spcAft>
              <a:buSzPts val="1200"/>
              <a:buChar char="●"/>
              <a:defRPr sz="1200"/>
            </a:lvl4pPr>
            <a:lvl5pPr indent="-304800" lvl="4" marL="2286000" rtl="0" algn="l">
              <a:lnSpc>
                <a:spcPct val="100000"/>
              </a:lnSpc>
              <a:spcBef>
                <a:spcPts val="1600"/>
              </a:spcBef>
              <a:spcAft>
                <a:spcPts val="0"/>
              </a:spcAft>
              <a:buSzPts val="1200"/>
              <a:buChar char="○"/>
              <a:defRPr sz="1200"/>
            </a:lvl5pPr>
            <a:lvl6pPr indent="-304800" lvl="5" marL="2743200" rtl="0" algn="l">
              <a:lnSpc>
                <a:spcPct val="100000"/>
              </a:lnSpc>
              <a:spcBef>
                <a:spcPts val="1600"/>
              </a:spcBef>
              <a:spcAft>
                <a:spcPts val="0"/>
              </a:spcAft>
              <a:buSzPts val="1200"/>
              <a:buChar char="■"/>
              <a:defRPr sz="1200"/>
            </a:lvl6pPr>
            <a:lvl7pPr indent="-304800" lvl="6" marL="3200400" rtl="0" algn="l">
              <a:lnSpc>
                <a:spcPct val="100000"/>
              </a:lnSpc>
              <a:spcBef>
                <a:spcPts val="1600"/>
              </a:spcBef>
              <a:spcAft>
                <a:spcPts val="0"/>
              </a:spcAft>
              <a:buSzPts val="1200"/>
              <a:buChar char="●"/>
              <a:defRPr sz="1200"/>
            </a:lvl7pPr>
            <a:lvl8pPr indent="-304800" lvl="7" marL="3657600" rtl="0" algn="l">
              <a:lnSpc>
                <a:spcPct val="100000"/>
              </a:lnSpc>
              <a:spcBef>
                <a:spcPts val="1600"/>
              </a:spcBef>
              <a:spcAft>
                <a:spcPts val="0"/>
              </a:spcAft>
              <a:buSzPts val="1200"/>
              <a:buChar char="○"/>
              <a:defRPr sz="1200"/>
            </a:lvl8pPr>
            <a:lvl9pPr indent="-304800" lvl="8" marL="4114800" rtl="0" algn="l">
              <a:lnSpc>
                <a:spcPct val="100000"/>
              </a:lnSpc>
              <a:spcBef>
                <a:spcPts val="1600"/>
              </a:spcBef>
              <a:spcAft>
                <a:spcPts val="1600"/>
              </a:spcAft>
              <a:buSzPts val="1200"/>
              <a:buChar char="■"/>
              <a:defRPr sz="1200"/>
            </a:lvl9pPr>
          </a:lstStyle>
          <a:p/>
        </p:txBody>
      </p:sp>
      <p:sp>
        <p:nvSpPr>
          <p:cNvPr id="541" name="Google Shape;54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542" name="Shape 542"/>
        <p:cNvGrpSpPr/>
        <p:nvPr/>
      </p:nvGrpSpPr>
      <p:grpSpPr>
        <a:xfrm>
          <a:off x="0" y="0"/>
          <a:ext cx="0" cy="0"/>
          <a:chOff x="0" y="0"/>
          <a:chExt cx="0" cy="0"/>
        </a:xfrm>
      </p:grpSpPr>
      <p:sp>
        <p:nvSpPr>
          <p:cNvPr id="543" name="Google Shape;543;p14"/>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4" name="Google Shape;544;p14"/>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Autofit/>
          </a:bodyPr>
          <a:lstStyle>
            <a:lvl1pPr indent="-320040" lvl="0" marL="457200" rtl="0" algn="l">
              <a:lnSpc>
                <a:spcPct val="100000"/>
              </a:lnSpc>
              <a:spcBef>
                <a:spcPts val="750"/>
              </a:spcBef>
              <a:spcAft>
                <a:spcPts val="0"/>
              </a:spcAft>
              <a:buSzPts val="1440"/>
              <a:buChar char="►"/>
              <a:defRPr/>
            </a:lvl1pPr>
            <a:lvl2pPr indent="-320040" lvl="1" marL="914400" rtl="0" algn="l">
              <a:lnSpc>
                <a:spcPct val="100000"/>
              </a:lnSpc>
              <a:spcBef>
                <a:spcPts val="750"/>
              </a:spcBef>
              <a:spcAft>
                <a:spcPts val="0"/>
              </a:spcAft>
              <a:buSzPts val="1440"/>
              <a:buChar char="►"/>
              <a:defRPr/>
            </a:lvl2pPr>
            <a:lvl3pPr indent="-320039" lvl="2" marL="1371600" rtl="0" algn="l">
              <a:lnSpc>
                <a:spcPct val="100000"/>
              </a:lnSpc>
              <a:spcBef>
                <a:spcPts val="750"/>
              </a:spcBef>
              <a:spcAft>
                <a:spcPts val="0"/>
              </a:spcAft>
              <a:buSzPts val="1440"/>
              <a:buChar char="►"/>
              <a:defRPr/>
            </a:lvl3pPr>
            <a:lvl4pPr indent="-320039" lvl="3" marL="1828800" rtl="0" algn="l">
              <a:lnSpc>
                <a:spcPct val="100000"/>
              </a:lnSpc>
              <a:spcBef>
                <a:spcPts val="750"/>
              </a:spcBef>
              <a:spcAft>
                <a:spcPts val="0"/>
              </a:spcAft>
              <a:buSzPts val="1440"/>
              <a:buChar char="►"/>
              <a:defRPr/>
            </a:lvl4pPr>
            <a:lvl5pPr indent="-320039" lvl="4" marL="2286000" rtl="0" algn="l">
              <a:lnSpc>
                <a:spcPct val="100000"/>
              </a:lnSpc>
              <a:spcBef>
                <a:spcPts val="750"/>
              </a:spcBef>
              <a:spcAft>
                <a:spcPts val="0"/>
              </a:spcAft>
              <a:buSzPts val="1440"/>
              <a:buChar char="►"/>
              <a:defRPr/>
            </a:lvl5pPr>
            <a:lvl6pPr indent="-320039" lvl="5" marL="2743200" rtl="0" algn="l">
              <a:lnSpc>
                <a:spcPct val="100000"/>
              </a:lnSpc>
              <a:spcBef>
                <a:spcPts val="750"/>
              </a:spcBef>
              <a:spcAft>
                <a:spcPts val="0"/>
              </a:spcAft>
              <a:buSzPts val="1440"/>
              <a:buChar char="►"/>
              <a:defRPr/>
            </a:lvl6pPr>
            <a:lvl7pPr indent="-320039" lvl="6" marL="3200400" rtl="0" algn="l">
              <a:lnSpc>
                <a:spcPct val="100000"/>
              </a:lnSpc>
              <a:spcBef>
                <a:spcPts val="750"/>
              </a:spcBef>
              <a:spcAft>
                <a:spcPts val="0"/>
              </a:spcAft>
              <a:buSzPts val="1440"/>
              <a:buChar char="►"/>
              <a:defRPr/>
            </a:lvl7pPr>
            <a:lvl8pPr indent="-320040" lvl="7" marL="3657600" rtl="0" algn="l">
              <a:lnSpc>
                <a:spcPct val="100000"/>
              </a:lnSpc>
              <a:spcBef>
                <a:spcPts val="750"/>
              </a:spcBef>
              <a:spcAft>
                <a:spcPts val="0"/>
              </a:spcAft>
              <a:buSzPts val="1440"/>
              <a:buChar char="►"/>
              <a:defRPr/>
            </a:lvl8pPr>
            <a:lvl9pPr indent="-320040" lvl="8" marL="4114800" rtl="0" algn="l">
              <a:lnSpc>
                <a:spcPct val="100000"/>
              </a:lnSpc>
              <a:spcBef>
                <a:spcPts val="750"/>
              </a:spcBef>
              <a:spcAft>
                <a:spcPts val="0"/>
              </a:spcAft>
              <a:buSzPts val="1440"/>
              <a:buChar char="►"/>
              <a:defRPr/>
            </a:lvl9pPr>
          </a:lstStyle>
          <a:p/>
        </p:txBody>
      </p:sp>
      <p:sp>
        <p:nvSpPr>
          <p:cNvPr id="545" name="Google Shape;545;p14"/>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6" name="Google Shape;546;p14"/>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7" name="Google Shape;54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548" name="Shape 548"/>
        <p:cNvGrpSpPr/>
        <p:nvPr/>
      </p:nvGrpSpPr>
      <p:grpSpPr>
        <a:xfrm>
          <a:off x="0" y="0"/>
          <a:ext cx="0" cy="0"/>
          <a:chOff x="0" y="0"/>
          <a:chExt cx="0" cy="0"/>
        </a:xfrm>
      </p:grpSpPr>
      <p:sp>
        <p:nvSpPr>
          <p:cNvPr id="549" name="Google Shape;549;p15"/>
          <p:cNvSpPr txBox="1"/>
          <p:nvPr>
            <p:ph type="title"/>
          </p:nvPr>
        </p:nvSpPr>
        <p:spPr>
          <a:xfrm>
            <a:off x="508001" y="2025651"/>
            <a:ext cx="6447600" cy="1369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accent1"/>
              </a:buClr>
              <a:buSzPts val="3000"/>
              <a:buFont typeface="Trebuchet MS"/>
              <a:buNone/>
              <a:defRPr b="0" sz="3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0" name="Google Shape;550;p15"/>
          <p:cNvSpPr txBox="1"/>
          <p:nvPr>
            <p:ph idx="1" type="body"/>
          </p:nvPr>
        </p:nvSpPr>
        <p:spPr>
          <a:xfrm>
            <a:off x="508001" y="3395586"/>
            <a:ext cx="6447600" cy="64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750"/>
              </a:spcBef>
              <a:spcAft>
                <a:spcPts val="0"/>
              </a:spcAft>
              <a:buSzPts val="1200"/>
              <a:buNone/>
              <a:defRPr sz="1500">
                <a:solidFill>
                  <a:srgbClr val="7F7F7F"/>
                </a:solidFill>
              </a:defRPr>
            </a:lvl1pPr>
            <a:lvl2pPr indent="-228600" lvl="1" marL="914400" rtl="0" algn="l">
              <a:lnSpc>
                <a:spcPct val="100000"/>
              </a:lnSpc>
              <a:spcBef>
                <a:spcPts val="750"/>
              </a:spcBef>
              <a:spcAft>
                <a:spcPts val="0"/>
              </a:spcAft>
              <a:buSzPts val="1080"/>
              <a:buNone/>
              <a:defRPr sz="1350">
                <a:solidFill>
                  <a:srgbClr val="888888"/>
                </a:solidFill>
              </a:defRPr>
            </a:lvl2pPr>
            <a:lvl3pPr indent="-228600" lvl="2" marL="1371600" rtl="0" algn="l">
              <a:lnSpc>
                <a:spcPct val="100000"/>
              </a:lnSpc>
              <a:spcBef>
                <a:spcPts val="750"/>
              </a:spcBef>
              <a:spcAft>
                <a:spcPts val="0"/>
              </a:spcAft>
              <a:buSzPts val="960"/>
              <a:buNone/>
              <a:defRPr sz="1200">
                <a:solidFill>
                  <a:srgbClr val="888888"/>
                </a:solidFill>
              </a:defRPr>
            </a:lvl3pPr>
            <a:lvl4pPr indent="-228600" lvl="3" marL="1828800" rtl="0" algn="l">
              <a:lnSpc>
                <a:spcPct val="100000"/>
              </a:lnSpc>
              <a:spcBef>
                <a:spcPts val="750"/>
              </a:spcBef>
              <a:spcAft>
                <a:spcPts val="0"/>
              </a:spcAft>
              <a:buSzPts val="840"/>
              <a:buNone/>
              <a:defRPr sz="1050">
                <a:solidFill>
                  <a:srgbClr val="888888"/>
                </a:solidFill>
              </a:defRPr>
            </a:lvl4pPr>
            <a:lvl5pPr indent="-228600" lvl="4" marL="2286000" rtl="0" algn="l">
              <a:lnSpc>
                <a:spcPct val="100000"/>
              </a:lnSpc>
              <a:spcBef>
                <a:spcPts val="750"/>
              </a:spcBef>
              <a:spcAft>
                <a:spcPts val="0"/>
              </a:spcAft>
              <a:buSzPts val="840"/>
              <a:buNone/>
              <a:defRPr sz="1050">
                <a:solidFill>
                  <a:srgbClr val="888888"/>
                </a:solidFill>
              </a:defRPr>
            </a:lvl5pPr>
            <a:lvl6pPr indent="-228600" lvl="5" marL="2743200" rtl="0" algn="l">
              <a:lnSpc>
                <a:spcPct val="100000"/>
              </a:lnSpc>
              <a:spcBef>
                <a:spcPts val="750"/>
              </a:spcBef>
              <a:spcAft>
                <a:spcPts val="0"/>
              </a:spcAft>
              <a:buSzPts val="840"/>
              <a:buNone/>
              <a:defRPr sz="1050">
                <a:solidFill>
                  <a:srgbClr val="888888"/>
                </a:solidFill>
              </a:defRPr>
            </a:lvl6pPr>
            <a:lvl7pPr indent="-228600" lvl="6" marL="3200400" rtl="0" algn="l">
              <a:lnSpc>
                <a:spcPct val="100000"/>
              </a:lnSpc>
              <a:spcBef>
                <a:spcPts val="750"/>
              </a:spcBef>
              <a:spcAft>
                <a:spcPts val="0"/>
              </a:spcAft>
              <a:buSzPts val="840"/>
              <a:buNone/>
              <a:defRPr sz="1050">
                <a:solidFill>
                  <a:srgbClr val="888888"/>
                </a:solidFill>
              </a:defRPr>
            </a:lvl7pPr>
            <a:lvl8pPr indent="-228600" lvl="7" marL="3657600" rtl="0" algn="l">
              <a:lnSpc>
                <a:spcPct val="100000"/>
              </a:lnSpc>
              <a:spcBef>
                <a:spcPts val="750"/>
              </a:spcBef>
              <a:spcAft>
                <a:spcPts val="0"/>
              </a:spcAft>
              <a:buSzPts val="840"/>
              <a:buNone/>
              <a:defRPr sz="1050">
                <a:solidFill>
                  <a:srgbClr val="888888"/>
                </a:solidFill>
              </a:defRPr>
            </a:lvl8pPr>
            <a:lvl9pPr indent="-228600" lvl="8" marL="4114800" rtl="0" algn="l">
              <a:lnSpc>
                <a:spcPct val="100000"/>
              </a:lnSpc>
              <a:spcBef>
                <a:spcPts val="750"/>
              </a:spcBef>
              <a:spcAft>
                <a:spcPts val="0"/>
              </a:spcAft>
              <a:buSzPts val="840"/>
              <a:buNone/>
              <a:defRPr sz="1050">
                <a:solidFill>
                  <a:srgbClr val="888888"/>
                </a:solidFill>
              </a:defRPr>
            </a:lvl9pPr>
          </a:lstStyle>
          <a:p/>
        </p:txBody>
      </p:sp>
      <p:sp>
        <p:nvSpPr>
          <p:cNvPr id="551" name="Google Shape;55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2" name="Google Shape;55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3" name="Google Shape;55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554" name="Shape 554"/>
        <p:cNvGrpSpPr/>
        <p:nvPr/>
      </p:nvGrpSpPr>
      <p:grpSpPr>
        <a:xfrm>
          <a:off x="0" y="0"/>
          <a:ext cx="0" cy="0"/>
          <a:chOff x="0" y="0"/>
          <a:chExt cx="0" cy="0"/>
        </a:xfrm>
      </p:grpSpPr>
      <p:sp>
        <p:nvSpPr>
          <p:cNvPr id="555" name="Google Shape;555;p16"/>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6" name="Google Shape;556;p16"/>
          <p:cNvSpPr txBox="1"/>
          <p:nvPr>
            <p:ph idx="1" type="body"/>
          </p:nvPr>
        </p:nvSpPr>
        <p:spPr>
          <a:xfrm>
            <a:off x="508001" y="1620442"/>
            <a:ext cx="3138000" cy="2910600"/>
          </a:xfrm>
          <a:prstGeom prst="rect">
            <a:avLst/>
          </a:prstGeom>
          <a:noFill/>
          <a:ln>
            <a:noFill/>
          </a:ln>
        </p:spPr>
        <p:txBody>
          <a:bodyPr anchorCtr="0" anchor="t" bIns="45700" lIns="91425" spcFirstLastPara="1" rIns="91425" wrap="square" tIns="45700">
            <a:noAutofit/>
          </a:bodyPr>
          <a:lstStyle>
            <a:lvl1pPr indent="-320040" lvl="0" marL="457200" rtl="0" algn="l">
              <a:lnSpc>
                <a:spcPct val="100000"/>
              </a:lnSpc>
              <a:spcBef>
                <a:spcPts val="750"/>
              </a:spcBef>
              <a:spcAft>
                <a:spcPts val="0"/>
              </a:spcAft>
              <a:buSzPts val="1440"/>
              <a:buChar char="►"/>
              <a:defRPr/>
            </a:lvl1pPr>
            <a:lvl2pPr indent="-320040" lvl="1" marL="914400" rtl="0" algn="l">
              <a:lnSpc>
                <a:spcPct val="100000"/>
              </a:lnSpc>
              <a:spcBef>
                <a:spcPts val="750"/>
              </a:spcBef>
              <a:spcAft>
                <a:spcPts val="0"/>
              </a:spcAft>
              <a:buSzPts val="1440"/>
              <a:buChar char="►"/>
              <a:defRPr/>
            </a:lvl2pPr>
            <a:lvl3pPr indent="-320039" lvl="2" marL="1371600" rtl="0" algn="l">
              <a:lnSpc>
                <a:spcPct val="100000"/>
              </a:lnSpc>
              <a:spcBef>
                <a:spcPts val="750"/>
              </a:spcBef>
              <a:spcAft>
                <a:spcPts val="0"/>
              </a:spcAft>
              <a:buSzPts val="1440"/>
              <a:buChar char="►"/>
              <a:defRPr/>
            </a:lvl3pPr>
            <a:lvl4pPr indent="-320039" lvl="3" marL="1828800" rtl="0" algn="l">
              <a:lnSpc>
                <a:spcPct val="100000"/>
              </a:lnSpc>
              <a:spcBef>
                <a:spcPts val="750"/>
              </a:spcBef>
              <a:spcAft>
                <a:spcPts val="0"/>
              </a:spcAft>
              <a:buSzPts val="1440"/>
              <a:buChar char="►"/>
              <a:defRPr/>
            </a:lvl4pPr>
            <a:lvl5pPr indent="-320039" lvl="4" marL="2286000" rtl="0" algn="l">
              <a:lnSpc>
                <a:spcPct val="100000"/>
              </a:lnSpc>
              <a:spcBef>
                <a:spcPts val="750"/>
              </a:spcBef>
              <a:spcAft>
                <a:spcPts val="0"/>
              </a:spcAft>
              <a:buSzPts val="1440"/>
              <a:buChar char="►"/>
              <a:defRPr/>
            </a:lvl5pPr>
            <a:lvl6pPr indent="-320039" lvl="5" marL="2743200" rtl="0" algn="l">
              <a:lnSpc>
                <a:spcPct val="100000"/>
              </a:lnSpc>
              <a:spcBef>
                <a:spcPts val="750"/>
              </a:spcBef>
              <a:spcAft>
                <a:spcPts val="0"/>
              </a:spcAft>
              <a:buSzPts val="1440"/>
              <a:buChar char="►"/>
              <a:defRPr/>
            </a:lvl6pPr>
            <a:lvl7pPr indent="-320039" lvl="6" marL="3200400" rtl="0" algn="l">
              <a:lnSpc>
                <a:spcPct val="100000"/>
              </a:lnSpc>
              <a:spcBef>
                <a:spcPts val="750"/>
              </a:spcBef>
              <a:spcAft>
                <a:spcPts val="0"/>
              </a:spcAft>
              <a:buSzPts val="1440"/>
              <a:buChar char="►"/>
              <a:defRPr/>
            </a:lvl7pPr>
            <a:lvl8pPr indent="-320040" lvl="7" marL="3657600" rtl="0" algn="l">
              <a:lnSpc>
                <a:spcPct val="100000"/>
              </a:lnSpc>
              <a:spcBef>
                <a:spcPts val="750"/>
              </a:spcBef>
              <a:spcAft>
                <a:spcPts val="0"/>
              </a:spcAft>
              <a:buSzPts val="1440"/>
              <a:buChar char="►"/>
              <a:defRPr/>
            </a:lvl8pPr>
            <a:lvl9pPr indent="-320040" lvl="8" marL="4114800" rtl="0" algn="l">
              <a:lnSpc>
                <a:spcPct val="100000"/>
              </a:lnSpc>
              <a:spcBef>
                <a:spcPts val="750"/>
              </a:spcBef>
              <a:spcAft>
                <a:spcPts val="0"/>
              </a:spcAft>
              <a:buSzPts val="1440"/>
              <a:buChar char="►"/>
              <a:defRPr/>
            </a:lvl9pPr>
          </a:lstStyle>
          <a:p/>
        </p:txBody>
      </p:sp>
      <p:sp>
        <p:nvSpPr>
          <p:cNvPr id="557" name="Google Shape;557;p16"/>
          <p:cNvSpPr txBox="1"/>
          <p:nvPr>
            <p:ph idx="2" type="body"/>
          </p:nvPr>
        </p:nvSpPr>
        <p:spPr>
          <a:xfrm>
            <a:off x="3817477" y="1620442"/>
            <a:ext cx="3138000" cy="2910600"/>
          </a:xfrm>
          <a:prstGeom prst="rect">
            <a:avLst/>
          </a:prstGeom>
          <a:noFill/>
          <a:ln>
            <a:noFill/>
          </a:ln>
        </p:spPr>
        <p:txBody>
          <a:bodyPr anchorCtr="0" anchor="t" bIns="45700" lIns="91425" spcFirstLastPara="1" rIns="91425" wrap="square" tIns="45700">
            <a:noAutofit/>
          </a:bodyPr>
          <a:lstStyle>
            <a:lvl1pPr indent="-320040" lvl="0" marL="457200" rtl="0" algn="l">
              <a:lnSpc>
                <a:spcPct val="100000"/>
              </a:lnSpc>
              <a:spcBef>
                <a:spcPts val="750"/>
              </a:spcBef>
              <a:spcAft>
                <a:spcPts val="0"/>
              </a:spcAft>
              <a:buSzPts val="1440"/>
              <a:buChar char="►"/>
              <a:defRPr/>
            </a:lvl1pPr>
            <a:lvl2pPr indent="-320040" lvl="1" marL="914400" rtl="0" algn="l">
              <a:lnSpc>
                <a:spcPct val="100000"/>
              </a:lnSpc>
              <a:spcBef>
                <a:spcPts val="750"/>
              </a:spcBef>
              <a:spcAft>
                <a:spcPts val="0"/>
              </a:spcAft>
              <a:buSzPts val="1440"/>
              <a:buChar char="►"/>
              <a:defRPr/>
            </a:lvl2pPr>
            <a:lvl3pPr indent="-320039" lvl="2" marL="1371600" rtl="0" algn="l">
              <a:lnSpc>
                <a:spcPct val="100000"/>
              </a:lnSpc>
              <a:spcBef>
                <a:spcPts val="750"/>
              </a:spcBef>
              <a:spcAft>
                <a:spcPts val="0"/>
              </a:spcAft>
              <a:buSzPts val="1440"/>
              <a:buChar char="►"/>
              <a:defRPr/>
            </a:lvl3pPr>
            <a:lvl4pPr indent="-320039" lvl="3" marL="1828800" rtl="0" algn="l">
              <a:lnSpc>
                <a:spcPct val="100000"/>
              </a:lnSpc>
              <a:spcBef>
                <a:spcPts val="750"/>
              </a:spcBef>
              <a:spcAft>
                <a:spcPts val="0"/>
              </a:spcAft>
              <a:buSzPts val="1440"/>
              <a:buChar char="►"/>
              <a:defRPr/>
            </a:lvl4pPr>
            <a:lvl5pPr indent="-320039" lvl="4" marL="2286000" rtl="0" algn="l">
              <a:lnSpc>
                <a:spcPct val="100000"/>
              </a:lnSpc>
              <a:spcBef>
                <a:spcPts val="750"/>
              </a:spcBef>
              <a:spcAft>
                <a:spcPts val="0"/>
              </a:spcAft>
              <a:buSzPts val="1440"/>
              <a:buChar char="►"/>
              <a:defRPr/>
            </a:lvl5pPr>
            <a:lvl6pPr indent="-320039" lvl="5" marL="2743200" rtl="0" algn="l">
              <a:lnSpc>
                <a:spcPct val="100000"/>
              </a:lnSpc>
              <a:spcBef>
                <a:spcPts val="750"/>
              </a:spcBef>
              <a:spcAft>
                <a:spcPts val="0"/>
              </a:spcAft>
              <a:buSzPts val="1440"/>
              <a:buChar char="►"/>
              <a:defRPr/>
            </a:lvl6pPr>
            <a:lvl7pPr indent="-320039" lvl="6" marL="3200400" rtl="0" algn="l">
              <a:lnSpc>
                <a:spcPct val="100000"/>
              </a:lnSpc>
              <a:spcBef>
                <a:spcPts val="750"/>
              </a:spcBef>
              <a:spcAft>
                <a:spcPts val="0"/>
              </a:spcAft>
              <a:buSzPts val="1440"/>
              <a:buChar char="►"/>
              <a:defRPr/>
            </a:lvl7pPr>
            <a:lvl8pPr indent="-320040" lvl="7" marL="3657600" rtl="0" algn="l">
              <a:lnSpc>
                <a:spcPct val="100000"/>
              </a:lnSpc>
              <a:spcBef>
                <a:spcPts val="750"/>
              </a:spcBef>
              <a:spcAft>
                <a:spcPts val="0"/>
              </a:spcAft>
              <a:buSzPts val="1440"/>
              <a:buChar char="►"/>
              <a:defRPr/>
            </a:lvl8pPr>
            <a:lvl9pPr indent="-320040" lvl="8" marL="4114800" rtl="0" algn="l">
              <a:lnSpc>
                <a:spcPct val="100000"/>
              </a:lnSpc>
              <a:spcBef>
                <a:spcPts val="750"/>
              </a:spcBef>
              <a:spcAft>
                <a:spcPts val="0"/>
              </a:spcAft>
              <a:buSzPts val="1440"/>
              <a:buChar char="►"/>
              <a:defRPr/>
            </a:lvl9pPr>
          </a:lstStyle>
          <a:p/>
        </p:txBody>
      </p:sp>
      <p:sp>
        <p:nvSpPr>
          <p:cNvPr id="558" name="Google Shape;558;p16"/>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9" name="Google Shape;559;p16"/>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0" name="Google Shape;560;p16"/>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1">
  <p:cSld name="TITLE_3">
    <p:spTree>
      <p:nvGrpSpPr>
        <p:cNvPr id="561" name="Shape 561"/>
        <p:cNvGrpSpPr/>
        <p:nvPr/>
      </p:nvGrpSpPr>
      <p:grpSpPr>
        <a:xfrm>
          <a:off x="0" y="0"/>
          <a:ext cx="0" cy="0"/>
          <a:chOff x="0" y="0"/>
          <a:chExt cx="0" cy="0"/>
        </a:xfrm>
      </p:grpSpPr>
      <p:sp>
        <p:nvSpPr>
          <p:cNvPr id="562" name="Google Shape;562;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3" name="Google Shape;563;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4" name="Google Shape;564;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8.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0.png"/><Relationship Id="rId7"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98.png"/><Relationship Id="rId5" Type="http://schemas.openxmlformats.org/officeDocument/2006/relationships/image" Target="../media/image22.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100.pn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www.geogebra.org/m/FKtebJQB" TargetMode="External"/><Relationship Id="rId4" Type="http://schemas.openxmlformats.org/officeDocument/2006/relationships/image" Target="../media/image37.png"/><Relationship Id="rId5" Type="http://schemas.openxmlformats.org/officeDocument/2006/relationships/hyperlink" Target="https://www.geogebra.org/m/FKtebJQ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s://creativecommons.org/licenses/by-nc-sa/4.0/" TargetMode="External"/><Relationship Id="rId4" Type="http://schemas.openxmlformats.org/officeDocument/2006/relationships/image" Target="../media/image4.png"/><Relationship Id="rId5" Type="http://schemas.openxmlformats.org/officeDocument/2006/relationships/hyperlink" Target="https://recitmst.qc.ca/" TargetMode="External"/><Relationship Id="rId6" Type="http://schemas.openxmlformats.org/officeDocument/2006/relationships/image" Target="../media/image16.pn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hyperlink" Target="https://pixabay.com/fr/" TargetMode="External"/><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hyperlink" Target="https://creativecommons.org/licenses/by-sa/3.0/deed.fr" TargetMode="External"/><Relationship Id="rId5" Type="http://schemas.openxmlformats.org/officeDocument/2006/relationships/image" Target="../media/image42.png"/><Relationship Id="rId6"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9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hyperlink" Target="https://www.mathlearningcenter.org/resources/apps" TargetMode="External"/><Relationship Id="rId4" Type="http://schemas.openxmlformats.org/officeDocument/2006/relationships/hyperlink" Target="https://graspablemath.com/" TargetMode="External"/><Relationship Id="rId5" Type="http://schemas.openxmlformats.org/officeDocument/2006/relationships/hyperlink" Target="https://learningapps.org/" TargetMode="External"/><Relationship Id="rId6" Type="http://schemas.openxmlformats.org/officeDocument/2006/relationships/hyperlink" Target="https://phet.colorado.edu/" TargetMode="External"/><Relationship Id="rId7" Type="http://schemas.openxmlformats.org/officeDocument/2006/relationships/image" Target="../media/image40.png"/><Relationship Id="rId8"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50.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geogebra.or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81.jpg"/><Relationship Id="rId4" Type="http://schemas.openxmlformats.org/officeDocument/2006/relationships/image" Target="../media/image96.png"/><Relationship Id="rId5"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52.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60.png"/><Relationship Id="rId4" Type="http://schemas.openxmlformats.org/officeDocument/2006/relationships/image" Target="../media/image58.png"/><Relationship Id="rId5"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hyperlink" Target="https://www.geogebra.org/m/FKtebJQB" TargetMode="External"/><Relationship Id="rId4" Type="http://schemas.openxmlformats.org/officeDocument/2006/relationships/image" Target="../media/image37.png"/><Relationship Id="rId5" Type="http://schemas.openxmlformats.org/officeDocument/2006/relationships/hyperlink" Target="https://www.geogebra.org/m/FKtebJQB"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66.png"/><Relationship Id="rId4" Type="http://schemas.openxmlformats.org/officeDocument/2006/relationships/hyperlink" Target="https://pixabay.com/fr/" TargetMode="External"/><Relationship Id="rId5"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62.png"/><Relationship Id="rId5"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59.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eogebra.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image" Target="../media/image70.png"/><Relationship Id="rId6"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69.png"/><Relationship Id="rId4" Type="http://schemas.openxmlformats.org/officeDocument/2006/relationships/image" Target="../media/image72.png"/><Relationship Id="rId5" Type="http://schemas.openxmlformats.org/officeDocument/2006/relationships/image" Target="../media/image8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75.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hyperlink" Target="https://www.geogebra.org/m/ma8ty4j9" TargetMode="Externa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7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104.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86.png"/><Relationship Id="rId4" Type="http://schemas.openxmlformats.org/officeDocument/2006/relationships/image" Target="../media/image103.png"/><Relationship Id="rId5" Type="http://schemas.openxmlformats.org/officeDocument/2006/relationships/image" Target="../media/image83.png"/><Relationship Id="rId6" Type="http://schemas.openxmlformats.org/officeDocument/2006/relationships/image" Target="../media/image102.png"/><Relationship Id="rId7" Type="http://schemas.openxmlformats.org/officeDocument/2006/relationships/image" Target="../media/image8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image" Target="../media/image105.png"/><Relationship Id="rId4" Type="http://schemas.openxmlformats.org/officeDocument/2006/relationships/image" Target="../media/image101.png"/><Relationship Id="rId5" Type="http://schemas.openxmlformats.org/officeDocument/2006/relationships/image" Target="../media/image87.png"/><Relationship Id="rId6" Type="http://schemas.openxmlformats.org/officeDocument/2006/relationships/image" Target="../media/image85.png"/><Relationship Id="rId7" Type="http://schemas.openxmlformats.org/officeDocument/2006/relationships/image" Target="../media/image9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hyperlink" Target="https://help.geogebra.org/" TargetMode="External"/><Relationship Id="rId4" Type="http://schemas.openxmlformats.org/officeDocument/2006/relationships/image" Target="../media/image91.png"/><Relationship Id="rId5" Type="http://schemas.openxmlformats.org/officeDocument/2006/relationships/image" Target="../media/image89.png"/><Relationship Id="rId6" Type="http://schemas.openxmlformats.org/officeDocument/2006/relationships/hyperlink" Target="https://campus.recit.qc.ca/" TargetMode="External"/><Relationship Id="rId7" Type="http://schemas.openxmlformats.org/officeDocument/2006/relationships/image" Target="../media/image106.png"/></Relationships>
</file>

<file path=ppt/slides/_rels/slide51.xml.rels><?xml version="1.0" encoding="UTF-8" standalone="yes"?><Relationships xmlns="http://schemas.openxmlformats.org/package/2006/relationships"><Relationship Id="rId11" Type="http://schemas.openxmlformats.org/officeDocument/2006/relationships/hyperlink" Target="https://carrefour-education.qc.ca/actualite/nouvelles/redecouvrir_la_plateforme_geogebra" TargetMode="External"/><Relationship Id="rId10" Type="http://schemas.openxmlformats.org/officeDocument/2006/relationships/hyperlink" Target="https://www.geogebra.org/m/SyS5tDKa" TargetMode="External"/><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hyperlink" Target="https://www.geogebra.org/m/n9afhngr" TargetMode="External"/><Relationship Id="rId4" Type="http://schemas.openxmlformats.org/officeDocument/2006/relationships/hyperlink" Target="https://campus.recit.qc.ca/math%c3%a9matique-science-et-technologie/geogebra1" TargetMode="External"/><Relationship Id="rId9" Type="http://schemas.openxmlformats.org/officeDocument/2006/relationships/hyperlink" Target="https://www.geogebra.org/m/uYzdg9bB" TargetMode="External"/><Relationship Id="rId5" Type="http://schemas.openxmlformats.org/officeDocument/2006/relationships/hyperlink" Target="https://www.geogebra.org/a/14" TargetMode="External"/><Relationship Id="rId6" Type="http://schemas.openxmlformats.org/officeDocument/2006/relationships/hyperlink" Target="https://www.geogebra.org/m/QfB7cZkz" TargetMode="External"/><Relationship Id="rId7" Type="http://schemas.openxmlformats.org/officeDocument/2006/relationships/hyperlink" Target="https://www.geogebra.org/m/vvqar68y" TargetMode="External"/><Relationship Id="rId8" Type="http://schemas.openxmlformats.org/officeDocument/2006/relationships/hyperlink" Target="https://www.geogebra.org/m/hquc5yub"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hyperlink" Target="https://docs.google.com/forms/d/e/1FAIpQLSf4Tdq5kATJ9sCrEsqJNTB5cpRqjE6u0dLrlAe_LBzfAGdFRg/viewform" TargetMode="External"/><Relationship Id="rId4" Type="http://schemas.openxmlformats.org/officeDocument/2006/relationships/hyperlink" Target="https://recitmst.qc.ca/Formations-printanieres-MS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 Id="rId3" Type="http://schemas.openxmlformats.org/officeDocument/2006/relationships/hyperlink" Target="https://docs.google.com/document/d/1g_xDND2l0yHBjllNLq2QYujtfWf-gulVkkm8YsWnKZc/edit?usp=sharing" TargetMode="External"/><Relationship Id="rId4" Type="http://schemas.openxmlformats.org/officeDocument/2006/relationships/hyperlink" Target="https://www.geogebra.org/" TargetMode="External"/><Relationship Id="rId5" Type="http://schemas.openxmlformats.org/officeDocument/2006/relationships/image" Target="../media/image10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 Id="rId3" Type="http://schemas.openxmlformats.org/officeDocument/2006/relationships/image" Target="../media/image93.png"/><Relationship Id="rId4" Type="http://schemas.openxmlformats.org/officeDocument/2006/relationships/image" Target="../media/image90.png"/><Relationship Id="rId5" Type="http://schemas.openxmlformats.org/officeDocument/2006/relationships/image" Target="../media/image94.png"/><Relationship Id="rId6" Type="http://schemas.openxmlformats.org/officeDocument/2006/relationships/hyperlink" Target="http://www.recit.qc.ca" TargetMode="External"/><Relationship Id="rId7" Type="http://schemas.openxmlformats.org/officeDocument/2006/relationships/hyperlink" Target="http://recit.qc.ca/nouvelle/rdv-virtuels-printaniers-du-recit-se-former-a-distanc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hyperlink" Target="https://www.geogebra.org/" TargetMode="External"/><Relationship Id="rId4" Type="http://schemas.openxmlformats.org/officeDocument/2006/relationships/image" Target="../media/image107.png"/><Relationship Id="rId5" Type="http://schemas.openxmlformats.org/officeDocument/2006/relationships/hyperlink" Target="https://meet.jit.si/RECITMSTDistance" TargetMode="External"/></Relationships>
</file>

<file path=ppt/slides/_rels/slide56.xml.rels><?xml version="1.0" encoding="UTF-8" standalone="yes"?><Relationships xmlns="http://schemas.openxmlformats.org/package/2006/relationships"><Relationship Id="rId11" Type="http://schemas.openxmlformats.org/officeDocument/2006/relationships/image" Target="../media/image95.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9.xml"/><Relationship Id="rId2" Type="http://schemas.openxmlformats.org/officeDocument/2006/relationships/notesSlide" Target="../notesSlides/notesSlide56.xml"/><Relationship Id="rId3" Type="http://schemas.openxmlformats.org/officeDocument/2006/relationships/image" Target="../media/image99.png"/><Relationship Id="rId4" Type="http://schemas.openxmlformats.org/officeDocument/2006/relationships/hyperlink" Target="mailto:louise.roy@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louise.roy@recitmst.qc.ca" TargetMode="External"/><Relationship Id="rId6" Type="http://schemas.openxmlformats.org/officeDocument/2006/relationships/hyperlink" Target="mailto:equipe@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www.geogebra.org/" TargetMode="External"/><Relationship Id="rId6" Type="http://schemas.openxmlformats.org/officeDocument/2006/relationships/hyperlink" Target="https://campus.recit.qc.ca/math%c3%a9matique-science-et-technologie/geogebra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18"/>
          <p:cNvSpPr txBox="1"/>
          <p:nvPr>
            <p:ph type="ctrTitle"/>
          </p:nvPr>
        </p:nvSpPr>
        <p:spPr>
          <a:xfrm>
            <a:off x="1495500" y="871550"/>
            <a:ext cx="6153000" cy="920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050"/>
              <a:buFont typeface="Trebuchet MS"/>
              <a:buNone/>
            </a:pPr>
            <a:r>
              <a:rPr lang="fr-CA"/>
              <a:t>GeoGebra.org</a:t>
            </a:r>
            <a:endParaRPr/>
          </a:p>
        </p:txBody>
      </p:sp>
      <p:sp>
        <p:nvSpPr>
          <p:cNvPr id="570" name="Google Shape;570;p18"/>
          <p:cNvSpPr txBox="1"/>
          <p:nvPr>
            <p:ph idx="4294967295" type="subTitle"/>
          </p:nvPr>
        </p:nvSpPr>
        <p:spPr>
          <a:xfrm>
            <a:off x="1659450" y="1855650"/>
            <a:ext cx="5825100" cy="1099200"/>
          </a:xfrm>
          <a:prstGeom prst="rect">
            <a:avLst/>
          </a:prstGeom>
          <a:noFill/>
          <a:ln>
            <a:noFill/>
          </a:ln>
        </p:spPr>
        <p:txBody>
          <a:bodyPr anchorCtr="0" anchor="t" bIns="45700" lIns="91425" spcFirstLastPara="1" rIns="91425" wrap="square" tIns="45700">
            <a:noAutofit/>
          </a:bodyPr>
          <a:lstStyle/>
          <a:p>
            <a:pPr indent="-297180" lvl="0" marL="457200" rtl="0" algn="ctr">
              <a:lnSpc>
                <a:spcPct val="100000"/>
              </a:lnSpc>
              <a:spcBef>
                <a:spcPts val="750"/>
              </a:spcBef>
              <a:spcAft>
                <a:spcPts val="0"/>
              </a:spcAft>
              <a:buSzPts val="1080"/>
              <a:buNone/>
            </a:pPr>
            <a:r>
              <a:rPr lang="fr-CA"/>
              <a:t>En soutien aux apprentissages à distance</a:t>
            </a:r>
            <a:endParaRPr/>
          </a:p>
          <a:p>
            <a:pPr indent="-297180" lvl="0" marL="457200" rtl="0" algn="ctr">
              <a:lnSpc>
                <a:spcPct val="100000"/>
              </a:lnSpc>
              <a:spcBef>
                <a:spcPts val="750"/>
              </a:spcBef>
              <a:spcAft>
                <a:spcPts val="0"/>
              </a:spcAft>
              <a:buSzPts val="1080"/>
              <a:buNone/>
            </a:pPr>
            <a:r>
              <a:rPr lang="fr-CA"/>
              <a:t>Formation du 20 mai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27"/>
          <p:cNvSpPr txBox="1"/>
          <p:nvPr>
            <p:ph type="title"/>
          </p:nvPr>
        </p:nvSpPr>
        <p:spPr>
          <a:xfrm>
            <a:off x="311700" y="315925"/>
            <a:ext cx="5383500" cy="63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Les ressources publiques</a:t>
            </a:r>
            <a:endParaRPr sz="3000"/>
          </a:p>
        </p:txBody>
      </p:sp>
      <p:pic>
        <p:nvPicPr>
          <p:cNvPr id="649" name="Google Shape;649;p27"/>
          <p:cNvPicPr preferRelativeResize="0"/>
          <p:nvPr/>
        </p:nvPicPr>
        <p:blipFill rotWithShape="1">
          <a:blip r:embed="rId3">
            <a:alphaModFix/>
          </a:blip>
          <a:srcRect b="0" l="0" r="0" t="12656"/>
          <a:stretch/>
        </p:blipFill>
        <p:spPr>
          <a:xfrm>
            <a:off x="152400" y="1766900"/>
            <a:ext cx="2573625" cy="3224200"/>
          </a:xfrm>
          <a:prstGeom prst="rect">
            <a:avLst/>
          </a:prstGeom>
          <a:noFill/>
          <a:ln>
            <a:noFill/>
          </a:ln>
          <a:effectLst>
            <a:outerShdw blurRad="57150" rotWithShape="0" algn="bl" dir="5400000" dist="19050">
              <a:srgbClr val="000000">
                <a:alpha val="49803"/>
              </a:srgbClr>
            </a:outerShdw>
          </a:effectLst>
        </p:spPr>
      </p:pic>
      <p:sp>
        <p:nvSpPr>
          <p:cNvPr id="650" name="Google Shape;650;p27"/>
          <p:cNvSpPr/>
          <p:nvPr/>
        </p:nvSpPr>
        <p:spPr>
          <a:xfrm>
            <a:off x="261950" y="2770200"/>
            <a:ext cx="1278000" cy="412800"/>
          </a:xfrm>
          <a:prstGeom prst="ellipse">
            <a:avLst/>
          </a:prstGeom>
          <a:noFill/>
          <a:ln cap="flat" cmpd="sng" w="952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651" name="Google Shape;651;p27"/>
          <p:cNvSpPr/>
          <p:nvPr/>
        </p:nvSpPr>
        <p:spPr>
          <a:xfrm rot="171692">
            <a:off x="1653025" y="2918576"/>
            <a:ext cx="2968602" cy="190442"/>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652" name="Google Shape;652;p27"/>
          <p:cNvSpPr txBox="1"/>
          <p:nvPr/>
        </p:nvSpPr>
        <p:spPr>
          <a:xfrm>
            <a:off x="2554175" y="3695200"/>
            <a:ext cx="2070300" cy="63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AA22A"/>
              </a:buClr>
              <a:buSzPts val="1800"/>
              <a:buFont typeface="Open Sans"/>
              <a:buNone/>
            </a:pPr>
            <a:r>
              <a:rPr b="1" i="0" lang="fr-CA" sz="1800" u="none" cap="none" strike="noStrike">
                <a:solidFill>
                  <a:srgbClr val="FAA22A"/>
                </a:solidFill>
                <a:latin typeface="Century Gothic"/>
                <a:ea typeface="Century Gothic"/>
                <a:cs typeface="Century Gothic"/>
                <a:sym typeface="Century Gothic"/>
              </a:rPr>
              <a:t>Explorer par thème</a:t>
            </a:r>
            <a:endParaRPr b="1" i="0" sz="1800" u="none" cap="none" strike="noStrike">
              <a:solidFill>
                <a:srgbClr val="FAA22A"/>
              </a:solidFill>
              <a:latin typeface="Century Gothic"/>
              <a:ea typeface="Century Gothic"/>
              <a:cs typeface="Century Gothic"/>
              <a:sym typeface="Century Gothic"/>
            </a:endParaRPr>
          </a:p>
        </p:txBody>
      </p:sp>
      <p:pic>
        <p:nvPicPr>
          <p:cNvPr id="653" name="Google Shape;653;p27"/>
          <p:cNvPicPr preferRelativeResize="0"/>
          <p:nvPr/>
        </p:nvPicPr>
        <p:blipFill rotWithShape="1">
          <a:blip r:embed="rId4">
            <a:alphaModFix/>
          </a:blip>
          <a:srcRect b="0" l="0" r="0" t="0"/>
          <a:stretch/>
        </p:blipFill>
        <p:spPr>
          <a:xfrm>
            <a:off x="152400" y="1326050"/>
            <a:ext cx="6445801" cy="537150"/>
          </a:xfrm>
          <a:prstGeom prst="rect">
            <a:avLst/>
          </a:prstGeom>
          <a:noFill/>
          <a:ln>
            <a:noFill/>
          </a:ln>
          <a:effectLst>
            <a:outerShdw blurRad="57150" rotWithShape="0" algn="bl" dir="5400000" dist="19050">
              <a:srgbClr val="000000">
                <a:alpha val="50000"/>
              </a:srgbClr>
            </a:outerShdw>
          </a:effectLst>
        </p:spPr>
      </p:pic>
      <p:sp>
        <p:nvSpPr>
          <p:cNvPr id="654" name="Google Shape;654;p27"/>
          <p:cNvSpPr txBox="1"/>
          <p:nvPr/>
        </p:nvSpPr>
        <p:spPr>
          <a:xfrm>
            <a:off x="5193751" y="664125"/>
            <a:ext cx="2573700" cy="412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2060"/>
              </a:buClr>
              <a:buSzPts val="1600"/>
              <a:buFont typeface="Open Sans"/>
              <a:buNone/>
            </a:pPr>
            <a:r>
              <a:rPr b="1" i="0" lang="fr-CA" sz="1600" u="none" cap="none" strike="noStrike">
                <a:solidFill>
                  <a:srgbClr val="FAA22A"/>
                </a:solidFill>
                <a:latin typeface="Open Sans"/>
                <a:ea typeface="Open Sans"/>
                <a:cs typeface="Open Sans"/>
                <a:sym typeface="Open Sans"/>
              </a:rPr>
              <a:t>Chercher par mot-clé</a:t>
            </a:r>
            <a:endParaRPr b="1" i="0" sz="1600" u="none" cap="none" strike="noStrike">
              <a:solidFill>
                <a:srgbClr val="FAA22A"/>
              </a:solidFill>
              <a:latin typeface="Open Sans"/>
              <a:ea typeface="Open Sans"/>
              <a:cs typeface="Open Sans"/>
              <a:sym typeface="Open Sans"/>
            </a:endParaRPr>
          </a:p>
        </p:txBody>
      </p:sp>
      <p:sp>
        <p:nvSpPr>
          <p:cNvPr id="655" name="Google Shape;655;p27"/>
          <p:cNvSpPr/>
          <p:nvPr/>
        </p:nvSpPr>
        <p:spPr>
          <a:xfrm rot="-2376875">
            <a:off x="5696315" y="1280604"/>
            <a:ext cx="702926" cy="170661"/>
          </a:xfrm>
          <a:prstGeom prst="leftArrow">
            <a:avLst>
              <a:gd fmla="val 50000" name="adj1"/>
              <a:gd fmla="val 50000" name="adj2"/>
            </a:avLst>
          </a:prstGeom>
          <a:solidFill>
            <a:srgbClr val="FFC000"/>
          </a:solidFill>
          <a:ln cap="flat" cmpd="sng" w="9525">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pic>
        <p:nvPicPr>
          <p:cNvPr id="656" name="Google Shape;656;p27"/>
          <p:cNvPicPr preferRelativeResize="0"/>
          <p:nvPr/>
        </p:nvPicPr>
        <p:blipFill rotWithShape="1">
          <a:blip r:embed="rId5">
            <a:alphaModFix/>
          </a:blip>
          <a:srcRect b="0" l="0" r="0" t="0"/>
          <a:stretch/>
        </p:blipFill>
        <p:spPr>
          <a:xfrm>
            <a:off x="4484275" y="1921194"/>
            <a:ext cx="3126996" cy="28781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2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Ajout dans les favoris</a:t>
            </a:r>
            <a:endParaRPr sz="3000"/>
          </a:p>
        </p:txBody>
      </p:sp>
      <p:pic>
        <p:nvPicPr>
          <p:cNvPr id="662" name="Google Shape;662;p28"/>
          <p:cNvPicPr preferRelativeResize="0"/>
          <p:nvPr/>
        </p:nvPicPr>
        <p:blipFill>
          <a:blip r:embed="rId3">
            <a:alphaModFix/>
          </a:blip>
          <a:stretch>
            <a:fillRect/>
          </a:stretch>
        </p:blipFill>
        <p:spPr>
          <a:xfrm>
            <a:off x="747923" y="1215125"/>
            <a:ext cx="4437201" cy="2929624"/>
          </a:xfrm>
          <a:prstGeom prst="rect">
            <a:avLst/>
          </a:prstGeom>
          <a:noFill/>
          <a:ln>
            <a:noFill/>
          </a:ln>
          <a:effectLst>
            <a:outerShdw blurRad="57150" rotWithShape="0" algn="bl" dir="5400000" dist="19050">
              <a:srgbClr val="000000">
                <a:alpha val="50000"/>
              </a:srgbClr>
            </a:outerShdw>
          </a:effectLst>
        </p:spPr>
      </p:pic>
      <p:pic>
        <p:nvPicPr>
          <p:cNvPr id="663" name="Google Shape;663;p28"/>
          <p:cNvPicPr preferRelativeResize="0"/>
          <p:nvPr/>
        </p:nvPicPr>
        <p:blipFill>
          <a:blip r:embed="rId4">
            <a:alphaModFix/>
          </a:blip>
          <a:stretch>
            <a:fillRect/>
          </a:stretch>
        </p:blipFill>
        <p:spPr>
          <a:xfrm>
            <a:off x="5459775" y="2309150"/>
            <a:ext cx="1514200" cy="1835600"/>
          </a:xfrm>
          <a:prstGeom prst="rect">
            <a:avLst/>
          </a:prstGeom>
          <a:noFill/>
          <a:ln>
            <a:noFill/>
          </a:ln>
          <a:effectLst>
            <a:outerShdw blurRad="57150" rotWithShape="0" algn="bl" dir="5400000" dist="19050">
              <a:srgbClr val="000000">
                <a:alpha val="50000"/>
              </a:srgbClr>
            </a:outerShdw>
          </a:effectLst>
        </p:spPr>
      </p:pic>
      <p:sp>
        <p:nvSpPr>
          <p:cNvPr id="664" name="Google Shape;664;p28"/>
          <p:cNvSpPr/>
          <p:nvPr/>
        </p:nvSpPr>
        <p:spPr>
          <a:xfrm>
            <a:off x="4720125" y="1215125"/>
            <a:ext cx="4650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cxnSp>
        <p:nvCxnSpPr>
          <p:cNvPr id="665" name="Google Shape;665;p28"/>
          <p:cNvCxnSpPr>
            <a:stCxn id="664" idx="6"/>
            <a:endCxn id="666" idx="0"/>
          </p:cNvCxnSpPr>
          <p:nvPr/>
        </p:nvCxnSpPr>
        <p:spPr>
          <a:xfrm>
            <a:off x="5185125" y="1416725"/>
            <a:ext cx="719100" cy="12267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666" name="Google Shape;666;p28"/>
          <p:cNvSpPr/>
          <p:nvPr/>
        </p:nvSpPr>
        <p:spPr>
          <a:xfrm>
            <a:off x="5671600" y="2643525"/>
            <a:ext cx="4650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29"/>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fr-CA"/>
              <a:t>Création d’un livret</a:t>
            </a:r>
            <a:endParaRPr/>
          </a:p>
        </p:txBody>
      </p:sp>
      <p:sp>
        <p:nvSpPr>
          <p:cNvPr id="672" name="Google Shape;672;p29"/>
          <p:cNvSpPr txBox="1"/>
          <p:nvPr>
            <p:ph idx="1" type="subTitle"/>
          </p:nvPr>
        </p:nvSpPr>
        <p:spPr>
          <a:xfrm>
            <a:off x="2626024" y="2864175"/>
            <a:ext cx="5886300" cy="78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fr-CA"/>
              <a:t>Structure de votre séquence d’apprentissage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30"/>
          <p:cNvSpPr txBox="1"/>
          <p:nvPr>
            <p:ph type="title"/>
          </p:nvPr>
        </p:nvSpPr>
        <p:spPr>
          <a:xfrm>
            <a:off x="508000" y="457200"/>
            <a:ext cx="6447600" cy="62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fr-CA" sz="3000"/>
              <a:t>Activités et livrets</a:t>
            </a:r>
            <a:endParaRPr sz="3000"/>
          </a:p>
        </p:txBody>
      </p:sp>
      <p:sp>
        <p:nvSpPr>
          <p:cNvPr id="678" name="Google Shape;678;p30"/>
          <p:cNvSpPr txBox="1"/>
          <p:nvPr>
            <p:ph idx="1" type="body"/>
          </p:nvPr>
        </p:nvSpPr>
        <p:spPr>
          <a:xfrm>
            <a:off x="508000" y="1087043"/>
            <a:ext cx="3138000" cy="514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750"/>
              </a:spcBef>
              <a:spcAft>
                <a:spcPts val="0"/>
              </a:spcAft>
              <a:buSzPts val="1440"/>
              <a:buNone/>
            </a:pPr>
            <a:r>
              <a:rPr b="1" lang="fr-CA" sz="2300">
                <a:solidFill>
                  <a:srgbClr val="FAA22A"/>
                </a:solidFill>
              </a:rPr>
              <a:t>Activités</a:t>
            </a:r>
            <a:endParaRPr b="1" sz="2300">
              <a:solidFill>
                <a:srgbClr val="FAA22A"/>
              </a:solidFill>
            </a:endParaRPr>
          </a:p>
        </p:txBody>
      </p:sp>
      <p:sp>
        <p:nvSpPr>
          <p:cNvPr id="679" name="Google Shape;679;p30"/>
          <p:cNvSpPr txBox="1"/>
          <p:nvPr>
            <p:ph idx="2" type="body"/>
          </p:nvPr>
        </p:nvSpPr>
        <p:spPr>
          <a:xfrm>
            <a:off x="5810075" y="1087050"/>
            <a:ext cx="2280600" cy="55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750"/>
              </a:spcBef>
              <a:spcAft>
                <a:spcPts val="0"/>
              </a:spcAft>
              <a:buSzPts val="1440"/>
              <a:buNone/>
            </a:pPr>
            <a:r>
              <a:rPr b="1" lang="fr-CA" sz="2300">
                <a:solidFill>
                  <a:srgbClr val="FAA22A"/>
                </a:solidFill>
              </a:rPr>
              <a:t>Livrets</a:t>
            </a:r>
            <a:endParaRPr b="1" sz="2300">
              <a:solidFill>
                <a:srgbClr val="FAA22A"/>
              </a:solidFill>
            </a:endParaRPr>
          </a:p>
        </p:txBody>
      </p:sp>
      <p:pic>
        <p:nvPicPr>
          <p:cNvPr id="680" name="Google Shape;680;p30"/>
          <p:cNvPicPr preferRelativeResize="0"/>
          <p:nvPr/>
        </p:nvPicPr>
        <p:blipFill rotWithShape="1">
          <a:blip r:embed="rId3">
            <a:alphaModFix/>
          </a:blip>
          <a:srcRect b="0" l="0" r="0" t="0"/>
          <a:stretch/>
        </p:blipFill>
        <p:spPr>
          <a:xfrm>
            <a:off x="803475" y="1866968"/>
            <a:ext cx="2547025" cy="2703456"/>
          </a:xfrm>
          <a:prstGeom prst="rect">
            <a:avLst/>
          </a:prstGeom>
          <a:noFill/>
          <a:ln>
            <a:noFill/>
          </a:ln>
          <a:effectLst>
            <a:outerShdw blurRad="57150" rotWithShape="0" algn="bl" dir="5400000" dist="19050">
              <a:srgbClr val="000000">
                <a:alpha val="49803"/>
              </a:srgbClr>
            </a:outerShdw>
          </a:effectLst>
        </p:spPr>
      </p:pic>
      <p:pic>
        <p:nvPicPr>
          <p:cNvPr id="681" name="Google Shape;681;p30"/>
          <p:cNvPicPr preferRelativeResize="0"/>
          <p:nvPr/>
        </p:nvPicPr>
        <p:blipFill rotWithShape="1">
          <a:blip r:embed="rId4">
            <a:alphaModFix/>
          </a:blip>
          <a:srcRect b="0" l="0" r="0" t="0"/>
          <a:stretch/>
        </p:blipFill>
        <p:spPr>
          <a:xfrm>
            <a:off x="5699175" y="1886769"/>
            <a:ext cx="2502410" cy="2663856"/>
          </a:xfrm>
          <a:prstGeom prst="rect">
            <a:avLst/>
          </a:prstGeom>
          <a:noFill/>
          <a:ln>
            <a:noFill/>
          </a:ln>
          <a:effectLst>
            <a:outerShdw blurRad="57150" rotWithShape="0" algn="bl" dir="5400000" dist="19050">
              <a:srgbClr val="000000">
                <a:alpha val="49803"/>
              </a:srgbClr>
            </a:outerShdw>
          </a:effectLst>
        </p:spPr>
      </p:pic>
      <p:sp>
        <p:nvSpPr>
          <p:cNvPr id="682" name="Google Shape;682;p30"/>
          <p:cNvSpPr/>
          <p:nvPr/>
        </p:nvSpPr>
        <p:spPr>
          <a:xfrm>
            <a:off x="3879788" y="1454700"/>
            <a:ext cx="1696500" cy="691200"/>
          </a:xfrm>
          <a:prstGeom prst="wedgeRoundRectCallout">
            <a:avLst>
              <a:gd fmla="val 67882" name="adj1"/>
              <a:gd fmla="val 17726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Un livret contient plusieurs activités; c’est le contenant.</a:t>
            </a:r>
            <a:endParaRPr>
              <a:latin typeface="Dosis"/>
              <a:ea typeface="Dosis"/>
              <a:cs typeface="Dosis"/>
              <a:sym typeface="Dosis"/>
            </a:endParaRPr>
          </a:p>
        </p:txBody>
      </p:sp>
      <p:sp>
        <p:nvSpPr>
          <p:cNvPr id="683" name="Google Shape;683;p30"/>
          <p:cNvSpPr/>
          <p:nvPr/>
        </p:nvSpPr>
        <p:spPr>
          <a:xfrm>
            <a:off x="3754200" y="2846050"/>
            <a:ext cx="1696500" cy="825900"/>
          </a:xfrm>
          <a:prstGeom prst="wedgeRoundRectCallout">
            <a:avLst>
              <a:gd fmla="val -111039" name="adj1"/>
              <a:gd fmla="val -7934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Une activité contient au moins une tâche; c’est le contenu.</a:t>
            </a:r>
            <a:endParaRPr>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31"/>
          <p:cNvSpPr txBox="1"/>
          <p:nvPr>
            <p:ph type="title"/>
          </p:nvPr>
        </p:nvSpPr>
        <p:spPr>
          <a:xfrm>
            <a:off x="499025" y="385400"/>
            <a:ext cx="4016100" cy="44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Création d’un livret</a:t>
            </a:r>
            <a:endParaRPr sz="3000"/>
          </a:p>
        </p:txBody>
      </p:sp>
      <p:sp>
        <p:nvSpPr>
          <p:cNvPr id="689" name="Google Shape;689;p31"/>
          <p:cNvSpPr txBox="1"/>
          <p:nvPr>
            <p:ph idx="2" type="body"/>
          </p:nvPr>
        </p:nvSpPr>
        <p:spPr>
          <a:xfrm>
            <a:off x="536000" y="2938050"/>
            <a:ext cx="2954700" cy="17766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750"/>
              </a:spcBef>
              <a:spcAft>
                <a:spcPts val="0"/>
              </a:spcAft>
              <a:buSzPts val="1700"/>
              <a:buChar char="❏"/>
            </a:pPr>
            <a:r>
              <a:rPr lang="fr-CA" sz="1700"/>
              <a:t>Cibler </a:t>
            </a:r>
            <a:r>
              <a:rPr lang="fr-CA" sz="1700"/>
              <a:t>un sujet;</a:t>
            </a:r>
            <a:endParaRPr sz="1700"/>
          </a:p>
          <a:p>
            <a:pPr indent="-336550" lvl="0" marL="457200" rtl="0" algn="l">
              <a:lnSpc>
                <a:spcPct val="100000"/>
              </a:lnSpc>
              <a:spcBef>
                <a:spcPts val="750"/>
              </a:spcBef>
              <a:spcAft>
                <a:spcPts val="0"/>
              </a:spcAft>
              <a:buSzPts val="1700"/>
              <a:buChar char="❏"/>
            </a:pPr>
            <a:r>
              <a:rPr lang="fr-CA" sz="1700"/>
              <a:t>Trouver un titre;</a:t>
            </a:r>
            <a:endParaRPr sz="1700"/>
          </a:p>
          <a:p>
            <a:pPr indent="-336550" lvl="0" marL="457200" rtl="0" algn="l">
              <a:lnSpc>
                <a:spcPct val="100000"/>
              </a:lnSpc>
              <a:spcBef>
                <a:spcPts val="750"/>
              </a:spcBef>
              <a:spcAft>
                <a:spcPts val="0"/>
              </a:spcAft>
              <a:buSzPts val="1700"/>
              <a:buChar char="❏"/>
            </a:pPr>
            <a:r>
              <a:rPr lang="fr-CA" sz="1700"/>
              <a:t>Écrire une description;</a:t>
            </a:r>
            <a:endParaRPr sz="1700"/>
          </a:p>
          <a:p>
            <a:pPr indent="-336550" lvl="0" marL="457200" rtl="0" algn="l">
              <a:lnSpc>
                <a:spcPct val="100000"/>
              </a:lnSpc>
              <a:spcBef>
                <a:spcPts val="750"/>
              </a:spcBef>
              <a:spcAft>
                <a:spcPts val="0"/>
              </a:spcAft>
              <a:buSzPts val="1700"/>
              <a:buChar char="❏"/>
            </a:pPr>
            <a:r>
              <a:rPr lang="fr-CA" sz="1700"/>
              <a:t>Ajouter des balises;</a:t>
            </a:r>
            <a:endParaRPr sz="1700"/>
          </a:p>
          <a:p>
            <a:pPr indent="-336550" lvl="0" marL="457200" rtl="0" algn="l">
              <a:lnSpc>
                <a:spcPct val="100000"/>
              </a:lnSpc>
              <a:spcBef>
                <a:spcPts val="750"/>
              </a:spcBef>
              <a:spcAft>
                <a:spcPts val="0"/>
              </a:spcAft>
              <a:buSzPts val="1700"/>
              <a:buChar char="❏"/>
            </a:pPr>
            <a:r>
              <a:rPr lang="fr-CA" sz="1700"/>
              <a:t>Modifier le statut au besoin.</a:t>
            </a:r>
            <a:endParaRPr sz="1700"/>
          </a:p>
        </p:txBody>
      </p:sp>
      <p:pic>
        <p:nvPicPr>
          <p:cNvPr id="690" name="Google Shape;690;p31"/>
          <p:cNvPicPr preferRelativeResize="0"/>
          <p:nvPr/>
        </p:nvPicPr>
        <p:blipFill rotWithShape="1">
          <a:blip r:embed="rId3">
            <a:alphaModFix/>
          </a:blip>
          <a:srcRect b="0" l="0" r="0" t="0"/>
          <a:stretch/>
        </p:blipFill>
        <p:spPr>
          <a:xfrm>
            <a:off x="2982361" y="1054500"/>
            <a:ext cx="1014239" cy="1776500"/>
          </a:xfrm>
          <a:prstGeom prst="rect">
            <a:avLst/>
          </a:prstGeom>
          <a:noFill/>
          <a:ln>
            <a:noFill/>
          </a:ln>
        </p:spPr>
      </p:pic>
      <p:pic>
        <p:nvPicPr>
          <p:cNvPr id="691" name="Google Shape;691;p31"/>
          <p:cNvPicPr preferRelativeResize="0"/>
          <p:nvPr/>
        </p:nvPicPr>
        <p:blipFill rotWithShape="1">
          <a:blip r:embed="rId4">
            <a:alphaModFix/>
          </a:blip>
          <a:srcRect b="0" l="0" r="0" t="0"/>
          <a:stretch/>
        </p:blipFill>
        <p:spPr>
          <a:xfrm>
            <a:off x="5913278" y="482689"/>
            <a:ext cx="2122322" cy="2083325"/>
          </a:xfrm>
          <a:prstGeom prst="rect">
            <a:avLst/>
          </a:prstGeom>
          <a:noFill/>
          <a:ln>
            <a:noFill/>
          </a:ln>
          <a:effectLst>
            <a:outerShdw blurRad="57150" rotWithShape="0" algn="bl" dir="5400000" dist="19050">
              <a:srgbClr val="000000">
                <a:alpha val="49803"/>
              </a:srgbClr>
            </a:outerShdw>
          </a:effectLst>
        </p:spPr>
      </p:pic>
      <p:pic>
        <p:nvPicPr>
          <p:cNvPr id="692" name="Google Shape;692;p31"/>
          <p:cNvPicPr preferRelativeResize="0"/>
          <p:nvPr/>
        </p:nvPicPr>
        <p:blipFill rotWithShape="1">
          <a:blip r:embed="rId5">
            <a:alphaModFix/>
          </a:blip>
          <a:srcRect b="0" l="0" r="0" t="0"/>
          <a:stretch/>
        </p:blipFill>
        <p:spPr>
          <a:xfrm>
            <a:off x="5781225" y="2724500"/>
            <a:ext cx="2386424" cy="1396467"/>
          </a:xfrm>
          <a:prstGeom prst="rect">
            <a:avLst/>
          </a:prstGeom>
          <a:noFill/>
          <a:ln>
            <a:noFill/>
          </a:ln>
          <a:effectLst>
            <a:outerShdw blurRad="57150" rotWithShape="0" algn="bl" dir="5400000" dist="19050">
              <a:srgbClr val="000000">
                <a:alpha val="49803"/>
              </a:srgbClr>
            </a:outerShdw>
          </a:effectLst>
        </p:spPr>
      </p:pic>
      <p:pic>
        <p:nvPicPr>
          <p:cNvPr id="693" name="Google Shape;693;p31"/>
          <p:cNvPicPr preferRelativeResize="0"/>
          <p:nvPr/>
        </p:nvPicPr>
        <p:blipFill>
          <a:blip r:embed="rId6">
            <a:alphaModFix/>
          </a:blip>
          <a:stretch>
            <a:fillRect/>
          </a:stretch>
        </p:blipFill>
        <p:spPr>
          <a:xfrm>
            <a:off x="635875" y="826406"/>
            <a:ext cx="1764425" cy="1898093"/>
          </a:xfrm>
          <a:prstGeom prst="rect">
            <a:avLst/>
          </a:prstGeom>
          <a:noFill/>
          <a:ln>
            <a:noFill/>
          </a:ln>
        </p:spPr>
      </p:pic>
      <p:cxnSp>
        <p:nvCxnSpPr>
          <p:cNvPr id="694" name="Google Shape;694;p31"/>
          <p:cNvCxnSpPr>
            <a:stCxn id="693" idx="3"/>
          </p:cNvCxnSpPr>
          <p:nvPr/>
        </p:nvCxnSpPr>
        <p:spPr>
          <a:xfrm flipH="1" rot="10800000">
            <a:off x="2400300" y="1273253"/>
            <a:ext cx="587700" cy="502200"/>
          </a:xfrm>
          <a:prstGeom prst="straightConnector1">
            <a:avLst/>
          </a:prstGeom>
          <a:noFill/>
          <a:ln cap="flat" cmpd="sng" w="9525">
            <a:solidFill>
              <a:srgbClr val="0069BF"/>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695" name="Google Shape;695;p31"/>
          <p:cNvSpPr/>
          <p:nvPr/>
        </p:nvSpPr>
        <p:spPr>
          <a:xfrm>
            <a:off x="3059000" y="2055725"/>
            <a:ext cx="7278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id="696" name="Google Shape;696;p31"/>
          <p:cNvPicPr preferRelativeResize="0"/>
          <p:nvPr/>
        </p:nvPicPr>
        <p:blipFill>
          <a:blip r:embed="rId7">
            <a:alphaModFix/>
          </a:blip>
          <a:stretch>
            <a:fillRect/>
          </a:stretch>
        </p:blipFill>
        <p:spPr>
          <a:xfrm>
            <a:off x="3553850" y="4199500"/>
            <a:ext cx="5272775" cy="836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Google Shape;701;p32"/>
          <p:cNvSpPr txBox="1"/>
          <p:nvPr>
            <p:ph type="title"/>
          </p:nvPr>
        </p:nvSpPr>
        <p:spPr>
          <a:xfrm>
            <a:off x="508000" y="457200"/>
            <a:ext cx="5052300" cy="50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Mise en page du livret</a:t>
            </a:r>
            <a:endParaRPr sz="3000"/>
          </a:p>
        </p:txBody>
      </p:sp>
      <p:sp>
        <p:nvSpPr>
          <p:cNvPr id="702" name="Google Shape;702;p32"/>
          <p:cNvSpPr txBox="1"/>
          <p:nvPr>
            <p:ph idx="1" type="body"/>
          </p:nvPr>
        </p:nvSpPr>
        <p:spPr>
          <a:xfrm>
            <a:off x="508000" y="1212550"/>
            <a:ext cx="3652500" cy="11415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750"/>
              </a:spcBef>
              <a:spcAft>
                <a:spcPts val="0"/>
              </a:spcAft>
              <a:buSzPts val="1800"/>
              <a:buChar char="●"/>
            </a:pPr>
            <a:r>
              <a:rPr lang="fr-CA" sz="1800"/>
              <a:t>Insérer des chapitres;</a:t>
            </a:r>
            <a:endParaRPr sz="1800"/>
          </a:p>
          <a:p>
            <a:pPr indent="-342900" lvl="0" marL="457200" rtl="0" algn="l">
              <a:lnSpc>
                <a:spcPct val="100000"/>
              </a:lnSpc>
              <a:spcBef>
                <a:spcPts val="750"/>
              </a:spcBef>
              <a:spcAft>
                <a:spcPts val="0"/>
              </a:spcAft>
              <a:buSzPts val="1800"/>
              <a:buChar char="●"/>
            </a:pPr>
            <a:r>
              <a:rPr lang="fr-CA" sz="1800"/>
              <a:t>Ajouter une image;</a:t>
            </a:r>
            <a:endParaRPr sz="1800"/>
          </a:p>
          <a:p>
            <a:pPr indent="-342900" lvl="0" marL="457200" rtl="0" algn="l">
              <a:lnSpc>
                <a:spcPct val="100000"/>
              </a:lnSpc>
              <a:spcBef>
                <a:spcPts val="750"/>
              </a:spcBef>
              <a:spcAft>
                <a:spcPts val="0"/>
              </a:spcAft>
              <a:buSzPts val="1800"/>
              <a:buChar char="●"/>
            </a:pPr>
            <a:r>
              <a:rPr lang="fr-CA" sz="1800"/>
              <a:t>Sauvegarder et voir le livret.</a:t>
            </a:r>
            <a:endParaRPr sz="1800"/>
          </a:p>
        </p:txBody>
      </p:sp>
      <p:pic>
        <p:nvPicPr>
          <p:cNvPr id="703" name="Google Shape;703;p32"/>
          <p:cNvPicPr preferRelativeResize="0"/>
          <p:nvPr/>
        </p:nvPicPr>
        <p:blipFill rotWithShape="1">
          <a:blip r:embed="rId3">
            <a:alphaModFix/>
          </a:blip>
          <a:srcRect b="0" l="0" r="0" t="0"/>
          <a:stretch/>
        </p:blipFill>
        <p:spPr>
          <a:xfrm>
            <a:off x="6219295" y="512334"/>
            <a:ext cx="2118582" cy="2059404"/>
          </a:xfrm>
          <a:prstGeom prst="rect">
            <a:avLst/>
          </a:prstGeom>
          <a:noFill/>
          <a:ln>
            <a:noFill/>
          </a:ln>
          <a:effectLst>
            <a:outerShdw blurRad="57150" rotWithShape="0" algn="bl" dir="5400000" dist="19050">
              <a:srgbClr val="000000">
                <a:alpha val="49803"/>
              </a:srgbClr>
            </a:outerShdw>
          </a:effectLst>
        </p:spPr>
      </p:pic>
      <p:sp>
        <p:nvSpPr>
          <p:cNvPr id="704" name="Google Shape;704;p32"/>
          <p:cNvSpPr txBox="1"/>
          <p:nvPr/>
        </p:nvSpPr>
        <p:spPr>
          <a:xfrm>
            <a:off x="508000" y="2704775"/>
            <a:ext cx="3756000" cy="3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fr-CA" sz="2000" u="none" cap="none" strike="noStrike">
                <a:solidFill>
                  <a:srgbClr val="FAA22A"/>
                </a:solidFill>
                <a:latin typeface="Dosis"/>
                <a:ea typeface="Dosis"/>
                <a:cs typeface="Dosis"/>
                <a:sym typeface="Dosis"/>
              </a:rPr>
              <a:t>Choisir une image de couverture</a:t>
            </a:r>
            <a:endParaRPr b="1" i="0" sz="2000" u="none" cap="none" strike="noStrike">
              <a:solidFill>
                <a:srgbClr val="FAA22A"/>
              </a:solidFill>
              <a:latin typeface="Dosis"/>
              <a:ea typeface="Dosis"/>
              <a:cs typeface="Dosis"/>
              <a:sym typeface="Dosis"/>
            </a:endParaRPr>
          </a:p>
        </p:txBody>
      </p:sp>
      <p:pic>
        <p:nvPicPr>
          <p:cNvPr id="705" name="Google Shape;705;p32"/>
          <p:cNvPicPr preferRelativeResize="0"/>
          <p:nvPr/>
        </p:nvPicPr>
        <p:blipFill rotWithShape="1">
          <a:blip r:embed="rId4">
            <a:alphaModFix/>
          </a:blip>
          <a:srcRect b="0" l="0" r="0" t="0"/>
          <a:stretch/>
        </p:blipFill>
        <p:spPr>
          <a:xfrm>
            <a:off x="865480" y="3332403"/>
            <a:ext cx="1580084" cy="1435278"/>
          </a:xfrm>
          <a:prstGeom prst="rect">
            <a:avLst/>
          </a:prstGeom>
          <a:noFill/>
          <a:ln>
            <a:noFill/>
          </a:ln>
          <a:effectLst>
            <a:outerShdw blurRad="57150" rotWithShape="0" algn="bl" dir="5400000" dist="19050">
              <a:srgbClr val="000000">
                <a:alpha val="49803"/>
              </a:srgbClr>
            </a:outerShdw>
          </a:effectLst>
        </p:spPr>
      </p:pic>
      <p:sp>
        <p:nvSpPr>
          <p:cNvPr id="706" name="Google Shape;706;p32"/>
          <p:cNvSpPr txBox="1"/>
          <p:nvPr/>
        </p:nvSpPr>
        <p:spPr>
          <a:xfrm>
            <a:off x="2613575" y="3422150"/>
            <a:ext cx="3382800" cy="11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500">
                <a:latin typeface="Dosis"/>
                <a:ea typeface="Dosis"/>
                <a:cs typeface="Dosis"/>
                <a:sym typeface="Dosis"/>
              </a:rPr>
              <a:t>On peut choisir une image prise sur Internet, mais attention de prendre une image libre de droit et d’indiquer la source dans la description du livret.</a:t>
            </a:r>
            <a:endParaRPr sz="1500">
              <a:latin typeface="Dosis"/>
              <a:ea typeface="Dosis"/>
              <a:cs typeface="Dosis"/>
              <a:sym typeface="Dosis"/>
            </a:endParaRPr>
          </a:p>
        </p:txBody>
      </p:sp>
      <p:pic>
        <p:nvPicPr>
          <p:cNvPr id="707" name="Google Shape;707;p32"/>
          <p:cNvPicPr preferRelativeResize="0"/>
          <p:nvPr/>
        </p:nvPicPr>
        <p:blipFill rotWithShape="1">
          <a:blip r:embed="rId5">
            <a:alphaModFix/>
          </a:blip>
          <a:srcRect b="21285" l="10530" r="8464" t="21279"/>
          <a:stretch/>
        </p:blipFill>
        <p:spPr>
          <a:xfrm>
            <a:off x="6740425" y="2842175"/>
            <a:ext cx="1076325" cy="328250"/>
          </a:xfrm>
          <a:prstGeom prst="rect">
            <a:avLst/>
          </a:prstGeom>
          <a:noFill/>
          <a:ln>
            <a:noFill/>
          </a:ln>
          <a:effectLst>
            <a:outerShdw blurRad="57150" rotWithShape="0" algn="bl" dir="5400000" dist="19050">
              <a:srgbClr val="000000">
                <a:alpha val="50000"/>
              </a:srgbClr>
            </a:outerShdw>
          </a:effectLst>
        </p:spPr>
      </p:pic>
      <p:pic>
        <p:nvPicPr>
          <p:cNvPr id="708" name="Google Shape;708;p32"/>
          <p:cNvPicPr preferRelativeResize="0"/>
          <p:nvPr/>
        </p:nvPicPr>
        <p:blipFill rotWithShape="1">
          <a:blip r:embed="rId6">
            <a:alphaModFix/>
          </a:blip>
          <a:srcRect b="18388" l="4990" r="5089" t="16587"/>
          <a:stretch/>
        </p:blipFill>
        <p:spPr>
          <a:xfrm>
            <a:off x="6726138" y="3440850"/>
            <a:ext cx="1104900" cy="328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33"/>
          <p:cNvSpPr txBox="1"/>
          <p:nvPr>
            <p:ph type="title"/>
          </p:nvPr>
        </p:nvSpPr>
        <p:spPr>
          <a:xfrm>
            <a:off x="508000" y="457200"/>
            <a:ext cx="7244700" cy="5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Sélectionner  et ajouter des activités</a:t>
            </a:r>
            <a:endParaRPr sz="3000"/>
          </a:p>
        </p:txBody>
      </p:sp>
      <p:pic>
        <p:nvPicPr>
          <p:cNvPr id="714" name="Google Shape;714;p33"/>
          <p:cNvPicPr preferRelativeResize="0"/>
          <p:nvPr/>
        </p:nvPicPr>
        <p:blipFill rotWithShape="1">
          <a:blip r:embed="rId3">
            <a:alphaModFix/>
          </a:blip>
          <a:srcRect b="13592" l="6879" r="2482" t="30832"/>
          <a:stretch/>
        </p:blipFill>
        <p:spPr>
          <a:xfrm>
            <a:off x="3970050" y="1178200"/>
            <a:ext cx="4014450" cy="513450"/>
          </a:xfrm>
          <a:prstGeom prst="rect">
            <a:avLst/>
          </a:prstGeom>
          <a:noFill/>
          <a:ln>
            <a:noFill/>
          </a:ln>
          <a:effectLst>
            <a:outerShdw blurRad="57150" rotWithShape="0" algn="bl" dir="5400000" dist="19050">
              <a:srgbClr val="000000">
                <a:alpha val="50000"/>
              </a:srgbClr>
            </a:outerShdw>
          </a:effectLst>
        </p:spPr>
      </p:pic>
      <p:pic>
        <p:nvPicPr>
          <p:cNvPr id="715" name="Google Shape;715;p33"/>
          <p:cNvPicPr preferRelativeResize="0"/>
          <p:nvPr/>
        </p:nvPicPr>
        <p:blipFill rotWithShape="1">
          <a:blip r:embed="rId4">
            <a:alphaModFix/>
          </a:blip>
          <a:srcRect b="0" l="0" r="0" t="0"/>
          <a:stretch/>
        </p:blipFill>
        <p:spPr>
          <a:xfrm>
            <a:off x="655350" y="1797338"/>
            <a:ext cx="2117000" cy="2787075"/>
          </a:xfrm>
          <a:prstGeom prst="rect">
            <a:avLst/>
          </a:prstGeom>
          <a:noFill/>
          <a:ln>
            <a:noFill/>
          </a:ln>
          <a:effectLst>
            <a:outerShdw blurRad="57150" rotWithShape="0" algn="bl" dir="5400000" dist="19050">
              <a:srgbClr val="000000">
                <a:alpha val="50000"/>
              </a:srgbClr>
            </a:outerShdw>
          </a:effectLst>
        </p:spPr>
      </p:pic>
      <p:pic>
        <p:nvPicPr>
          <p:cNvPr id="716" name="Google Shape;716;p33"/>
          <p:cNvPicPr preferRelativeResize="0"/>
          <p:nvPr/>
        </p:nvPicPr>
        <p:blipFill rotWithShape="1">
          <a:blip r:embed="rId5">
            <a:alphaModFix/>
          </a:blip>
          <a:srcRect b="0" l="0" r="0" t="0"/>
          <a:stretch/>
        </p:blipFill>
        <p:spPr>
          <a:xfrm>
            <a:off x="4453099" y="2959369"/>
            <a:ext cx="3048363" cy="1456880"/>
          </a:xfrm>
          <a:prstGeom prst="rect">
            <a:avLst/>
          </a:prstGeom>
          <a:noFill/>
          <a:ln>
            <a:noFill/>
          </a:ln>
          <a:effectLst>
            <a:outerShdw blurRad="57150" rotWithShape="0" algn="bl" dir="5400000" dist="19050">
              <a:srgbClr val="000000">
                <a:alpha val="50000"/>
              </a:srgbClr>
            </a:outerShdw>
          </a:effectLst>
        </p:spPr>
      </p:pic>
      <p:cxnSp>
        <p:nvCxnSpPr>
          <p:cNvPr id="717" name="Google Shape;717;p33"/>
          <p:cNvCxnSpPr>
            <a:endCxn id="714" idx="1"/>
          </p:cNvCxnSpPr>
          <p:nvPr/>
        </p:nvCxnSpPr>
        <p:spPr>
          <a:xfrm flipH="1" rot="10800000">
            <a:off x="1876350" y="1434925"/>
            <a:ext cx="2093700" cy="23661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718" name="Google Shape;718;p33"/>
          <p:cNvCxnSpPr>
            <a:stCxn id="714" idx="2"/>
            <a:endCxn id="716" idx="0"/>
          </p:cNvCxnSpPr>
          <p:nvPr/>
        </p:nvCxnSpPr>
        <p:spPr>
          <a:xfrm>
            <a:off x="5977275" y="1691650"/>
            <a:ext cx="0" cy="12678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34"/>
          <p:cNvSpPr txBox="1"/>
          <p:nvPr>
            <p:ph type="title"/>
          </p:nvPr>
        </p:nvSpPr>
        <p:spPr>
          <a:xfrm>
            <a:off x="508000" y="457200"/>
            <a:ext cx="3564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Éditer le livret</a:t>
            </a:r>
            <a:endParaRPr sz="3000"/>
          </a:p>
        </p:txBody>
      </p:sp>
      <p:sp>
        <p:nvSpPr>
          <p:cNvPr id="724" name="Google Shape;724;p34"/>
          <p:cNvSpPr txBox="1"/>
          <p:nvPr>
            <p:ph idx="1" type="body"/>
          </p:nvPr>
        </p:nvSpPr>
        <p:spPr>
          <a:xfrm>
            <a:off x="508000" y="1534125"/>
            <a:ext cx="2937900" cy="2571300"/>
          </a:xfrm>
          <a:prstGeom prst="rect">
            <a:avLst/>
          </a:prstGeom>
        </p:spPr>
        <p:txBody>
          <a:bodyPr anchorCtr="0" anchor="t" bIns="45700" lIns="91425" spcFirstLastPara="1" rIns="91425" wrap="square" tIns="45700">
            <a:noAutofit/>
          </a:bodyPr>
          <a:lstStyle/>
          <a:p>
            <a:pPr indent="-336550" lvl="0" marL="457200" rtl="0" algn="l">
              <a:lnSpc>
                <a:spcPct val="150000"/>
              </a:lnSpc>
              <a:spcBef>
                <a:spcPts val="750"/>
              </a:spcBef>
              <a:spcAft>
                <a:spcPts val="0"/>
              </a:spcAft>
              <a:buSzPts val="1700"/>
              <a:buChar char="❏"/>
            </a:pPr>
            <a:r>
              <a:rPr lang="fr-CA" sz="1700"/>
              <a:t>Red</a:t>
            </a:r>
            <a:r>
              <a:rPr lang="fr-CA" sz="1700"/>
              <a:t>isposer</a:t>
            </a:r>
            <a:r>
              <a:rPr lang="fr-CA" sz="1700"/>
              <a:t> les activités;</a:t>
            </a:r>
            <a:endParaRPr sz="1700"/>
          </a:p>
          <a:p>
            <a:pPr indent="-336550" lvl="0" marL="457200" rtl="0" algn="l">
              <a:lnSpc>
                <a:spcPct val="150000"/>
              </a:lnSpc>
              <a:spcBef>
                <a:spcPts val="0"/>
              </a:spcBef>
              <a:spcAft>
                <a:spcPts val="0"/>
              </a:spcAft>
              <a:buSzPts val="1700"/>
              <a:buChar char="❏"/>
            </a:pPr>
            <a:r>
              <a:rPr lang="fr-CA" sz="1700"/>
              <a:t>Modifier la </a:t>
            </a:r>
            <a:r>
              <a:rPr lang="fr-CA" sz="1700"/>
              <a:t>description;</a:t>
            </a:r>
            <a:endParaRPr sz="1700"/>
          </a:p>
          <a:p>
            <a:pPr indent="-336550" lvl="0" marL="457200" rtl="0" algn="l">
              <a:lnSpc>
                <a:spcPct val="150000"/>
              </a:lnSpc>
              <a:spcBef>
                <a:spcPts val="0"/>
              </a:spcBef>
              <a:spcAft>
                <a:spcPts val="0"/>
              </a:spcAft>
              <a:buSzPts val="1700"/>
              <a:buChar char="❏"/>
            </a:pPr>
            <a:r>
              <a:rPr lang="fr-CA" sz="1700"/>
              <a:t>Ajouter ou supprimer un chapitre;</a:t>
            </a:r>
            <a:endParaRPr sz="1700"/>
          </a:p>
          <a:p>
            <a:pPr indent="-336550" lvl="0" marL="457200" rtl="0" algn="l">
              <a:lnSpc>
                <a:spcPct val="150000"/>
              </a:lnSpc>
              <a:spcBef>
                <a:spcPts val="0"/>
              </a:spcBef>
              <a:spcAft>
                <a:spcPts val="0"/>
              </a:spcAft>
              <a:buSzPts val="1700"/>
              <a:buChar char="❏"/>
            </a:pPr>
            <a:r>
              <a:rPr lang="fr-CA" sz="1700"/>
              <a:t>Modifier l’image;</a:t>
            </a:r>
            <a:endParaRPr sz="1700"/>
          </a:p>
          <a:p>
            <a:pPr indent="-336550" lvl="0" marL="457200" rtl="0" algn="l">
              <a:lnSpc>
                <a:spcPct val="150000"/>
              </a:lnSpc>
              <a:spcBef>
                <a:spcPts val="0"/>
              </a:spcBef>
              <a:spcAft>
                <a:spcPts val="0"/>
              </a:spcAft>
              <a:buSzPts val="1700"/>
              <a:buChar char="❏"/>
            </a:pPr>
            <a:r>
              <a:rPr lang="fr-CA" sz="1700"/>
              <a:t>Ajouter des balises.</a:t>
            </a:r>
            <a:endParaRPr sz="1700"/>
          </a:p>
        </p:txBody>
      </p:sp>
      <p:grpSp>
        <p:nvGrpSpPr>
          <p:cNvPr id="725" name="Google Shape;725;p34"/>
          <p:cNvGrpSpPr/>
          <p:nvPr/>
        </p:nvGrpSpPr>
        <p:grpSpPr>
          <a:xfrm>
            <a:off x="3397525" y="1009950"/>
            <a:ext cx="1450450" cy="3095475"/>
            <a:chOff x="3493425" y="1534125"/>
            <a:chExt cx="1450450" cy="3095475"/>
          </a:xfrm>
        </p:grpSpPr>
        <p:pic>
          <p:nvPicPr>
            <p:cNvPr id="726" name="Google Shape;726;p34"/>
            <p:cNvPicPr preferRelativeResize="0"/>
            <p:nvPr/>
          </p:nvPicPr>
          <p:blipFill>
            <a:blip r:embed="rId3">
              <a:alphaModFix/>
            </a:blip>
            <a:stretch>
              <a:fillRect/>
            </a:stretch>
          </p:blipFill>
          <p:spPr>
            <a:xfrm>
              <a:off x="3493425" y="1848450"/>
              <a:ext cx="1450450" cy="2781150"/>
            </a:xfrm>
            <a:prstGeom prst="rect">
              <a:avLst/>
            </a:prstGeom>
            <a:noFill/>
            <a:ln>
              <a:noFill/>
            </a:ln>
            <a:effectLst>
              <a:outerShdw blurRad="57150" rotWithShape="0" algn="bl" dir="5400000" dist="19050">
                <a:srgbClr val="000000">
                  <a:alpha val="50000"/>
                </a:srgbClr>
              </a:outerShdw>
            </a:effectLst>
          </p:spPr>
        </p:pic>
        <p:pic>
          <p:nvPicPr>
            <p:cNvPr id="727" name="Google Shape;727;p34"/>
            <p:cNvPicPr preferRelativeResize="0"/>
            <p:nvPr/>
          </p:nvPicPr>
          <p:blipFill>
            <a:blip r:embed="rId4">
              <a:alphaModFix/>
            </a:blip>
            <a:stretch>
              <a:fillRect/>
            </a:stretch>
          </p:blipFill>
          <p:spPr>
            <a:xfrm>
              <a:off x="4572000" y="1534125"/>
              <a:ext cx="361950" cy="314325"/>
            </a:xfrm>
            <a:prstGeom prst="rect">
              <a:avLst/>
            </a:prstGeom>
            <a:noFill/>
            <a:ln>
              <a:noFill/>
            </a:ln>
            <a:effectLst>
              <a:outerShdw blurRad="57150" rotWithShape="0" algn="bl" dir="5400000" dist="19050">
                <a:srgbClr val="000000">
                  <a:alpha val="50000"/>
                </a:srgbClr>
              </a:outerShdw>
            </a:effectLst>
          </p:spPr>
        </p:pic>
      </p:grpSp>
      <p:sp>
        <p:nvSpPr>
          <p:cNvPr id="728" name="Google Shape;728;p34"/>
          <p:cNvSpPr/>
          <p:nvPr/>
        </p:nvSpPr>
        <p:spPr>
          <a:xfrm>
            <a:off x="3445800" y="2582625"/>
            <a:ext cx="1353900" cy="474300"/>
          </a:xfrm>
          <a:prstGeom prst="ellipse">
            <a:avLst/>
          </a:prstGeom>
          <a:noFill/>
          <a:ln cap="flat" cmpd="sng" w="3810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9" name="Google Shape;729;p34"/>
          <p:cNvPicPr preferRelativeResize="0"/>
          <p:nvPr/>
        </p:nvPicPr>
        <p:blipFill rotWithShape="1">
          <a:blip r:embed="rId5">
            <a:alphaModFix/>
          </a:blip>
          <a:srcRect b="0" l="0" r="0" t="0"/>
          <a:stretch/>
        </p:blipFill>
        <p:spPr>
          <a:xfrm>
            <a:off x="5128749" y="1575550"/>
            <a:ext cx="3282900" cy="1616369"/>
          </a:xfrm>
          <a:prstGeom prst="rect">
            <a:avLst/>
          </a:prstGeom>
          <a:noFill/>
          <a:ln>
            <a:noFill/>
          </a:ln>
          <a:effectLst>
            <a:outerShdw blurRad="57150" rotWithShape="0" algn="bl" dir="5400000" dist="19050">
              <a:srgbClr val="000000">
                <a:alpha val="50000"/>
              </a:srgbClr>
            </a:outerShdw>
          </a:effectLst>
        </p:spPr>
      </p:pic>
      <p:sp>
        <p:nvSpPr>
          <p:cNvPr id="730" name="Google Shape;730;p34"/>
          <p:cNvSpPr txBox="1"/>
          <p:nvPr/>
        </p:nvSpPr>
        <p:spPr>
          <a:xfrm>
            <a:off x="4896239" y="1087038"/>
            <a:ext cx="37479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fr-CA" sz="1800" u="none" cap="none" strike="noStrike">
                <a:solidFill>
                  <a:srgbClr val="FAA22A"/>
                </a:solidFill>
                <a:latin typeface="Dosis"/>
                <a:ea typeface="Dosis"/>
                <a:cs typeface="Dosis"/>
                <a:sym typeface="Dosis"/>
              </a:rPr>
              <a:t>Organiser les activités dans le livret</a:t>
            </a:r>
            <a:endParaRPr b="1" i="0" sz="1800" u="none" cap="none" strike="noStrike">
              <a:solidFill>
                <a:srgbClr val="FAA22A"/>
              </a:solidFill>
              <a:latin typeface="Dosis"/>
              <a:ea typeface="Dosis"/>
              <a:cs typeface="Dosis"/>
              <a:sym typeface="Dosis"/>
            </a:endParaRPr>
          </a:p>
        </p:txBody>
      </p:sp>
      <p:pic>
        <p:nvPicPr>
          <p:cNvPr id="731" name="Google Shape;731;p34"/>
          <p:cNvPicPr preferRelativeResize="0"/>
          <p:nvPr/>
        </p:nvPicPr>
        <p:blipFill>
          <a:blip r:embed="rId6">
            <a:alphaModFix/>
          </a:blip>
          <a:stretch>
            <a:fillRect/>
          </a:stretch>
        </p:blipFill>
        <p:spPr>
          <a:xfrm>
            <a:off x="5617675" y="3452519"/>
            <a:ext cx="2305050" cy="7524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35"/>
          <p:cNvSpPr txBox="1"/>
          <p:nvPr>
            <p:ph type="title"/>
          </p:nvPr>
        </p:nvSpPr>
        <p:spPr>
          <a:xfrm>
            <a:off x="508000" y="457200"/>
            <a:ext cx="3564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Partager</a:t>
            </a:r>
            <a:r>
              <a:rPr lang="fr-CA" sz="3000"/>
              <a:t> le livret</a:t>
            </a:r>
            <a:endParaRPr sz="3000"/>
          </a:p>
        </p:txBody>
      </p:sp>
      <p:sp>
        <p:nvSpPr>
          <p:cNvPr id="737" name="Google Shape;737;p35"/>
          <p:cNvSpPr txBox="1"/>
          <p:nvPr>
            <p:ph idx="1" type="body"/>
          </p:nvPr>
        </p:nvSpPr>
        <p:spPr>
          <a:xfrm>
            <a:off x="2590650" y="1304100"/>
            <a:ext cx="3962700" cy="649200"/>
          </a:xfrm>
          <a:prstGeom prst="rect">
            <a:avLst/>
          </a:prstGeom>
        </p:spPr>
        <p:txBody>
          <a:bodyPr anchorCtr="0" anchor="t" bIns="45700" lIns="91425" spcFirstLastPara="1" rIns="91425" wrap="square" tIns="45700">
            <a:noAutofit/>
          </a:bodyPr>
          <a:lstStyle/>
          <a:p>
            <a:pPr indent="0" lvl="0" marL="0" rtl="0" algn="ctr">
              <a:lnSpc>
                <a:spcPct val="150000"/>
              </a:lnSpc>
              <a:spcBef>
                <a:spcPts val="750"/>
              </a:spcBef>
              <a:spcAft>
                <a:spcPts val="0"/>
              </a:spcAft>
              <a:buNone/>
            </a:pPr>
            <a:r>
              <a:rPr b="1" lang="fr-CA" sz="1900">
                <a:solidFill>
                  <a:srgbClr val="FAA22A"/>
                </a:solidFill>
              </a:rPr>
              <a:t>Plusieurs options de partage</a:t>
            </a:r>
            <a:endParaRPr b="1" sz="1900">
              <a:solidFill>
                <a:srgbClr val="FAA22A"/>
              </a:solidFill>
            </a:endParaRPr>
          </a:p>
        </p:txBody>
      </p:sp>
      <p:grpSp>
        <p:nvGrpSpPr>
          <p:cNvPr id="738" name="Google Shape;738;p35"/>
          <p:cNvGrpSpPr/>
          <p:nvPr/>
        </p:nvGrpSpPr>
        <p:grpSpPr>
          <a:xfrm>
            <a:off x="717000" y="1351825"/>
            <a:ext cx="1450450" cy="3095475"/>
            <a:chOff x="3493425" y="1534125"/>
            <a:chExt cx="1450450" cy="3095475"/>
          </a:xfrm>
        </p:grpSpPr>
        <p:pic>
          <p:nvPicPr>
            <p:cNvPr id="739" name="Google Shape;739;p35"/>
            <p:cNvPicPr preferRelativeResize="0"/>
            <p:nvPr/>
          </p:nvPicPr>
          <p:blipFill>
            <a:blip r:embed="rId3">
              <a:alphaModFix/>
            </a:blip>
            <a:stretch>
              <a:fillRect/>
            </a:stretch>
          </p:blipFill>
          <p:spPr>
            <a:xfrm>
              <a:off x="3493425" y="1848450"/>
              <a:ext cx="1450450" cy="2781150"/>
            </a:xfrm>
            <a:prstGeom prst="rect">
              <a:avLst/>
            </a:prstGeom>
            <a:noFill/>
            <a:ln>
              <a:noFill/>
            </a:ln>
            <a:effectLst>
              <a:outerShdw blurRad="57150" rotWithShape="0" algn="bl" dir="5400000" dist="19050">
                <a:srgbClr val="000000">
                  <a:alpha val="50000"/>
                </a:srgbClr>
              </a:outerShdw>
            </a:effectLst>
          </p:spPr>
        </p:pic>
        <p:pic>
          <p:nvPicPr>
            <p:cNvPr id="740" name="Google Shape;740;p35"/>
            <p:cNvPicPr preferRelativeResize="0"/>
            <p:nvPr/>
          </p:nvPicPr>
          <p:blipFill>
            <a:blip r:embed="rId4">
              <a:alphaModFix/>
            </a:blip>
            <a:stretch>
              <a:fillRect/>
            </a:stretch>
          </p:blipFill>
          <p:spPr>
            <a:xfrm>
              <a:off x="4572000" y="1534125"/>
              <a:ext cx="361950" cy="314325"/>
            </a:xfrm>
            <a:prstGeom prst="rect">
              <a:avLst/>
            </a:prstGeom>
            <a:noFill/>
            <a:ln>
              <a:noFill/>
            </a:ln>
            <a:effectLst>
              <a:outerShdw blurRad="57150" rotWithShape="0" algn="bl" dir="5400000" dist="19050">
                <a:srgbClr val="000000">
                  <a:alpha val="50000"/>
                </a:srgbClr>
              </a:outerShdw>
            </a:effectLst>
          </p:spPr>
        </p:pic>
      </p:grpSp>
      <p:sp>
        <p:nvSpPr>
          <p:cNvPr id="741" name="Google Shape;741;p35"/>
          <p:cNvSpPr/>
          <p:nvPr/>
        </p:nvSpPr>
        <p:spPr>
          <a:xfrm>
            <a:off x="717000" y="1953300"/>
            <a:ext cx="1353900" cy="474300"/>
          </a:xfrm>
          <a:prstGeom prst="ellipse">
            <a:avLst/>
          </a:prstGeom>
          <a:noFill/>
          <a:ln cap="flat" cmpd="sng" w="3810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2" name="Google Shape;742;p35"/>
          <p:cNvPicPr preferRelativeResize="0"/>
          <p:nvPr/>
        </p:nvPicPr>
        <p:blipFill>
          <a:blip r:embed="rId5">
            <a:alphaModFix/>
          </a:blip>
          <a:stretch>
            <a:fillRect/>
          </a:stretch>
        </p:blipFill>
        <p:spPr>
          <a:xfrm>
            <a:off x="2903405" y="1988351"/>
            <a:ext cx="3337182" cy="1822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36"/>
          <p:cNvSpPr txBox="1"/>
          <p:nvPr>
            <p:ph idx="4294967295" type="title"/>
          </p:nvPr>
        </p:nvSpPr>
        <p:spPr>
          <a:xfrm>
            <a:off x="821400" y="555600"/>
            <a:ext cx="3008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À votre tour</a:t>
            </a:r>
            <a:endParaRPr sz="3000"/>
          </a:p>
        </p:txBody>
      </p:sp>
      <p:sp>
        <p:nvSpPr>
          <p:cNvPr id="748" name="Google Shape;748;p36"/>
          <p:cNvSpPr txBox="1"/>
          <p:nvPr>
            <p:ph idx="4294967295" type="body"/>
          </p:nvPr>
        </p:nvSpPr>
        <p:spPr>
          <a:xfrm>
            <a:off x="821400" y="1380650"/>
            <a:ext cx="3798300" cy="2506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600"/>
              </a:spcBef>
              <a:spcAft>
                <a:spcPts val="0"/>
              </a:spcAft>
              <a:buSzPts val="1500"/>
              <a:buFont typeface="Century Gothic"/>
              <a:buChar char="❏"/>
            </a:pPr>
            <a:r>
              <a:rPr lang="fr-CA" sz="1500">
                <a:latin typeface="Century Gothic"/>
                <a:ea typeface="Century Gothic"/>
                <a:cs typeface="Century Gothic"/>
                <a:sym typeface="Century Gothic"/>
              </a:rPr>
              <a:t>Créez un livret;</a:t>
            </a:r>
            <a:endParaRPr sz="1500">
              <a:latin typeface="Century Gothic"/>
              <a:ea typeface="Century Gothic"/>
              <a:cs typeface="Century Gothic"/>
              <a:sym typeface="Century Gothic"/>
            </a:endParaRPr>
          </a:p>
          <a:p>
            <a:pPr indent="-323850" lvl="0" marL="457200" rtl="0" algn="l">
              <a:lnSpc>
                <a:spcPct val="100000"/>
              </a:lnSpc>
              <a:spcBef>
                <a:spcPts val="2000"/>
              </a:spcBef>
              <a:spcAft>
                <a:spcPts val="0"/>
              </a:spcAft>
              <a:buSzPts val="1500"/>
              <a:buFont typeface="Century Gothic"/>
              <a:buChar char="❏"/>
            </a:pPr>
            <a:r>
              <a:rPr lang="fr-CA" sz="1500">
                <a:latin typeface="Century Gothic"/>
                <a:ea typeface="Century Gothic"/>
                <a:cs typeface="Century Gothic"/>
                <a:sym typeface="Century Gothic"/>
              </a:rPr>
              <a:t>Inscrivez la description;</a:t>
            </a:r>
            <a:endParaRPr sz="1500">
              <a:latin typeface="Century Gothic"/>
              <a:ea typeface="Century Gothic"/>
              <a:cs typeface="Century Gothic"/>
              <a:sym typeface="Century Gothic"/>
            </a:endParaRPr>
          </a:p>
          <a:p>
            <a:pPr indent="-323850" lvl="0" marL="457200" rtl="0" algn="l">
              <a:lnSpc>
                <a:spcPct val="100000"/>
              </a:lnSpc>
              <a:spcBef>
                <a:spcPts val="2000"/>
              </a:spcBef>
              <a:spcAft>
                <a:spcPts val="0"/>
              </a:spcAft>
              <a:buSzPts val="1500"/>
              <a:buFont typeface="Century Gothic"/>
              <a:buChar char="❏"/>
            </a:pPr>
            <a:r>
              <a:rPr lang="fr-CA" sz="1500">
                <a:latin typeface="Century Gothic"/>
                <a:ea typeface="Century Gothic"/>
                <a:cs typeface="Century Gothic"/>
                <a:sym typeface="Century Gothic"/>
              </a:rPr>
              <a:t>Ajoutez deux chapitres;</a:t>
            </a:r>
            <a:endParaRPr sz="1500">
              <a:latin typeface="Century Gothic"/>
              <a:ea typeface="Century Gothic"/>
              <a:cs typeface="Century Gothic"/>
              <a:sym typeface="Century Gothic"/>
            </a:endParaRPr>
          </a:p>
          <a:p>
            <a:pPr indent="-323850" lvl="0" marL="457200" rtl="0" algn="l">
              <a:lnSpc>
                <a:spcPct val="100000"/>
              </a:lnSpc>
              <a:spcBef>
                <a:spcPts val="2000"/>
              </a:spcBef>
              <a:spcAft>
                <a:spcPts val="2000"/>
              </a:spcAft>
              <a:buSzPts val="1500"/>
              <a:buFont typeface="Century Gothic"/>
              <a:buChar char="❏"/>
            </a:pPr>
            <a:r>
              <a:rPr lang="fr-CA" sz="1500">
                <a:latin typeface="Century Gothic"/>
                <a:ea typeface="Century Gothic"/>
                <a:cs typeface="Century Gothic"/>
                <a:sym typeface="Century Gothic"/>
              </a:rPr>
              <a:t>Trouvez quelques activités et intégrez-les à votre livret.</a:t>
            </a:r>
            <a:endParaRPr sz="1500">
              <a:latin typeface="Century Gothic"/>
              <a:ea typeface="Century Gothic"/>
              <a:cs typeface="Century Gothic"/>
              <a:sym typeface="Century Gothic"/>
            </a:endParaRPr>
          </a:p>
        </p:txBody>
      </p:sp>
      <p:pic>
        <p:nvPicPr>
          <p:cNvPr id="749" name="Google Shape;749;p36">
            <a:hlinkClick r:id="rId3"/>
          </p:cNvPr>
          <p:cNvPicPr preferRelativeResize="0"/>
          <p:nvPr/>
        </p:nvPicPr>
        <p:blipFill>
          <a:blip r:embed="rId4">
            <a:alphaModFix/>
          </a:blip>
          <a:stretch>
            <a:fillRect/>
          </a:stretch>
        </p:blipFill>
        <p:spPr>
          <a:xfrm>
            <a:off x="4938675" y="984100"/>
            <a:ext cx="3097550" cy="2903250"/>
          </a:xfrm>
          <a:prstGeom prst="rect">
            <a:avLst/>
          </a:prstGeom>
          <a:noFill/>
          <a:ln>
            <a:noFill/>
          </a:ln>
        </p:spPr>
      </p:pic>
      <p:sp>
        <p:nvSpPr>
          <p:cNvPr id="750" name="Google Shape;750;p36"/>
          <p:cNvSpPr txBox="1"/>
          <p:nvPr/>
        </p:nvSpPr>
        <p:spPr>
          <a:xfrm>
            <a:off x="5067325" y="4267800"/>
            <a:ext cx="29688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100">
                <a:latin typeface="Dosis"/>
                <a:ea typeface="Dosis"/>
                <a:cs typeface="Dosis"/>
                <a:sym typeface="Dosis"/>
              </a:rPr>
              <a:t>Source: </a:t>
            </a:r>
            <a:r>
              <a:rPr lang="fr-CA" sz="1100" u="sng">
                <a:solidFill>
                  <a:schemeClr val="hlink"/>
                </a:solidFill>
                <a:latin typeface="Dosis"/>
                <a:ea typeface="Dosis"/>
                <a:cs typeface="Dosis"/>
                <a:sym typeface="Dosis"/>
                <a:hlinkClick r:id="rId5"/>
              </a:rPr>
              <a:t>https://www.geogebra.org/m/FKtebJQB</a:t>
            </a:r>
            <a:r>
              <a:rPr lang="fr-CA" sz="1100">
                <a:latin typeface="Dosis"/>
                <a:ea typeface="Dosis"/>
                <a:cs typeface="Dosis"/>
                <a:sym typeface="Dosis"/>
              </a:rPr>
              <a:t> </a:t>
            </a:r>
            <a:endParaRPr sz="1100">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19"/>
          <p:cNvSpPr txBox="1"/>
          <p:nvPr>
            <p:ph idx="4294967295" type="title"/>
          </p:nvPr>
        </p:nvSpPr>
        <p:spPr>
          <a:xfrm>
            <a:off x="4467350" y="1179575"/>
            <a:ext cx="2808000" cy="755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AA22A"/>
              </a:buClr>
              <a:buSzPts val="3000"/>
              <a:buFont typeface="Trebuchet MS"/>
              <a:buNone/>
            </a:pPr>
            <a:r>
              <a:rPr lang="fr-CA" sz="3600">
                <a:solidFill>
                  <a:srgbClr val="FAA22A"/>
                </a:solidFill>
              </a:rPr>
              <a:t>Louise Roy</a:t>
            </a:r>
            <a:endParaRPr sz="3600">
              <a:solidFill>
                <a:srgbClr val="FAA22A"/>
              </a:solidFill>
            </a:endParaRPr>
          </a:p>
        </p:txBody>
      </p:sp>
      <p:pic>
        <p:nvPicPr>
          <p:cNvPr id="576" name="Google Shape;576;p19">
            <a:hlinkClick r:id="rId3"/>
          </p:cNvPr>
          <p:cNvPicPr preferRelativeResize="0"/>
          <p:nvPr/>
        </p:nvPicPr>
        <p:blipFill rotWithShape="1">
          <a:blip r:embed="rId4">
            <a:alphaModFix/>
          </a:blip>
          <a:srcRect b="0" l="0" r="0" t="0"/>
          <a:stretch/>
        </p:blipFill>
        <p:spPr>
          <a:xfrm>
            <a:off x="3885837" y="4591050"/>
            <a:ext cx="1076325" cy="381000"/>
          </a:xfrm>
          <a:prstGeom prst="rect">
            <a:avLst/>
          </a:prstGeom>
          <a:noFill/>
          <a:ln>
            <a:noFill/>
          </a:ln>
        </p:spPr>
      </p:pic>
      <p:sp>
        <p:nvSpPr>
          <p:cNvPr id="577" name="Google Shape;577;p19"/>
          <p:cNvSpPr txBox="1"/>
          <p:nvPr/>
        </p:nvSpPr>
        <p:spPr>
          <a:xfrm>
            <a:off x="1795722" y="4604700"/>
            <a:ext cx="2090100" cy="3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69BF"/>
              </a:buClr>
              <a:buSzPts val="1800"/>
              <a:buFont typeface="Open Sans"/>
              <a:buNone/>
            </a:pPr>
            <a:r>
              <a:rPr b="0" i="0" lang="fr-CA" sz="1800" u="none" cap="none" strike="noStrike">
                <a:solidFill>
                  <a:srgbClr val="0069BF"/>
                </a:solidFill>
                <a:latin typeface="Arial"/>
                <a:ea typeface="Arial"/>
                <a:cs typeface="Arial"/>
                <a:sym typeface="Arial"/>
              </a:rPr>
              <a:t>RÉCIT MST 2020</a:t>
            </a:r>
            <a:endParaRPr b="0" i="0" sz="1800" u="none" cap="none" strike="noStrike">
              <a:solidFill>
                <a:srgbClr val="0069BF"/>
              </a:solidFill>
              <a:latin typeface="Arial"/>
              <a:ea typeface="Arial"/>
              <a:cs typeface="Arial"/>
              <a:sym typeface="Arial"/>
            </a:endParaRPr>
          </a:p>
        </p:txBody>
      </p:sp>
      <p:sp>
        <p:nvSpPr>
          <p:cNvPr id="578" name="Google Shape;578;p19"/>
          <p:cNvSpPr txBox="1"/>
          <p:nvPr/>
        </p:nvSpPr>
        <p:spPr>
          <a:xfrm>
            <a:off x="4194875" y="2966925"/>
            <a:ext cx="3657300" cy="53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AA22A"/>
              </a:buClr>
              <a:buSzPts val="1800"/>
              <a:buFont typeface="Century Gothic"/>
              <a:buNone/>
            </a:pPr>
            <a:r>
              <a:rPr b="0" i="0" lang="fr-CA" sz="1800" u="sng" cap="none" strike="noStrike">
                <a:solidFill>
                  <a:srgbClr val="FAA22A"/>
                </a:solidFill>
                <a:latin typeface="Arial"/>
                <a:ea typeface="Arial"/>
                <a:cs typeface="Arial"/>
                <a:sym typeface="Arial"/>
                <a:hlinkClick r:id="rId5"/>
              </a:rPr>
              <a:t>https://recitmst.qc.ca/</a:t>
            </a:r>
            <a:endParaRPr b="0" i="0" sz="1800" u="sng" cap="none" strike="noStrike">
              <a:solidFill>
                <a:srgbClr val="FAA22A"/>
              </a:solidFill>
              <a:latin typeface="Century Gothic"/>
              <a:ea typeface="Century Gothic"/>
              <a:cs typeface="Century Gothic"/>
              <a:sym typeface="Century Gothic"/>
            </a:endParaRPr>
          </a:p>
        </p:txBody>
      </p:sp>
      <p:pic>
        <p:nvPicPr>
          <p:cNvPr id="579" name="Google Shape;579;p19"/>
          <p:cNvPicPr preferRelativeResize="0"/>
          <p:nvPr/>
        </p:nvPicPr>
        <p:blipFill rotWithShape="1">
          <a:blip r:embed="rId6">
            <a:alphaModFix/>
          </a:blip>
          <a:srcRect b="0" l="0" r="0" t="0"/>
          <a:stretch/>
        </p:blipFill>
        <p:spPr>
          <a:xfrm>
            <a:off x="4467350" y="2073413"/>
            <a:ext cx="3112358" cy="893500"/>
          </a:xfrm>
          <a:prstGeom prst="rect">
            <a:avLst/>
          </a:prstGeom>
          <a:noFill/>
          <a:ln>
            <a:noFill/>
          </a:ln>
        </p:spPr>
      </p:pic>
      <p:pic>
        <p:nvPicPr>
          <p:cNvPr id="580" name="Google Shape;580;p19"/>
          <p:cNvPicPr preferRelativeResize="0"/>
          <p:nvPr/>
        </p:nvPicPr>
        <p:blipFill>
          <a:blip r:embed="rId7">
            <a:alphaModFix/>
          </a:blip>
          <a:stretch>
            <a:fillRect/>
          </a:stretch>
        </p:blipFill>
        <p:spPr>
          <a:xfrm>
            <a:off x="632835" y="1564875"/>
            <a:ext cx="2803325" cy="2013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37"/>
          <p:cNvSpPr txBox="1"/>
          <p:nvPr>
            <p:ph idx="4294967295" type="title"/>
          </p:nvPr>
        </p:nvSpPr>
        <p:spPr>
          <a:xfrm>
            <a:off x="1330650" y="301375"/>
            <a:ext cx="5570700" cy="60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On prend le temps de partager</a:t>
            </a:r>
            <a:endParaRPr sz="3000"/>
          </a:p>
        </p:txBody>
      </p:sp>
      <p:sp>
        <p:nvSpPr>
          <p:cNvPr id="756" name="Google Shape;756;p37"/>
          <p:cNvSpPr txBox="1"/>
          <p:nvPr>
            <p:ph idx="4294967295" type="body"/>
          </p:nvPr>
        </p:nvSpPr>
        <p:spPr>
          <a:xfrm>
            <a:off x="5259925" y="1110150"/>
            <a:ext cx="3310200" cy="106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fr-CA" sz="1700"/>
              <a:t>Commentaires, difficultés rencontrées, découvertes;</a:t>
            </a:r>
            <a:endParaRPr sz="1700"/>
          </a:p>
          <a:p>
            <a:pPr indent="0" lvl="0" marL="0" rtl="0" algn="l">
              <a:spcBef>
                <a:spcPts val="600"/>
              </a:spcBef>
              <a:spcAft>
                <a:spcPts val="0"/>
              </a:spcAft>
              <a:buNone/>
            </a:pPr>
            <a:r>
              <a:rPr lang="fr-CA" sz="1700"/>
              <a:t>Échanges ...</a:t>
            </a:r>
            <a:endParaRPr sz="1700"/>
          </a:p>
        </p:txBody>
      </p:sp>
      <p:pic>
        <p:nvPicPr>
          <p:cNvPr id="757" name="Google Shape;757;p37"/>
          <p:cNvPicPr preferRelativeResize="0"/>
          <p:nvPr/>
        </p:nvPicPr>
        <p:blipFill rotWithShape="1">
          <a:blip r:embed="rId3">
            <a:alphaModFix/>
          </a:blip>
          <a:srcRect b="0" l="0" r="0" t="22642"/>
          <a:stretch/>
        </p:blipFill>
        <p:spPr>
          <a:xfrm>
            <a:off x="4697650" y="2480425"/>
            <a:ext cx="3872477" cy="1706900"/>
          </a:xfrm>
          <a:prstGeom prst="rect">
            <a:avLst/>
          </a:prstGeom>
          <a:noFill/>
          <a:ln>
            <a:noFill/>
          </a:ln>
          <a:effectLst>
            <a:outerShdw blurRad="57150" rotWithShape="0" algn="bl" dir="5400000" dist="19050">
              <a:srgbClr val="000000">
                <a:alpha val="50000"/>
              </a:srgbClr>
            </a:outerShdw>
          </a:effectLst>
        </p:spPr>
      </p:pic>
      <p:sp>
        <p:nvSpPr>
          <p:cNvPr id="758" name="Google Shape;758;p37"/>
          <p:cNvSpPr txBox="1"/>
          <p:nvPr/>
        </p:nvSpPr>
        <p:spPr>
          <a:xfrm>
            <a:off x="5098475" y="4631050"/>
            <a:ext cx="2982900" cy="4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sz="1200">
                <a:latin typeface="Dosis"/>
                <a:ea typeface="Dosis"/>
                <a:cs typeface="Dosis"/>
                <a:sym typeface="Dosis"/>
              </a:rPr>
              <a:t>Source des i</a:t>
            </a:r>
            <a:r>
              <a:rPr i="1" lang="fr-CA" sz="1200">
                <a:latin typeface="Dosis"/>
                <a:ea typeface="Dosis"/>
                <a:cs typeface="Dosis"/>
                <a:sym typeface="Dosis"/>
              </a:rPr>
              <a:t>mages: </a:t>
            </a:r>
            <a:r>
              <a:rPr i="1" lang="fr-CA" sz="1200" u="sng">
                <a:latin typeface="Dosis"/>
                <a:ea typeface="Dosis"/>
                <a:cs typeface="Dosis"/>
                <a:sym typeface="Dosis"/>
                <a:hlinkClick r:id="rId4"/>
              </a:rPr>
              <a:t>https://pixabay.com/fr/</a:t>
            </a:r>
            <a:r>
              <a:rPr i="1" lang="fr-CA" sz="1200">
                <a:latin typeface="Dosis"/>
                <a:ea typeface="Dosis"/>
                <a:cs typeface="Dosis"/>
                <a:sym typeface="Dosis"/>
              </a:rPr>
              <a:t> </a:t>
            </a:r>
            <a:endParaRPr i="1" sz="1200">
              <a:latin typeface="Dosis"/>
              <a:ea typeface="Dosis"/>
              <a:cs typeface="Dosis"/>
              <a:sym typeface="Dosis"/>
            </a:endParaRPr>
          </a:p>
        </p:txBody>
      </p:sp>
      <p:graphicFrame>
        <p:nvGraphicFramePr>
          <p:cNvPr id="759" name="Google Shape;759;p37"/>
          <p:cNvGraphicFramePr/>
          <p:nvPr/>
        </p:nvGraphicFramePr>
        <p:xfrm>
          <a:off x="907600" y="994575"/>
          <a:ext cx="3000000" cy="3000000"/>
        </p:xfrm>
        <a:graphic>
          <a:graphicData uri="http://schemas.openxmlformats.org/drawingml/2006/table">
            <a:tbl>
              <a:tblPr>
                <a:noFill/>
                <a:tableStyleId>{4FD6346C-0B60-4B4C-A181-1A9B9F7ECF28}</a:tableStyleId>
              </a:tblPr>
              <a:tblGrid>
                <a:gridCol w="1967450"/>
                <a:gridCol w="1967450"/>
              </a:tblGrid>
              <a:tr h="381000">
                <a:tc gridSpan="2">
                  <a:txBody>
                    <a:bodyPr/>
                    <a:lstStyle/>
                    <a:p>
                      <a:pPr indent="0" lvl="0" marL="0" rtl="0" algn="ctr">
                        <a:spcBef>
                          <a:spcPts val="0"/>
                        </a:spcBef>
                        <a:spcAft>
                          <a:spcPts val="0"/>
                        </a:spcAft>
                        <a:buNone/>
                      </a:pPr>
                      <a:r>
                        <a:rPr lang="fr-CA"/>
                        <a:t>Sujet ou thème de votre livret</a:t>
                      </a:r>
                      <a:endParaRPr/>
                    </a:p>
                  </a:txBody>
                  <a:tcPr marT="91425" marB="91425" marR="91425" marL="91425"/>
                </a:tc>
                <a:tc hMerge="1"/>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760" name="Google Shape;760;p37"/>
          <p:cNvPicPr preferRelativeResize="0"/>
          <p:nvPr/>
        </p:nvPicPr>
        <p:blipFill>
          <a:blip r:embed="rId5">
            <a:alphaModFix/>
          </a:blip>
          <a:stretch>
            <a:fillRect/>
          </a:stretch>
        </p:blipFill>
        <p:spPr>
          <a:xfrm>
            <a:off x="856475" y="4631050"/>
            <a:ext cx="4037150" cy="310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38"/>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fr-CA"/>
              <a:t>Les activités</a:t>
            </a:r>
            <a:endParaRPr/>
          </a:p>
        </p:txBody>
      </p:sp>
      <p:sp>
        <p:nvSpPr>
          <p:cNvPr id="766" name="Google Shape;766;p38"/>
          <p:cNvSpPr txBox="1"/>
          <p:nvPr>
            <p:ph idx="1" type="subTitle"/>
          </p:nvPr>
        </p:nvSpPr>
        <p:spPr>
          <a:xfrm>
            <a:off x="1903873" y="2864175"/>
            <a:ext cx="6608700" cy="78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fr-CA"/>
              <a:t>Le contenu de votre séquence d’apprentissage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39"/>
          <p:cNvSpPr txBox="1"/>
          <p:nvPr>
            <p:ph idx="4294967295"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Copier et éditer une activité</a:t>
            </a:r>
            <a:endParaRPr sz="3000"/>
          </a:p>
        </p:txBody>
      </p:sp>
      <p:sp>
        <p:nvSpPr>
          <p:cNvPr id="772" name="Google Shape;772;p39"/>
          <p:cNvSpPr txBox="1"/>
          <p:nvPr/>
        </p:nvSpPr>
        <p:spPr>
          <a:xfrm>
            <a:off x="747925" y="4155550"/>
            <a:ext cx="58902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latin typeface="Dosis"/>
                <a:ea typeface="Dosis"/>
                <a:cs typeface="Dosis"/>
                <a:sym typeface="Dosis"/>
              </a:rPr>
              <a:t>En éditant une activité faites par une autre personne, vous créez une copie où votre nom s’ajoute au sien.</a:t>
            </a:r>
            <a:endParaRPr sz="1800">
              <a:latin typeface="Dosis"/>
              <a:ea typeface="Dosis"/>
              <a:cs typeface="Dosis"/>
              <a:sym typeface="Dosis"/>
            </a:endParaRPr>
          </a:p>
        </p:txBody>
      </p:sp>
      <p:pic>
        <p:nvPicPr>
          <p:cNvPr id="773" name="Google Shape;773;p39"/>
          <p:cNvPicPr preferRelativeResize="0"/>
          <p:nvPr/>
        </p:nvPicPr>
        <p:blipFill>
          <a:blip r:embed="rId3">
            <a:alphaModFix/>
          </a:blip>
          <a:stretch>
            <a:fillRect/>
          </a:stretch>
        </p:blipFill>
        <p:spPr>
          <a:xfrm>
            <a:off x="747913" y="1881637"/>
            <a:ext cx="7419974" cy="938650"/>
          </a:xfrm>
          <a:prstGeom prst="rect">
            <a:avLst/>
          </a:prstGeom>
          <a:noFill/>
          <a:ln>
            <a:noFill/>
          </a:ln>
          <a:effectLst>
            <a:outerShdw blurRad="57150" rotWithShape="0" algn="bl" dir="5400000" dist="19050">
              <a:srgbClr val="000000">
                <a:alpha val="50000"/>
              </a:srgbClr>
            </a:outerShdw>
          </a:effectLst>
        </p:spPr>
      </p:pic>
      <p:sp>
        <p:nvSpPr>
          <p:cNvPr id="774" name="Google Shape;774;p39"/>
          <p:cNvSpPr txBox="1"/>
          <p:nvPr/>
        </p:nvSpPr>
        <p:spPr>
          <a:xfrm>
            <a:off x="747925" y="1196275"/>
            <a:ext cx="62628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latin typeface="Dosis"/>
                <a:ea typeface="Dosis"/>
                <a:cs typeface="Dosis"/>
                <a:sym typeface="Dosis"/>
              </a:rPr>
              <a:t>Éditez le livret, sélectionnez l’activité et cliquez sur le crayon au bout de la ligne.</a:t>
            </a:r>
            <a:endParaRPr sz="1800">
              <a:latin typeface="Dosis"/>
              <a:ea typeface="Dosis"/>
              <a:cs typeface="Dosis"/>
              <a:sym typeface="Dosis"/>
            </a:endParaRPr>
          </a:p>
        </p:txBody>
      </p:sp>
      <p:pic>
        <p:nvPicPr>
          <p:cNvPr id="775" name="Google Shape;775;p39"/>
          <p:cNvPicPr preferRelativeResize="0"/>
          <p:nvPr/>
        </p:nvPicPr>
        <p:blipFill>
          <a:blip r:embed="rId4">
            <a:alphaModFix/>
          </a:blip>
          <a:stretch>
            <a:fillRect/>
          </a:stretch>
        </p:blipFill>
        <p:spPr>
          <a:xfrm>
            <a:off x="804801" y="2820300"/>
            <a:ext cx="5238600" cy="1253731"/>
          </a:xfrm>
          <a:prstGeom prst="rect">
            <a:avLst/>
          </a:prstGeom>
          <a:noFill/>
          <a:ln>
            <a:noFill/>
          </a:ln>
          <a:effectLst>
            <a:outerShdw blurRad="57150" rotWithShape="0" algn="bl" dir="5400000" dist="19050">
              <a:srgbClr val="000000">
                <a:alpha val="50000"/>
              </a:srgbClr>
            </a:outerShdw>
          </a:effectLst>
        </p:spPr>
      </p:pic>
      <p:pic>
        <p:nvPicPr>
          <p:cNvPr id="776" name="Google Shape;776;p39"/>
          <p:cNvPicPr preferRelativeResize="0"/>
          <p:nvPr/>
        </p:nvPicPr>
        <p:blipFill>
          <a:blip r:embed="rId5">
            <a:alphaModFix/>
          </a:blip>
          <a:stretch>
            <a:fillRect/>
          </a:stretch>
        </p:blipFill>
        <p:spPr>
          <a:xfrm>
            <a:off x="4943500" y="4690400"/>
            <a:ext cx="3743325" cy="322550"/>
          </a:xfrm>
          <a:prstGeom prst="rect">
            <a:avLst/>
          </a:prstGeom>
          <a:noFill/>
          <a:ln>
            <a:noFill/>
          </a:ln>
          <a:effectLst>
            <a:outerShdw blurRad="57150" rotWithShape="0" algn="bl" dir="5400000" dist="19050">
              <a:srgbClr val="000000">
                <a:alpha val="50000"/>
              </a:srgbClr>
            </a:outerShdw>
          </a:effectLst>
        </p:spPr>
      </p:pic>
      <p:pic>
        <p:nvPicPr>
          <p:cNvPr id="777" name="Google Shape;777;p39"/>
          <p:cNvPicPr preferRelativeResize="0"/>
          <p:nvPr/>
        </p:nvPicPr>
        <p:blipFill>
          <a:blip r:embed="rId6">
            <a:alphaModFix/>
          </a:blip>
          <a:stretch>
            <a:fillRect/>
          </a:stretch>
        </p:blipFill>
        <p:spPr>
          <a:xfrm>
            <a:off x="6352948" y="3092184"/>
            <a:ext cx="2333873" cy="791487"/>
          </a:xfrm>
          <a:prstGeom prst="rect">
            <a:avLst/>
          </a:prstGeom>
          <a:noFill/>
          <a:ln>
            <a:noFill/>
          </a:ln>
          <a:effectLst>
            <a:outerShdw blurRad="57150" rotWithShape="0" algn="bl" dir="5400000" dist="19050">
              <a:srgbClr val="000000">
                <a:alpha val="50000"/>
              </a:srgbClr>
            </a:outerShdw>
          </a:effectLst>
        </p:spPr>
      </p:pic>
      <p:sp>
        <p:nvSpPr>
          <p:cNvPr id="778" name="Google Shape;778;p39"/>
          <p:cNvSpPr/>
          <p:nvPr/>
        </p:nvSpPr>
        <p:spPr>
          <a:xfrm>
            <a:off x="7277125" y="2134200"/>
            <a:ext cx="743100" cy="5715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9"/>
          <p:cNvSpPr/>
          <p:nvPr/>
        </p:nvSpPr>
        <p:spPr>
          <a:xfrm>
            <a:off x="6888325" y="3502525"/>
            <a:ext cx="743100" cy="4734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p40"/>
          <p:cNvSpPr txBox="1"/>
          <p:nvPr>
            <p:ph type="title"/>
          </p:nvPr>
        </p:nvSpPr>
        <p:spPr>
          <a:xfrm>
            <a:off x="508000" y="457200"/>
            <a:ext cx="6956700" cy="70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Copier l’activité en respect de l’auteur</a:t>
            </a:r>
            <a:endParaRPr sz="3000"/>
          </a:p>
        </p:txBody>
      </p:sp>
      <p:sp>
        <p:nvSpPr>
          <p:cNvPr id="785" name="Google Shape;785;p40"/>
          <p:cNvSpPr txBox="1"/>
          <p:nvPr>
            <p:ph idx="1" type="body"/>
          </p:nvPr>
        </p:nvSpPr>
        <p:spPr>
          <a:xfrm>
            <a:off x="444375" y="1139125"/>
            <a:ext cx="4200900" cy="1508700"/>
          </a:xfrm>
          <a:prstGeom prst="rect">
            <a:avLst/>
          </a:prstGeom>
          <a:noFill/>
          <a:ln>
            <a:noFill/>
          </a:ln>
        </p:spPr>
        <p:txBody>
          <a:bodyPr anchorCtr="0" anchor="t" bIns="45700" lIns="91425" spcFirstLastPara="1" rIns="91425" wrap="square" tIns="45700">
            <a:noAutofit/>
          </a:bodyPr>
          <a:lstStyle/>
          <a:p>
            <a:pPr indent="-326390" lvl="0" marL="457200" rtl="0" algn="l">
              <a:lnSpc>
                <a:spcPct val="100000"/>
              </a:lnSpc>
              <a:spcBef>
                <a:spcPts val="750"/>
              </a:spcBef>
              <a:spcAft>
                <a:spcPts val="0"/>
              </a:spcAft>
              <a:buSzPts val="1540"/>
              <a:buFont typeface="Century Gothic"/>
              <a:buChar char="●"/>
            </a:pPr>
            <a:r>
              <a:rPr lang="fr-CA" sz="1450">
                <a:latin typeface="Century Gothic"/>
                <a:ea typeface="Century Gothic"/>
                <a:cs typeface="Century Gothic"/>
                <a:sym typeface="Century Gothic"/>
              </a:rPr>
              <a:t>Lorsque l’activité est créée par une autre personne, c’est une copie qui est éditée;</a:t>
            </a:r>
            <a:endParaRPr sz="1450">
              <a:latin typeface="Century Gothic"/>
              <a:ea typeface="Century Gothic"/>
              <a:cs typeface="Century Gothic"/>
              <a:sym typeface="Century Gothic"/>
            </a:endParaRPr>
          </a:p>
          <a:p>
            <a:pPr indent="-326390" lvl="0" marL="457200" rtl="0" algn="l">
              <a:lnSpc>
                <a:spcPct val="100000"/>
              </a:lnSpc>
              <a:spcBef>
                <a:spcPts val="750"/>
              </a:spcBef>
              <a:spcAft>
                <a:spcPts val="0"/>
              </a:spcAft>
              <a:buSzPts val="1540"/>
              <a:buFont typeface="Century Gothic"/>
              <a:buChar char="●"/>
            </a:pPr>
            <a:r>
              <a:rPr lang="fr-CA" sz="1450">
                <a:latin typeface="Century Gothic"/>
                <a:ea typeface="Century Gothic"/>
                <a:cs typeface="Century Gothic"/>
                <a:sym typeface="Century Gothic"/>
              </a:rPr>
              <a:t>La copie conserve le nom de l’auteur initial (garde intacte l’activité initiale).</a:t>
            </a:r>
            <a:endParaRPr sz="1450">
              <a:latin typeface="Century Gothic"/>
              <a:ea typeface="Century Gothic"/>
              <a:cs typeface="Century Gothic"/>
              <a:sym typeface="Century Gothic"/>
            </a:endParaRPr>
          </a:p>
        </p:txBody>
      </p:sp>
      <p:pic>
        <p:nvPicPr>
          <p:cNvPr id="786" name="Google Shape;786;p40"/>
          <p:cNvPicPr preferRelativeResize="0"/>
          <p:nvPr/>
        </p:nvPicPr>
        <p:blipFill>
          <a:blip r:embed="rId3">
            <a:alphaModFix/>
          </a:blip>
          <a:stretch>
            <a:fillRect/>
          </a:stretch>
        </p:blipFill>
        <p:spPr>
          <a:xfrm>
            <a:off x="5519100" y="1476911"/>
            <a:ext cx="2900314" cy="833138"/>
          </a:xfrm>
          <a:prstGeom prst="rect">
            <a:avLst/>
          </a:prstGeom>
          <a:noFill/>
          <a:ln>
            <a:noFill/>
          </a:ln>
          <a:effectLst>
            <a:outerShdw blurRad="57150" rotWithShape="0" algn="bl" dir="5400000" dist="19050">
              <a:srgbClr val="000000">
                <a:alpha val="50000"/>
              </a:srgbClr>
            </a:outerShdw>
          </a:effectLst>
        </p:spPr>
      </p:pic>
      <p:pic>
        <p:nvPicPr>
          <p:cNvPr id="787" name="Google Shape;787;p40">
            <a:hlinkClick r:id="rId4"/>
          </p:cNvPr>
          <p:cNvPicPr preferRelativeResize="0"/>
          <p:nvPr/>
        </p:nvPicPr>
        <p:blipFill>
          <a:blip r:embed="rId5">
            <a:alphaModFix/>
          </a:blip>
          <a:stretch>
            <a:fillRect/>
          </a:stretch>
        </p:blipFill>
        <p:spPr>
          <a:xfrm>
            <a:off x="772756" y="3155825"/>
            <a:ext cx="3406181" cy="990600"/>
          </a:xfrm>
          <a:prstGeom prst="rect">
            <a:avLst/>
          </a:prstGeom>
          <a:noFill/>
          <a:ln>
            <a:noFill/>
          </a:ln>
          <a:effectLst>
            <a:outerShdw blurRad="57150" rotWithShape="0" algn="bl" dir="5400000" dist="19050">
              <a:srgbClr val="000000">
                <a:alpha val="50000"/>
              </a:srgbClr>
            </a:outerShdw>
          </a:effectLst>
        </p:spPr>
      </p:pic>
      <p:pic>
        <p:nvPicPr>
          <p:cNvPr id="788" name="Google Shape;788;p40"/>
          <p:cNvPicPr preferRelativeResize="0"/>
          <p:nvPr/>
        </p:nvPicPr>
        <p:blipFill>
          <a:blip r:embed="rId6">
            <a:alphaModFix/>
          </a:blip>
          <a:stretch>
            <a:fillRect/>
          </a:stretch>
        </p:blipFill>
        <p:spPr>
          <a:xfrm>
            <a:off x="5271250" y="2685870"/>
            <a:ext cx="3148175" cy="1930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41"/>
          <p:cNvSpPr txBox="1"/>
          <p:nvPr>
            <p:ph type="title"/>
          </p:nvPr>
        </p:nvSpPr>
        <p:spPr>
          <a:xfrm>
            <a:off x="508000" y="457200"/>
            <a:ext cx="6447600" cy="70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Les éléments d’une activité</a:t>
            </a:r>
            <a:endParaRPr sz="3000"/>
          </a:p>
        </p:txBody>
      </p:sp>
      <p:pic>
        <p:nvPicPr>
          <p:cNvPr id="794" name="Google Shape;794;p41"/>
          <p:cNvPicPr preferRelativeResize="0"/>
          <p:nvPr/>
        </p:nvPicPr>
        <p:blipFill rotWithShape="1">
          <a:blip r:embed="rId3">
            <a:alphaModFix/>
          </a:blip>
          <a:srcRect b="0" l="0" r="0" t="0"/>
          <a:stretch/>
        </p:blipFill>
        <p:spPr>
          <a:xfrm>
            <a:off x="4781562" y="1353656"/>
            <a:ext cx="3472129" cy="1682888"/>
          </a:xfrm>
          <a:prstGeom prst="rect">
            <a:avLst/>
          </a:prstGeom>
          <a:noFill/>
          <a:ln>
            <a:noFill/>
          </a:ln>
          <a:effectLst>
            <a:outerShdw blurRad="57150" rotWithShape="0" algn="bl" dir="5400000" dist="19050">
              <a:srgbClr val="000000">
                <a:alpha val="49800"/>
              </a:srgbClr>
            </a:outerShdw>
          </a:effectLst>
        </p:spPr>
      </p:pic>
      <p:sp>
        <p:nvSpPr>
          <p:cNvPr id="795" name="Google Shape;795;p41"/>
          <p:cNvSpPr txBox="1"/>
          <p:nvPr/>
        </p:nvSpPr>
        <p:spPr>
          <a:xfrm>
            <a:off x="899650" y="3324225"/>
            <a:ext cx="7149000" cy="10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Dosis"/>
                <a:ea typeface="Dosis"/>
                <a:cs typeface="Dosis"/>
                <a:sym typeface="Dosis"/>
              </a:rPr>
              <a:t>Il n’y a pas de limite au nombre d’éléments dans une activité, mais éviter d’en mettre trop, surtout si certains élèves travaillent avec des appareils mobiles ou avec des élèves ayant plus besoin d’activités courtes.</a:t>
            </a:r>
            <a:endParaRPr sz="1600">
              <a:latin typeface="Dosis"/>
              <a:ea typeface="Dosis"/>
              <a:cs typeface="Dosis"/>
              <a:sym typeface="Dosis"/>
            </a:endParaRPr>
          </a:p>
        </p:txBody>
      </p:sp>
      <p:sp>
        <p:nvSpPr>
          <p:cNvPr id="796" name="Google Shape;796;p41"/>
          <p:cNvSpPr txBox="1"/>
          <p:nvPr/>
        </p:nvSpPr>
        <p:spPr>
          <a:xfrm>
            <a:off x="647725" y="1286475"/>
            <a:ext cx="3800400" cy="12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latin typeface="Dosis"/>
                <a:ea typeface="Dosis"/>
                <a:cs typeface="Dosis"/>
                <a:sym typeface="Dosis"/>
              </a:rPr>
              <a:t>Les éléments permettent de changer une activité en une tâche à faire avec des consignes et, si nécessaire, une évaluation pour vérifier la compréhension.</a:t>
            </a:r>
            <a:endParaRPr sz="1800">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Google Shape;801;p42"/>
          <p:cNvSpPr txBox="1"/>
          <p:nvPr>
            <p:ph type="title"/>
          </p:nvPr>
        </p:nvSpPr>
        <p:spPr>
          <a:xfrm>
            <a:off x="508000" y="457200"/>
            <a:ext cx="6447600" cy="5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La boite de texte</a:t>
            </a:r>
            <a:endParaRPr sz="3000"/>
          </a:p>
        </p:txBody>
      </p:sp>
      <p:sp>
        <p:nvSpPr>
          <p:cNvPr id="802" name="Google Shape;802;p42"/>
          <p:cNvSpPr txBox="1"/>
          <p:nvPr>
            <p:ph idx="1" type="body"/>
          </p:nvPr>
        </p:nvSpPr>
        <p:spPr>
          <a:xfrm>
            <a:off x="508000" y="1097588"/>
            <a:ext cx="3815400" cy="1900500"/>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750"/>
              </a:spcBef>
              <a:spcAft>
                <a:spcPts val="0"/>
              </a:spcAft>
              <a:buSzPts val="1440"/>
              <a:buNone/>
            </a:pPr>
            <a:r>
              <a:rPr b="1" lang="fr-CA" sz="1450">
                <a:latin typeface="Century Gothic"/>
                <a:ea typeface="Century Gothic"/>
                <a:cs typeface="Century Gothic"/>
                <a:sym typeface="Century Gothic"/>
              </a:rPr>
              <a:t>Texte pour les consignes</a:t>
            </a:r>
            <a:endParaRPr b="1" sz="1450">
              <a:latin typeface="Century Gothic"/>
              <a:ea typeface="Century Gothic"/>
              <a:cs typeface="Century Gothic"/>
              <a:sym typeface="Century Gothic"/>
            </a:endParaRPr>
          </a:p>
          <a:p>
            <a:pPr indent="-326390" lvl="0" marL="457200" rtl="0" algn="l">
              <a:lnSpc>
                <a:spcPct val="100000"/>
              </a:lnSpc>
              <a:spcBef>
                <a:spcPts val="750"/>
              </a:spcBef>
              <a:spcAft>
                <a:spcPts val="0"/>
              </a:spcAft>
              <a:buSzPts val="1540"/>
              <a:buFont typeface="Century Gothic"/>
              <a:buChar char="•"/>
            </a:pPr>
            <a:r>
              <a:rPr lang="fr-CA" sz="1450">
                <a:latin typeface="Century Gothic"/>
                <a:ea typeface="Century Gothic"/>
                <a:cs typeface="Century Gothic"/>
                <a:sym typeface="Century Gothic"/>
              </a:rPr>
              <a:t>Éditeur de texte et d’équations;</a:t>
            </a:r>
            <a:endParaRPr sz="1450">
              <a:latin typeface="Century Gothic"/>
              <a:ea typeface="Century Gothic"/>
              <a:cs typeface="Century Gothic"/>
              <a:sym typeface="Century Gothic"/>
            </a:endParaRPr>
          </a:p>
          <a:p>
            <a:pPr indent="-326390" lvl="0" marL="457200" rtl="0" algn="l">
              <a:lnSpc>
                <a:spcPct val="100000"/>
              </a:lnSpc>
              <a:spcBef>
                <a:spcPts val="750"/>
              </a:spcBef>
              <a:spcAft>
                <a:spcPts val="0"/>
              </a:spcAft>
              <a:buSzPts val="1540"/>
              <a:buFont typeface="Century Gothic"/>
              <a:buChar char="•"/>
            </a:pPr>
            <a:r>
              <a:rPr lang="fr-CA" sz="1450">
                <a:latin typeface="Century Gothic"/>
                <a:ea typeface="Century Gothic"/>
                <a:cs typeface="Century Gothic"/>
                <a:sym typeface="Century Gothic"/>
              </a:rPr>
              <a:t>Images d’outils  </a:t>
            </a:r>
            <a:r>
              <a:rPr i="1" lang="fr-CA" sz="1450">
                <a:latin typeface="Century Gothic"/>
                <a:ea typeface="Century Gothic"/>
                <a:cs typeface="Century Gothic"/>
                <a:sym typeface="Century Gothic"/>
              </a:rPr>
              <a:t>GeoGebra </a:t>
            </a:r>
            <a:r>
              <a:rPr lang="fr-CA" sz="1450">
                <a:latin typeface="Century Gothic"/>
                <a:ea typeface="Century Gothic"/>
                <a:cs typeface="Century Gothic"/>
                <a:sym typeface="Century Gothic"/>
              </a:rPr>
              <a:t>pour activité de construction;</a:t>
            </a:r>
            <a:endParaRPr sz="1450">
              <a:latin typeface="Century Gothic"/>
              <a:ea typeface="Century Gothic"/>
              <a:cs typeface="Century Gothic"/>
              <a:sym typeface="Century Gothic"/>
            </a:endParaRPr>
          </a:p>
          <a:p>
            <a:pPr indent="-326390" lvl="0" marL="457200" rtl="0" algn="l">
              <a:lnSpc>
                <a:spcPct val="100000"/>
              </a:lnSpc>
              <a:spcBef>
                <a:spcPts val="750"/>
              </a:spcBef>
              <a:spcAft>
                <a:spcPts val="0"/>
              </a:spcAft>
              <a:buSzPts val="1540"/>
              <a:buFont typeface="Century Gothic"/>
              <a:buChar char="•"/>
            </a:pPr>
            <a:r>
              <a:rPr lang="fr-CA" sz="1450">
                <a:latin typeface="Century Gothic"/>
                <a:ea typeface="Century Gothic"/>
                <a:cs typeface="Century Gothic"/>
                <a:sym typeface="Century Gothic"/>
              </a:rPr>
              <a:t>Lien, images, code, listes, etc.</a:t>
            </a:r>
            <a:endParaRPr sz="1450">
              <a:latin typeface="Century Gothic"/>
              <a:ea typeface="Century Gothic"/>
              <a:cs typeface="Century Gothic"/>
              <a:sym typeface="Century Gothic"/>
            </a:endParaRPr>
          </a:p>
        </p:txBody>
      </p:sp>
      <p:pic>
        <p:nvPicPr>
          <p:cNvPr id="803" name="Google Shape;803;p42"/>
          <p:cNvPicPr preferRelativeResize="0"/>
          <p:nvPr/>
        </p:nvPicPr>
        <p:blipFill rotWithShape="1">
          <a:blip r:embed="rId3">
            <a:alphaModFix/>
          </a:blip>
          <a:srcRect b="0" l="0" r="0" t="0"/>
          <a:stretch/>
        </p:blipFill>
        <p:spPr>
          <a:xfrm>
            <a:off x="4770100" y="1201928"/>
            <a:ext cx="3230311" cy="690448"/>
          </a:xfrm>
          <a:prstGeom prst="rect">
            <a:avLst/>
          </a:prstGeom>
          <a:noFill/>
          <a:ln>
            <a:noFill/>
          </a:ln>
          <a:effectLst>
            <a:outerShdw blurRad="57150" rotWithShape="0" algn="bl" dir="5400000" dist="19050">
              <a:srgbClr val="000000">
                <a:alpha val="49803"/>
              </a:srgbClr>
            </a:outerShdw>
          </a:effectLst>
        </p:spPr>
      </p:pic>
      <p:pic>
        <p:nvPicPr>
          <p:cNvPr id="804" name="Google Shape;804;p42"/>
          <p:cNvPicPr preferRelativeResize="0"/>
          <p:nvPr/>
        </p:nvPicPr>
        <p:blipFill rotWithShape="1">
          <a:blip r:embed="rId4">
            <a:alphaModFix/>
          </a:blip>
          <a:srcRect b="0" l="0" r="0" t="0"/>
          <a:stretch/>
        </p:blipFill>
        <p:spPr>
          <a:xfrm>
            <a:off x="4770102" y="2395051"/>
            <a:ext cx="2844202" cy="1803250"/>
          </a:xfrm>
          <a:prstGeom prst="rect">
            <a:avLst/>
          </a:prstGeom>
          <a:noFill/>
          <a:ln>
            <a:noFill/>
          </a:ln>
          <a:effectLst>
            <a:outerShdw blurRad="57150" rotWithShape="0" algn="bl" dir="5400000" dist="19050">
              <a:srgbClr val="000000">
                <a:alpha val="49803"/>
              </a:srgbClr>
            </a:outerShdw>
          </a:effectLst>
        </p:spPr>
      </p:pic>
      <p:pic>
        <p:nvPicPr>
          <p:cNvPr id="805" name="Google Shape;805;p42"/>
          <p:cNvPicPr preferRelativeResize="0"/>
          <p:nvPr/>
        </p:nvPicPr>
        <p:blipFill rotWithShape="1">
          <a:blip r:embed="rId5">
            <a:alphaModFix/>
          </a:blip>
          <a:srcRect b="0" l="0" r="0" t="0"/>
          <a:stretch/>
        </p:blipFill>
        <p:spPr>
          <a:xfrm>
            <a:off x="508001" y="3064887"/>
            <a:ext cx="3976198" cy="1752948"/>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43"/>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GeoGebra</a:t>
            </a:r>
            <a:endParaRPr sz="3000"/>
          </a:p>
        </p:txBody>
      </p:sp>
      <p:sp>
        <p:nvSpPr>
          <p:cNvPr id="811" name="Google Shape;811;p43"/>
          <p:cNvSpPr txBox="1"/>
          <p:nvPr>
            <p:ph idx="1" type="body"/>
          </p:nvPr>
        </p:nvSpPr>
        <p:spPr>
          <a:xfrm>
            <a:off x="508000" y="1650163"/>
            <a:ext cx="3935400" cy="21783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fr-CA" sz="2100"/>
              <a:t>Pour ajouter une appliquette:</a:t>
            </a:r>
            <a:endParaRPr sz="2100"/>
          </a:p>
          <a:p>
            <a:pPr indent="-288290" lvl="0" marL="457200" rtl="0" algn="l">
              <a:spcBef>
                <a:spcPts val="750"/>
              </a:spcBef>
              <a:spcAft>
                <a:spcPts val="0"/>
              </a:spcAft>
              <a:buSzPts val="940"/>
              <a:buChar char="●"/>
            </a:pPr>
            <a:r>
              <a:rPr lang="fr-CA" sz="2100"/>
              <a:t>Partagée</a:t>
            </a:r>
            <a:endParaRPr sz="2100"/>
          </a:p>
          <a:p>
            <a:pPr indent="-288290" lvl="0" marL="457200" rtl="0" algn="l">
              <a:spcBef>
                <a:spcPts val="1000"/>
              </a:spcBef>
              <a:spcAft>
                <a:spcPts val="0"/>
              </a:spcAft>
              <a:buSzPts val="940"/>
              <a:buChar char="●"/>
            </a:pPr>
            <a:r>
              <a:rPr lang="fr-CA" sz="2100"/>
              <a:t>À partir de votre ordinateur</a:t>
            </a:r>
            <a:endParaRPr sz="2100"/>
          </a:p>
          <a:p>
            <a:pPr indent="-288290" lvl="0" marL="457200" rtl="0" algn="l">
              <a:spcBef>
                <a:spcPts val="1000"/>
              </a:spcBef>
              <a:spcAft>
                <a:spcPts val="1000"/>
              </a:spcAft>
              <a:buSzPts val="940"/>
              <a:buChar char="●"/>
            </a:pPr>
            <a:r>
              <a:rPr lang="fr-CA" sz="2100"/>
              <a:t>Créée à partir d’une application</a:t>
            </a:r>
            <a:endParaRPr sz="2100"/>
          </a:p>
        </p:txBody>
      </p:sp>
      <p:pic>
        <p:nvPicPr>
          <p:cNvPr id="812" name="Google Shape;812;p43"/>
          <p:cNvPicPr preferRelativeResize="0"/>
          <p:nvPr/>
        </p:nvPicPr>
        <p:blipFill>
          <a:blip r:embed="rId3">
            <a:alphaModFix/>
          </a:blip>
          <a:stretch>
            <a:fillRect/>
          </a:stretch>
        </p:blipFill>
        <p:spPr>
          <a:xfrm>
            <a:off x="4802048" y="1447800"/>
            <a:ext cx="3424800" cy="2583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44"/>
          <p:cNvSpPr txBox="1"/>
          <p:nvPr>
            <p:ph type="title"/>
          </p:nvPr>
        </p:nvSpPr>
        <p:spPr>
          <a:xfrm>
            <a:off x="508000" y="457200"/>
            <a:ext cx="3378900" cy="62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Web</a:t>
            </a:r>
            <a:endParaRPr sz="3000"/>
          </a:p>
        </p:txBody>
      </p:sp>
      <p:sp>
        <p:nvSpPr>
          <p:cNvPr id="818" name="Google Shape;818;p44"/>
          <p:cNvSpPr txBox="1"/>
          <p:nvPr>
            <p:ph idx="1" type="body"/>
          </p:nvPr>
        </p:nvSpPr>
        <p:spPr>
          <a:xfrm>
            <a:off x="508000" y="1161925"/>
            <a:ext cx="5308800" cy="22677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fr-CA" sz="1800">
                <a:latin typeface="Century Gothic"/>
                <a:ea typeface="Century Gothic"/>
                <a:cs typeface="Century Gothic"/>
                <a:sym typeface="Century Gothic"/>
              </a:rPr>
              <a:t>Insertion d’une page web</a:t>
            </a:r>
            <a:endParaRPr sz="1800">
              <a:latin typeface="Century Gothic"/>
              <a:ea typeface="Century Gothic"/>
              <a:cs typeface="Century Gothic"/>
              <a:sym typeface="Century Gothic"/>
            </a:endParaRPr>
          </a:p>
          <a:p>
            <a:pPr indent="-342900" lvl="0" marL="457200" rtl="0" algn="l">
              <a:spcBef>
                <a:spcPts val="750"/>
              </a:spcBef>
              <a:spcAft>
                <a:spcPts val="0"/>
              </a:spcAft>
              <a:buSzPts val="1800"/>
              <a:buFont typeface="Century Gothic"/>
              <a:buChar char="●"/>
            </a:pPr>
            <a:r>
              <a:rPr lang="fr-CA" sz="1800">
                <a:latin typeface="Century Gothic"/>
                <a:ea typeface="Century Gothic"/>
                <a:cs typeface="Century Gothic"/>
                <a:sym typeface="Century Gothic"/>
              </a:rPr>
              <a:t>Intégrée dans l’activité</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fr-CA" sz="1800">
                <a:latin typeface="Century Gothic"/>
                <a:ea typeface="Century Gothic"/>
                <a:cs typeface="Century Gothic"/>
                <a:sym typeface="Century Gothic"/>
              </a:rPr>
              <a:t>Qui s’ouvre dans une autre fenêtre</a:t>
            </a:r>
            <a:endParaRPr sz="1800">
              <a:latin typeface="Century Gothic"/>
              <a:ea typeface="Century Gothic"/>
              <a:cs typeface="Century Gothic"/>
              <a:sym typeface="Century Gothic"/>
            </a:endParaRPr>
          </a:p>
          <a:p>
            <a:pPr indent="0" lvl="0" marL="0" rtl="0" algn="l">
              <a:spcBef>
                <a:spcPts val="750"/>
              </a:spcBef>
              <a:spcAft>
                <a:spcPts val="0"/>
              </a:spcAft>
              <a:buNone/>
            </a:pPr>
            <a:r>
              <a:rPr lang="fr-CA" sz="1800">
                <a:latin typeface="Century Gothic"/>
                <a:ea typeface="Century Gothic"/>
                <a:cs typeface="Century Gothic"/>
                <a:sym typeface="Century Gothic"/>
              </a:rPr>
              <a:t>On peut configurer la taille de la fenêtre.</a:t>
            </a:r>
            <a:endParaRPr sz="1800">
              <a:latin typeface="Century Gothic"/>
              <a:ea typeface="Century Gothic"/>
              <a:cs typeface="Century Gothic"/>
              <a:sym typeface="Century Gothic"/>
            </a:endParaRPr>
          </a:p>
          <a:p>
            <a:pPr indent="0" lvl="0" marL="0" rtl="0" algn="l">
              <a:spcBef>
                <a:spcPts val="750"/>
              </a:spcBef>
              <a:spcAft>
                <a:spcPts val="0"/>
              </a:spcAft>
              <a:buNone/>
            </a:pPr>
            <a:r>
              <a:rPr lang="fr-CA" sz="1800">
                <a:latin typeface="Century Gothic"/>
                <a:ea typeface="Century Gothic"/>
                <a:cs typeface="Century Gothic"/>
                <a:sym typeface="Century Gothic"/>
              </a:rPr>
              <a:t>Permet de créer des activités encore plus dynamiques.</a:t>
            </a:r>
            <a:endParaRPr sz="1800">
              <a:latin typeface="Century Gothic"/>
              <a:ea typeface="Century Gothic"/>
              <a:cs typeface="Century Gothic"/>
              <a:sym typeface="Century Gothic"/>
            </a:endParaRPr>
          </a:p>
        </p:txBody>
      </p:sp>
      <p:sp>
        <p:nvSpPr>
          <p:cNvPr id="819" name="Google Shape;819;p44"/>
          <p:cNvSpPr txBox="1"/>
          <p:nvPr/>
        </p:nvSpPr>
        <p:spPr>
          <a:xfrm>
            <a:off x="552875" y="3854675"/>
            <a:ext cx="6278400" cy="8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500">
                <a:latin typeface="Century Gothic"/>
                <a:ea typeface="Century Gothic"/>
                <a:cs typeface="Century Gothic"/>
                <a:sym typeface="Century Gothic"/>
              </a:rPr>
              <a:t>Intégrer par exemple une activité de </a:t>
            </a:r>
            <a:r>
              <a:rPr lang="fr-CA" sz="1500" u="sng">
                <a:solidFill>
                  <a:schemeClr val="hlink"/>
                </a:solidFill>
                <a:latin typeface="Century Gothic"/>
                <a:ea typeface="Century Gothic"/>
                <a:cs typeface="Century Gothic"/>
                <a:sym typeface="Century Gothic"/>
                <a:hlinkClick r:id="rId3"/>
              </a:rPr>
              <a:t>Math Learning Center</a:t>
            </a:r>
            <a:r>
              <a:rPr lang="fr-CA" sz="1500">
                <a:latin typeface="Century Gothic"/>
                <a:ea typeface="Century Gothic"/>
                <a:cs typeface="Century Gothic"/>
                <a:sym typeface="Century Gothic"/>
              </a:rPr>
              <a:t>, un canvas de </a:t>
            </a:r>
            <a:r>
              <a:rPr lang="fr-CA" sz="1500" u="sng">
                <a:solidFill>
                  <a:schemeClr val="hlink"/>
                </a:solidFill>
                <a:latin typeface="Century Gothic"/>
                <a:ea typeface="Century Gothic"/>
                <a:cs typeface="Century Gothic"/>
                <a:sym typeface="Century Gothic"/>
                <a:hlinkClick r:id="rId4"/>
              </a:rPr>
              <a:t>Graspable Math</a:t>
            </a:r>
            <a:r>
              <a:rPr lang="fr-CA" sz="1500">
                <a:latin typeface="Century Gothic"/>
                <a:ea typeface="Century Gothic"/>
                <a:cs typeface="Century Gothic"/>
                <a:sym typeface="Century Gothic"/>
              </a:rPr>
              <a:t>, de </a:t>
            </a:r>
            <a:r>
              <a:rPr lang="fr-CA" sz="1500" u="sng">
                <a:solidFill>
                  <a:schemeClr val="hlink"/>
                </a:solidFill>
                <a:hlinkClick r:id="rId5"/>
              </a:rPr>
              <a:t>https://learningapps.org/</a:t>
            </a:r>
            <a:r>
              <a:rPr lang="fr-CA" sz="1500">
                <a:latin typeface="Century Gothic"/>
                <a:ea typeface="Century Gothic"/>
                <a:cs typeface="Century Gothic"/>
                <a:sym typeface="Century Gothic"/>
              </a:rPr>
              <a:t>, une animation de </a:t>
            </a:r>
            <a:r>
              <a:rPr lang="fr-CA" sz="1500" u="sng">
                <a:solidFill>
                  <a:schemeClr val="hlink"/>
                </a:solidFill>
                <a:latin typeface="Century Gothic"/>
                <a:ea typeface="Century Gothic"/>
                <a:cs typeface="Century Gothic"/>
                <a:sym typeface="Century Gothic"/>
                <a:hlinkClick r:id="rId6"/>
              </a:rPr>
              <a:t>Phet Colorado</a:t>
            </a:r>
            <a:r>
              <a:rPr lang="fr-CA" sz="1500">
                <a:latin typeface="Century Gothic"/>
                <a:ea typeface="Century Gothic"/>
                <a:cs typeface="Century Gothic"/>
                <a:sym typeface="Century Gothic"/>
              </a:rPr>
              <a:t>, etc.</a:t>
            </a:r>
            <a:endParaRPr sz="1500">
              <a:latin typeface="Century Gothic"/>
              <a:ea typeface="Century Gothic"/>
              <a:cs typeface="Century Gothic"/>
              <a:sym typeface="Century Gothic"/>
            </a:endParaRPr>
          </a:p>
        </p:txBody>
      </p:sp>
      <p:pic>
        <p:nvPicPr>
          <p:cNvPr id="820" name="Google Shape;820;p44"/>
          <p:cNvPicPr preferRelativeResize="0"/>
          <p:nvPr/>
        </p:nvPicPr>
        <p:blipFill>
          <a:blip r:embed="rId7">
            <a:alphaModFix/>
          </a:blip>
          <a:stretch>
            <a:fillRect/>
          </a:stretch>
        </p:blipFill>
        <p:spPr>
          <a:xfrm>
            <a:off x="6554948" y="711100"/>
            <a:ext cx="1799225" cy="1459575"/>
          </a:xfrm>
          <a:prstGeom prst="rect">
            <a:avLst/>
          </a:prstGeom>
          <a:noFill/>
          <a:ln>
            <a:noFill/>
          </a:ln>
        </p:spPr>
      </p:pic>
      <p:pic>
        <p:nvPicPr>
          <p:cNvPr id="821" name="Google Shape;821;p44"/>
          <p:cNvPicPr preferRelativeResize="0"/>
          <p:nvPr/>
        </p:nvPicPr>
        <p:blipFill>
          <a:blip r:embed="rId8">
            <a:alphaModFix/>
          </a:blip>
          <a:stretch>
            <a:fillRect/>
          </a:stretch>
        </p:blipFill>
        <p:spPr>
          <a:xfrm>
            <a:off x="6571217" y="2395099"/>
            <a:ext cx="1766695" cy="1459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45"/>
          <p:cNvSpPr txBox="1"/>
          <p:nvPr>
            <p:ph type="title"/>
          </p:nvPr>
        </p:nvSpPr>
        <p:spPr>
          <a:xfrm>
            <a:off x="508000" y="457200"/>
            <a:ext cx="4827000" cy="71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Les questions</a:t>
            </a:r>
            <a:endParaRPr sz="3000"/>
          </a:p>
        </p:txBody>
      </p:sp>
      <p:sp>
        <p:nvSpPr>
          <p:cNvPr id="827" name="Google Shape;827;p45"/>
          <p:cNvSpPr txBox="1"/>
          <p:nvPr>
            <p:ph idx="1" type="body"/>
          </p:nvPr>
        </p:nvSpPr>
        <p:spPr>
          <a:xfrm>
            <a:off x="508000" y="1068675"/>
            <a:ext cx="3138000" cy="1158000"/>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750"/>
              </a:spcBef>
              <a:spcAft>
                <a:spcPts val="0"/>
              </a:spcAft>
              <a:buSzPts val="1440"/>
              <a:buNone/>
            </a:pPr>
            <a:r>
              <a:rPr lang="fr-CA" sz="1800"/>
              <a:t>Deux types de questions</a:t>
            </a:r>
            <a:endParaRPr sz="1800"/>
          </a:p>
          <a:p>
            <a:pPr indent="-342900" lvl="0" marL="457200" rtl="0" algn="l">
              <a:lnSpc>
                <a:spcPct val="100000"/>
              </a:lnSpc>
              <a:spcBef>
                <a:spcPts val="750"/>
              </a:spcBef>
              <a:spcAft>
                <a:spcPts val="0"/>
              </a:spcAft>
              <a:buSzPts val="1800"/>
              <a:buChar char="●"/>
            </a:pPr>
            <a:r>
              <a:rPr lang="fr-CA" sz="1800"/>
              <a:t>Ouverte</a:t>
            </a:r>
            <a:endParaRPr sz="1800"/>
          </a:p>
          <a:p>
            <a:pPr indent="-342900" lvl="0" marL="457200" rtl="0" algn="l">
              <a:lnSpc>
                <a:spcPct val="100000"/>
              </a:lnSpc>
              <a:spcBef>
                <a:spcPts val="0"/>
              </a:spcBef>
              <a:spcAft>
                <a:spcPts val="0"/>
              </a:spcAft>
              <a:buSzPts val="1800"/>
              <a:buChar char="●"/>
            </a:pPr>
            <a:r>
              <a:rPr lang="fr-CA" sz="1800"/>
              <a:t>Choix multiples</a:t>
            </a:r>
            <a:endParaRPr sz="1800"/>
          </a:p>
        </p:txBody>
      </p:sp>
      <p:pic>
        <p:nvPicPr>
          <p:cNvPr id="828" name="Google Shape;828;p45"/>
          <p:cNvPicPr preferRelativeResize="0"/>
          <p:nvPr/>
        </p:nvPicPr>
        <p:blipFill rotWithShape="1">
          <a:blip r:embed="rId3">
            <a:alphaModFix/>
          </a:blip>
          <a:srcRect b="0" l="0" r="0" t="0"/>
          <a:stretch/>
        </p:blipFill>
        <p:spPr>
          <a:xfrm>
            <a:off x="508000" y="2500900"/>
            <a:ext cx="3954974" cy="2005825"/>
          </a:xfrm>
          <a:prstGeom prst="rect">
            <a:avLst/>
          </a:prstGeom>
          <a:noFill/>
          <a:ln>
            <a:noFill/>
          </a:ln>
          <a:effectLst>
            <a:outerShdw blurRad="57150" rotWithShape="0" algn="bl" dir="5400000" dist="19050">
              <a:srgbClr val="000000">
                <a:alpha val="49803"/>
              </a:srgbClr>
            </a:outerShdw>
          </a:effectLst>
        </p:spPr>
      </p:pic>
      <p:pic>
        <p:nvPicPr>
          <p:cNvPr id="829" name="Google Shape;829;p45"/>
          <p:cNvPicPr preferRelativeResize="0"/>
          <p:nvPr/>
        </p:nvPicPr>
        <p:blipFill rotWithShape="1">
          <a:blip r:embed="rId4">
            <a:alphaModFix/>
          </a:blip>
          <a:srcRect b="0" l="0" r="0" t="0"/>
          <a:stretch/>
        </p:blipFill>
        <p:spPr>
          <a:xfrm>
            <a:off x="5541038" y="834113"/>
            <a:ext cx="2269026" cy="2021024"/>
          </a:xfrm>
          <a:prstGeom prst="rect">
            <a:avLst/>
          </a:prstGeom>
          <a:noFill/>
          <a:ln>
            <a:noFill/>
          </a:ln>
          <a:effectLst>
            <a:outerShdw blurRad="57150" rotWithShape="0" algn="bl" dir="5400000" dist="19050">
              <a:srgbClr val="000000">
                <a:alpha val="50000"/>
              </a:srgbClr>
            </a:outerShdw>
          </a:effectLst>
        </p:spPr>
      </p:pic>
      <p:sp>
        <p:nvSpPr>
          <p:cNvPr id="830" name="Google Shape;830;p45"/>
          <p:cNvSpPr txBox="1"/>
          <p:nvPr/>
        </p:nvSpPr>
        <p:spPr>
          <a:xfrm>
            <a:off x="5134600" y="3289325"/>
            <a:ext cx="3081900" cy="12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latin typeface="Dosis"/>
                <a:ea typeface="Dosis"/>
                <a:cs typeface="Dosis"/>
                <a:sym typeface="Dosis"/>
              </a:rPr>
              <a:t>Pour la question ouverte, on peut écrire un exemple de réponse souhaitée si on veut que l’élève se corrige.</a:t>
            </a:r>
            <a:endParaRPr sz="1800">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Google Shape;835;p46"/>
          <p:cNvSpPr txBox="1"/>
          <p:nvPr>
            <p:ph type="title"/>
          </p:nvPr>
        </p:nvSpPr>
        <p:spPr>
          <a:xfrm>
            <a:off x="508000" y="457200"/>
            <a:ext cx="3576300" cy="50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Vidéo</a:t>
            </a:r>
            <a:endParaRPr sz="3000"/>
          </a:p>
        </p:txBody>
      </p:sp>
      <p:sp>
        <p:nvSpPr>
          <p:cNvPr id="836" name="Google Shape;836;p46"/>
          <p:cNvSpPr txBox="1"/>
          <p:nvPr>
            <p:ph idx="1" type="body"/>
          </p:nvPr>
        </p:nvSpPr>
        <p:spPr>
          <a:xfrm>
            <a:off x="508000" y="1171350"/>
            <a:ext cx="4141800" cy="30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50"/>
              </a:spcBef>
              <a:spcAft>
                <a:spcPts val="0"/>
              </a:spcAft>
              <a:buNone/>
            </a:pPr>
            <a:r>
              <a:rPr lang="fr-CA" sz="1800"/>
              <a:t>La vidéo doit provenir d’un site de vidéo (Youtube, Viméo…)</a:t>
            </a:r>
            <a:endParaRPr sz="1800"/>
          </a:p>
          <a:p>
            <a:pPr indent="0" lvl="0" marL="0" rtl="0" algn="l">
              <a:lnSpc>
                <a:spcPct val="100000"/>
              </a:lnSpc>
              <a:spcBef>
                <a:spcPts val="750"/>
              </a:spcBef>
              <a:spcAft>
                <a:spcPts val="0"/>
              </a:spcAft>
              <a:buNone/>
            </a:pPr>
            <a:r>
              <a:rPr lang="fr-CA" sz="1800"/>
              <a:t>On peut intégrer une vidéo pour:</a:t>
            </a:r>
            <a:endParaRPr sz="1800"/>
          </a:p>
          <a:p>
            <a:pPr indent="-342900" lvl="0" marL="457200" rtl="0" algn="l">
              <a:lnSpc>
                <a:spcPct val="100000"/>
              </a:lnSpc>
              <a:spcBef>
                <a:spcPts val="750"/>
              </a:spcBef>
              <a:spcAft>
                <a:spcPts val="0"/>
              </a:spcAft>
              <a:buSzPts val="1800"/>
              <a:buChar char="●"/>
            </a:pPr>
            <a:r>
              <a:rPr lang="fr-CA" sz="1800"/>
              <a:t>Faire une mise en situation;</a:t>
            </a:r>
            <a:endParaRPr sz="1800"/>
          </a:p>
          <a:p>
            <a:pPr indent="-342900" lvl="0" marL="457200" rtl="0" algn="l">
              <a:lnSpc>
                <a:spcPct val="100000"/>
              </a:lnSpc>
              <a:spcBef>
                <a:spcPts val="0"/>
              </a:spcBef>
              <a:spcAft>
                <a:spcPts val="0"/>
              </a:spcAft>
              <a:buSzPts val="1800"/>
              <a:buChar char="●"/>
            </a:pPr>
            <a:r>
              <a:rPr lang="fr-CA" sz="1800"/>
              <a:t>Énoncer les consignes;</a:t>
            </a:r>
            <a:endParaRPr sz="1800"/>
          </a:p>
          <a:p>
            <a:pPr indent="-342900" lvl="0" marL="457200" rtl="0" algn="l">
              <a:lnSpc>
                <a:spcPct val="100000"/>
              </a:lnSpc>
              <a:spcBef>
                <a:spcPts val="0"/>
              </a:spcBef>
              <a:spcAft>
                <a:spcPts val="0"/>
              </a:spcAft>
              <a:buSzPts val="1800"/>
              <a:buChar char="●"/>
            </a:pPr>
            <a:r>
              <a:rPr lang="fr-CA" sz="1800"/>
              <a:t>Donner un exemple de construction;</a:t>
            </a:r>
            <a:endParaRPr sz="1800"/>
          </a:p>
          <a:p>
            <a:pPr indent="-342900" lvl="0" marL="457200" rtl="0" algn="l">
              <a:lnSpc>
                <a:spcPct val="100000"/>
              </a:lnSpc>
              <a:spcBef>
                <a:spcPts val="0"/>
              </a:spcBef>
              <a:spcAft>
                <a:spcPts val="0"/>
              </a:spcAft>
              <a:buSzPts val="1800"/>
              <a:buChar char="●"/>
            </a:pPr>
            <a:r>
              <a:rPr lang="fr-CA" sz="1800"/>
              <a:t>Donner des explications supplémentaires;</a:t>
            </a:r>
            <a:endParaRPr sz="1800"/>
          </a:p>
          <a:p>
            <a:pPr indent="-342900" lvl="0" marL="457200" rtl="0" algn="l">
              <a:lnSpc>
                <a:spcPct val="100000"/>
              </a:lnSpc>
              <a:spcBef>
                <a:spcPts val="0"/>
              </a:spcBef>
              <a:spcAft>
                <a:spcPts val="0"/>
              </a:spcAft>
              <a:buSzPts val="1800"/>
              <a:buChar char="●"/>
            </a:pPr>
            <a:r>
              <a:rPr lang="fr-CA" sz="1800"/>
              <a:t>Etc.</a:t>
            </a:r>
            <a:endParaRPr sz="1800"/>
          </a:p>
        </p:txBody>
      </p:sp>
      <p:pic>
        <p:nvPicPr>
          <p:cNvPr id="837" name="Google Shape;837;p46"/>
          <p:cNvPicPr preferRelativeResize="0"/>
          <p:nvPr/>
        </p:nvPicPr>
        <p:blipFill rotWithShape="1">
          <a:blip r:embed="rId3">
            <a:alphaModFix/>
          </a:blip>
          <a:srcRect b="0" l="0" r="0" t="0"/>
          <a:stretch/>
        </p:blipFill>
        <p:spPr>
          <a:xfrm>
            <a:off x="5229762" y="964201"/>
            <a:ext cx="2935775" cy="1860275"/>
          </a:xfrm>
          <a:prstGeom prst="rect">
            <a:avLst/>
          </a:prstGeom>
          <a:noFill/>
          <a:ln>
            <a:noFill/>
          </a:ln>
        </p:spPr>
      </p:pic>
      <p:pic>
        <p:nvPicPr>
          <p:cNvPr id="838" name="Google Shape;838;p46"/>
          <p:cNvPicPr preferRelativeResize="0"/>
          <p:nvPr/>
        </p:nvPicPr>
        <p:blipFill>
          <a:blip r:embed="rId4">
            <a:alphaModFix/>
          </a:blip>
          <a:stretch>
            <a:fillRect/>
          </a:stretch>
        </p:blipFill>
        <p:spPr>
          <a:xfrm>
            <a:off x="5203425" y="3021826"/>
            <a:ext cx="2988446" cy="1748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20"/>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a:t>Description</a:t>
            </a:r>
            <a:endParaRPr/>
          </a:p>
        </p:txBody>
      </p:sp>
      <p:sp>
        <p:nvSpPr>
          <p:cNvPr id="586" name="Google Shape;586;p20"/>
          <p:cNvSpPr txBox="1"/>
          <p:nvPr>
            <p:ph idx="1" type="body"/>
          </p:nvPr>
        </p:nvSpPr>
        <p:spPr>
          <a:xfrm>
            <a:off x="508000" y="1620450"/>
            <a:ext cx="8120100" cy="1775100"/>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750"/>
              </a:spcBef>
              <a:spcAft>
                <a:spcPts val="0"/>
              </a:spcAft>
              <a:buSzPts val="1440"/>
              <a:buNone/>
            </a:pPr>
            <a:r>
              <a:rPr lang="fr-CA" sz="1800"/>
              <a:t>De nombreuses ressources sont disponibles sur la plateforme </a:t>
            </a:r>
            <a:r>
              <a:rPr lang="fr-CA" sz="1800" u="sng">
                <a:solidFill>
                  <a:schemeClr val="hlink"/>
                </a:solidFill>
                <a:hlinkClick r:id="rId3"/>
              </a:rPr>
              <a:t>GeoGebra.org</a:t>
            </a:r>
            <a:r>
              <a:rPr lang="fr-CA" sz="1800"/>
              <a:t>. Pour les organiser et en faire une séquence d’apprentissage, vous avez l’option de créer un livret composé de chapitres, comprenant chacun plusieurs activités.</a:t>
            </a:r>
            <a:endParaRPr sz="1800"/>
          </a:p>
          <a:p>
            <a:pPr indent="0" lvl="0" marL="137160" rtl="0" algn="l">
              <a:lnSpc>
                <a:spcPct val="100000"/>
              </a:lnSpc>
              <a:spcBef>
                <a:spcPts val="750"/>
              </a:spcBef>
              <a:spcAft>
                <a:spcPts val="0"/>
              </a:spcAft>
              <a:buSzPts val="1440"/>
              <a:buNone/>
            </a:pPr>
            <a:r>
              <a:rPr lang="fr-CA" sz="1800"/>
              <a:t>Dans ce webinaire, vous apprendrez à créer un livret, à y ajouter des activités, à les bonifier et à partager ce livret à vos élèves.</a:t>
            </a:r>
            <a:endParaRPr sz="1800"/>
          </a:p>
          <a:p>
            <a:pPr indent="0" lvl="0" marL="137160" rtl="0" algn="l">
              <a:lnSpc>
                <a:spcPct val="100000"/>
              </a:lnSpc>
              <a:spcBef>
                <a:spcPts val="750"/>
              </a:spcBef>
              <a:spcAft>
                <a:spcPts val="0"/>
              </a:spcAft>
              <a:buSzPts val="1440"/>
              <a:buNone/>
            </a:pPr>
            <a:br>
              <a:rPr lang="fr-CA" sz="1800"/>
            </a:br>
            <a:endParaRPr sz="1800"/>
          </a:p>
        </p:txBody>
      </p:sp>
      <p:pic>
        <p:nvPicPr>
          <p:cNvPr id="587" name="Google Shape;587;p20"/>
          <p:cNvPicPr preferRelativeResize="0"/>
          <p:nvPr/>
        </p:nvPicPr>
        <p:blipFill rotWithShape="1">
          <a:blip r:embed="rId4">
            <a:alphaModFix/>
          </a:blip>
          <a:srcRect b="0" l="0" r="0" t="0"/>
          <a:stretch/>
        </p:blipFill>
        <p:spPr>
          <a:xfrm>
            <a:off x="6002617" y="399242"/>
            <a:ext cx="952885" cy="95288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47"/>
          <p:cNvSpPr txBox="1"/>
          <p:nvPr>
            <p:ph type="title"/>
          </p:nvPr>
        </p:nvSpPr>
        <p:spPr>
          <a:xfrm>
            <a:off x="508000" y="457200"/>
            <a:ext cx="6447600" cy="60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Illustration</a:t>
            </a:r>
            <a:endParaRPr sz="3000"/>
          </a:p>
        </p:txBody>
      </p:sp>
      <p:sp>
        <p:nvSpPr>
          <p:cNvPr id="844" name="Google Shape;844;p47"/>
          <p:cNvSpPr txBox="1"/>
          <p:nvPr>
            <p:ph idx="1" type="body"/>
          </p:nvPr>
        </p:nvSpPr>
        <p:spPr>
          <a:xfrm>
            <a:off x="508000" y="1295025"/>
            <a:ext cx="4473900" cy="209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50"/>
              </a:spcBef>
              <a:spcAft>
                <a:spcPts val="0"/>
              </a:spcAft>
              <a:buNone/>
            </a:pPr>
            <a:r>
              <a:rPr lang="fr-CA" sz="1800"/>
              <a:t>Plusieurs formats d’images peuvent être intégrés</a:t>
            </a:r>
            <a:endParaRPr sz="1800"/>
          </a:p>
          <a:p>
            <a:pPr indent="0" lvl="0" marL="0" rtl="0" algn="l">
              <a:lnSpc>
                <a:spcPct val="100000"/>
              </a:lnSpc>
              <a:spcBef>
                <a:spcPts val="750"/>
              </a:spcBef>
              <a:spcAft>
                <a:spcPts val="0"/>
              </a:spcAft>
              <a:buNone/>
            </a:pPr>
            <a:r>
              <a:rPr lang="fr-CA" sz="1800"/>
              <a:t>Pertinent pour :</a:t>
            </a:r>
            <a:endParaRPr sz="1800"/>
          </a:p>
          <a:p>
            <a:pPr indent="-342900" lvl="0" marL="457200" rtl="0" algn="l">
              <a:lnSpc>
                <a:spcPct val="100000"/>
              </a:lnSpc>
              <a:spcBef>
                <a:spcPts val="750"/>
              </a:spcBef>
              <a:spcAft>
                <a:spcPts val="0"/>
              </a:spcAft>
              <a:buSzPts val="1800"/>
              <a:buChar char="•"/>
            </a:pPr>
            <a:r>
              <a:rPr lang="fr-CA" sz="1800"/>
              <a:t>une mise en situation;</a:t>
            </a:r>
            <a:endParaRPr sz="1800"/>
          </a:p>
          <a:p>
            <a:pPr indent="-342900" lvl="0" marL="457200" rtl="0" algn="l">
              <a:lnSpc>
                <a:spcPct val="100000"/>
              </a:lnSpc>
              <a:spcBef>
                <a:spcPts val="750"/>
              </a:spcBef>
              <a:spcAft>
                <a:spcPts val="0"/>
              </a:spcAft>
              <a:buSzPts val="1800"/>
              <a:buChar char="•"/>
            </a:pPr>
            <a:r>
              <a:rPr lang="fr-CA" sz="1800"/>
              <a:t>un figure à construire;</a:t>
            </a:r>
            <a:endParaRPr sz="1800"/>
          </a:p>
          <a:p>
            <a:pPr indent="-342900" lvl="0" marL="457200" rtl="0" algn="l">
              <a:lnSpc>
                <a:spcPct val="100000"/>
              </a:lnSpc>
              <a:spcBef>
                <a:spcPts val="750"/>
              </a:spcBef>
              <a:spcAft>
                <a:spcPts val="0"/>
              </a:spcAft>
              <a:buSzPts val="1800"/>
              <a:buChar char="•"/>
            </a:pPr>
            <a:r>
              <a:rPr lang="fr-CA" sz="1800"/>
              <a:t>votre photo 😄</a:t>
            </a:r>
            <a:endParaRPr sz="1800"/>
          </a:p>
        </p:txBody>
      </p:sp>
      <p:pic>
        <p:nvPicPr>
          <p:cNvPr id="845" name="Google Shape;845;p47"/>
          <p:cNvPicPr preferRelativeResize="0"/>
          <p:nvPr/>
        </p:nvPicPr>
        <p:blipFill>
          <a:blip r:embed="rId3">
            <a:alphaModFix/>
          </a:blip>
          <a:stretch>
            <a:fillRect/>
          </a:stretch>
        </p:blipFill>
        <p:spPr>
          <a:xfrm>
            <a:off x="6433925" y="629325"/>
            <a:ext cx="2451301" cy="1258675"/>
          </a:xfrm>
          <a:prstGeom prst="rect">
            <a:avLst/>
          </a:prstGeom>
          <a:noFill/>
          <a:ln>
            <a:noFill/>
          </a:ln>
        </p:spPr>
      </p:pic>
      <p:pic>
        <p:nvPicPr>
          <p:cNvPr id="846" name="Google Shape;846;p47"/>
          <p:cNvPicPr preferRelativeResize="0"/>
          <p:nvPr/>
        </p:nvPicPr>
        <p:blipFill>
          <a:blip r:embed="rId4">
            <a:alphaModFix/>
          </a:blip>
          <a:stretch>
            <a:fillRect/>
          </a:stretch>
        </p:blipFill>
        <p:spPr>
          <a:xfrm>
            <a:off x="6649550" y="2377525"/>
            <a:ext cx="2020050" cy="1515049"/>
          </a:xfrm>
          <a:prstGeom prst="rect">
            <a:avLst/>
          </a:prstGeom>
          <a:noFill/>
          <a:ln>
            <a:noFill/>
          </a:ln>
        </p:spPr>
      </p:pic>
      <p:pic>
        <p:nvPicPr>
          <p:cNvPr id="847" name="Google Shape;847;p47"/>
          <p:cNvPicPr preferRelativeResize="0"/>
          <p:nvPr/>
        </p:nvPicPr>
        <p:blipFill>
          <a:blip r:embed="rId5">
            <a:alphaModFix/>
          </a:blip>
          <a:stretch>
            <a:fillRect/>
          </a:stretch>
        </p:blipFill>
        <p:spPr>
          <a:xfrm>
            <a:off x="3617282" y="3393525"/>
            <a:ext cx="2552343" cy="1515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48"/>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Un PDF</a:t>
            </a:r>
            <a:endParaRPr sz="3000"/>
          </a:p>
        </p:txBody>
      </p:sp>
      <p:sp>
        <p:nvSpPr>
          <p:cNvPr id="853" name="Google Shape;853;p48"/>
          <p:cNvSpPr txBox="1"/>
          <p:nvPr>
            <p:ph idx="1" type="body"/>
          </p:nvPr>
        </p:nvSpPr>
        <p:spPr>
          <a:xfrm>
            <a:off x="593475" y="1231125"/>
            <a:ext cx="4229400" cy="15426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fr-CA" sz="1800"/>
              <a:t>Dans certains cas, on peut proposer une situation plus complète. On met donc le fichier PDF dans l’activité et l’élève pourra alors l’imprimer chez lui.</a:t>
            </a:r>
            <a:endParaRPr sz="1800"/>
          </a:p>
        </p:txBody>
      </p:sp>
      <p:pic>
        <p:nvPicPr>
          <p:cNvPr id="854" name="Google Shape;854;p48"/>
          <p:cNvPicPr preferRelativeResize="0"/>
          <p:nvPr/>
        </p:nvPicPr>
        <p:blipFill>
          <a:blip r:embed="rId3">
            <a:alphaModFix/>
          </a:blip>
          <a:stretch>
            <a:fillRect/>
          </a:stretch>
        </p:blipFill>
        <p:spPr>
          <a:xfrm>
            <a:off x="508000" y="2947575"/>
            <a:ext cx="4314825" cy="2057400"/>
          </a:xfrm>
          <a:prstGeom prst="rect">
            <a:avLst/>
          </a:prstGeom>
          <a:noFill/>
          <a:ln>
            <a:noFill/>
          </a:ln>
        </p:spPr>
      </p:pic>
      <p:pic>
        <p:nvPicPr>
          <p:cNvPr id="855" name="Google Shape;855;p48"/>
          <p:cNvPicPr preferRelativeResize="0"/>
          <p:nvPr/>
        </p:nvPicPr>
        <p:blipFill>
          <a:blip r:embed="rId4">
            <a:alphaModFix/>
          </a:blip>
          <a:stretch>
            <a:fillRect/>
          </a:stretch>
        </p:blipFill>
        <p:spPr>
          <a:xfrm>
            <a:off x="5342500" y="999725"/>
            <a:ext cx="3390300" cy="3144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Google Shape;860;p49"/>
          <p:cNvSpPr txBox="1"/>
          <p:nvPr>
            <p:ph type="title"/>
          </p:nvPr>
        </p:nvSpPr>
        <p:spPr>
          <a:xfrm>
            <a:off x="508000" y="457200"/>
            <a:ext cx="7741500" cy="67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rPr lang="fr-CA" sz="3000"/>
              <a:t>Les paramètres avancés de l’appliquette</a:t>
            </a:r>
            <a:endParaRPr sz="3000"/>
          </a:p>
        </p:txBody>
      </p:sp>
      <p:sp>
        <p:nvSpPr>
          <p:cNvPr id="861" name="Google Shape;861;p49"/>
          <p:cNvSpPr txBox="1"/>
          <p:nvPr>
            <p:ph idx="1" type="body"/>
          </p:nvPr>
        </p:nvSpPr>
        <p:spPr>
          <a:xfrm>
            <a:off x="508000" y="1331450"/>
            <a:ext cx="5175300" cy="612600"/>
          </a:xfrm>
          <a:prstGeom prst="rect">
            <a:avLst/>
          </a:prstGeom>
          <a:noFill/>
          <a:ln>
            <a:noFill/>
          </a:ln>
        </p:spPr>
        <p:txBody>
          <a:bodyPr anchorCtr="0" anchor="t" bIns="45700" lIns="91425" spcFirstLastPara="1" rIns="91425" wrap="square" tIns="45700">
            <a:noAutofit/>
          </a:bodyPr>
          <a:lstStyle/>
          <a:p>
            <a:pPr indent="0" lvl="0" marL="137160" rtl="0" algn="l">
              <a:lnSpc>
                <a:spcPct val="100000"/>
              </a:lnSpc>
              <a:spcBef>
                <a:spcPts val="750"/>
              </a:spcBef>
              <a:spcAft>
                <a:spcPts val="0"/>
              </a:spcAft>
              <a:buSzPts val="1440"/>
              <a:buNone/>
            </a:pPr>
            <a:r>
              <a:rPr lang="fr-CA" sz="1800"/>
              <a:t>Au besoin, modifiez les paramètres de l’appliquette</a:t>
            </a:r>
            <a:endParaRPr sz="1800"/>
          </a:p>
        </p:txBody>
      </p:sp>
      <p:pic>
        <p:nvPicPr>
          <p:cNvPr id="862" name="Google Shape;862;p49"/>
          <p:cNvPicPr preferRelativeResize="0"/>
          <p:nvPr/>
        </p:nvPicPr>
        <p:blipFill rotWithShape="1">
          <a:blip r:embed="rId3">
            <a:alphaModFix/>
          </a:blip>
          <a:srcRect b="0" l="0" r="0" t="0"/>
          <a:stretch/>
        </p:blipFill>
        <p:spPr>
          <a:xfrm>
            <a:off x="632614" y="2095844"/>
            <a:ext cx="5050564" cy="2181146"/>
          </a:xfrm>
          <a:prstGeom prst="rect">
            <a:avLst/>
          </a:prstGeom>
          <a:noFill/>
          <a:ln>
            <a:noFill/>
          </a:ln>
          <a:effectLst>
            <a:outerShdw blurRad="57150" rotWithShape="0" algn="bl" dir="5400000" dist="19050">
              <a:srgbClr val="000000">
                <a:alpha val="49803"/>
              </a:srgbClr>
            </a:outerShdw>
          </a:effectLst>
        </p:spPr>
      </p:pic>
      <p:sp>
        <p:nvSpPr>
          <p:cNvPr id="863" name="Google Shape;863;p49"/>
          <p:cNvSpPr/>
          <p:nvPr/>
        </p:nvSpPr>
        <p:spPr>
          <a:xfrm>
            <a:off x="6019725" y="1373800"/>
            <a:ext cx="1817700" cy="954900"/>
          </a:xfrm>
          <a:prstGeom prst="roundRect">
            <a:avLst>
              <a:gd fmla="val 16667" name="adj"/>
            </a:avLst>
          </a:prstGeom>
          <a:solidFill>
            <a:srgbClr val="FAA22A"/>
          </a:solidFill>
          <a:ln cap="flat" cmpd="sng" w="9525">
            <a:solidFill>
              <a:srgbClr val="0069BF"/>
            </a:solidFill>
            <a:prstDash val="solid"/>
            <a:round/>
            <a:headEnd len="sm" w="sm" type="none"/>
            <a:tailEnd len="sm" w="sm" type="none"/>
          </a:ln>
          <a:effectLst>
            <a:outerShdw blurRad="85725" rotWithShape="0" algn="bl" dir="5400000" dist="4762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CA" sz="1400" u="none" cap="none" strike="noStrike">
                <a:solidFill>
                  <a:srgbClr val="0069BF"/>
                </a:solidFill>
                <a:latin typeface="Arial"/>
                <a:ea typeface="Arial"/>
                <a:cs typeface="Arial"/>
                <a:sym typeface="Arial"/>
              </a:rPr>
              <a:t>Penser à l’affichage sur appareil utilisé par les élèves.</a:t>
            </a:r>
            <a:endParaRPr b="0" i="0" sz="1400" u="none" cap="none" strike="noStrike">
              <a:solidFill>
                <a:srgbClr val="0069BF"/>
              </a:solidFill>
              <a:latin typeface="Arial"/>
              <a:ea typeface="Arial"/>
              <a:cs typeface="Arial"/>
              <a:sym typeface="Arial"/>
            </a:endParaRPr>
          </a:p>
        </p:txBody>
      </p:sp>
      <p:sp>
        <p:nvSpPr>
          <p:cNvPr id="864" name="Google Shape;864;p49"/>
          <p:cNvSpPr txBox="1"/>
          <p:nvPr/>
        </p:nvSpPr>
        <p:spPr>
          <a:xfrm>
            <a:off x="6019725" y="2733200"/>
            <a:ext cx="2351700" cy="6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Selon ce que l’élève aura à faire, sélectionnez les options. </a:t>
            </a:r>
            <a:endParaRPr>
              <a:latin typeface="Dosis"/>
              <a:ea typeface="Dosis"/>
              <a:cs typeface="Dosis"/>
              <a:sym typeface="Dosis"/>
            </a:endParaRPr>
          </a:p>
        </p:txBody>
      </p:sp>
      <p:sp>
        <p:nvSpPr>
          <p:cNvPr id="865" name="Google Shape;865;p49"/>
          <p:cNvSpPr txBox="1"/>
          <p:nvPr/>
        </p:nvSpPr>
        <p:spPr>
          <a:xfrm>
            <a:off x="6019725" y="3404900"/>
            <a:ext cx="2229900" cy="13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sz="1300">
                <a:latin typeface="Dosis"/>
                <a:ea typeface="Dosis"/>
                <a:cs typeface="Dosis"/>
                <a:sym typeface="Dosis"/>
              </a:rPr>
              <a:t>Notez que lorsque l’activité est conçue pour faire varier des curseurs ou entrer des données dans des boites de texte, il vaut mieux ne pas autoriser le zoom et le déplacement.</a:t>
            </a:r>
            <a:endParaRPr i="1" sz="1300">
              <a:latin typeface="Dosis"/>
              <a:ea typeface="Dosis"/>
              <a:cs typeface="Dosis"/>
              <a:sym typeface="Dosis"/>
            </a:endParaRPr>
          </a:p>
          <a:p>
            <a:pPr indent="0" lvl="0" marL="0" rtl="0" algn="l">
              <a:spcBef>
                <a:spcPts val="0"/>
              </a:spcBef>
              <a:spcAft>
                <a:spcPts val="0"/>
              </a:spcAft>
              <a:buNone/>
            </a:pPr>
            <a:r>
              <a:t/>
            </a:r>
            <a:endParaRPr i="1" sz="1300">
              <a:latin typeface="Dosis"/>
              <a:ea typeface="Dosis"/>
              <a:cs typeface="Dosis"/>
              <a:sym typeface="Dosi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Google Shape;870;p50"/>
          <p:cNvSpPr txBox="1"/>
          <p:nvPr>
            <p:ph type="title"/>
          </p:nvPr>
        </p:nvSpPr>
        <p:spPr>
          <a:xfrm>
            <a:off x="508000" y="457200"/>
            <a:ext cx="6447600" cy="60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3000"/>
              <a:t>Configuration de l’activité</a:t>
            </a:r>
            <a:endParaRPr sz="3000"/>
          </a:p>
        </p:txBody>
      </p:sp>
      <p:pic>
        <p:nvPicPr>
          <p:cNvPr id="871" name="Google Shape;871;p50"/>
          <p:cNvPicPr preferRelativeResize="0"/>
          <p:nvPr/>
        </p:nvPicPr>
        <p:blipFill rotWithShape="1">
          <a:blip r:embed="rId3">
            <a:alphaModFix/>
          </a:blip>
          <a:srcRect b="0" l="0" r="0" t="1980"/>
          <a:stretch/>
        </p:blipFill>
        <p:spPr>
          <a:xfrm>
            <a:off x="714025" y="1141600"/>
            <a:ext cx="6035451" cy="3544699"/>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51"/>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Créer une activité</a:t>
            </a:r>
            <a:endParaRPr/>
          </a:p>
        </p:txBody>
      </p:sp>
      <p:pic>
        <p:nvPicPr>
          <p:cNvPr id="877" name="Google Shape;877;p51"/>
          <p:cNvPicPr preferRelativeResize="0"/>
          <p:nvPr/>
        </p:nvPicPr>
        <p:blipFill>
          <a:blip r:embed="rId3">
            <a:alphaModFix/>
          </a:blip>
          <a:stretch>
            <a:fillRect/>
          </a:stretch>
        </p:blipFill>
        <p:spPr>
          <a:xfrm>
            <a:off x="792325" y="1966575"/>
            <a:ext cx="1676400" cy="2790825"/>
          </a:xfrm>
          <a:prstGeom prst="rect">
            <a:avLst/>
          </a:prstGeom>
          <a:noFill/>
          <a:ln>
            <a:noFill/>
          </a:ln>
        </p:spPr>
      </p:pic>
      <p:sp>
        <p:nvSpPr>
          <p:cNvPr id="878" name="Google Shape;878;p51"/>
          <p:cNvSpPr/>
          <p:nvPr/>
        </p:nvSpPr>
        <p:spPr>
          <a:xfrm>
            <a:off x="1119025" y="3076225"/>
            <a:ext cx="1023000" cy="5715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txBox="1"/>
          <p:nvPr/>
        </p:nvSpPr>
        <p:spPr>
          <a:xfrm>
            <a:off x="792325" y="1254175"/>
            <a:ext cx="18993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1900">
                <a:solidFill>
                  <a:srgbClr val="FAA22A"/>
                </a:solidFill>
                <a:latin typeface="Dosis"/>
                <a:ea typeface="Dosis"/>
                <a:cs typeface="Dosis"/>
                <a:sym typeface="Dosis"/>
              </a:rPr>
              <a:t>Dans votre profil</a:t>
            </a:r>
            <a:endParaRPr b="1" sz="1900">
              <a:solidFill>
                <a:srgbClr val="FAA22A"/>
              </a:solidFill>
              <a:latin typeface="Dosis"/>
              <a:ea typeface="Dosis"/>
              <a:cs typeface="Dosis"/>
              <a:sym typeface="Dosis"/>
            </a:endParaRPr>
          </a:p>
        </p:txBody>
      </p:sp>
      <p:sp>
        <p:nvSpPr>
          <p:cNvPr id="880" name="Google Shape;880;p51"/>
          <p:cNvSpPr txBox="1"/>
          <p:nvPr/>
        </p:nvSpPr>
        <p:spPr>
          <a:xfrm>
            <a:off x="4932700" y="1254175"/>
            <a:ext cx="18993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1900">
                <a:solidFill>
                  <a:srgbClr val="FAA22A"/>
                </a:solidFill>
                <a:latin typeface="Dosis"/>
                <a:ea typeface="Dosis"/>
                <a:cs typeface="Dosis"/>
                <a:sym typeface="Dosis"/>
              </a:rPr>
              <a:t>À partir du livret</a:t>
            </a:r>
            <a:endParaRPr b="1" sz="1900">
              <a:solidFill>
                <a:srgbClr val="FAA22A"/>
              </a:solidFill>
              <a:latin typeface="Dosis"/>
              <a:ea typeface="Dosis"/>
              <a:cs typeface="Dosis"/>
              <a:sym typeface="Dosis"/>
            </a:endParaRPr>
          </a:p>
        </p:txBody>
      </p:sp>
      <p:pic>
        <p:nvPicPr>
          <p:cNvPr id="881" name="Google Shape;881;p51"/>
          <p:cNvPicPr preferRelativeResize="0"/>
          <p:nvPr/>
        </p:nvPicPr>
        <p:blipFill>
          <a:blip r:embed="rId4">
            <a:alphaModFix/>
          </a:blip>
          <a:stretch>
            <a:fillRect/>
          </a:stretch>
        </p:blipFill>
        <p:spPr>
          <a:xfrm>
            <a:off x="3114275" y="1936526"/>
            <a:ext cx="5651849" cy="1270450"/>
          </a:xfrm>
          <a:prstGeom prst="rect">
            <a:avLst/>
          </a:prstGeom>
          <a:noFill/>
          <a:ln>
            <a:noFill/>
          </a:ln>
        </p:spPr>
      </p:pic>
      <p:sp>
        <p:nvSpPr>
          <p:cNvPr id="882" name="Google Shape;882;p51"/>
          <p:cNvSpPr/>
          <p:nvPr/>
        </p:nvSpPr>
        <p:spPr>
          <a:xfrm>
            <a:off x="7091350" y="2185850"/>
            <a:ext cx="1676400" cy="5715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3" name="Google Shape;883;p51"/>
          <p:cNvPicPr preferRelativeResize="0"/>
          <p:nvPr/>
        </p:nvPicPr>
        <p:blipFill>
          <a:blip r:embed="rId5">
            <a:alphaModFix/>
          </a:blip>
          <a:stretch>
            <a:fillRect/>
          </a:stretch>
        </p:blipFill>
        <p:spPr>
          <a:xfrm>
            <a:off x="5023613" y="3511775"/>
            <a:ext cx="1833173" cy="1631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52"/>
          <p:cNvSpPr txBox="1"/>
          <p:nvPr>
            <p:ph idx="4294967295" type="title"/>
          </p:nvPr>
        </p:nvSpPr>
        <p:spPr>
          <a:xfrm>
            <a:off x="9216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À votre tour</a:t>
            </a:r>
            <a:endParaRPr sz="3000"/>
          </a:p>
        </p:txBody>
      </p:sp>
      <p:sp>
        <p:nvSpPr>
          <p:cNvPr id="889" name="Google Shape;889;p52"/>
          <p:cNvSpPr txBox="1"/>
          <p:nvPr>
            <p:ph idx="4294967295" type="body"/>
          </p:nvPr>
        </p:nvSpPr>
        <p:spPr>
          <a:xfrm>
            <a:off x="921600" y="1614850"/>
            <a:ext cx="3441000" cy="2101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600"/>
              </a:spcBef>
              <a:spcAft>
                <a:spcPts val="0"/>
              </a:spcAft>
              <a:buSzPts val="1500"/>
              <a:buFont typeface="Century Gothic"/>
              <a:buChar char="❏"/>
            </a:pPr>
            <a:r>
              <a:rPr lang="fr-CA" sz="1500">
                <a:latin typeface="Century Gothic"/>
                <a:ea typeface="Century Gothic"/>
                <a:cs typeface="Century Gothic"/>
                <a:sym typeface="Century Gothic"/>
              </a:rPr>
              <a:t>Éditer une activité que vous avez ajoutée à votre livret</a:t>
            </a:r>
            <a:endParaRPr sz="1500">
              <a:latin typeface="Century Gothic"/>
              <a:ea typeface="Century Gothic"/>
              <a:cs typeface="Century Gothic"/>
              <a:sym typeface="Century Gothic"/>
            </a:endParaRPr>
          </a:p>
          <a:p>
            <a:pPr indent="-323850" lvl="0" marL="457200" rtl="0" algn="l">
              <a:lnSpc>
                <a:spcPct val="100000"/>
              </a:lnSpc>
              <a:spcBef>
                <a:spcPts val="2000"/>
              </a:spcBef>
              <a:spcAft>
                <a:spcPts val="0"/>
              </a:spcAft>
              <a:buSzPts val="1500"/>
              <a:buFont typeface="Century Gothic"/>
              <a:buChar char="❏"/>
            </a:pPr>
            <a:r>
              <a:rPr lang="fr-CA" sz="1500">
                <a:latin typeface="Century Gothic"/>
                <a:ea typeface="Century Gothic"/>
                <a:cs typeface="Century Gothic"/>
                <a:sym typeface="Century Gothic"/>
              </a:rPr>
              <a:t>Faites une copie en conservant l’auteur initial</a:t>
            </a:r>
            <a:endParaRPr sz="1500">
              <a:latin typeface="Century Gothic"/>
              <a:ea typeface="Century Gothic"/>
              <a:cs typeface="Century Gothic"/>
              <a:sym typeface="Century Gothic"/>
            </a:endParaRPr>
          </a:p>
          <a:p>
            <a:pPr indent="-323850" lvl="0" marL="457200" rtl="0" algn="l">
              <a:lnSpc>
                <a:spcPct val="100000"/>
              </a:lnSpc>
              <a:spcBef>
                <a:spcPts val="2000"/>
              </a:spcBef>
              <a:spcAft>
                <a:spcPts val="2000"/>
              </a:spcAft>
              <a:buSzPts val="1500"/>
              <a:buFont typeface="Century Gothic"/>
              <a:buChar char="❏"/>
            </a:pPr>
            <a:r>
              <a:rPr lang="fr-CA" sz="1500">
                <a:latin typeface="Century Gothic"/>
                <a:ea typeface="Century Gothic"/>
                <a:cs typeface="Century Gothic"/>
                <a:sym typeface="Century Gothic"/>
              </a:rPr>
              <a:t>Ajouter des éléments afin de la bonifier</a:t>
            </a:r>
            <a:endParaRPr sz="1500">
              <a:latin typeface="Century Gothic"/>
              <a:ea typeface="Century Gothic"/>
              <a:cs typeface="Century Gothic"/>
              <a:sym typeface="Century Gothic"/>
            </a:endParaRPr>
          </a:p>
        </p:txBody>
      </p:sp>
      <p:pic>
        <p:nvPicPr>
          <p:cNvPr id="890" name="Google Shape;890;p52">
            <a:hlinkClick r:id="rId3"/>
          </p:cNvPr>
          <p:cNvPicPr preferRelativeResize="0"/>
          <p:nvPr/>
        </p:nvPicPr>
        <p:blipFill>
          <a:blip r:embed="rId4">
            <a:alphaModFix/>
          </a:blip>
          <a:stretch>
            <a:fillRect/>
          </a:stretch>
        </p:blipFill>
        <p:spPr>
          <a:xfrm>
            <a:off x="5078000" y="1120125"/>
            <a:ext cx="3097550" cy="2903250"/>
          </a:xfrm>
          <a:prstGeom prst="rect">
            <a:avLst/>
          </a:prstGeom>
          <a:noFill/>
          <a:ln>
            <a:noFill/>
          </a:ln>
        </p:spPr>
      </p:pic>
      <p:sp>
        <p:nvSpPr>
          <p:cNvPr id="891" name="Google Shape;891;p52"/>
          <p:cNvSpPr txBox="1"/>
          <p:nvPr/>
        </p:nvSpPr>
        <p:spPr>
          <a:xfrm>
            <a:off x="5067325" y="4267800"/>
            <a:ext cx="29688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100">
                <a:latin typeface="Dosis"/>
                <a:ea typeface="Dosis"/>
                <a:cs typeface="Dosis"/>
                <a:sym typeface="Dosis"/>
              </a:rPr>
              <a:t>Source: </a:t>
            </a:r>
            <a:r>
              <a:rPr lang="fr-CA" sz="1100" u="sng">
                <a:solidFill>
                  <a:schemeClr val="hlink"/>
                </a:solidFill>
                <a:latin typeface="Dosis"/>
                <a:ea typeface="Dosis"/>
                <a:cs typeface="Dosis"/>
                <a:sym typeface="Dosis"/>
                <a:hlinkClick r:id="rId5"/>
              </a:rPr>
              <a:t>https://www.geogebra.org/m/FKtebJQB</a:t>
            </a:r>
            <a:r>
              <a:rPr lang="fr-CA" sz="1100">
                <a:latin typeface="Dosis"/>
                <a:ea typeface="Dosis"/>
                <a:cs typeface="Dosis"/>
                <a:sym typeface="Dosis"/>
              </a:rPr>
              <a:t> </a:t>
            </a:r>
            <a:endParaRPr sz="1100">
              <a:latin typeface="Dosis"/>
              <a:ea typeface="Dosis"/>
              <a:cs typeface="Dosis"/>
              <a:sym typeface="Dosi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53"/>
          <p:cNvSpPr txBox="1"/>
          <p:nvPr>
            <p:ph idx="4294967295" type="title"/>
          </p:nvPr>
        </p:nvSpPr>
        <p:spPr>
          <a:xfrm>
            <a:off x="1330650" y="301375"/>
            <a:ext cx="5570700" cy="60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sz="3000"/>
              <a:t>On prend le temps de partager</a:t>
            </a:r>
            <a:endParaRPr sz="3000"/>
          </a:p>
        </p:txBody>
      </p:sp>
      <p:sp>
        <p:nvSpPr>
          <p:cNvPr id="897" name="Google Shape;897;p53"/>
          <p:cNvSpPr txBox="1"/>
          <p:nvPr>
            <p:ph idx="4294967295" type="body"/>
          </p:nvPr>
        </p:nvSpPr>
        <p:spPr>
          <a:xfrm>
            <a:off x="5259925" y="1110150"/>
            <a:ext cx="3310200" cy="106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fr-CA" sz="1700"/>
              <a:t>Commentaires, difficultés rencontrées, découvertes;</a:t>
            </a:r>
            <a:endParaRPr sz="1700"/>
          </a:p>
          <a:p>
            <a:pPr indent="0" lvl="0" marL="0" rtl="0" algn="l">
              <a:spcBef>
                <a:spcPts val="600"/>
              </a:spcBef>
              <a:spcAft>
                <a:spcPts val="0"/>
              </a:spcAft>
              <a:buNone/>
            </a:pPr>
            <a:r>
              <a:rPr lang="fr-CA" sz="1700"/>
              <a:t>Échanges ...</a:t>
            </a:r>
            <a:endParaRPr sz="1700"/>
          </a:p>
        </p:txBody>
      </p:sp>
      <p:pic>
        <p:nvPicPr>
          <p:cNvPr id="898" name="Google Shape;898;p53"/>
          <p:cNvPicPr preferRelativeResize="0"/>
          <p:nvPr/>
        </p:nvPicPr>
        <p:blipFill rotWithShape="1">
          <a:blip r:embed="rId3">
            <a:alphaModFix/>
          </a:blip>
          <a:srcRect b="0" l="0" r="0" t="22642"/>
          <a:stretch/>
        </p:blipFill>
        <p:spPr>
          <a:xfrm>
            <a:off x="4697650" y="2480425"/>
            <a:ext cx="3872477" cy="1706900"/>
          </a:xfrm>
          <a:prstGeom prst="rect">
            <a:avLst/>
          </a:prstGeom>
          <a:noFill/>
          <a:ln>
            <a:noFill/>
          </a:ln>
          <a:effectLst>
            <a:outerShdw blurRad="57150" rotWithShape="0" algn="bl" dir="5400000" dist="19050">
              <a:srgbClr val="000000">
                <a:alpha val="50000"/>
              </a:srgbClr>
            </a:outerShdw>
          </a:effectLst>
        </p:spPr>
      </p:pic>
      <p:sp>
        <p:nvSpPr>
          <p:cNvPr id="899" name="Google Shape;899;p53"/>
          <p:cNvSpPr txBox="1"/>
          <p:nvPr/>
        </p:nvSpPr>
        <p:spPr>
          <a:xfrm>
            <a:off x="5098475" y="4631050"/>
            <a:ext cx="2982900" cy="4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sz="1200">
                <a:latin typeface="Dosis"/>
                <a:ea typeface="Dosis"/>
                <a:cs typeface="Dosis"/>
                <a:sym typeface="Dosis"/>
              </a:rPr>
              <a:t>Source des images: </a:t>
            </a:r>
            <a:r>
              <a:rPr i="1" lang="fr-CA" sz="1200" u="sng">
                <a:latin typeface="Dosis"/>
                <a:ea typeface="Dosis"/>
                <a:cs typeface="Dosis"/>
                <a:sym typeface="Dosis"/>
                <a:hlinkClick r:id="rId4"/>
              </a:rPr>
              <a:t>https://pixabay.com/fr/</a:t>
            </a:r>
            <a:r>
              <a:rPr i="1" lang="fr-CA" sz="1200">
                <a:latin typeface="Dosis"/>
                <a:ea typeface="Dosis"/>
                <a:cs typeface="Dosis"/>
                <a:sym typeface="Dosis"/>
              </a:rPr>
              <a:t> </a:t>
            </a:r>
            <a:endParaRPr i="1" sz="1200">
              <a:latin typeface="Dosis"/>
              <a:ea typeface="Dosis"/>
              <a:cs typeface="Dosis"/>
              <a:sym typeface="Dosis"/>
            </a:endParaRPr>
          </a:p>
        </p:txBody>
      </p:sp>
      <p:graphicFrame>
        <p:nvGraphicFramePr>
          <p:cNvPr id="900" name="Google Shape;900;p53"/>
          <p:cNvGraphicFramePr/>
          <p:nvPr/>
        </p:nvGraphicFramePr>
        <p:xfrm>
          <a:off x="907600" y="994575"/>
          <a:ext cx="3000000" cy="3000000"/>
        </p:xfrm>
        <a:graphic>
          <a:graphicData uri="http://schemas.openxmlformats.org/drawingml/2006/table">
            <a:tbl>
              <a:tblPr>
                <a:noFill/>
                <a:tableStyleId>{4FD6346C-0B60-4B4C-A181-1A9B9F7ECF28}</a:tableStyleId>
              </a:tblPr>
              <a:tblGrid>
                <a:gridCol w="1967450"/>
                <a:gridCol w="1967450"/>
              </a:tblGrid>
              <a:tr h="381000">
                <a:tc gridSpan="2">
                  <a:txBody>
                    <a:bodyPr/>
                    <a:lstStyle/>
                    <a:p>
                      <a:pPr indent="0" lvl="0" marL="0" rtl="0" algn="ctr">
                        <a:spcBef>
                          <a:spcPts val="0"/>
                        </a:spcBef>
                        <a:spcAft>
                          <a:spcPts val="0"/>
                        </a:spcAft>
                        <a:buNone/>
                      </a:pPr>
                      <a:r>
                        <a:rPr lang="fr-CA"/>
                        <a:t>Activité modifiée</a:t>
                      </a:r>
                      <a:endParaRPr/>
                    </a:p>
                  </a:txBody>
                  <a:tcPr marT="91425" marB="91425" marR="91425" marL="91425"/>
                </a:tc>
                <a:tc hMerge="1"/>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901" name="Google Shape;901;p53"/>
          <p:cNvPicPr preferRelativeResize="0"/>
          <p:nvPr/>
        </p:nvPicPr>
        <p:blipFill>
          <a:blip r:embed="rId5">
            <a:alphaModFix/>
          </a:blip>
          <a:stretch>
            <a:fillRect/>
          </a:stretch>
        </p:blipFill>
        <p:spPr>
          <a:xfrm>
            <a:off x="856475" y="4631050"/>
            <a:ext cx="4037150" cy="310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54"/>
          <p:cNvSpPr txBox="1"/>
          <p:nvPr>
            <p:ph type="ctrTitle"/>
          </p:nvPr>
        </p:nvSpPr>
        <p:spPr>
          <a:xfrm>
            <a:off x="3210935" y="1661762"/>
            <a:ext cx="5301600" cy="1159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3000"/>
              <a:buFont typeface="Trebuchet MS"/>
              <a:buNone/>
            </a:pPr>
            <a:r>
              <a:rPr lang="fr-CA"/>
              <a:t>Les options de partage</a:t>
            </a:r>
            <a:endParaRPr/>
          </a:p>
        </p:txBody>
      </p:sp>
      <p:sp>
        <p:nvSpPr>
          <p:cNvPr id="907" name="Google Shape;907;p54"/>
          <p:cNvSpPr txBox="1"/>
          <p:nvPr>
            <p:ph idx="1" type="subTitle"/>
          </p:nvPr>
        </p:nvSpPr>
        <p:spPr>
          <a:xfrm>
            <a:off x="3210885" y="2864177"/>
            <a:ext cx="5301600" cy="78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750"/>
              </a:spcBef>
              <a:spcAft>
                <a:spcPts val="0"/>
              </a:spcAft>
              <a:buSzPts val="1200"/>
              <a:buNone/>
            </a:pPr>
            <a:r>
              <a:rPr lang="fr-CA"/>
              <a:t>Avec vos élèves et avec vos collègues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55"/>
          <p:cNvSpPr txBox="1"/>
          <p:nvPr>
            <p:ph type="title"/>
          </p:nvPr>
        </p:nvSpPr>
        <p:spPr>
          <a:xfrm>
            <a:off x="508000" y="228600"/>
            <a:ext cx="6447600" cy="64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fr-CA" sz="3000"/>
              <a:t>Partager le livret ou l’activité</a:t>
            </a:r>
            <a:endParaRPr sz="3000"/>
          </a:p>
        </p:txBody>
      </p:sp>
      <p:sp>
        <p:nvSpPr>
          <p:cNvPr id="913" name="Google Shape;913;p55"/>
          <p:cNvSpPr txBox="1"/>
          <p:nvPr>
            <p:ph idx="1" type="body"/>
          </p:nvPr>
        </p:nvSpPr>
        <p:spPr>
          <a:xfrm>
            <a:off x="508000" y="780625"/>
            <a:ext cx="7958100" cy="286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50"/>
              </a:spcBef>
              <a:spcAft>
                <a:spcPts val="0"/>
              </a:spcAft>
              <a:buSzPts val="1440"/>
              <a:buNone/>
            </a:pPr>
            <a:r>
              <a:rPr b="1" lang="fr-CA" sz="1700"/>
              <a:t>Lorsque les élèves n’ont pas de compte GeoGebra</a:t>
            </a:r>
            <a:endParaRPr b="1" sz="1700"/>
          </a:p>
          <a:p>
            <a:pPr indent="-336550" lvl="0" marL="457200" rtl="0" algn="l">
              <a:lnSpc>
                <a:spcPct val="100000"/>
              </a:lnSpc>
              <a:spcBef>
                <a:spcPts val="750"/>
              </a:spcBef>
              <a:spcAft>
                <a:spcPts val="0"/>
              </a:spcAft>
              <a:buSzPts val="1700"/>
              <a:buChar char="●"/>
            </a:pPr>
            <a:r>
              <a:rPr lang="fr-CA" sz="1700"/>
              <a:t>Partage par lien (le livret et les activités qu’il contient doivent avoir un statut “Partagé” ou “Public”).</a:t>
            </a:r>
            <a:endParaRPr sz="1700"/>
          </a:p>
          <a:p>
            <a:pPr indent="-336550" lvl="0" marL="457200" rtl="0" algn="l">
              <a:lnSpc>
                <a:spcPct val="100000"/>
              </a:lnSpc>
              <a:spcBef>
                <a:spcPts val="0"/>
              </a:spcBef>
              <a:spcAft>
                <a:spcPts val="0"/>
              </a:spcAft>
              <a:buSzPts val="1700"/>
              <a:buChar char="●"/>
            </a:pPr>
            <a:r>
              <a:rPr lang="fr-CA" sz="1700"/>
              <a:t>Partage dans leur Google Classroom ou OneNote</a:t>
            </a:r>
            <a:endParaRPr sz="1700"/>
          </a:p>
          <a:p>
            <a:pPr indent="0" lvl="0" marL="0" rtl="0" algn="l">
              <a:lnSpc>
                <a:spcPct val="100000"/>
              </a:lnSpc>
              <a:spcBef>
                <a:spcPts val="750"/>
              </a:spcBef>
              <a:spcAft>
                <a:spcPts val="0"/>
              </a:spcAft>
              <a:buSzPts val="1440"/>
              <a:buNone/>
            </a:pPr>
            <a:r>
              <a:rPr b="1" lang="fr-CA" sz="1700"/>
              <a:t>Lorsque les élèves ont un compte GeoGebra</a:t>
            </a:r>
            <a:endParaRPr b="1" sz="1700"/>
          </a:p>
          <a:p>
            <a:pPr indent="-336550" lvl="0" marL="457200" rtl="0" algn="l">
              <a:lnSpc>
                <a:spcPct val="100000"/>
              </a:lnSpc>
              <a:spcBef>
                <a:spcPts val="750"/>
              </a:spcBef>
              <a:spcAft>
                <a:spcPts val="0"/>
              </a:spcAft>
              <a:buSzPts val="1700"/>
              <a:buChar char="●"/>
            </a:pPr>
            <a:r>
              <a:rPr lang="fr-CA" sz="1700"/>
              <a:t>Création d’un groupe et inscrire les élèves dans le groupe</a:t>
            </a:r>
            <a:endParaRPr sz="1700"/>
          </a:p>
          <a:p>
            <a:pPr indent="-336550" lvl="0" marL="457200" rtl="0" algn="l">
              <a:lnSpc>
                <a:spcPct val="100000"/>
              </a:lnSpc>
              <a:spcBef>
                <a:spcPts val="0"/>
              </a:spcBef>
              <a:spcAft>
                <a:spcPts val="0"/>
              </a:spcAft>
              <a:buSzPts val="1700"/>
              <a:buChar char="●"/>
            </a:pPr>
            <a:r>
              <a:rPr lang="fr-CA" sz="1700"/>
              <a:t>Leur assigner les activités à faire (on peut ajouter un échéancier)</a:t>
            </a:r>
            <a:endParaRPr sz="1700"/>
          </a:p>
          <a:p>
            <a:pPr indent="-336550" lvl="0" marL="457200" rtl="0" algn="l">
              <a:lnSpc>
                <a:spcPct val="100000"/>
              </a:lnSpc>
              <a:spcBef>
                <a:spcPts val="0"/>
              </a:spcBef>
              <a:spcAft>
                <a:spcPts val="0"/>
              </a:spcAft>
              <a:buSzPts val="1700"/>
              <a:buChar char="●"/>
            </a:pPr>
            <a:r>
              <a:rPr lang="fr-CA" sz="1700"/>
              <a:t>Permet de faire un suivi, de voir quels élèves ont fait les activités et avoir les résultats lorsqu’il y a des questions. On peut ajouter une appréciation.</a:t>
            </a:r>
            <a:endParaRPr sz="1700"/>
          </a:p>
        </p:txBody>
      </p:sp>
      <p:pic>
        <p:nvPicPr>
          <p:cNvPr id="914" name="Google Shape;914;p55"/>
          <p:cNvPicPr preferRelativeResize="0"/>
          <p:nvPr/>
        </p:nvPicPr>
        <p:blipFill rotWithShape="1">
          <a:blip r:embed="rId3">
            <a:alphaModFix/>
          </a:blip>
          <a:srcRect b="0" l="0" r="0" t="0"/>
          <a:stretch/>
        </p:blipFill>
        <p:spPr>
          <a:xfrm rot="1165864">
            <a:off x="7543629" y="1693843"/>
            <a:ext cx="1307717" cy="1375638"/>
          </a:xfrm>
          <a:prstGeom prst="rect">
            <a:avLst/>
          </a:prstGeom>
          <a:noFill/>
          <a:ln>
            <a:noFill/>
          </a:ln>
        </p:spPr>
      </p:pic>
      <p:pic>
        <p:nvPicPr>
          <p:cNvPr id="915" name="Google Shape;915;p55"/>
          <p:cNvPicPr preferRelativeResize="0"/>
          <p:nvPr/>
        </p:nvPicPr>
        <p:blipFill rotWithShape="1">
          <a:blip r:embed="rId4">
            <a:alphaModFix/>
          </a:blip>
          <a:srcRect b="0" l="0" r="0" t="0"/>
          <a:stretch/>
        </p:blipFill>
        <p:spPr>
          <a:xfrm>
            <a:off x="1009552" y="3874250"/>
            <a:ext cx="2022599" cy="1112075"/>
          </a:xfrm>
          <a:prstGeom prst="rect">
            <a:avLst/>
          </a:prstGeom>
          <a:noFill/>
          <a:ln>
            <a:noFill/>
          </a:ln>
          <a:effectLst>
            <a:outerShdw blurRad="57150" rotWithShape="0" algn="bl" dir="5400000" dist="19050">
              <a:srgbClr val="000000">
                <a:alpha val="49803"/>
              </a:srgbClr>
            </a:outerShdw>
          </a:effectLst>
        </p:spPr>
      </p:pic>
      <p:pic>
        <p:nvPicPr>
          <p:cNvPr id="916" name="Google Shape;916;p55"/>
          <p:cNvPicPr preferRelativeResize="0"/>
          <p:nvPr/>
        </p:nvPicPr>
        <p:blipFill rotWithShape="1">
          <a:blip r:embed="rId5">
            <a:alphaModFix/>
          </a:blip>
          <a:srcRect b="0" l="0" r="0" t="0"/>
          <a:stretch/>
        </p:blipFill>
        <p:spPr>
          <a:xfrm>
            <a:off x="4862300" y="3874261"/>
            <a:ext cx="3603800" cy="1112053"/>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56"/>
          <p:cNvSpPr txBox="1"/>
          <p:nvPr>
            <p:ph type="title"/>
          </p:nvPr>
        </p:nvSpPr>
        <p:spPr>
          <a:xfrm>
            <a:off x="387325" y="457125"/>
            <a:ext cx="6447600" cy="61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fr-CA" sz="3000"/>
              <a:t>Les relations</a:t>
            </a:r>
            <a:endParaRPr sz="3000"/>
          </a:p>
        </p:txBody>
      </p:sp>
      <p:pic>
        <p:nvPicPr>
          <p:cNvPr id="922" name="Google Shape;922;p56"/>
          <p:cNvPicPr preferRelativeResize="0"/>
          <p:nvPr/>
        </p:nvPicPr>
        <p:blipFill rotWithShape="1">
          <a:blip r:embed="rId3">
            <a:alphaModFix/>
          </a:blip>
          <a:srcRect b="0" l="0" r="0" t="0"/>
          <a:stretch/>
        </p:blipFill>
        <p:spPr>
          <a:xfrm>
            <a:off x="387325" y="1075425"/>
            <a:ext cx="4485999" cy="1626925"/>
          </a:xfrm>
          <a:prstGeom prst="rect">
            <a:avLst/>
          </a:prstGeom>
          <a:noFill/>
          <a:ln>
            <a:noFill/>
          </a:ln>
        </p:spPr>
      </p:pic>
      <p:sp>
        <p:nvSpPr>
          <p:cNvPr id="923" name="Google Shape;923;p56"/>
          <p:cNvSpPr/>
          <p:nvPr/>
        </p:nvSpPr>
        <p:spPr>
          <a:xfrm>
            <a:off x="1125125" y="1617400"/>
            <a:ext cx="783600" cy="3015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4" name="Google Shape;924;p56"/>
          <p:cNvPicPr preferRelativeResize="0"/>
          <p:nvPr/>
        </p:nvPicPr>
        <p:blipFill rotWithShape="1">
          <a:blip r:embed="rId4">
            <a:alphaModFix/>
          </a:blip>
          <a:srcRect b="0" l="0" r="0" t="0"/>
          <a:stretch/>
        </p:blipFill>
        <p:spPr>
          <a:xfrm>
            <a:off x="1125126" y="2858914"/>
            <a:ext cx="6164500" cy="1549512"/>
          </a:xfrm>
          <a:prstGeom prst="rect">
            <a:avLst/>
          </a:prstGeom>
          <a:noFill/>
          <a:ln>
            <a:noFill/>
          </a:ln>
          <a:effectLst>
            <a:outerShdw blurRad="57150" rotWithShape="0" algn="bl" dir="5400000" dist="19050">
              <a:srgbClr val="000000">
                <a:alpha val="50000"/>
              </a:srgbClr>
            </a:outerShdw>
          </a:effectLst>
        </p:spPr>
      </p:pic>
      <p:sp>
        <p:nvSpPr>
          <p:cNvPr id="925" name="Google Shape;925;p56"/>
          <p:cNvSpPr/>
          <p:nvPr/>
        </p:nvSpPr>
        <p:spPr>
          <a:xfrm>
            <a:off x="6007450" y="3817450"/>
            <a:ext cx="948000" cy="472200"/>
          </a:xfrm>
          <a:prstGeom prst="ellipse">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56"/>
          <p:cNvSpPr/>
          <p:nvPr/>
        </p:nvSpPr>
        <p:spPr>
          <a:xfrm rot="1623139">
            <a:off x="1781043" y="2760495"/>
            <a:ext cx="4354184" cy="251031"/>
          </a:xfrm>
          <a:prstGeom prst="rightArrow">
            <a:avLst>
              <a:gd fmla="val 50000" name="adj1"/>
              <a:gd fmla="val 50000" name="adj2"/>
            </a:avLst>
          </a:prstGeom>
          <a:solidFill>
            <a:srgbClr val="FAA22A"/>
          </a:solid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21"/>
          <p:cNvSpPr txBox="1"/>
          <p:nvPr>
            <p:ph type="ctrTitle"/>
          </p:nvPr>
        </p:nvSpPr>
        <p:spPr>
          <a:xfrm>
            <a:off x="500550" y="179955"/>
            <a:ext cx="5301600" cy="70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a:t>Objectifs et contexte</a:t>
            </a:r>
            <a:endParaRPr/>
          </a:p>
        </p:txBody>
      </p:sp>
      <p:sp>
        <p:nvSpPr>
          <p:cNvPr id="593" name="Google Shape;593;p21"/>
          <p:cNvSpPr txBox="1"/>
          <p:nvPr>
            <p:ph idx="1" type="subTitle"/>
          </p:nvPr>
        </p:nvSpPr>
        <p:spPr>
          <a:xfrm>
            <a:off x="500550" y="1480800"/>
            <a:ext cx="8437200" cy="2308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998"/>
              <a:buNone/>
            </a:pPr>
            <a:r>
              <a:rPr lang="fr-CA" sz="1800"/>
              <a:t>L’enseignement et l’accompagnement des élèves à distance nécessite souvent le recours à une nouvelle approche. Le partage d’animations et d’activités interactives pouvant être faites à l’ordinateur ou sur un appareil mobile permet de varier l’apprentissage et de motiver les élèves qui n’ont plus accès à un enseignement plus magistral et en présence de son enseignant.</a:t>
            </a:r>
            <a:endParaRPr sz="1800"/>
          </a:p>
          <a:p>
            <a:pPr indent="0" lvl="0" marL="0" rtl="0" algn="l">
              <a:lnSpc>
                <a:spcPct val="90000"/>
              </a:lnSpc>
              <a:spcBef>
                <a:spcPts val="0"/>
              </a:spcBef>
              <a:spcAft>
                <a:spcPts val="0"/>
              </a:spcAft>
              <a:buSzPts val="998"/>
              <a:buNone/>
            </a:pPr>
            <a:r>
              <a:t/>
            </a:r>
            <a:endParaRPr sz="1800"/>
          </a:p>
          <a:p>
            <a:pPr indent="0" lvl="0" marL="0" rtl="0" algn="l">
              <a:lnSpc>
                <a:spcPct val="90000"/>
              </a:lnSpc>
              <a:spcBef>
                <a:spcPts val="0"/>
              </a:spcBef>
              <a:spcAft>
                <a:spcPts val="0"/>
              </a:spcAft>
              <a:buSzPts val="998"/>
              <a:buNone/>
            </a:pPr>
            <a:r>
              <a:rPr lang="fr-CA" sz="1800"/>
              <a:t>Sur la plateforme d’échange </a:t>
            </a:r>
            <a:r>
              <a:rPr lang="fr-CA" sz="1800" u="sng">
                <a:solidFill>
                  <a:schemeClr val="hlink"/>
                </a:solidFill>
                <a:hlinkClick r:id="rId3"/>
              </a:rPr>
              <a:t>GeoGebra.org</a:t>
            </a:r>
            <a:r>
              <a:rPr lang="fr-CA" sz="1800"/>
              <a:t>, des enseignants de partout dans le monde partagent gracieusement leur travail. C’est en toute légalité que vous pouvez utiliser, organiser et modifier ce qui est partagé afin d’offrir une séquence d’activités personnalisée à vos élèves.</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0" name="Shape 930"/>
        <p:cNvGrpSpPr/>
        <p:nvPr/>
      </p:nvGrpSpPr>
      <p:grpSpPr>
        <a:xfrm>
          <a:off x="0" y="0"/>
          <a:ext cx="0" cy="0"/>
          <a:chOff x="0" y="0"/>
          <a:chExt cx="0" cy="0"/>
        </a:xfrm>
      </p:grpSpPr>
      <p:sp>
        <p:nvSpPr>
          <p:cNvPr id="931" name="Google Shape;931;p57"/>
          <p:cNvSpPr txBox="1"/>
          <p:nvPr>
            <p:ph type="title"/>
          </p:nvPr>
        </p:nvSpPr>
        <p:spPr>
          <a:xfrm>
            <a:off x="508000" y="404400"/>
            <a:ext cx="6447600" cy="6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fr-CA" sz="3000"/>
              <a:t>Votre réseau</a:t>
            </a:r>
            <a:endParaRPr sz="3000"/>
          </a:p>
        </p:txBody>
      </p:sp>
      <p:pic>
        <p:nvPicPr>
          <p:cNvPr id="932" name="Google Shape;932;p57"/>
          <p:cNvPicPr preferRelativeResize="0"/>
          <p:nvPr/>
        </p:nvPicPr>
        <p:blipFill rotWithShape="1">
          <a:blip r:embed="rId3">
            <a:alphaModFix/>
          </a:blip>
          <a:srcRect b="0" l="0" r="0" t="0"/>
          <a:stretch/>
        </p:blipFill>
        <p:spPr>
          <a:xfrm>
            <a:off x="507998" y="1054512"/>
            <a:ext cx="3760376" cy="1992624"/>
          </a:xfrm>
          <a:prstGeom prst="rect">
            <a:avLst/>
          </a:prstGeom>
          <a:noFill/>
          <a:ln>
            <a:noFill/>
          </a:ln>
          <a:effectLst>
            <a:outerShdw blurRad="57150" rotWithShape="0" algn="bl" dir="5400000" dist="19050">
              <a:srgbClr val="000000">
                <a:alpha val="50000"/>
              </a:srgbClr>
            </a:outerShdw>
          </a:effectLst>
        </p:spPr>
      </p:pic>
      <p:pic>
        <p:nvPicPr>
          <p:cNvPr id="933" name="Google Shape;933;p57"/>
          <p:cNvPicPr preferRelativeResize="0"/>
          <p:nvPr/>
        </p:nvPicPr>
        <p:blipFill rotWithShape="1">
          <a:blip r:embed="rId4">
            <a:alphaModFix/>
          </a:blip>
          <a:srcRect b="0" l="0" r="0" t="0"/>
          <a:stretch/>
        </p:blipFill>
        <p:spPr>
          <a:xfrm>
            <a:off x="5896475" y="1054500"/>
            <a:ext cx="2298525" cy="1584350"/>
          </a:xfrm>
          <a:prstGeom prst="rect">
            <a:avLst/>
          </a:prstGeom>
          <a:noFill/>
          <a:ln>
            <a:noFill/>
          </a:ln>
          <a:effectLst>
            <a:outerShdw blurRad="57150" rotWithShape="0" algn="bl" dir="5400000" dist="19050">
              <a:srgbClr val="000000">
                <a:alpha val="49803"/>
              </a:srgbClr>
            </a:outerShdw>
          </a:effectLst>
        </p:spPr>
      </p:pic>
      <p:pic>
        <p:nvPicPr>
          <p:cNvPr id="934" name="Google Shape;934;p57"/>
          <p:cNvPicPr preferRelativeResize="0"/>
          <p:nvPr/>
        </p:nvPicPr>
        <p:blipFill rotWithShape="1">
          <a:blip r:embed="rId5">
            <a:alphaModFix/>
          </a:blip>
          <a:srcRect b="0" l="0" r="0" t="0"/>
          <a:stretch/>
        </p:blipFill>
        <p:spPr>
          <a:xfrm>
            <a:off x="6493674" y="2786775"/>
            <a:ext cx="1701325" cy="2125275"/>
          </a:xfrm>
          <a:prstGeom prst="rect">
            <a:avLst/>
          </a:prstGeom>
          <a:noFill/>
          <a:ln>
            <a:noFill/>
          </a:ln>
          <a:effectLst>
            <a:outerShdw blurRad="57150" rotWithShape="0" algn="bl" dir="5400000" dist="19050">
              <a:srgbClr val="000000">
                <a:alpha val="50000"/>
              </a:srgbClr>
            </a:outerShdw>
          </a:effectLst>
        </p:spPr>
      </p:pic>
      <p:pic>
        <p:nvPicPr>
          <p:cNvPr id="935" name="Google Shape;935;p57"/>
          <p:cNvPicPr preferRelativeResize="0"/>
          <p:nvPr/>
        </p:nvPicPr>
        <p:blipFill rotWithShape="1">
          <a:blip r:embed="rId6">
            <a:alphaModFix/>
          </a:blip>
          <a:srcRect b="0" l="0" r="0" t="0"/>
          <a:stretch/>
        </p:blipFill>
        <p:spPr>
          <a:xfrm>
            <a:off x="508005" y="3327700"/>
            <a:ext cx="3364270" cy="158435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9" name="Shape 939"/>
        <p:cNvGrpSpPr/>
        <p:nvPr/>
      </p:nvGrpSpPr>
      <p:grpSpPr>
        <a:xfrm>
          <a:off x="0" y="0"/>
          <a:ext cx="0" cy="0"/>
          <a:chOff x="0" y="0"/>
          <a:chExt cx="0" cy="0"/>
        </a:xfrm>
      </p:grpSpPr>
      <p:sp>
        <p:nvSpPr>
          <p:cNvPr id="940" name="Google Shape;940;p58"/>
          <p:cNvSpPr txBox="1"/>
          <p:nvPr>
            <p:ph type="title"/>
          </p:nvPr>
        </p:nvSpPr>
        <p:spPr>
          <a:xfrm>
            <a:off x="543925" y="394375"/>
            <a:ext cx="6447600" cy="60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3000"/>
              <a:t>Travailler à plusieurs sur un livret</a:t>
            </a:r>
            <a:endParaRPr sz="3000"/>
          </a:p>
        </p:txBody>
      </p:sp>
      <p:pic>
        <p:nvPicPr>
          <p:cNvPr id="941" name="Google Shape;941;p58"/>
          <p:cNvPicPr preferRelativeResize="0"/>
          <p:nvPr/>
        </p:nvPicPr>
        <p:blipFill rotWithShape="1">
          <a:blip r:embed="rId3">
            <a:alphaModFix/>
          </a:blip>
          <a:srcRect b="0" l="0" r="0" t="0"/>
          <a:stretch/>
        </p:blipFill>
        <p:spPr>
          <a:xfrm>
            <a:off x="543917" y="1039025"/>
            <a:ext cx="1660124" cy="3111966"/>
          </a:xfrm>
          <a:prstGeom prst="rect">
            <a:avLst/>
          </a:prstGeom>
          <a:noFill/>
          <a:ln>
            <a:noFill/>
          </a:ln>
          <a:effectLst>
            <a:outerShdw blurRad="50800" rotWithShape="0" algn="tl" dir="2700000" dist="38100">
              <a:srgbClr val="000000">
                <a:alpha val="40000"/>
              </a:srgbClr>
            </a:outerShdw>
          </a:effectLst>
        </p:spPr>
      </p:pic>
      <p:pic>
        <p:nvPicPr>
          <p:cNvPr id="942" name="Google Shape;942;p58"/>
          <p:cNvPicPr preferRelativeResize="0"/>
          <p:nvPr/>
        </p:nvPicPr>
        <p:blipFill rotWithShape="1">
          <a:blip r:embed="rId4">
            <a:alphaModFix/>
          </a:blip>
          <a:srcRect b="17571" l="0" r="0" t="23519"/>
          <a:stretch/>
        </p:blipFill>
        <p:spPr>
          <a:xfrm>
            <a:off x="2852530" y="3900007"/>
            <a:ext cx="3547757" cy="511729"/>
          </a:xfrm>
          <a:prstGeom prst="rect">
            <a:avLst/>
          </a:prstGeom>
          <a:noFill/>
          <a:ln>
            <a:noFill/>
          </a:ln>
          <a:effectLst>
            <a:outerShdw blurRad="50800" rotWithShape="0" algn="tl" dir="2700000" dist="38100">
              <a:srgbClr val="000000">
                <a:alpha val="40000"/>
              </a:srgbClr>
            </a:outerShdw>
          </a:effectLst>
        </p:spPr>
      </p:pic>
      <p:pic>
        <p:nvPicPr>
          <p:cNvPr id="943" name="Google Shape;943;p58"/>
          <p:cNvPicPr preferRelativeResize="0"/>
          <p:nvPr/>
        </p:nvPicPr>
        <p:blipFill rotWithShape="1">
          <a:blip r:embed="rId5">
            <a:alphaModFix/>
          </a:blip>
          <a:srcRect b="0" l="0" r="0" t="0"/>
          <a:stretch/>
        </p:blipFill>
        <p:spPr>
          <a:xfrm>
            <a:off x="4367589" y="1039018"/>
            <a:ext cx="4151632" cy="2558076"/>
          </a:xfrm>
          <a:prstGeom prst="rect">
            <a:avLst/>
          </a:prstGeom>
          <a:noFill/>
          <a:ln>
            <a:noFill/>
          </a:ln>
          <a:effectLst>
            <a:outerShdw blurRad="50800" rotWithShape="0" algn="tl" dir="2700000" dist="38100">
              <a:srgbClr val="000000">
                <a:alpha val="40000"/>
              </a:srgbClr>
            </a:outerShdw>
          </a:effectLst>
        </p:spPr>
      </p:pic>
      <p:cxnSp>
        <p:nvCxnSpPr>
          <p:cNvPr id="944" name="Google Shape;944;p58"/>
          <p:cNvCxnSpPr>
            <a:stCxn id="942" idx="0"/>
          </p:cNvCxnSpPr>
          <p:nvPr/>
        </p:nvCxnSpPr>
        <p:spPr>
          <a:xfrm flipH="1" rot="10800000">
            <a:off x="4626409" y="3255007"/>
            <a:ext cx="826500" cy="645000"/>
          </a:xfrm>
          <a:prstGeom prst="straightConnector1">
            <a:avLst/>
          </a:prstGeom>
          <a:noFill/>
          <a:ln cap="flat" cmpd="sng" w="38100">
            <a:solidFill>
              <a:srgbClr val="C41E1F"/>
            </a:solidFill>
            <a:prstDash val="solid"/>
            <a:round/>
            <a:headEnd len="sm" w="sm" type="none"/>
            <a:tailEnd len="med" w="med" type="triangle"/>
          </a:ln>
          <a:effectLst>
            <a:outerShdw blurRad="50800" rotWithShape="0" algn="tl" dir="2700000" dist="38100">
              <a:srgbClr val="000000">
                <a:alpha val="40000"/>
              </a:srgbClr>
            </a:outerShdw>
          </a:effectLst>
        </p:spPr>
      </p:cxnSp>
      <p:cxnSp>
        <p:nvCxnSpPr>
          <p:cNvPr id="945" name="Google Shape;945;p58"/>
          <p:cNvCxnSpPr>
            <a:stCxn id="946" idx="6"/>
            <a:endCxn id="942" idx="1"/>
          </p:cNvCxnSpPr>
          <p:nvPr/>
        </p:nvCxnSpPr>
        <p:spPr>
          <a:xfrm>
            <a:off x="1703289" y="3441909"/>
            <a:ext cx="1149300" cy="714000"/>
          </a:xfrm>
          <a:prstGeom prst="straightConnector1">
            <a:avLst/>
          </a:prstGeom>
          <a:noFill/>
          <a:ln cap="flat" cmpd="sng" w="38100">
            <a:solidFill>
              <a:srgbClr val="C41E1F"/>
            </a:solidFill>
            <a:prstDash val="solid"/>
            <a:round/>
            <a:headEnd len="sm" w="sm" type="none"/>
            <a:tailEnd len="med" w="med" type="triangle"/>
          </a:ln>
          <a:effectLst>
            <a:outerShdw blurRad="50800" rotWithShape="0" algn="tl" dir="2700000" dist="38100">
              <a:srgbClr val="000000">
                <a:alpha val="40000"/>
              </a:srgbClr>
            </a:outerShdw>
          </a:effectLst>
        </p:spPr>
      </p:cxnSp>
      <p:sp>
        <p:nvSpPr>
          <p:cNvPr id="946" name="Google Shape;946;p58"/>
          <p:cNvSpPr/>
          <p:nvPr/>
        </p:nvSpPr>
        <p:spPr>
          <a:xfrm>
            <a:off x="714189" y="3255009"/>
            <a:ext cx="989100" cy="373800"/>
          </a:xfrm>
          <a:prstGeom prst="ellipse">
            <a:avLst/>
          </a:prstGeom>
          <a:noFill/>
          <a:ln cap="flat" cmpd="sng" w="25400">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sp>
        <p:nvSpPr>
          <p:cNvPr id="951" name="Google Shape;951;p59"/>
          <p:cNvSpPr txBox="1"/>
          <p:nvPr>
            <p:ph type="title"/>
          </p:nvPr>
        </p:nvSpPr>
        <p:spPr>
          <a:xfrm>
            <a:off x="508000" y="457200"/>
            <a:ext cx="6894600" cy="625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3000"/>
              <a:t>Enregistrement sur son ordinateur</a:t>
            </a:r>
            <a:endParaRPr sz="3000"/>
          </a:p>
        </p:txBody>
      </p:sp>
      <p:sp>
        <p:nvSpPr>
          <p:cNvPr id="952" name="Google Shape;952;p59"/>
          <p:cNvSpPr txBox="1"/>
          <p:nvPr>
            <p:ph idx="2" type="body"/>
          </p:nvPr>
        </p:nvSpPr>
        <p:spPr>
          <a:xfrm>
            <a:off x="5665400" y="1516800"/>
            <a:ext cx="3181500" cy="21099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fr-CA" sz="2000"/>
              <a:t>Peut être utile pour l’utilisation hors-ligne (carcéral) ou pour voir comment l’activité est construite. </a:t>
            </a:r>
            <a:endParaRPr sz="2000"/>
          </a:p>
          <a:p>
            <a:pPr indent="0" lvl="0" marL="0" rtl="0" algn="l">
              <a:spcBef>
                <a:spcPts val="750"/>
              </a:spcBef>
              <a:spcAft>
                <a:spcPts val="0"/>
              </a:spcAft>
              <a:buNone/>
            </a:pPr>
            <a:r>
              <a:rPr b="1" lang="fr-CA" sz="2000"/>
              <a:t>Ne doit pas être remis en ligne.</a:t>
            </a:r>
            <a:endParaRPr b="1" sz="2000"/>
          </a:p>
        </p:txBody>
      </p:sp>
      <p:pic>
        <p:nvPicPr>
          <p:cNvPr id="953" name="Google Shape;953;p59"/>
          <p:cNvPicPr preferRelativeResize="0"/>
          <p:nvPr/>
        </p:nvPicPr>
        <p:blipFill>
          <a:blip r:embed="rId3">
            <a:alphaModFix/>
          </a:blip>
          <a:stretch>
            <a:fillRect/>
          </a:stretch>
        </p:blipFill>
        <p:spPr>
          <a:xfrm>
            <a:off x="507999" y="1142575"/>
            <a:ext cx="4789125" cy="2759050"/>
          </a:xfrm>
          <a:prstGeom prst="rect">
            <a:avLst/>
          </a:prstGeom>
          <a:noFill/>
          <a:ln>
            <a:noFill/>
          </a:ln>
        </p:spPr>
      </p:pic>
      <p:sp>
        <p:nvSpPr>
          <p:cNvPr id="954" name="Google Shape;954;p59"/>
          <p:cNvSpPr/>
          <p:nvPr/>
        </p:nvSpPr>
        <p:spPr>
          <a:xfrm>
            <a:off x="607225" y="2170425"/>
            <a:ext cx="4348200" cy="5409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Google Shape;959;p60"/>
          <p:cNvSpPr txBox="1"/>
          <p:nvPr>
            <p:ph type="ctrTitle"/>
          </p:nvPr>
        </p:nvSpPr>
        <p:spPr>
          <a:xfrm>
            <a:off x="3210935" y="1661762"/>
            <a:ext cx="5301600" cy="1159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3000"/>
              <a:buFont typeface="Trebuchet MS"/>
              <a:buNone/>
            </a:pPr>
            <a:r>
              <a:rPr lang="fr-CA"/>
              <a:t>Les applications</a:t>
            </a:r>
            <a:endParaRPr/>
          </a:p>
        </p:txBody>
      </p:sp>
      <p:sp>
        <p:nvSpPr>
          <p:cNvPr id="960" name="Google Shape;960;p60"/>
          <p:cNvSpPr txBox="1"/>
          <p:nvPr>
            <p:ph idx="1" type="subTitle"/>
          </p:nvPr>
        </p:nvSpPr>
        <p:spPr>
          <a:xfrm>
            <a:off x="3210935" y="2980852"/>
            <a:ext cx="5301600" cy="784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r>
              <a:rPr lang="fr-CA"/>
              <a:t>Survol de quelques applications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sp>
        <p:nvSpPr>
          <p:cNvPr id="965" name="Google Shape;965;p61"/>
          <p:cNvSpPr txBox="1"/>
          <p:nvPr>
            <p:ph type="title"/>
          </p:nvPr>
        </p:nvSpPr>
        <p:spPr>
          <a:xfrm>
            <a:off x="311700" y="315925"/>
            <a:ext cx="6283500" cy="6792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Applications en ligne</a:t>
            </a:r>
            <a:endParaRPr sz="3000"/>
          </a:p>
        </p:txBody>
      </p:sp>
      <p:sp>
        <p:nvSpPr>
          <p:cNvPr id="966" name="Google Shape;966;p61"/>
          <p:cNvSpPr txBox="1"/>
          <p:nvPr>
            <p:ph idx="1" type="body"/>
          </p:nvPr>
        </p:nvSpPr>
        <p:spPr>
          <a:xfrm>
            <a:off x="441225" y="1147225"/>
            <a:ext cx="3446700" cy="2874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1800"/>
              <a:t>Géométrie</a:t>
            </a:r>
            <a:endParaRPr sz="1800"/>
          </a:p>
          <a:p>
            <a:pPr indent="-342900" lvl="0" marL="457200" rtl="0" algn="l">
              <a:lnSpc>
                <a:spcPct val="115000"/>
              </a:lnSpc>
              <a:spcBef>
                <a:spcPts val="0"/>
              </a:spcBef>
              <a:spcAft>
                <a:spcPts val="0"/>
              </a:spcAft>
              <a:buSzPts val="1800"/>
              <a:buChar char="•"/>
            </a:pPr>
            <a:r>
              <a:rPr lang="fr-CA" sz="1800"/>
              <a:t>Calculatrice Graphique</a:t>
            </a:r>
            <a:endParaRPr sz="1800"/>
          </a:p>
          <a:p>
            <a:pPr indent="-342900" lvl="0" marL="457200" rtl="0" algn="l">
              <a:lnSpc>
                <a:spcPct val="115000"/>
              </a:lnSpc>
              <a:spcBef>
                <a:spcPts val="0"/>
              </a:spcBef>
              <a:spcAft>
                <a:spcPts val="0"/>
              </a:spcAft>
              <a:buSzPts val="1800"/>
              <a:buChar char="•"/>
            </a:pPr>
            <a:r>
              <a:rPr lang="fr-CA" sz="1800"/>
              <a:t>GeoGebra Classique</a:t>
            </a:r>
            <a:endParaRPr sz="1800"/>
          </a:p>
          <a:p>
            <a:pPr indent="-342900" lvl="0" marL="457200" rtl="0" algn="l">
              <a:lnSpc>
                <a:spcPct val="115000"/>
              </a:lnSpc>
              <a:spcBef>
                <a:spcPts val="0"/>
              </a:spcBef>
              <a:spcAft>
                <a:spcPts val="0"/>
              </a:spcAft>
              <a:buSzPts val="1800"/>
              <a:buChar char="•"/>
            </a:pPr>
            <a:r>
              <a:rPr lang="fr-CA" sz="1800"/>
              <a:t>Calculatrice 3D</a:t>
            </a:r>
            <a:endParaRPr sz="1800"/>
          </a:p>
          <a:p>
            <a:pPr indent="-342900" lvl="0" marL="457200" rtl="0" algn="l">
              <a:lnSpc>
                <a:spcPct val="115000"/>
              </a:lnSpc>
              <a:spcBef>
                <a:spcPts val="0"/>
              </a:spcBef>
              <a:spcAft>
                <a:spcPts val="0"/>
              </a:spcAft>
              <a:buSzPts val="1800"/>
              <a:buChar char="•"/>
            </a:pPr>
            <a:r>
              <a:rPr lang="fr-CA" sz="1800"/>
              <a:t>Calculatrice Scientifique</a:t>
            </a:r>
            <a:endParaRPr sz="1800"/>
          </a:p>
          <a:p>
            <a:pPr indent="-342900" lvl="0" marL="457200" rtl="0" algn="l">
              <a:lnSpc>
                <a:spcPct val="115000"/>
              </a:lnSpc>
              <a:spcBef>
                <a:spcPts val="0"/>
              </a:spcBef>
              <a:spcAft>
                <a:spcPts val="0"/>
              </a:spcAft>
              <a:buSzPts val="1800"/>
              <a:buChar char="•"/>
            </a:pPr>
            <a:r>
              <a:rPr lang="fr-CA" sz="1800"/>
              <a:t>Calculatrice Formelle</a:t>
            </a:r>
            <a:endParaRPr sz="1800"/>
          </a:p>
          <a:p>
            <a:pPr indent="-342900" lvl="0" marL="457200" rtl="0" algn="l">
              <a:lnSpc>
                <a:spcPct val="115000"/>
              </a:lnSpc>
              <a:spcBef>
                <a:spcPts val="0"/>
              </a:spcBef>
              <a:spcAft>
                <a:spcPts val="0"/>
              </a:spcAft>
              <a:buSzPts val="1800"/>
              <a:buChar char="•"/>
            </a:pPr>
            <a:r>
              <a:rPr lang="fr-CA" sz="1800">
                <a:solidFill>
                  <a:srgbClr val="7F7F7F"/>
                </a:solidFill>
              </a:rPr>
              <a:t>Notes</a:t>
            </a:r>
            <a:endParaRPr sz="1800">
              <a:solidFill>
                <a:srgbClr val="7F7F7F"/>
              </a:solidFill>
            </a:endParaRPr>
          </a:p>
          <a:p>
            <a:pPr indent="-342900" lvl="0" marL="457200" rtl="0" algn="l">
              <a:lnSpc>
                <a:spcPct val="115000"/>
              </a:lnSpc>
              <a:spcBef>
                <a:spcPts val="0"/>
              </a:spcBef>
              <a:spcAft>
                <a:spcPts val="0"/>
              </a:spcAft>
              <a:buSzPts val="1800"/>
              <a:buChar char="•"/>
            </a:pPr>
            <a:r>
              <a:rPr lang="fr-CA" sz="1800">
                <a:solidFill>
                  <a:srgbClr val="7F7F7F"/>
                </a:solidFill>
              </a:rPr>
              <a:t>Probabilité (postsecondaire)</a:t>
            </a:r>
            <a:endParaRPr sz="1800">
              <a:solidFill>
                <a:srgbClr val="7F7F7F"/>
              </a:solidFill>
            </a:endParaRPr>
          </a:p>
        </p:txBody>
      </p:sp>
      <p:pic>
        <p:nvPicPr>
          <p:cNvPr id="967" name="Google Shape;967;p61"/>
          <p:cNvPicPr preferRelativeResize="0"/>
          <p:nvPr/>
        </p:nvPicPr>
        <p:blipFill rotWithShape="1">
          <a:blip r:embed="rId3">
            <a:alphaModFix/>
          </a:blip>
          <a:srcRect b="0" l="0" r="0" t="0"/>
          <a:stretch/>
        </p:blipFill>
        <p:spPr>
          <a:xfrm>
            <a:off x="3887988" y="3288250"/>
            <a:ext cx="3959224" cy="1752899"/>
          </a:xfrm>
          <a:prstGeom prst="rect">
            <a:avLst/>
          </a:prstGeom>
          <a:noFill/>
          <a:ln>
            <a:noFill/>
          </a:ln>
          <a:effectLst>
            <a:outerShdw blurRad="57150" rotWithShape="0" algn="bl" dir="5400000" dist="19050">
              <a:srgbClr val="000000">
                <a:alpha val="49803"/>
              </a:srgbClr>
            </a:outerShdw>
          </a:effectLst>
        </p:spPr>
      </p:pic>
      <p:pic>
        <p:nvPicPr>
          <p:cNvPr id="968" name="Google Shape;968;p61"/>
          <p:cNvPicPr preferRelativeResize="0"/>
          <p:nvPr/>
        </p:nvPicPr>
        <p:blipFill rotWithShape="1">
          <a:blip r:embed="rId4">
            <a:alphaModFix/>
          </a:blip>
          <a:srcRect b="0" l="0" r="0" t="0"/>
          <a:stretch/>
        </p:blipFill>
        <p:spPr>
          <a:xfrm rot="787411">
            <a:off x="4588662" y="1439876"/>
            <a:ext cx="2557875" cy="140367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pic>
        <p:nvPicPr>
          <p:cNvPr id="973" name="Google Shape;973;p62">
            <a:hlinkClick r:id="rId3"/>
          </p:cNvPr>
          <p:cNvPicPr preferRelativeResize="0"/>
          <p:nvPr/>
        </p:nvPicPr>
        <p:blipFill rotWithShape="1">
          <a:blip r:embed="rId4">
            <a:alphaModFix/>
          </a:blip>
          <a:srcRect b="0" l="0" r="0" t="0"/>
          <a:stretch/>
        </p:blipFill>
        <p:spPr>
          <a:xfrm>
            <a:off x="1724474" y="331536"/>
            <a:ext cx="5695049" cy="448042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7" name="Shape 977"/>
        <p:cNvGrpSpPr/>
        <p:nvPr/>
      </p:nvGrpSpPr>
      <p:grpSpPr>
        <a:xfrm>
          <a:off x="0" y="0"/>
          <a:ext cx="0" cy="0"/>
          <a:chOff x="0" y="0"/>
          <a:chExt cx="0" cy="0"/>
        </a:xfrm>
      </p:grpSpPr>
      <p:sp>
        <p:nvSpPr>
          <p:cNvPr id="978" name="Google Shape;978;p63"/>
          <p:cNvSpPr txBox="1"/>
          <p:nvPr>
            <p:ph type="title"/>
          </p:nvPr>
        </p:nvSpPr>
        <p:spPr>
          <a:xfrm>
            <a:off x="747925" y="225025"/>
            <a:ext cx="6140400" cy="713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fr-CA" sz="3000"/>
              <a:t>Sauvegarde</a:t>
            </a:r>
            <a:endParaRPr sz="3000"/>
          </a:p>
        </p:txBody>
      </p:sp>
      <p:sp>
        <p:nvSpPr>
          <p:cNvPr id="979" name="Google Shape;979;p63"/>
          <p:cNvSpPr txBox="1"/>
          <p:nvPr>
            <p:ph idx="2" type="body"/>
          </p:nvPr>
        </p:nvSpPr>
        <p:spPr>
          <a:xfrm>
            <a:off x="3112900" y="1262075"/>
            <a:ext cx="4017600" cy="106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800"/>
              <a:t>Les ressources créées avec les applications en ligne sont enregistrées comme activités dans notre profil.</a:t>
            </a:r>
            <a:endParaRPr sz="1800"/>
          </a:p>
        </p:txBody>
      </p:sp>
      <p:pic>
        <p:nvPicPr>
          <p:cNvPr id="980" name="Google Shape;980;p63"/>
          <p:cNvPicPr preferRelativeResize="0"/>
          <p:nvPr/>
        </p:nvPicPr>
        <p:blipFill rotWithShape="1">
          <a:blip r:embed="rId3">
            <a:alphaModFix/>
          </a:blip>
          <a:srcRect b="0" l="0" r="0" t="0"/>
          <a:stretch/>
        </p:blipFill>
        <p:spPr>
          <a:xfrm>
            <a:off x="452550" y="1262063"/>
            <a:ext cx="2247900" cy="2619375"/>
          </a:xfrm>
          <a:prstGeom prst="rect">
            <a:avLst/>
          </a:prstGeom>
          <a:noFill/>
          <a:ln>
            <a:noFill/>
          </a:ln>
          <a:effectLst>
            <a:outerShdw blurRad="57150" rotWithShape="0" algn="bl" dir="5400000" dist="19050">
              <a:srgbClr val="000000">
                <a:alpha val="50000"/>
              </a:srgbClr>
            </a:outerShdw>
          </a:effectLst>
        </p:spPr>
      </p:pic>
      <p:pic>
        <p:nvPicPr>
          <p:cNvPr id="981" name="Google Shape;981;p63"/>
          <p:cNvPicPr preferRelativeResize="0"/>
          <p:nvPr/>
        </p:nvPicPr>
        <p:blipFill rotWithShape="1">
          <a:blip r:embed="rId4">
            <a:alphaModFix/>
          </a:blip>
          <a:srcRect b="0" l="0" r="0" t="0"/>
          <a:stretch/>
        </p:blipFill>
        <p:spPr>
          <a:xfrm>
            <a:off x="5652163" y="2510075"/>
            <a:ext cx="1804275" cy="2351216"/>
          </a:xfrm>
          <a:prstGeom prst="rect">
            <a:avLst/>
          </a:prstGeom>
          <a:noFill/>
          <a:ln>
            <a:noFill/>
          </a:ln>
          <a:effectLst>
            <a:outerShdw blurRad="57150" rotWithShape="0" algn="bl" dir="5400000" dist="19050">
              <a:srgbClr val="000000">
                <a:alpha val="50000"/>
              </a:srgbClr>
            </a:outerShdw>
          </a:effectLst>
        </p:spPr>
      </p:pic>
      <p:sp>
        <p:nvSpPr>
          <p:cNvPr id="982" name="Google Shape;982;p63"/>
          <p:cNvSpPr txBox="1"/>
          <p:nvPr/>
        </p:nvSpPr>
        <p:spPr>
          <a:xfrm>
            <a:off x="452550" y="4005700"/>
            <a:ext cx="4789500" cy="77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fr-CA" sz="1800" u="none" cap="none" strike="noStrike">
                <a:solidFill>
                  <a:srgbClr val="000000"/>
                </a:solidFill>
                <a:latin typeface="Dosis"/>
                <a:ea typeface="Dosis"/>
                <a:cs typeface="Dosis"/>
                <a:sym typeface="Dosis"/>
              </a:rPr>
              <a:t>On peut ensuite les bonifier et les ajouter à un livret.</a:t>
            </a:r>
            <a:endParaRPr i="0" sz="1800" u="none" cap="none" strike="noStrike">
              <a:solidFill>
                <a:srgbClr val="000000"/>
              </a:solidFill>
              <a:latin typeface="Dosis"/>
              <a:ea typeface="Dosis"/>
              <a:cs typeface="Dosis"/>
              <a:sym typeface="Dosi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Google Shape;987;p64"/>
          <p:cNvSpPr txBox="1"/>
          <p:nvPr>
            <p:ph type="title"/>
          </p:nvPr>
        </p:nvSpPr>
        <p:spPr>
          <a:xfrm>
            <a:off x="508000" y="325925"/>
            <a:ext cx="5203500" cy="743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Géométrie</a:t>
            </a:r>
            <a:endParaRPr sz="3000"/>
          </a:p>
        </p:txBody>
      </p:sp>
      <p:pic>
        <p:nvPicPr>
          <p:cNvPr id="988" name="Google Shape;988;p64"/>
          <p:cNvPicPr preferRelativeResize="0"/>
          <p:nvPr/>
        </p:nvPicPr>
        <p:blipFill rotWithShape="1">
          <a:blip r:embed="rId3">
            <a:alphaModFix/>
          </a:blip>
          <a:srcRect b="0" l="0" r="0" t="0"/>
          <a:stretch/>
        </p:blipFill>
        <p:spPr>
          <a:xfrm>
            <a:off x="7273525" y="3434925"/>
            <a:ext cx="1463501" cy="1339200"/>
          </a:xfrm>
          <a:prstGeom prst="rect">
            <a:avLst/>
          </a:prstGeom>
          <a:noFill/>
          <a:ln>
            <a:noFill/>
          </a:ln>
        </p:spPr>
      </p:pic>
      <p:sp>
        <p:nvSpPr>
          <p:cNvPr id="989" name="Google Shape;989;p64"/>
          <p:cNvSpPr txBox="1"/>
          <p:nvPr>
            <p:ph idx="1" type="body"/>
          </p:nvPr>
        </p:nvSpPr>
        <p:spPr>
          <a:xfrm>
            <a:off x="470475" y="1126825"/>
            <a:ext cx="5757000" cy="2061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fr-CA" sz="1800"/>
              <a:t>Pertinent </a:t>
            </a:r>
            <a:r>
              <a:rPr b="1" lang="fr-CA" sz="1800"/>
              <a:t>dès le primaire</a:t>
            </a:r>
            <a:r>
              <a:rPr lang="fr-CA" sz="1800"/>
              <a:t>;</a:t>
            </a:r>
            <a:endParaRPr sz="1800"/>
          </a:p>
          <a:p>
            <a:pPr indent="-342900" lvl="0" marL="457200" rtl="0" algn="l">
              <a:lnSpc>
                <a:spcPct val="100000"/>
              </a:lnSpc>
              <a:spcBef>
                <a:spcPts val="600"/>
              </a:spcBef>
              <a:spcAft>
                <a:spcPts val="0"/>
              </a:spcAft>
              <a:buSzPts val="1800"/>
              <a:buChar char="•"/>
            </a:pPr>
            <a:r>
              <a:rPr lang="fr-CA" sz="1800"/>
              <a:t>Deux fenêtres, soit Algèbre et Outils en plus de la fenêtre graphique;</a:t>
            </a:r>
            <a:endParaRPr sz="1800"/>
          </a:p>
          <a:p>
            <a:pPr indent="-342900" lvl="0" marL="457200" rtl="0" algn="l">
              <a:lnSpc>
                <a:spcPct val="100000"/>
              </a:lnSpc>
              <a:spcBef>
                <a:spcPts val="600"/>
              </a:spcBef>
              <a:spcAft>
                <a:spcPts val="0"/>
              </a:spcAft>
              <a:buSzPts val="1800"/>
              <a:buChar char="•"/>
            </a:pPr>
            <a:r>
              <a:rPr lang="fr-CA" sz="1800"/>
              <a:t>Fenêtre graphique sans axes ni grille en affichage par défaut, (peut être configurée);</a:t>
            </a:r>
            <a:endParaRPr sz="1800"/>
          </a:p>
          <a:p>
            <a:pPr indent="-342900" lvl="0" marL="457200" rtl="0" algn="l">
              <a:lnSpc>
                <a:spcPct val="100000"/>
              </a:lnSpc>
              <a:spcBef>
                <a:spcPts val="600"/>
              </a:spcBef>
              <a:spcAft>
                <a:spcPts val="600"/>
              </a:spcAft>
              <a:buSzPts val="1800"/>
              <a:buChar char="•"/>
            </a:pPr>
            <a:r>
              <a:rPr lang="fr-CA" sz="1800"/>
              <a:t>Accès aux claviers et aux commandes.</a:t>
            </a:r>
            <a:endParaRPr sz="1800"/>
          </a:p>
        </p:txBody>
      </p:sp>
      <p:pic>
        <p:nvPicPr>
          <p:cNvPr id="990" name="Google Shape;990;p64"/>
          <p:cNvPicPr preferRelativeResize="0"/>
          <p:nvPr/>
        </p:nvPicPr>
        <p:blipFill rotWithShape="1">
          <a:blip r:embed="rId4">
            <a:alphaModFix/>
          </a:blip>
          <a:srcRect b="0" l="0" r="0" t="0"/>
          <a:stretch/>
        </p:blipFill>
        <p:spPr>
          <a:xfrm>
            <a:off x="1916413" y="3316625"/>
            <a:ext cx="2827379" cy="1782106"/>
          </a:xfrm>
          <a:prstGeom prst="rect">
            <a:avLst/>
          </a:prstGeom>
          <a:noFill/>
          <a:ln>
            <a:noFill/>
          </a:ln>
        </p:spPr>
      </p:pic>
      <p:pic>
        <p:nvPicPr>
          <p:cNvPr id="991" name="Google Shape;991;p64"/>
          <p:cNvPicPr preferRelativeResize="0"/>
          <p:nvPr/>
        </p:nvPicPr>
        <p:blipFill rotWithShape="1">
          <a:blip r:embed="rId5">
            <a:alphaModFix/>
          </a:blip>
          <a:srcRect b="0" l="0" r="0" t="0"/>
          <a:stretch/>
        </p:blipFill>
        <p:spPr>
          <a:xfrm>
            <a:off x="6068500" y="3245901"/>
            <a:ext cx="972800" cy="1717250"/>
          </a:xfrm>
          <a:prstGeom prst="rect">
            <a:avLst/>
          </a:prstGeom>
          <a:noFill/>
          <a:ln>
            <a:noFill/>
          </a:ln>
        </p:spPr>
      </p:pic>
      <p:pic>
        <p:nvPicPr>
          <p:cNvPr id="992" name="Google Shape;992;p64"/>
          <p:cNvPicPr preferRelativeResize="0"/>
          <p:nvPr/>
        </p:nvPicPr>
        <p:blipFill rotWithShape="1">
          <a:blip r:embed="rId6">
            <a:alphaModFix/>
          </a:blip>
          <a:srcRect b="0" l="0" r="0" t="0"/>
          <a:stretch/>
        </p:blipFill>
        <p:spPr>
          <a:xfrm>
            <a:off x="6314211" y="703937"/>
            <a:ext cx="2422821" cy="24064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6" name="Shape 996"/>
        <p:cNvGrpSpPr/>
        <p:nvPr/>
      </p:nvGrpSpPr>
      <p:grpSpPr>
        <a:xfrm>
          <a:off x="0" y="0"/>
          <a:ext cx="0" cy="0"/>
          <a:chOff x="0" y="0"/>
          <a:chExt cx="0" cy="0"/>
        </a:xfrm>
      </p:grpSpPr>
      <p:sp>
        <p:nvSpPr>
          <p:cNvPr id="997" name="Google Shape;997;p65"/>
          <p:cNvSpPr txBox="1"/>
          <p:nvPr>
            <p:ph idx="4294967295" type="title"/>
          </p:nvPr>
        </p:nvSpPr>
        <p:spPr>
          <a:xfrm>
            <a:off x="362550" y="250276"/>
            <a:ext cx="5534700" cy="624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Calculatrice graphique</a:t>
            </a:r>
            <a:endParaRPr sz="3000"/>
          </a:p>
        </p:txBody>
      </p:sp>
      <p:sp>
        <p:nvSpPr>
          <p:cNvPr id="998" name="Google Shape;998;p65"/>
          <p:cNvSpPr txBox="1"/>
          <p:nvPr>
            <p:ph idx="4294967295" type="body"/>
          </p:nvPr>
        </p:nvSpPr>
        <p:spPr>
          <a:xfrm>
            <a:off x="188325" y="924825"/>
            <a:ext cx="4645200" cy="15426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fr-CA" sz="1400">
                <a:latin typeface="Century Gothic"/>
                <a:ea typeface="Century Gothic"/>
                <a:cs typeface="Century Gothic"/>
                <a:sym typeface="Century Gothic"/>
              </a:rPr>
              <a:t>Conçue pour l’étude des </a:t>
            </a:r>
            <a:r>
              <a:rPr b="1" lang="fr-CA" sz="1400">
                <a:latin typeface="Century Gothic"/>
                <a:ea typeface="Century Gothic"/>
                <a:cs typeface="Century Gothic"/>
                <a:sym typeface="Century Gothic"/>
              </a:rPr>
              <a:t>fonctions </a:t>
            </a:r>
            <a:r>
              <a:rPr lang="fr-CA" sz="1400">
                <a:latin typeface="Century Gothic"/>
                <a:ea typeface="Century Gothic"/>
                <a:cs typeface="Century Gothic"/>
                <a:sym typeface="Century Gothic"/>
              </a:rPr>
              <a:t>et des </a:t>
            </a:r>
            <a:r>
              <a:rPr b="1" lang="fr-CA" sz="1400">
                <a:latin typeface="Century Gothic"/>
                <a:ea typeface="Century Gothic"/>
                <a:cs typeface="Century Gothic"/>
                <a:sym typeface="Century Gothic"/>
              </a:rPr>
              <a:t>relations </a:t>
            </a:r>
            <a:r>
              <a:rPr lang="fr-CA" sz="1400">
                <a:latin typeface="Century Gothic"/>
                <a:ea typeface="Century Gothic"/>
                <a:cs typeface="Century Gothic"/>
                <a:sym typeface="Century Gothic"/>
              </a:rPr>
              <a:t>(à partir du troisième secondaire);</a:t>
            </a:r>
            <a:endParaRPr sz="1600">
              <a:latin typeface="Century Gothic"/>
              <a:ea typeface="Century Gothic"/>
              <a:cs typeface="Century Gothic"/>
              <a:sym typeface="Century Gothic"/>
            </a:endParaRPr>
          </a:p>
          <a:p>
            <a:pPr indent="-330200" lvl="0" marL="457200" rtl="0" algn="l">
              <a:lnSpc>
                <a:spcPct val="100000"/>
              </a:lnSpc>
              <a:spcBef>
                <a:spcPts val="600"/>
              </a:spcBef>
              <a:spcAft>
                <a:spcPts val="0"/>
              </a:spcAft>
              <a:buSzPts val="1600"/>
              <a:buChar char="•"/>
            </a:pPr>
            <a:r>
              <a:rPr lang="fr-CA" sz="1400">
                <a:latin typeface="Century Gothic"/>
                <a:ea typeface="Century Gothic"/>
                <a:cs typeface="Century Gothic"/>
                <a:sym typeface="Century Gothic"/>
              </a:rPr>
              <a:t>Trois fenêtres, soit Algèbre, Outils et Tableau en plus de la fenêtre graphique;</a:t>
            </a:r>
            <a:endParaRPr sz="1600">
              <a:latin typeface="Century Gothic"/>
              <a:ea typeface="Century Gothic"/>
              <a:cs typeface="Century Gothic"/>
              <a:sym typeface="Century Gothic"/>
            </a:endParaRPr>
          </a:p>
          <a:p>
            <a:pPr indent="-330200" lvl="0" marL="457200" rtl="0" algn="l">
              <a:lnSpc>
                <a:spcPct val="100000"/>
              </a:lnSpc>
              <a:spcBef>
                <a:spcPts val="600"/>
              </a:spcBef>
              <a:spcAft>
                <a:spcPts val="600"/>
              </a:spcAft>
              <a:buSzPts val="1600"/>
              <a:buChar char="•"/>
            </a:pPr>
            <a:r>
              <a:rPr lang="fr-CA" sz="1400">
                <a:latin typeface="Century Gothic"/>
                <a:ea typeface="Century Gothic"/>
                <a:cs typeface="Century Gothic"/>
                <a:sym typeface="Century Gothic"/>
              </a:rPr>
              <a:t>Quatre claviers et nombreuses commandes.</a:t>
            </a:r>
            <a:endParaRPr sz="1400">
              <a:latin typeface="Century Gothic"/>
              <a:ea typeface="Century Gothic"/>
              <a:cs typeface="Century Gothic"/>
              <a:sym typeface="Century Gothic"/>
            </a:endParaRPr>
          </a:p>
        </p:txBody>
      </p:sp>
      <p:pic>
        <p:nvPicPr>
          <p:cNvPr id="999" name="Google Shape;999;p65"/>
          <p:cNvPicPr preferRelativeResize="0"/>
          <p:nvPr/>
        </p:nvPicPr>
        <p:blipFill rotWithShape="1">
          <a:blip r:embed="rId3">
            <a:alphaModFix/>
          </a:blip>
          <a:srcRect b="0" l="0" r="0" t="0"/>
          <a:stretch/>
        </p:blipFill>
        <p:spPr>
          <a:xfrm>
            <a:off x="890042" y="2571743"/>
            <a:ext cx="1672723" cy="1249026"/>
          </a:xfrm>
          <a:prstGeom prst="rect">
            <a:avLst/>
          </a:prstGeom>
          <a:noFill/>
          <a:ln>
            <a:noFill/>
          </a:ln>
          <a:effectLst>
            <a:outerShdw blurRad="57150" rotWithShape="0" algn="bl" dir="5400000" dist="19050">
              <a:srgbClr val="000000">
                <a:alpha val="50000"/>
              </a:srgbClr>
            </a:outerShdw>
          </a:effectLst>
        </p:spPr>
      </p:pic>
      <p:pic>
        <p:nvPicPr>
          <p:cNvPr id="1000" name="Google Shape;1000;p65"/>
          <p:cNvPicPr preferRelativeResize="0"/>
          <p:nvPr/>
        </p:nvPicPr>
        <p:blipFill rotWithShape="1">
          <a:blip r:embed="rId4">
            <a:alphaModFix/>
          </a:blip>
          <a:srcRect b="0" l="0" r="0" t="0"/>
          <a:stretch/>
        </p:blipFill>
        <p:spPr>
          <a:xfrm>
            <a:off x="6081700" y="3084178"/>
            <a:ext cx="2391392" cy="1725288"/>
          </a:xfrm>
          <a:prstGeom prst="rect">
            <a:avLst/>
          </a:prstGeom>
          <a:noFill/>
          <a:ln>
            <a:noFill/>
          </a:ln>
          <a:effectLst>
            <a:outerShdw blurRad="57150" rotWithShape="0" algn="bl" dir="5400000" dist="19050">
              <a:srgbClr val="000000">
                <a:alpha val="50000"/>
              </a:srgbClr>
            </a:outerShdw>
          </a:effectLst>
        </p:spPr>
      </p:pic>
      <p:pic>
        <p:nvPicPr>
          <p:cNvPr id="1001" name="Google Shape;1001;p65"/>
          <p:cNvPicPr preferRelativeResize="0"/>
          <p:nvPr/>
        </p:nvPicPr>
        <p:blipFill rotWithShape="1">
          <a:blip r:embed="rId5">
            <a:alphaModFix/>
          </a:blip>
          <a:srcRect b="0" l="0" r="0" t="0"/>
          <a:stretch/>
        </p:blipFill>
        <p:spPr>
          <a:xfrm>
            <a:off x="4525673" y="3084168"/>
            <a:ext cx="924092" cy="1906856"/>
          </a:xfrm>
          <a:prstGeom prst="rect">
            <a:avLst/>
          </a:prstGeom>
          <a:noFill/>
          <a:ln>
            <a:noFill/>
          </a:ln>
          <a:effectLst>
            <a:outerShdw blurRad="57150" rotWithShape="0" algn="bl" dir="5400000" dist="19050">
              <a:srgbClr val="000000">
                <a:alpha val="50000"/>
              </a:srgbClr>
            </a:outerShdw>
          </a:effectLst>
        </p:spPr>
      </p:pic>
      <p:pic>
        <p:nvPicPr>
          <p:cNvPr id="1002" name="Google Shape;1002;p65"/>
          <p:cNvPicPr preferRelativeResize="0"/>
          <p:nvPr/>
        </p:nvPicPr>
        <p:blipFill rotWithShape="1">
          <a:blip r:embed="rId6">
            <a:alphaModFix/>
          </a:blip>
          <a:srcRect b="0" l="0" r="0" t="0"/>
          <a:stretch/>
        </p:blipFill>
        <p:spPr>
          <a:xfrm>
            <a:off x="890042" y="4021134"/>
            <a:ext cx="2727731" cy="966974"/>
          </a:xfrm>
          <a:prstGeom prst="rect">
            <a:avLst/>
          </a:prstGeom>
          <a:noFill/>
          <a:ln>
            <a:noFill/>
          </a:ln>
          <a:effectLst>
            <a:outerShdw blurRad="57150" rotWithShape="0" algn="bl" dir="5400000" dist="19050">
              <a:srgbClr val="000000">
                <a:alpha val="50000"/>
              </a:srgbClr>
            </a:outerShdw>
          </a:effectLst>
        </p:spPr>
      </p:pic>
      <p:pic>
        <p:nvPicPr>
          <p:cNvPr id="1003" name="Google Shape;1003;p65"/>
          <p:cNvPicPr preferRelativeResize="0"/>
          <p:nvPr/>
        </p:nvPicPr>
        <p:blipFill rotWithShape="1">
          <a:blip r:embed="rId7">
            <a:alphaModFix/>
          </a:blip>
          <a:srcRect b="0" l="0" r="0" t="0"/>
          <a:stretch/>
        </p:blipFill>
        <p:spPr>
          <a:xfrm>
            <a:off x="5913538" y="732600"/>
            <a:ext cx="2727725" cy="192704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Google Shape;1008;p66"/>
          <p:cNvSpPr txBox="1"/>
          <p:nvPr>
            <p:ph idx="4294967295" type="title"/>
          </p:nvPr>
        </p:nvSpPr>
        <p:spPr>
          <a:xfrm>
            <a:off x="311700" y="239725"/>
            <a:ext cx="5822700" cy="66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Calculatrice 3D</a:t>
            </a:r>
            <a:endParaRPr sz="3000"/>
          </a:p>
        </p:txBody>
      </p:sp>
      <p:sp>
        <p:nvSpPr>
          <p:cNvPr id="1009" name="Google Shape;1009;p66"/>
          <p:cNvSpPr txBox="1"/>
          <p:nvPr>
            <p:ph idx="4294967295" type="body"/>
          </p:nvPr>
        </p:nvSpPr>
        <p:spPr>
          <a:xfrm>
            <a:off x="311700" y="897025"/>
            <a:ext cx="4474500" cy="28812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fr-CA" sz="1400"/>
              <a:t>Fenêtres: Algèbre, Outils et Graphique 3D;</a:t>
            </a:r>
            <a:endParaRPr sz="1400"/>
          </a:p>
          <a:p>
            <a:pPr indent="-355600" lvl="0" marL="457200" rtl="0" algn="l">
              <a:lnSpc>
                <a:spcPct val="100000"/>
              </a:lnSpc>
              <a:spcBef>
                <a:spcPts val="600"/>
              </a:spcBef>
              <a:spcAft>
                <a:spcPts val="0"/>
              </a:spcAft>
              <a:buSzPts val="2000"/>
              <a:buChar char="•"/>
            </a:pPr>
            <a:r>
              <a:rPr lang="fr-CA" sz="1400"/>
              <a:t>La fenêtre graphique comprend 3 axes et peut être manipulée dans toutes les directions;</a:t>
            </a:r>
            <a:endParaRPr sz="1400"/>
          </a:p>
          <a:p>
            <a:pPr indent="-355600" lvl="0" marL="457200" rtl="0" algn="l">
              <a:lnSpc>
                <a:spcPct val="100000"/>
              </a:lnSpc>
              <a:spcBef>
                <a:spcPts val="600"/>
              </a:spcBef>
              <a:spcAft>
                <a:spcPts val="0"/>
              </a:spcAft>
              <a:buSzPts val="2000"/>
              <a:buChar char="•"/>
            </a:pPr>
            <a:r>
              <a:rPr lang="fr-CA" sz="1400"/>
              <a:t>Affichage avec des projections orthographiques, à perspective, pour lunettes et obliques;</a:t>
            </a:r>
            <a:endParaRPr sz="1400"/>
          </a:p>
          <a:p>
            <a:pPr indent="-355600" lvl="0" marL="457200" rtl="0" algn="l">
              <a:lnSpc>
                <a:spcPct val="100000"/>
              </a:lnSpc>
              <a:spcBef>
                <a:spcPts val="600"/>
              </a:spcBef>
              <a:spcAft>
                <a:spcPts val="0"/>
              </a:spcAft>
              <a:buSzPts val="2000"/>
              <a:buChar char="•"/>
            </a:pPr>
            <a:r>
              <a:rPr lang="fr-CA" sz="1400"/>
              <a:t>Outils d’extrusion et de développement (patron);</a:t>
            </a:r>
            <a:endParaRPr sz="1400"/>
          </a:p>
          <a:p>
            <a:pPr indent="-355600" lvl="0" marL="457200" rtl="0" algn="l">
              <a:lnSpc>
                <a:spcPct val="100000"/>
              </a:lnSpc>
              <a:spcBef>
                <a:spcPts val="600"/>
              </a:spcBef>
              <a:spcAft>
                <a:spcPts val="0"/>
              </a:spcAft>
              <a:buSzPts val="2000"/>
              <a:buChar char="•"/>
            </a:pPr>
            <a:r>
              <a:rPr lang="fr-CA" sz="1400"/>
              <a:t>Travail sur différents plans;</a:t>
            </a:r>
            <a:endParaRPr sz="1400"/>
          </a:p>
          <a:p>
            <a:pPr indent="-355600" lvl="0" marL="457200" rtl="0" algn="l">
              <a:lnSpc>
                <a:spcPct val="100000"/>
              </a:lnSpc>
              <a:spcBef>
                <a:spcPts val="600"/>
              </a:spcBef>
              <a:spcAft>
                <a:spcPts val="0"/>
              </a:spcAft>
              <a:buSzPts val="2000"/>
              <a:buChar char="•"/>
            </a:pPr>
            <a:r>
              <a:rPr lang="fr-CA" sz="1400"/>
              <a:t>Calcul de l’aire totale et du volume;</a:t>
            </a:r>
            <a:endParaRPr sz="1400"/>
          </a:p>
          <a:p>
            <a:pPr indent="-355600" lvl="0" marL="457200" rtl="0" algn="l">
              <a:lnSpc>
                <a:spcPct val="100000"/>
              </a:lnSpc>
              <a:spcBef>
                <a:spcPts val="600"/>
              </a:spcBef>
              <a:spcAft>
                <a:spcPts val="0"/>
              </a:spcAft>
              <a:buSzPts val="2000"/>
              <a:buChar char="•"/>
            </a:pPr>
            <a:r>
              <a:rPr lang="fr-CA" sz="1400"/>
              <a:t>Exportation en format STL pour imprimante 3D.</a:t>
            </a:r>
            <a:endParaRPr sz="1400"/>
          </a:p>
          <a:p>
            <a:pPr indent="-228600" lvl="0" marL="457200" rtl="0" algn="l">
              <a:lnSpc>
                <a:spcPct val="100000"/>
              </a:lnSpc>
              <a:spcBef>
                <a:spcPts val="600"/>
              </a:spcBef>
              <a:spcAft>
                <a:spcPts val="600"/>
              </a:spcAft>
              <a:buSzPts val="1800"/>
              <a:buNone/>
            </a:pPr>
            <a:r>
              <a:t/>
            </a:r>
            <a:endParaRPr sz="1400"/>
          </a:p>
        </p:txBody>
      </p:sp>
      <p:pic>
        <p:nvPicPr>
          <p:cNvPr id="1010" name="Google Shape;1010;p66"/>
          <p:cNvPicPr preferRelativeResize="0"/>
          <p:nvPr/>
        </p:nvPicPr>
        <p:blipFill rotWithShape="1">
          <a:blip r:embed="rId3">
            <a:alphaModFix/>
          </a:blip>
          <a:srcRect b="0" l="0" r="0" t="0"/>
          <a:stretch/>
        </p:blipFill>
        <p:spPr>
          <a:xfrm>
            <a:off x="6707430" y="2848512"/>
            <a:ext cx="1993200" cy="1272124"/>
          </a:xfrm>
          <a:prstGeom prst="rect">
            <a:avLst/>
          </a:prstGeom>
          <a:noFill/>
          <a:ln>
            <a:noFill/>
          </a:ln>
          <a:effectLst>
            <a:outerShdw blurRad="57150" rotWithShape="0" algn="bl" dir="5400000" dist="19050">
              <a:srgbClr val="000000">
                <a:alpha val="50000"/>
              </a:srgbClr>
            </a:outerShdw>
          </a:effectLst>
        </p:spPr>
      </p:pic>
      <p:pic>
        <p:nvPicPr>
          <p:cNvPr id="1011" name="Google Shape;1011;p66"/>
          <p:cNvPicPr preferRelativeResize="0"/>
          <p:nvPr/>
        </p:nvPicPr>
        <p:blipFill rotWithShape="1">
          <a:blip r:embed="rId4">
            <a:alphaModFix/>
          </a:blip>
          <a:srcRect b="0" l="0" r="0" t="0"/>
          <a:stretch/>
        </p:blipFill>
        <p:spPr>
          <a:xfrm>
            <a:off x="4786201" y="2848508"/>
            <a:ext cx="1563950" cy="1888468"/>
          </a:xfrm>
          <a:prstGeom prst="rect">
            <a:avLst/>
          </a:prstGeom>
          <a:noFill/>
          <a:ln>
            <a:noFill/>
          </a:ln>
          <a:effectLst>
            <a:outerShdw blurRad="57150" rotWithShape="0" algn="bl" dir="5400000" dist="19050">
              <a:srgbClr val="000000">
                <a:alpha val="50000"/>
              </a:srgbClr>
            </a:outerShdw>
          </a:effectLst>
        </p:spPr>
      </p:pic>
      <p:pic>
        <p:nvPicPr>
          <p:cNvPr id="1012" name="Google Shape;1012;p66"/>
          <p:cNvPicPr preferRelativeResize="0"/>
          <p:nvPr/>
        </p:nvPicPr>
        <p:blipFill rotWithShape="1">
          <a:blip r:embed="rId5">
            <a:alphaModFix/>
          </a:blip>
          <a:srcRect b="0" l="0" r="0" t="0"/>
          <a:stretch/>
        </p:blipFill>
        <p:spPr>
          <a:xfrm>
            <a:off x="1989915" y="4182125"/>
            <a:ext cx="1118075" cy="812024"/>
          </a:xfrm>
          <a:prstGeom prst="rect">
            <a:avLst/>
          </a:prstGeom>
          <a:noFill/>
          <a:ln>
            <a:noFill/>
          </a:ln>
          <a:effectLst>
            <a:outerShdw blurRad="57150" rotWithShape="0" algn="bl" dir="5400000" dist="19050">
              <a:srgbClr val="000000">
                <a:alpha val="50000"/>
              </a:srgbClr>
            </a:outerShdw>
          </a:effectLst>
        </p:spPr>
      </p:pic>
      <p:pic>
        <p:nvPicPr>
          <p:cNvPr id="1013" name="Google Shape;1013;p66"/>
          <p:cNvPicPr preferRelativeResize="0"/>
          <p:nvPr/>
        </p:nvPicPr>
        <p:blipFill rotWithShape="1">
          <a:blip r:embed="rId6">
            <a:alphaModFix/>
          </a:blip>
          <a:srcRect b="0" l="0" r="0" t="0"/>
          <a:stretch/>
        </p:blipFill>
        <p:spPr>
          <a:xfrm>
            <a:off x="6619096" y="897025"/>
            <a:ext cx="2169878" cy="1625625"/>
          </a:xfrm>
          <a:prstGeom prst="rect">
            <a:avLst/>
          </a:prstGeom>
          <a:noFill/>
          <a:ln>
            <a:noFill/>
          </a:ln>
          <a:effectLst>
            <a:outerShdw blurRad="57150" rotWithShape="0" algn="bl" dir="5400000" dist="19050">
              <a:srgbClr val="000000">
                <a:alpha val="50000"/>
              </a:srgbClr>
            </a:outerShdw>
          </a:effectLst>
        </p:spPr>
      </p:pic>
      <p:pic>
        <p:nvPicPr>
          <p:cNvPr id="1014" name="Google Shape;1014;p66"/>
          <p:cNvPicPr preferRelativeResize="0"/>
          <p:nvPr/>
        </p:nvPicPr>
        <p:blipFill>
          <a:blip r:embed="rId7">
            <a:alphaModFix/>
          </a:blip>
          <a:stretch>
            <a:fillRect/>
          </a:stretch>
        </p:blipFill>
        <p:spPr>
          <a:xfrm>
            <a:off x="4858098" y="863175"/>
            <a:ext cx="1563950" cy="16933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22"/>
          <p:cNvSpPr txBox="1"/>
          <p:nvPr>
            <p:ph idx="4294967295" type="title"/>
          </p:nvPr>
        </p:nvSpPr>
        <p:spPr>
          <a:xfrm>
            <a:off x="1192625" y="363425"/>
            <a:ext cx="4884600" cy="60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3000"/>
              <a:t>Plan de la formation</a:t>
            </a:r>
            <a:endParaRPr sz="3000"/>
          </a:p>
        </p:txBody>
      </p:sp>
      <p:sp>
        <p:nvSpPr>
          <p:cNvPr id="599" name="Google Shape;599;p22"/>
          <p:cNvSpPr txBox="1"/>
          <p:nvPr>
            <p:ph idx="4294967295" type="body"/>
          </p:nvPr>
        </p:nvSpPr>
        <p:spPr>
          <a:xfrm>
            <a:off x="1192625" y="1059300"/>
            <a:ext cx="3468600" cy="3180300"/>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SzPts val="1540"/>
              <a:buChar char="●"/>
            </a:pPr>
            <a:r>
              <a:rPr lang="fr-CA" sz="1500">
                <a:latin typeface="Century Gothic"/>
                <a:ea typeface="Century Gothic"/>
                <a:cs typeface="Century Gothic"/>
                <a:sym typeface="Century Gothic"/>
              </a:rPr>
              <a:t>Les ressources </a:t>
            </a:r>
            <a:endParaRPr sz="1450"/>
          </a:p>
          <a:p>
            <a:pPr indent="-263525" lvl="1" marL="714375" rtl="0" algn="l">
              <a:lnSpc>
                <a:spcPct val="100000"/>
              </a:lnSpc>
              <a:spcBef>
                <a:spcPts val="1000"/>
              </a:spcBef>
              <a:spcAft>
                <a:spcPts val="0"/>
              </a:spcAft>
              <a:buSzPts val="1540"/>
              <a:buChar char="○"/>
            </a:pPr>
            <a:r>
              <a:rPr lang="fr-CA" sz="1500">
                <a:latin typeface="Century Gothic"/>
                <a:ea typeface="Century Gothic"/>
                <a:cs typeface="Century Gothic"/>
                <a:sym typeface="Century Gothic"/>
              </a:rPr>
              <a:t>La carte thématique</a:t>
            </a:r>
            <a:endParaRPr sz="1300"/>
          </a:p>
          <a:p>
            <a:pPr indent="-263525" lvl="1" marL="714375" rtl="0" algn="l">
              <a:lnSpc>
                <a:spcPct val="100000"/>
              </a:lnSpc>
              <a:spcBef>
                <a:spcPts val="1000"/>
              </a:spcBef>
              <a:spcAft>
                <a:spcPts val="0"/>
              </a:spcAft>
              <a:buSzPts val="1540"/>
              <a:buChar char="○"/>
            </a:pPr>
            <a:r>
              <a:rPr lang="fr-CA" sz="1500">
                <a:latin typeface="Century Gothic"/>
                <a:ea typeface="Century Gothic"/>
                <a:cs typeface="Century Gothic"/>
                <a:sym typeface="Century Gothic"/>
              </a:rPr>
              <a:t>Les favoris</a:t>
            </a:r>
            <a:endParaRPr sz="1300"/>
          </a:p>
          <a:p>
            <a:pPr indent="-257175" lvl="0" marL="257175" rtl="0" algn="l">
              <a:lnSpc>
                <a:spcPct val="100000"/>
              </a:lnSpc>
              <a:spcBef>
                <a:spcPts val="1000"/>
              </a:spcBef>
              <a:spcAft>
                <a:spcPts val="0"/>
              </a:spcAft>
              <a:buSzPts val="1540"/>
              <a:buChar char="●"/>
            </a:pPr>
            <a:r>
              <a:rPr lang="fr-CA" sz="1500">
                <a:latin typeface="Century Gothic"/>
                <a:ea typeface="Century Gothic"/>
                <a:cs typeface="Century Gothic"/>
                <a:sym typeface="Century Gothic"/>
              </a:rPr>
              <a:t>L</a:t>
            </a:r>
            <a:r>
              <a:rPr lang="fr-CA" sz="1500">
                <a:latin typeface="Century Gothic"/>
                <a:ea typeface="Century Gothic"/>
                <a:cs typeface="Century Gothic"/>
                <a:sym typeface="Century Gothic"/>
              </a:rPr>
              <a:t>ivrets et activités</a:t>
            </a:r>
            <a:endParaRPr sz="1450"/>
          </a:p>
          <a:p>
            <a:pPr indent="-263525" lvl="1" marL="714375" rtl="0" algn="l">
              <a:lnSpc>
                <a:spcPct val="100000"/>
              </a:lnSpc>
              <a:spcBef>
                <a:spcPts val="1000"/>
              </a:spcBef>
              <a:spcAft>
                <a:spcPts val="0"/>
              </a:spcAft>
              <a:buSzPts val="1540"/>
              <a:buChar char="○"/>
            </a:pPr>
            <a:r>
              <a:rPr lang="fr-CA" sz="1500">
                <a:latin typeface="Century Gothic"/>
                <a:ea typeface="Century Gothic"/>
                <a:cs typeface="Century Gothic"/>
                <a:sym typeface="Century Gothic"/>
              </a:rPr>
              <a:t>Création d’un livret</a:t>
            </a:r>
            <a:endParaRPr sz="1500">
              <a:latin typeface="Century Gothic"/>
              <a:ea typeface="Century Gothic"/>
              <a:cs typeface="Century Gothic"/>
              <a:sym typeface="Century Gothic"/>
            </a:endParaRPr>
          </a:p>
          <a:p>
            <a:pPr indent="-260983" lvl="1" marL="714375" rtl="0" algn="l">
              <a:lnSpc>
                <a:spcPct val="100000"/>
              </a:lnSpc>
              <a:spcBef>
                <a:spcPts val="1000"/>
              </a:spcBef>
              <a:spcAft>
                <a:spcPts val="0"/>
              </a:spcAft>
              <a:buSzPts val="1500"/>
              <a:buFont typeface="Century Gothic"/>
              <a:buChar char="○"/>
            </a:pPr>
            <a:r>
              <a:rPr lang="fr-CA" sz="1500">
                <a:latin typeface="Century Gothic"/>
                <a:ea typeface="Century Gothic"/>
                <a:cs typeface="Century Gothic"/>
                <a:sym typeface="Century Gothic"/>
              </a:rPr>
              <a:t>Ajout d’activités</a:t>
            </a:r>
            <a:endParaRPr sz="1500">
              <a:latin typeface="Century Gothic"/>
              <a:ea typeface="Century Gothic"/>
              <a:cs typeface="Century Gothic"/>
              <a:sym typeface="Century Gothic"/>
            </a:endParaRPr>
          </a:p>
          <a:p>
            <a:pPr indent="-260984" lvl="1" marL="714375" rtl="0" algn="l">
              <a:lnSpc>
                <a:spcPct val="100000"/>
              </a:lnSpc>
              <a:spcBef>
                <a:spcPts val="1000"/>
              </a:spcBef>
              <a:spcAft>
                <a:spcPts val="0"/>
              </a:spcAft>
              <a:buSzPts val="1500"/>
              <a:buFont typeface="Century Gothic"/>
              <a:buChar char="○"/>
            </a:pPr>
            <a:r>
              <a:rPr lang="fr-CA" sz="1500">
                <a:latin typeface="Century Gothic"/>
                <a:ea typeface="Century Gothic"/>
                <a:cs typeface="Century Gothic"/>
                <a:sym typeface="Century Gothic"/>
              </a:rPr>
              <a:t>Bonification d’activités</a:t>
            </a:r>
            <a:endParaRPr sz="1500">
              <a:latin typeface="Century Gothic"/>
              <a:ea typeface="Century Gothic"/>
              <a:cs typeface="Century Gothic"/>
              <a:sym typeface="Century Gothic"/>
            </a:endParaRPr>
          </a:p>
          <a:p>
            <a:pPr indent="-257175" lvl="0" marL="257175" rtl="0" algn="l">
              <a:lnSpc>
                <a:spcPct val="100000"/>
              </a:lnSpc>
              <a:spcBef>
                <a:spcPts val="1000"/>
              </a:spcBef>
              <a:spcAft>
                <a:spcPts val="0"/>
              </a:spcAft>
              <a:buSzPts val="1540"/>
              <a:buChar char="●"/>
            </a:pPr>
            <a:r>
              <a:rPr lang="fr-CA" sz="1500">
                <a:latin typeface="Century Gothic"/>
                <a:ea typeface="Century Gothic"/>
                <a:cs typeface="Century Gothic"/>
                <a:sym typeface="Century Gothic"/>
              </a:rPr>
              <a:t>Partage</a:t>
            </a:r>
            <a:endParaRPr sz="1500">
              <a:latin typeface="Century Gothic"/>
              <a:ea typeface="Century Gothic"/>
              <a:cs typeface="Century Gothic"/>
              <a:sym typeface="Century Gothic"/>
            </a:endParaRPr>
          </a:p>
          <a:p>
            <a:pPr indent="-257175" lvl="0" marL="257175" rtl="0" algn="l">
              <a:lnSpc>
                <a:spcPct val="100000"/>
              </a:lnSpc>
              <a:spcBef>
                <a:spcPts val="1000"/>
              </a:spcBef>
              <a:spcAft>
                <a:spcPts val="1000"/>
              </a:spcAft>
              <a:buSzPts val="1400"/>
              <a:buChar char="●"/>
            </a:pPr>
            <a:r>
              <a:rPr lang="fr-CA" sz="1500">
                <a:latin typeface="Century Gothic"/>
                <a:ea typeface="Century Gothic"/>
                <a:cs typeface="Century Gothic"/>
                <a:sym typeface="Century Gothic"/>
              </a:rPr>
              <a:t>Autres ressources et suivi</a:t>
            </a:r>
            <a:endParaRPr sz="1500">
              <a:latin typeface="Century Gothic"/>
              <a:ea typeface="Century Gothic"/>
              <a:cs typeface="Century Gothic"/>
              <a:sym typeface="Century Gothic"/>
            </a:endParaRPr>
          </a:p>
        </p:txBody>
      </p:sp>
      <p:pic>
        <p:nvPicPr>
          <p:cNvPr id="600" name="Google Shape;600;p22"/>
          <p:cNvPicPr preferRelativeResize="0"/>
          <p:nvPr/>
        </p:nvPicPr>
        <p:blipFill rotWithShape="1">
          <a:blip r:embed="rId3">
            <a:alphaModFix/>
          </a:blip>
          <a:srcRect b="2257" l="0" r="0" t="0"/>
          <a:stretch/>
        </p:blipFill>
        <p:spPr>
          <a:xfrm>
            <a:off x="5356116" y="965522"/>
            <a:ext cx="2623126" cy="1475500"/>
          </a:xfrm>
          <a:prstGeom prst="rect">
            <a:avLst/>
          </a:prstGeom>
          <a:noFill/>
          <a:ln>
            <a:noFill/>
          </a:ln>
          <a:effectLst>
            <a:outerShdw blurRad="57150" rotWithShape="0" algn="bl" dir="5400000" dist="19050">
              <a:srgbClr val="000000">
                <a:alpha val="50000"/>
              </a:srgbClr>
            </a:outerShdw>
          </a:effectLst>
        </p:spPr>
      </p:pic>
      <p:pic>
        <p:nvPicPr>
          <p:cNvPr id="601" name="Google Shape;601;p22"/>
          <p:cNvPicPr preferRelativeResize="0"/>
          <p:nvPr/>
        </p:nvPicPr>
        <p:blipFill>
          <a:blip r:embed="rId4">
            <a:alphaModFix/>
          </a:blip>
          <a:stretch>
            <a:fillRect/>
          </a:stretch>
        </p:blipFill>
        <p:spPr>
          <a:xfrm>
            <a:off x="5356113" y="2635875"/>
            <a:ext cx="2171700" cy="419100"/>
          </a:xfrm>
          <a:prstGeom prst="rect">
            <a:avLst/>
          </a:prstGeom>
          <a:noFill/>
          <a:ln>
            <a:noFill/>
          </a:ln>
          <a:effectLst>
            <a:outerShdw blurRad="57150" rotWithShape="0" algn="bl" dir="5400000" dist="19050">
              <a:srgbClr val="000000">
                <a:alpha val="50000"/>
              </a:srgbClr>
            </a:outerShdw>
          </a:effectLst>
        </p:spPr>
      </p:pic>
      <p:sp>
        <p:nvSpPr>
          <p:cNvPr id="602" name="Google Shape;602;p22"/>
          <p:cNvSpPr txBox="1"/>
          <p:nvPr/>
        </p:nvSpPr>
        <p:spPr>
          <a:xfrm>
            <a:off x="6441850" y="3337450"/>
            <a:ext cx="2421900" cy="49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Pour prendre la parole lors de la présentation</a:t>
            </a:r>
            <a:endParaRPr>
              <a:latin typeface="Dosis"/>
              <a:ea typeface="Dosis"/>
              <a:cs typeface="Dosis"/>
              <a:sym typeface="Dosis"/>
            </a:endParaRPr>
          </a:p>
        </p:txBody>
      </p:sp>
      <p:cxnSp>
        <p:nvCxnSpPr>
          <p:cNvPr id="603" name="Google Shape;603;p22"/>
          <p:cNvCxnSpPr>
            <a:stCxn id="602" idx="0"/>
            <a:endCxn id="601" idx="2"/>
          </p:cNvCxnSpPr>
          <p:nvPr/>
        </p:nvCxnSpPr>
        <p:spPr>
          <a:xfrm rot="10800000">
            <a:off x="6442000" y="3054850"/>
            <a:ext cx="1210800" cy="282600"/>
          </a:xfrm>
          <a:prstGeom prst="straightConnector1">
            <a:avLst/>
          </a:prstGeom>
          <a:noFill/>
          <a:ln cap="flat" cmpd="sng" w="9525">
            <a:solidFill>
              <a:schemeClr val="dk2"/>
            </a:solidFill>
            <a:prstDash val="solid"/>
            <a:round/>
            <a:headEnd len="med" w="med" type="none"/>
            <a:tailEnd len="med" w="med" type="triangle"/>
          </a:ln>
        </p:spPr>
      </p:cxnSp>
      <p:pic>
        <p:nvPicPr>
          <p:cNvPr id="604" name="Google Shape;604;p22"/>
          <p:cNvPicPr preferRelativeResize="0"/>
          <p:nvPr/>
        </p:nvPicPr>
        <p:blipFill>
          <a:blip r:embed="rId5">
            <a:alphaModFix/>
          </a:blip>
          <a:stretch>
            <a:fillRect/>
          </a:stretch>
        </p:blipFill>
        <p:spPr>
          <a:xfrm>
            <a:off x="2483424" y="4580750"/>
            <a:ext cx="5448299" cy="419100"/>
          </a:xfrm>
          <a:prstGeom prst="rect">
            <a:avLst/>
          </a:prstGeom>
          <a:noFill/>
          <a:ln>
            <a:noFill/>
          </a:ln>
          <a:effectLst>
            <a:outerShdw blurRad="57150" rotWithShape="0" algn="bl" dir="5400000" dist="19050">
              <a:srgbClr val="000000">
                <a:alpha val="50000"/>
              </a:srgbClr>
            </a:outerShdw>
          </a:effectLst>
        </p:spPr>
      </p:pic>
      <p:sp>
        <p:nvSpPr>
          <p:cNvPr id="605" name="Google Shape;605;p22"/>
          <p:cNvSpPr txBox="1"/>
          <p:nvPr/>
        </p:nvSpPr>
        <p:spPr>
          <a:xfrm>
            <a:off x="5231025" y="4018950"/>
            <a:ext cx="1959900" cy="374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Pour noter sur le tableau</a:t>
            </a:r>
            <a:endParaRPr>
              <a:latin typeface="Dosis"/>
              <a:ea typeface="Dosis"/>
              <a:cs typeface="Dosis"/>
              <a:sym typeface="Dosis"/>
            </a:endParaRPr>
          </a:p>
        </p:txBody>
      </p:sp>
      <p:cxnSp>
        <p:nvCxnSpPr>
          <p:cNvPr id="606" name="Google Shape;606;p22"/>
          <p:cNvCxnSpPr>
            <a:stCxn id="605" idx="2"/>
            <a:endCxn id="604" idx="0"/>
          </p:cNvCxnSpPr>
          <p:nvPr/>
        </p:nvCxnSpPr>
        <p:spPr>
          <a:xfrm flipH="1">
            <a:off x="5207475" y="4393350"/>
            <a:ext cx="1003500" cy="187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67"/>
          <p:cNvSpPr txBox="1"/>
          <p:nvPr>
            <p:ph type="title"/>
          </p:nvPr>
        </p:nvSpPr>
        <p:spPr>
          <a:xfrm>
            <a:off x="883802" y="428808"/>
            <a:ext cx="3495300" cy="6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3000"/>
              <a:t>Autres ressources</a:t>
            </a:r>
            <a:endParaRPr sz="3000"/>
          </a:p>
        </p:txBody>
      </p:sp>
      <p:sp>
        <p:nvSpPr>
          <p:cNvPr id="1020" name="Google Shape;1020;p67"/>
          <p:cNvSpPr txBox="1"/>
          <p:nvPr>
            <p:ph idx="1" type="body"/>
          </p:nvPr>
        </p:nvSpPr>
        <p:spPr>
          <a:xfrm>
            <a:off x="500864" y="1094794"/>
            <a:ext cx="3138026" cy="36675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040"/>
              <a:buNone/>
            </a:pPr>
            <a:r>
              <a:rPr b="1" lang="fr-CA" sz="1950">
                <a:solidFill>
                  <a:srgbClr val="FAA22A"/>
                </a:solidFill>
                <a:latin typeface="Century Gothic"/>
                <a:ea typeface="Century Gothic"/>
                <a:cs typeface="Century Gothic"/>
                <a:sym typeface="Century Gothic"/>
              </a:rPr>
              <a:t>Les tutoriels</a:t>
            </a:r>
            <a:endParaRPr b="1" sz="1950">
              <a:solidFill>
                <a:srgbClr val="FAA22A"/>
              </a:solidFill>
              <a:latin typeface="Century Gothic"/>
              <a:ea typeface="Century Gothic"/>
              <a:cs typeface="Century Gothic"/>
              <a:sym typeface="Century Gothic"/>
            </a:endParaRPr>
          </a:p>
        </p:txBody>
      </p:sp>
      <p:sp>
        <p:nvSpPr>
          <p:cNvPr id="1021" name="Google Shape;1021;p67"/>
          <p:cNvSpPr txBox="1"/>
          <p:nvPr>
            <p:ph idx="2" type="body"/>
          </p:nvPr>
        </p:nvSpPr>
        <p:spPr>
          <a:xfrm>
            <a:off x="5413343" y="1094719"/>
            <a:ext cx="3138000" cy="36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SzPts val="1040"/>
              <a:buNone/>
            </a:pPr>
            <a:r>
              <a:rPr b="1" lang="fr-CA" sz="1950">
                <a:solidFill>
                  <a:srgbClr val="FAA22A"/>
                </a:solidFill>
                <a:latin typeface="Century Gothic"/>
                <a:ea typeface="Century Gothic"/>
                <a:cs typeface="Century Gothic"/>
                <a:sym typeface="Century Gothic"/>
              </a:rPr>
              <a:t>Les</a:t>
            </a:r>
            <a:r>
              <a:rPr b="1" lang="fr-CA" sz="1550">
                <a:latin typeface="Century Gothic"/>
                <a:ea typeface="Century Gothic"/>
                <a:cs typeface="Century Gothic"/>
                <a:sym typeface="Century Gothic"/>
              </a:rPr>
              <a:t> </a:t>
            </a:r>
            <a:r>
              <a:rPr b="1" lang="fr-CA" sz="1950">
                <a:solidFill>
                  <a:srgbClr val="FAA22A"/>
                </a:solidFill>
                <a:latin typeface="Century Gothic"/>
                <a:ea typeface="Century Gothic"/>
                <a:cs typeface="Century Gothic"/>
                <a:sym typeface="Century Gothic"/>
              </a:rPr>
              <a:t>forums</a:t>
            </a:r>
            <a:endParaRPr b="1" sz="1550">
              <a:latin typeface="Century Gothic"/>
              <a:ea typeface="Century Gothic"/>
              <a:cs typeface="Century Gothic"/>
              <a:sym typeface="Century Gothic"/>
            </a:endParaRPr>
          </a:p>
        </p:txBody>
      </p:sp>
      <p:pic>
        <p:nvPicPr>
          <p:cNvPr id="1022" name="Google Shape;1022;p67">
            <a:hlinkClick r:id="rId3"/>
          </p:cNvPr>
          <p:cNvPicPr preferRelativeResize="0"/>
          <p:nvPr/>
        </p:nvPicPr>
        <p:blipFill rotWithShape="1">
          <a:blip r:embed="rId4">
            <a:alphaModFix/>
          </a:blip>
          <a:srcRect b="0" l="0" r="0" t="0"/>
          <a:stretch/>
        </p:blipFill>
        <p:spPr>
          <a:xfrm>
            <a:off x="5546016" y="1461544"/>
            <a:ext cx="2872653" cy="1654769"/>
          </a:xfrm>
          <a:prstGeom prst="rect">
            <a:avLst/>
          </a:prstGeom>
          <a:noFill/>
          <a:ln>
            <a:noFill/>
          </a:ln>
          <a:effectLst>
            <a:outerShdw blurRad="57150" rotWithShape="0" algn="bl" dir="5400000" dist="19050">
              <a:srgbClr val="000000">
                <a:alpha val="49803"/>
              </a:srgbClr>
            </a:outerShdw>
          </a:effectLst>
        </p:spPr>
      </p:pic>
      <p:pic>
        <p:nvPicPr>
          <p:cNvPr id="1023" name="Google Shape;1023;p67"/>
          <p:cNvPicPr preferRelativeResize="0"/>
          <p:nvPr/>
        </p:nvPicPr>
        <p:blipFill rotWithShape="1">
          <a:blip r:embed="rId5">
            <a:alphaModFix/>
          </a:blip>
          <a:srcRect b="0" l="0" r="0" t="0"/>
          <a:stretch/>
        </p:blipFill>
        <p:spPr>
          <a:xfrm>
            <a:off x="883813" y="1517319"/>
            <a:ext cx="2372151" cy="1683605"/>
          </a:xfrm>
          <a:prstGeom prst="rect">
            <a:avLst/>
          </a:prstGeom>
          <a:noFill/>
          <a:ln>
            <a:noFill/>
          </a:ln>
          <a:effectLst>
            <a:outerShdw blurRad="57150" rotWithShape="0" algn="bl" dir="5400000" dist="19050">
              <a:srgbClr val="000000">
                <a:alpha val="49803"/>
              </a:srgbClr>
            </a:outerShdw>
          </a:effectLst>
        </p:spPr>
      </p:pic>
      <p:sp>
        <p:nvSpPr>
          <p:cNvPr id="1024" name="Google Shape;1024;p67"/>
          <p:cNvSpPr txBox="1"/>
          <p:nvPr/>
        </p:nvSpPr>
        <p:spPr>
          <a:xfrm>
            <a:off x="3003000" y="3440125"/>
            <a:ext cx="3138000" cy="33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40"/>
              <a:buFont typeface="Arial"/>
              <a:buNone/>
            </a:pPr>
            <a:r>
              <a:rPr b="1" lang="fr-CA" sz="1950">
                <a:solidFill>
                  <a:srgbClr val="FAA22A"/>
                </a:solidFill>
                <a:latin typeface="Century Gothic"/>
                <a:ea typeface="Century Gothic"/>
                <a:cs typeface="Century Gothic"/>
                <a:sym typeface="Century Gothic"/>
              </a:rPr>
              <a:t>Les</a:t>
            </a:r>
            <a:r>
              <a:rPr b="1" i="0" lang="fr-CA" sz="1550" u="none" cap="none" strike="noStrike">
                <a:solidFill>
                  <a:srgbClr val="3F3F3F"/>
                </a:solidFill>
                <a:latin typeface="Century Gothic"/>
                <a:ea typeface="Century Gothic"/>
                <a:cs typeface="Century Gothic"/>
                <a:sym typeface="Century Gothic"/>
              </a:rPr>
              <a:t> </a:t>
            </a:r>
            <a:r>
              <a:rPr b="1" lang="fr-CA" sz="1950">
                <a:solidFill>
                  <a:srgbClr val="FAA22A"/>
                </a:solidFill>
                <a:latin typeface="Century Gothic"/>
                <a:ea typeface="Century Gothic"/>
                <a:cs typeface="Century Gothic"/>
                <a:sym typeface="Century Gothic"/>
              </a:rPr>
              <a:t>autoformations</a:t>
            </a:r>
            <a:endParaRPr/>
          </a:p>
        </p:txBody>
      </p:sp>
      <p:pic>
        <p:nvPicPr>
          <p:cNvPr id="1025" name="Google Shape;1025;p67">
            <a:hlinkClick r:id="rId6"/>
          </p:cNvPr>
          <p:cNvPicPr preferRelativeResize="0"/>
          <p:nvPr/>
        </p:nvPicPr>
        <p:blipFill rotWithShape="1">
          <a:blip r:embed="rId7">
            <a:alphaModFix/>
          </a:blip>
          <a:srcRect b="0" l="0" r="0" t="0"/>
          <a:stretch/>
        </p:blipFill>
        <p:spPr>
          <a:xfrm>
            <a:off x="2270999" y="3847222"/>
            <a:ext cx="4602007" cy="85246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Google Shape;1030;p68"/>
          <p:cNvSpPr txBox="1"/>
          <p:nvPr>
            <p:ph type="title"/>
          </p:nvPr>
        </p:nvSpPr>
        <p:spPr>
          <a:xfrm>
            <a:off x="508000" y="457200"/>
            <a:ext cx="6447600" cy="5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3000"/>
              <a:t>Quelques liens</a:t>
            </a:r>
            <a:endParaRPr sz="3000"/>
          </a:p>
        </p:txBody>
      </p:sp>
      <p:sp>
        <p:nvSpPr>
          <p:cNvPr id="1031" name="Google Shape;1031;p68"/>
          <p:cNvSpPr txBox="1"/>
          <p:nvPr>
            <p:ph idx="1" type="body"/>
          </p:nvPr>
        </p:nvSpPr>
        <p:spPr>
          <a:xfrm>
            <a:off x="508000" y="1106675"/>
            <a:ext cx="8223300" cy="3658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fr-CA" sz="1800" u="sng">
                <a:solidFill>
                  <a:schemeClr val="hlink"/>
                </a:solidFill>
                <a:hlinkClick r:id="rId3"/>
              </a:rPr>
              <a:t>Présentation de GeoGebra.org</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4"/>
              </a:rPr>
              <a:t>CAMPUS RÉCIT</a:t>
            </a:r>
            <a:r>
              <a:rPr lang="fr-CA" sz="1800"/>
              <a:t>: cours GeoGebra 1 (deux autres cours suivront)</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5"/>
              </a:rPr>
              <a:t>Les tutoriels</a:t>
            </a:r>
            <a:r>
              <a:rPr lang="fr-CA" sz="1800"/>
              <a:t> (quelques uns traduits en français)</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6"/>
              </a:rPr>
              <a:t>L’édition avec GeoGebra</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7"/>
              </a:rPr>
              <a:t>Activités à la maison</a:t>
            </a:r>
            <a:r>
              <a:rPr lang="fr-CA" sz="1800"/>
              <a:t>: livret recueil pour primaire, secondaire et FGA</a:t>
            </a:r>
            <a:endParaRPr sz="1800"/>
          </a:p>
          <a:p>
            <a:pPr indent="-342900" lvl="0" marL="457200" rtl="0" algn="l">
              <a:lnSpc>
                <a:spcPct val="115000"/>
              </a:lnSpc>
              <a:spcBef>
                <a:spcPts val="500"/>
              </a:spcBef>
              <a:spcAft>
                <a:spcPts val="0"/>
              </a:spcAft>
              <a:buSzPts val="1800"/>
              <a:buChar char="●"/>
            </a:pPr>
            <a:r>
              <a:rPr lang="fr-CA" sz="1800"/>
              <a:t>Pour les élèves: </a:t>
            </a:r>
            <a:r>
              <a:rPr lang="fr-CA" sz="1800" u="sng">
                <a:solidFill>
                  <a:schemeClr val="hlink"/>
                </a:solidFill>
                <a:hlinkClick r:id="rId8"/>
              </a:rPr>
              <a:t>construction de figures </a:t>
            </a:r>
            <a:r>
              <a:rPr lang="fr-CA" sz="1800"/>
              <a:t>avec l’application Classique</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9"/>
              </a:rPr>
              <a:t>MAT-2102 (Isométrie et homothétie)</a:t>
            </a:r>
            <a:endParaRPr sz="1800"/>
          </a:p>
          <a:p>
            <a:pPr indent="-342900" lvl="0" marL="457200" rtl="0" algn="l">
              <a:lnSpc>
                <a:spcPct val="115000"/>
              </a:lnSpc>
              <a:spcBef>
                <a:spcPts val="500"/>
              </a:spcBef>
              <a:spcAft>
                <a:spcPts val="0"/>
              </a:spcAft>
              <a:buSzPts val="1800"/>
              <a:buChar char="●"/>
            </a:pPr>
            <a:r>
              <a:rPr lang="fr-CA" sz="1800" u="sng">
                <a:solidFill>
                  <a:schemeClr val="hlink"/>
                </a:solidFill>
                <a:hlinkClick r:id="rId10"/>
              </a:rPr>
              <a:t>Troisième secondaire</a:t>
            </a:r>
            <a:endParaRPr sz="1800"/>
          </a:p>
          <a:p>
            <a:pPr indent="-342900" lvl="0" marL="457200" rtl="0" algn="l">
              <a:lnSpc>
                <a:spcPct val="115000"/>
              </a:lnSpc>
              <a:spcBef>
                <a:spcPts val="500"/>
              </a:spcBef>
              <a:spcAft>
                <a:spcPts val="500"/>
              </a:spcAft>
              <a:buSzPts val="1800"/>
              <a:buChar char="●"/>
            </a:pPr>
            <a:r>
              <a:rPr lang="fr-CA" sz="1800"/>
              <a:t>Article sur </a:t>
            </a:r>
            <a:r>
              <a:rPr lang="fr-CA" sz="1800" u="sng">
                <a:solidFill>
                  <a:schemeClr val="hlink"/>
                </a:solidFill>
                <a:hlinkClick r:id="rId11"/>
              </a:rPr>
              <a:t>Carrefour Éducation</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5" name="Shape 1035"/>
        <p:cNvGrpSpPr/>
        <p:nvPr/>
      </p:nvGrpSpPr>
      <p:grpSpPr>
        <a:xfrm>
          <a:off x="0" y="0"/>
          <a:ext cx="0" cy="0"/>
          <a:chOff x="0" y="0"/>
          <a:chExt cx="0" cy="0"/>
        </a:xfrm>
      </p:grpSpPr>
      <p:sp>
        <p:nvSpPr>
          <p:cNvPr id="1036" name="Google Shape;1036;p69"/>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Badge, appréciation et suivi...</a:t>
            </a:r>
            <a:endParaRPr/>
          </a:p>
        </p:txBody>
      </p:sp>
      <p:sp>
        <p:nvSpPr>
          <p:cNvPr id="1037" name="Google Shape;1037;p69"/>
          <p:cNvSpPr txBox="1"/>
          <p:nvPr>
            <p:ph idx="1" type="body"/>
          </p:nvPr>
        </p:nvSpPr>
        <p:spPr>
          <a:xfrm>
            <a:off x="4328150" y="4153125"/>
            <a:ext cx="4294200" cy="8235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lang="fr-CA" u="sng">
                <a:solidFill>
                  <a:schemeClr val="hlink"/>
                </a:solidFill>
                <a:hlinkClick r:id="rId3"/>
              </a:rPr>
              <a:t>Formulaire à compléter</a:t>
            </a:r>
            <a:endParaRPr/>
          </a:p>
        </p:txBody>
      </p:sp>
      <p:sp>
        <p:nvSpPr>
          <p:cNvPr id="1038" name="Google Shape;1038;p69"/>
          <p:cNvSpPr txBox="1"/>
          <p:nvPr>
            <p:ph idx="1" type="body"/>
          </p:nvPr>
        </p:nvSpPr>
        <p:spPr>
          <a:xfrm>
            <a:off x="508000" y="1352400"/>
            <a:ext cx="6904200" cy="2677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fr-CA" sz="2000"/>
              <a:t>En conclusion!</a:t>
            </a:r>
            <a:endParaRPr sz="2000"/>
          </a:p>
          <a:p>
            <a:pPr indent="-318135" lvl="0" marL="257175" rtl="0" algn="l">
              <a:lnSpc>
                <a:spcPct val="150000"/>
              </a:lnSpc>
              <a:spcBef>
                <a:spcPts val="0"/>
              </a:spcBef>
              <a:spcAft>
                <a:spcPts val="0"/>
              </a:spcAft>
              <a:buSzPts val="2000"/>
              <a:buChar char="•"/>
            </a:pPr>
            <a:r>
              <a:rPr lang="fr-CA" sz="2000"/>
              <a:t>Explorez, créez et partagez;</a:t>
            </a:r>
            <a:endParaRPr sz="2000"/>
          </a:p>
          <a:p>
            <a:pPr indent="-292735" lvl="0" marL="257175" rtl="0" algn="l">
              <a:lnSpc>
                <a:spcPct val="150000"/>
              </a:lnSpc>
              <a:spcBef>
                <a:spcPts val="750"/>
              </a:spcBef>
              <a:spcAft>
                <a:spcPts val="0"/>
              </a:spcAft>
              <a:buSzPts val="2000"/>
              <a:buChar char="•"/>
            </a:pPr>
            <a:r>
              <a:rPr lang="fr-CA" sz="2000"/>
              <a:t>Expérimentez avec vos élèves en leur proposant des activités;</a:t>
            </a:r>
            <a:endParaRPr sz="2000"/>
          </a:p>
          <a:p>
            <a:pPr indent="-292735" lvl="0" marL="257175" rtl="0" algn="l">
              <a:lnSpc>
                <a:spcPct val="150000"/>
              </a:lnSpc>
              <a:spcBef>
                <a:spcPts val="750"/>
              </a:spcBef>
              <a:spcAft>
                <a:spcPts val="0"/>
              </a:spcAft>
              <a:buSzPts val="2000"/>
              <a:buChar char="•"/>
            </a:pPr>
            <a:r>
              <a:rPr lang="fr-CA" sz="2000"/>
              <a:t>Développez votre réseau;</a:t>
            </a:r>
            <a:endParaRPr sz="2000"/>
          </a:p>
          <a:p>
            <a:pPr indent="-318135" lvl="0" marL="257175" rtl="0" algn="l">
              <a:lnSpc>
                <a:spcPct val="150000"/>
              </a:lnSpc>
              <a:spcBef>
                <a:spcPts val="750"/>
              </a:spcBef>
              <a:spcAft>
                <a:spcPts val="0"/>
              </a:spcAft>
              <a:buSzPts val="2000"/>
              <a:buChar char="•"/>
            </a:pPr>
            <a:r>
              <a:rPr lang="fr-CA" sz="2000"/>
              <a:t>Participez aux </a:t>
            </a:r>
            <a:r>
              <a:rPr lang="fr-CA" sz="2000" u="sng">
                <a:solidFill>
                  <a:schemeClr val="hlink"/>
                </a:solidFill>
                <a:hlinkClick r:id="rId4"/>
              </a:rPr>
              <a:t>autres formations du RÉCIT MST</a:t>
            </a:r>
            <a:r>
              <a:rPr lang="fr-CA" sz="2000"/>
              <a:t>.</a:t>
            </a:r>
            <a:endParaRPr sz="2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2" name="Shape 1042"/>
        <p:cNvGrpSpPr/>
        <p:nvPr/>
      </p:nvGrpSpPr>
      <p:grpSpPr>
        <a:xfrm>
          <a:off x="0" y="0"/>
          <a:ext cx="0" cy="0"/>
          <a:chOff x="0" y="0"/>
          <a:chExt cx="0" cy="0"/>
        </a:xfrm>
      </p:grpSpPr>
      <p:sp>
        <p:nvSpPr>
          <p:cNvPr id="1043" name="Google Shape;1043;p7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sp>
        <p:nvSpPr>
          <p:cNvPr id="1044" name="Google Shape;1044;p70"/>
          <p:cNvSpPr txBox="1"/>
          <p:nvPr>
            <p:ph idx="4294967295" type="title"/>
          </p:nvPr>
        </p:nvSpPr>
        <p:spPr>
          <a:xfrm>
            <a:off x="943500" y="636075"/>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3000" u="sng">
                <a:solidFill>
                  <a:schemeClr val="hlink"/>
                </a:solidFill>
                <a:latin typeface="Viga"/>
                <a:ea typeface="Viga"/>
                <a:cs typeface="Viga"/>
                <a:sym typeface="Viga"/>
                <a:hlinkClick r:id="rId3"/>
              </a:rPr>
              <a:t>Document de questions et partages</a:t>
            </a:r>
            <a:r>
              <a:rPr lang="fr-CA" sz="3000">
                <a:latin typeface="Viga"/>
                <a:ea typeface="Viga"/>
                <a:cs typeface="Viga"/>
                <a:sym typeface="Viga"/>
              </a:rPr>
              <a:t> </a:t>
            </a:r>
            <a:endParaRPr sz="3000">
              <a:latin typeface="Viga"/>
              <a:ea typeface="Viga"/>
              <a:cs typeface="Viga"/>
              <a:sym typeface="Viga"/>
            </a:endParaRPr>
          </a:p>
        </p:txBody>
      </p:sp>
      <p:sp>
        <p:nvSpPr>
          <p:cNvPr id="1045" name="Google Shape;1045;p70">
            <a:hlinkClick r:id="rId4"/>
          </p:cNvPr>
          <p:cNvSpPr/>
          <p:nvPr/>
        </p:nvSpPr>
        <p:spPr>
          <a:xfrm>
            <a:off x="3092753" y="1988225"/>
            <a:ext cx="2958600" cy="16332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1046" name="Google Shape;1046;p70"/>
          <p:cNvPicPr preferRelativeResize="0"/>
          <p:nvPr/>
        </p:nvPicPr>
        <p:blipFill>
          <a:blip r:embed="rId5">
            <a:alphaModFix/>
          </a:blip>
          <a:stretch>
            <a:fillRect/>
          </a:stretch>
        </p:blipFill>
        <p:spPr>
          <a:xfrm>
            <a:off x="3092750" y="1988225"/>
            <a:ext cx="2958599" cy="1673456"/>
          </a:xfrm>
          <a:prstGeom prst="rect">
            <a:avLst/>
          </a:prstGeom>
          <a:noFill/>
          <a:ln cap="flat" cmpd="sng" w="19050">
            <a:solidFill>
              <a:srgbClr val="666666"/>
            </a:solidFill>
            <a:prstDash val="solid"/>
            <a:round/>
            <a:headEnd len="sm" w="sm" type="none"/>
            <a:tailEnd len="sm" w="sm" type="none"/>
          </a:ln>
        </p:spPr>
      </p:pic>
      <p:sp>
        <p:nvSpPr>
          <p:cNvPr id="1047" name="Google Shape;1047;p70"/>
          <p:cNvSpPr/>
          <p:nvPr/>
        </p:nvSpPr>
        <p:spPr>
          <a:xfrm>
            <a:off x="2957648" y="1877003"/>
            <a:ext cx="3228699" cy="2173280"/>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1" name="Shape 1051"/>
        <p:cNvGrpSpPr/>
        <p:nvPr/>
      </p:nvGrpSpPr>
      <p:grpSpPr>
        <a:xfrm>
          <a:off x="0" y="0"/>
          <a:ext cx="0" cy="0"/>
          <a:chOff x="0" y="0"/>
          <a:chExt cx="0" cy="0"/>
        </a:xfrm>
      </p:grpSpPr>
      <p:sp>
        <p:nvSpPr>
          <p:cNvPr id="1052" name="Google Shape;1052;p71"/>
          <p:cNvSpPr/>
          <p:nvPr/>
        </p:nvSpPr>
        <p:spPr>
          <a:xfrm>
            <a:off x="-42225" y="2072625"/>
            <a:ext cx="9207600" cy="1659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1"/>
          <p:cNvSpPr txBox="1"/>
          <p:nvPr>
            <p:ph type="ctrTitle"/>
          </p:nvPr>
        </p:nvSpPr>
        <p:spPr>
          <a:xfrm>
            <a:off x="2489150" y="2466475"/>
            <a:ext cx="6555300" cy="143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2500"/>
              <a:t>LES RENDEZ-VOUS VIRTUELS PRINTANIERS</a:t>
            </a:r>
            <a:r>
              <a:rPr lang="fr-CA" sz="3200"/>
              <a:t> DU RÉCIT!</a:t>
            </a:r>
            <a:endParaRPr sz="3200"/>
          </a:p>
          <a:p>
            <a:pPr indent="0" lvl="0" marL="0" rtl="0" algn="ctr">
              <a:spcBef>
                <a:spcPts val="0"/>
              </a:spcBef>
              <a:spcAft>
                <a:spcPts val="0"/>
              </a:spcAft>
              <a:buNone/>
            </a:pPr>
            <a:r>
              <a:t/>
            </a:r>
            <a:endParaRPr sz="2100"/>
          </a:p>
          <a:p>
            <a:pPr indent="0" lvl="0" marL="0" rtl="0" algn="l">
              <a:spcBef>
                <a:spcPts val="0"/>
              </a:spcBef>
              <a:spcAft>
                <a:spcPts val="0"/>
              </a:spcAft>
              <a:buNone/>
            </a:pPr>
            <a:r>
              <a:rPr lang="fr-CA" sz="2500"/>
              <a:t> </a:t>
            </a:r>
            <a:endParaRPr sz="2500"/>
          </a:p>
        </p:txBody>
      </p:sp>
      <p:sp>
        <p:nvSpPr>
          <p:cNvPr id="1054" name="Google Shape;1054;p71"/>
          <p:cNvSpPr/>
          <p:nvPr/>
        </p:nvSpPr>
        <p:spPr>
          <a:xfrm>
            <a:off x="-7825" y="2072625"/>
            <a:ext cx="9165300" cy="3070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5" name="Google Shape;1055;p71"/>
          <p:cNvPicPr preferRelativeResize="0"/>
          <p:nvPr/>
        </p:nvPicPr>
        <p:blipFill>
          <a:blip r:embed="rId3">
            <a:alphaModFix/>
          </a:blip>
          <a:stretch>
            <a:fillRect/>
          </a:stretch>
        </p:blipFill>
        <p:spPr>
          <a:xfrm rot="-780425">
            <a:off x="5623528" y="251972"/>
            <a:ext cx="1945892" cy="1854055"/>
          </a:xfrm>
          <a:prstGeom prst="rect">
            <a:avLst/>
          </a:prstGeom>
          <a:noFill/>
          <a:ln>
            <a:noFill/>
          </a:ln>
        </p:spPr>
      </p:pic>
      <p:pic>
        <p:nvPicPr>
          <p:cNvPr id="1056" name="Google Shape;1056;p71"/>
          <p:cNvPicPr preferRelativeResize="0"/>
          <p:nvPr/>
        </p:nvPicPr>
        <p:blipFill rotWithShape="1">
          <a:blip r:embed="rId4">
            <a:alphaModFix/>
          </a:blip>
          <a:srcRect b="14232" l="0" r="0" t="12630"/>
          <a:stretch/>
        </p:blipFill>
        <p:spPr>
          <a:xfrm>
            <a:off x="7855025" y="175250"/>
            <a:ext cx="1019175" cy="1198150"/>
          </a:xfrm>
          <a:prstGeom prst="rect">
            <a:avLst/>
          </a:prstGeom>
          <a:noFill/>
          <a:ln>
            <a:noFill/>
          </a:ln>
        </p:spPr>
      </p:pic>
      <p:pic>
        <p:nvPicPr>
          <p:cNvPr id="1057" name="Google Shape;1057;p71"/>
          <p:cNvPicPr preferRelativeResize="0"/>
          <p:nvPr/>
        </p:nvPicPr>
        <p:blipFill rotWithShape="1">
          <a:blip r:embed="rId5">
            <a:alphaModFix/>
          </a:blip>
          <a:srcRect b="0" l="3406" r="53964" t="40383"/>
          <a:stretch/>
        </p:blipFill>
        <p:spPr>
          <a:xfrm>
            <a:off x="-42225" y="1896052"/>
            <a:ext cx="2918736" cy="2125975"/>
          </a:xfrm>
          <a:prstGeom prst="rect">
            <a:avLst/>
          </a:prstGeom>
          <a:noFill/>
          <a:ln>
            <a:noFill/>
          </a:ln>
        </p:spPr>
      </p:pic>
      <p:sp>
        <p:nvSpPr>
          <p:cNvPr id="1058" name="Google Shape;1058;p71"/>
          <p:cNvSpPr txBox="1"/>
          <p:nvPr/>
        </p:nvSpPr>
        <p:spPr>
          <a:xfrm rot="-837811">
            <a:off x="5708431" y="622593"/>
            <a:ext cx="1547839" cy="63440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100">
                <a:latin typeface="Viga"/>
                <a:ea typeface="Viga"/>
                <a:cs typeface="Viga"/>
                <a:sym typeface="Viga"/>
              </a:rPr>
              <a:t>Enseigner à distance!</a:t>
            </a:r>
            <a:endParaRPr sz="2100">
              <a:latin typeface="Viga"/>
              <a:ea typeface="Viga"/>
              <a:cs typeface="Viga"/>
              <a:sym typeface="Viga"/>
            </a:endParaRPr>
          </a:p>
        </p:txBody>
      </p:sp>
      <p:sp>
        <p:nvSpPr>
          <p:cNvPr id="1059" name="Google Shape;1059;p71">
            <a:hlinkClick r:id="rId6"/>
          </p:cNvPr>
          <p:cNvSpPr txBox="1"/>
          <p:nvPr/>
        </p:nvSpPr>
        <p:spPr>
          <a:xfrm>
            <a:off x="222150" y="4625100"/>
            <a:ext cx="72018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chemeClr val="lt1"/>
                </a:solidFill>
                <a:latin typeface="Ubuntu"/>
                <a:ea typeface="Ubuntu"/>
                <a:cs typeface="Ubuntu"/>
                <a:sym typeface="Ubuntu"/>
              </a:rPr>
              <a:t>Pour plus de détails : </a:t>
            </a:r>
            <a:r>
              <a:rPr b="1" lang="fr-CA" sz="1600" u="sng">
                <a:solidFill>
                  <a:schemeClr val="lt1"/>
                </a:solidFill>
                <a:latin typeface="Ubuntu"/>
                <a:ea typeface="Ubuntu"/>
                <a:cs typeface="Ubuntu"/>
                <a:sym typeface="Ubuntu"/>
                <a:hlinkClick r:id="rId7"/>
              </a:rPr>
              <a:t>recit.qc.ca</a:t>
            </a:r>
            <a:endParaRPr b="1" sz="1600">
              <a:solidFill>
                <a:schemeClr val="lt1"/>
              </a:solidFill>
              <a:latin typeface="Ubuntu"/>
              <a:ea typeface="Ubuntu"/>
              <a:cs typeface="Ubuntu"/>
              <a:sym typeface="Ubuntu"/>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7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sp>
        <p:nvSpPr>
          <p:cNvPr id="1065" name="Google Shape;1065;p72"/>
          <p:cNvSpPr txBox="1"/>
          <p:nvPr>
            <p:ph idx="4294967295" type="title"/>
          </p:nvPr>
        </p:nvSpPr>
        <p:spPr>
          <a:xfrm>
            <a:off x="943500" y="636075"/>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3000">
                <a:latin typeface="Viga"/>
                <a:ea typeface="Viga"/>
                <a:cs typeface="Viga"/>
                <a:sym typeface="Viga"/>
              </a:rPr>
              <a:t>L’équipe du RÉCIT MST est disponible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du 19 mai au 5 juin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de 13 h 30 à 15 h. </a:t>
            </a:r>
            <a:endParaRPr sz="3000">
              <a:latin typeface="Viga"/>
              <a:ea typeface="Viga"/>
              <a:cs typeface="Viga"/>
              <a:sym typeface="Viga"/>
            </a:endParaRPr>
          </a:p>
        </p:txBody>
      </p:sp>
      <p:sp>
        <p:nvSpPr>
          <p:cNvPr id="1066" name="Google Shape;1066;p72">
            <a:hlinkClick r:id="rId3"/>
          </p:cNvPr>
          <p:cNvSpPr/>
          <p:nvPr/>
        </p:nvSpPr>
        <p:spPr>
          <a:xfrm>
            <a:off x="3092753" y="1988225"/>
            <a:ext cx="2958600" cy="16332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1067" name="Google Shape;1067;p72"/>
          <p:cNvPicPr preferRelativeResize="0"/>
          <p:nvPr/>
        </p:nvPicPr>
        <p:blipFill>
          <a:blip r:embed="rId4">
            <a:alphaModFix/>
          </a:blip>
          <a:stretch>
            <a:fillRect/>
          </a:stretch>
        </p:blipFill>
        <p:spPr>
          <a:xfrm>
            <a:off x="3092750" y="1988225"/>
            <a:ext cx="2958599" cy="1673456"/>
          </a:xfrm>
          <a:prstGeom prst="rect">
            <a:avLst/>
          </a:prstGeom>
          <a:noFill/>
          <a:ln cap="flat" cmpd="sng" w="19050">
            <a:solidFill>
              <a:srgbClr val="666666"/>
            </a:solidFill>
            <a:prstDash val="solid"/>
            <a:round/>
            <a:headEnd len="sm" w="sm" type="none"/>
            <a:tailEnd len="sm" w="sm" type="none"/>
          </a:ln>
        </p:spPr>
      </p:pic>
      <p:sp>
        <p:nvSpPr>
          <p:cNvPr id="1068" name="Google Shape;1068;p72"/>
          <p:cNvSpPr/>
          <p:nvPr/>
        </p:nvSpPr>
        <p:spPr>
          <a:xfrm>
            <a:off x="2957648" y="1877003"/>
            <a:ext cx="3228699" cy="2173280"/>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1069" name="Google Shape;1069;p72"/>
          <p:cNvSpPr txBox="1"/>
          <p:nvPr/>
        </p:nvSpPr>
        <p:spPr>
          <a:xfrm>
            <a:off x="2098950" y="4116175"/>
            <a:ext cx="49461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Ubuntu"/>
                <a:ea typeface="Ubuntu"/>
                <a:cs typeface="Ubuntu"/>
                <a:sym typeface="Ubuntu"/>
              </a:rPr>
              <a:t>Lien vers notre salle de vidéoconférence</a:t>
            </a:r>
            <a:endParaRPr>
              <a:latin typeface="Ubuntu"/>
              <a:ea typeface="Ubuntu"/>
              <a:cs typeface="Ubuntu"/>
              <a:sym typeface="Ubuntu"/>
            </a:endParaRPr>
          </a:p>
          <a:p>
            <a:pPr indent="0" lvl="0" marL="0" rtl="0" algn="ctr">
              <a:spcBef>
                <a:spcPts val="0"/>
              </a:spcBef>
              <a:spcAft>
                <a:spcPts val="0"/>
              </a:spcAft>
              <a:buNone/>
            </a:pPr>
            <a:r>
              <a:t/>
            </a:r>
            <a:endParaRPr sz="400">
              <a:latin typeface="Ubuntu"/>
              <a:ea typeface="Ubuntu"/>
              <a:cs typeface="Ubuntu"/>
              <a:sym typeface="Ubuntu"/>
            </a:endParaRPr>
          </a:p>
          <a:p>
            <a:pPr indent="0" lvl="0" marL="0" rtl="0" algn="ctr">
              <a:spcBef>
                <a:spcPts val="0"/>
              </a:spcBef>
              <a:spcAft>
                <a:spcPts val="0"/>
              </a:spcAft>
              <a:buNone/>
            </a:pPr>
            <a:r>
              <a:rPr b="1" lang="fr-CA" sz="2000" u="sng">
                <a:solidFill>
                  <a:schemeClr val="hlink"/>
                </a:solidFill>
                <a:latin typeface="Ubuntu"/>
                <a:ea typeface="Ubuntu"/>
                <a:cs typeface="Ubuntu"/>
                <a:sym typeface="Ubuntu"/>
                <a:hlinkClick r:id="rId5"/>
              </a:rPr>
              <a:t>https://meet.jit.si/RECITMSTDistance</a:t>
            </a:r>
            <a:endParaRPr b="1" sz="2000">
              <a:latin typeface="Ubuntu"/>
              <a:ea typeface="Ubuntu"/>
              <a:cs typeface="Ubuntu"/>
              <a:sym typeface="Ubuntu"/>
            </a:endParaRPr>
          </a:p>
          <a:p>
            <a:pPr indent="0" lvl="0" marL="0" rtl="0" algn="ctr">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3" name="Shape 1073"/>
        <p:cNvGrpSpPr/>
        <p:nvPr/>
      </p:nvGrpSpPr>
      <p:grpSpPr>
        <a:xfrm>
          <a:off x="0" y="0"/>
          <a:ext cx="0" cy="0"/>
          <a:chOff x="0" y="0"/>
          <a:chExt cx="0" cy="0"/>
        </a:xfrm>
      </p:grpSpPr>
      <p:sp>
        <p:nvSpPr>
          <p:cNvPr id="1074" name="Google Shape;1074;p73"/>
          <p:cNvSpPr txBox="1"/>
          <p:nvPr>
            <p:ph idx="4294967295" type="ctrTitle"/>
          </p:nvPr>
        </p:nvSpPr>
        <p:spPr>
          <a:xfrm>
            <a:off x="2025150" y="1223550"/>
            <a:ext cx="5093700" cy="134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CA" sz="3000">
                <a:latin typeface="Viga"/>
                <a:ea typeface="Viga"/>
                <a:cs typeface="Viga"/>
                <a:sym typeface="Viga"/>
              </a:rPr>
              <a:t>MERCI; votre participation est vraiment appréciée!</a:t>
            </a:r>
            <a:endParaRPr b="1" sz="3000">
              <a:latin typeface="Viga"/>
              <a:ea typeface="Viga"/>
              <a:cs typeface="Viga"/>
              <a:sym typeface="Viga"/>
            </a:endParaRPr>
          </a:p>
        </p:txBody>
      </p:sp>
      <p:pic>
        <p:nvPicPr>
          <p:cNvPr id="1075" name="Google Shape;1075;p73"/>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1076" name="Google Shape;1076;p73"/>
          <p:cNvSpPr txBox="1"/>
          <p:nvPr/>
        </p:nvSpPr>
        <p:spPr>
          <a:xfrm>
            <a:off x="4142800" y="257175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4"/>
              </a:rPr>
              <a:t>louise.roy</a:t>
            </a:r>
            <a:r>
              <a:rPr lang="fr-CA" sz="1700" u="sng">
                <a:solidFill>
                  <a:schemeClr val="hlink"/>
                </a:solidFill>
                <a:latin typeface="Ubuntu"/>
                <a:ea typeface="Ubuntu"/>
                <a:cs typeface="Ubuntu"/>
                <a:sym typeface="Ubuntu"/>
                <a:hlinkClick r:id="rId5"/>
              </a:rPr>
              <a:t>@recitmst.qc.ca</a:t>
            </a:r>
            <a:r>
              <a:rPr lang="fr-CA" sz="1700">
                <a:solidFill>
                  <a:schemeClr val="dk2"/>
                </a:solidFill>
                <a:latin typeface="Ubuntu"/>
                <a:ea typeface="Ubuntu"/>
                <a:cs typeface="Ubuntu"/>
                <a:sym typeface="Ubuntu"/>
              </a:rPr>
              <a:t> </a:t>
            </a:r>
            <a:endParaRPr sz="1700">
              <a:solidFill>
                <a:schemeClr val="dk2"/>
              </a:solidFill>
              <a:latin typeface="Ubuntu"/>
              <a:ea typeface="Ubuntu"/>
              <a:cs typeface="Ubuntu"/>
              <a:sym typeface="Ubuntu"/>
            </a:endParaRPr>
          </a:p>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6"/>
              </a:rPr>
              <a:t>equipe@recitmst.qc.ca</a:t>
            </a:r>
            <a:r>
              <a:rPr lang="fr-CA" sz="2500">
                <a:solidFill>
                  <a:schemeClr val="dk2"/>
                </a:solidFill>
                <a:latin typeface="Ubuntu"/>
                <a:ea typeface="Ubuntu"/>
                <a:cs typeface="Ubuntu"/>
                <a:sym typeface="Ubuntu"/>
              </a:rPr>
              <a:t>  </a:t>
            </a:r>
            <a:r>
              <a:rPr lang="fr-CA" sz="2500">
                <a:solidFill>
                  <a:schemeClr val="dk2"/>
                </a:solidFill>
                <a:latin typeface="Ubuntu"/>
                <a:ea typeface="Ubuntu"/>
                <a:cs typeface="Ubuntu"/>
                <a:sym typeface="Ubuntu"/>
              </a:rPr>
              <a:t> </a:t>
            </a:r>
            <a:endParaRPr sz="2500">
              <a:solidFill>
                <a:schemeClr val="dk2"/>
              </a:solidFill>
              <a:latin typeface="Ubuntu"/>
              <a:ea typeface="Ubuntu"/>
              <a:cs typeface="Ubuntu"/>
              <a:sym typeface="Ubuntu"/>
            </a:endParaRPr>
          </a:p>
          <a:p>
            <a:pPr indent="-330200" lvl="0" marL="457200" rtl="0" algn="l">
              <a:spcBef>
                <a:spcPts val="60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7"/>
              </a:rPr>
              <a:t>Page Facebook</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8"/>
              </a:rPr>
              <a:t>Twitter</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9"/>
              </a:rPr>
              <a:t>Chaîne Youtube</a:t>
            </a:r>
            <a:endParaRPr sz="900">
              <a:solidFill>
                <a:schemeClr val="dk2"/>
              </a:solidFill>
            </a:endParaRPr>
          </a:p>
        </p:txBody>
      </p:sp>
      <p:sp>
        <p:nvSpPr>
          <p:cNvPr id="1077" name="Google Shape;1077;p73"/>
          <p:cNvSpPr txBox="1"/>
          <p:nvPr/>
        </p:nvSpPr>
        <p:spPr>
          <a:xfrm rot="-1217371">
            <a:off x="631284" y="2993092"/>
            <a:ext cx="3321277" cy="784875"/>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fr-CA"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1078" name="Google Shape;1078;p73"/>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Ces formations du RÉCIT </a:t>
            </a:r>
            <a:r>
              <a:rPr lang="fr-CA" sz="800">
                <a:latin typeface="Ubuntu"/>
                <a:ea typeface="Ubuntu"/>
                <a:cs typeface="Ubuntu"/>
                <a:sym typeface="Ubuntu"/>
              </a:rPr>
              <a:t>sont mise</a:t>
            </a:r>
            <a:r>
              <a:rPr lang="fr-CA" sz="800">
                <a:latin typeface="Ubuntu"/>
                <a:ea typeface="Ubuntu"/>
                <a:cs typeface="Ubuntu"/>
                <a:sym typeface="Ubuntu"/>
              </a:rPr>
              <a:t>s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chemeClr val="accent1"/>
                </a:solidFill>
                <a:latin typeface="Ubuntu"/>
                <a:ea typeface="Ubuntu"/>
                <a:cs typeface="Ubuntu"/>
                <a:sym typeface="Ubuntu"/>
              </a:rPr>
              <a:t> </a:t>
            </a:r>
            <a:r>
              <a:rPr lang="fr-CA" sz="800" u="sng">
                <a:solidFill>
                  <a:schemeClr val="accent1"/>
                </a:solidFill>
                <a:hlinkClick r:id="rId10"/>
              </a:rPr>
              <a:t>Licence Creative Commons Attribution - Pas d’Utilisation Commerciale - Partage dans les Mêmes Conditions 4.0 International</a:t>
            </a:r>
            <a:r>
              <a:rPr lang="fr-CA" sz="800">
                <a:solidFill>
                  <a:schemeClr val="accent1"/>
                </a:solidFill>
              </a:rPr>
              <a:t>.</a:t>
            </a:r>
            <a:r>
              <a:rPr lang="fr-CA"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1079" name="Google Shape;1079;p73"/>
          <p:cNvPicPr preferRelativeResize="0"/>
          <p:nvPr/>
        </p:nvPicPr>
        <p:blipFill>
          <a:blip r:embed="rId11">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pic>
        <p:nvPicPr>
          <p:cNvPr id="611" name="Google Shape;611;p23"/>
          <p:cNvPicPr preferRelativeResize="0"/>
          <p:nvPr/>
        </p:nvPicPr>
        <p:blipFill rotWithShape="1">
          <a:blip r:embed="rId3">
            <a:alphaModFix/>
          </a:blip>
          <a:srcRect b="0" l="1390" r="0" t="1632"/>
          <a:stretch/>
        </p:blipFill>
        <p:spPr>
          <a:xfrm>
            <a:off x="1926487" y="775950"/>
            <a:ext cx="5038874" cy="4280275"/>
          </a:xfrm>
          <a:prstGeom prst="rect">
            <a:avLst/>
          </a:prstGeom>
          <a:noFill/>
          <a:ln>
            <a:noFill/>
          </a:ln>
          <a:effectLst>
            <a:outerShdw blurRad="57150" rotWithShape="0" algn="bl" dir="5400000" dist="19050">
              <a:srgbClr val="000000">
                <a:alpha val="50000"/>
              </a:srgbClr>
            </a:outerShdw>
          </a:effectLst>
        </p:spPr>
      </p:pic>
      <p:sp>
        <p:nvSpPr>
          <p:cNvPr id="612" name="Google Shape;612;p23"/>
          <p:cNvSpPr txBox="1"/>
          <p:nvPr>
            <p:ph idx="4294967295" type="title"/>
          </p:nvPr>
        </p:nvSpPr>
        <p:spPr>
          <a:xfrm>
            <a:off x="1512975" y="138875"/>
            <a:ext cx="5865900" cy="49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2800"/>
              <a:t>Le logiciel </a:t>
            </a:r>
            <a:r>
              <a:rPr lang="fr-CA" sz="2800"/>
              <a:t>GeoGebra classique</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24"/>
          <p:cNvSpPr txBox="1"/>
          <p:nvPr>
            <p:ph idx="4294967295" type="title"/>
          </p:nvPr>
        </p:nvSpPr>
        <p:spPr>
          <a:xfrm>
            <a:off x="1006575" y="457175"/>
            <a:ext cx="4716000" cy="49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700"/>
              <a:buFont typeface="Trebuchet MS"/>
              <a:buNone/>
            </a:pPr>
            <a:r>
              <a:rPr lang="fr-CA" sz="2800"/>
              <a:t>GeoGebra.org</a:t>
            </a:r>
            <a:endParaRPr sz="2800"/>
          </a:p>
        </p:txBody>
      </p:sp>
      <p:pic>
        <p:nvPicPr>
          <p:cNvPr id="618" name="Google Shape;618;p24"/>
          <p:cNvPicPr preferRelativeResize="0"/>
          <p:nvPr/>
        </p:nvPicPr>
        <p:blipFill rotWithShape="1">
          <a:blip r:embed="rId3">
            <a:alphaModFix/>
          </a:blip>
          <a:srcRect b="0" l="0" r="0" t="0"/>
          <a:stretch/>
        </p:blipFill>
        <p:spPr>
          <a:xfrm>
            <a:off x="1006575" y="1179428"/>
            <a:ext cx="6499577" cy="2873497"/>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25"/>
          <p:cNvSpPr txBox="1"/>
          <p:nvPr>
            <p:ph type="title"/>
          </p:nvPr>
        </p:nvSpPr>
        <p:spPr>
          <a:xfrm>
            <a:off x="747925" y="225025"/>
            <a:ext cx="6140400" cy="61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accent1"/>
              </a:buClr>
              <a:buSzPts val="4200"/>
              <a:buFont typeface="Trebuchet MS"/>
              <a:buNone/>
            </a:pPr>
            <a:r>
              <a:rPr lang="fr-CA" sz="3000"/>
              <a:t>Création d’un compte</a:t>
            </a:r>
            <a:endParaRPr sz="3000"/>
          </a:p>
        </p:txBody>
      </p:sp>
      <p:sp>
        <p:nvSpPr>
          <p:cNvPr id="624" name="Google Shape;624;p25"/>
          <p:cNvSpPr txBox="1"/>
          <p:nvPr>
            <p:ph idx="4294967295" type="body"/>
          </p:nvPr>
        </p:nvSpPr>
        <p:spPr>
          <a:xfrm>
            <a:off x="3595425" y="1643475"/>
            <a:ext cx="4229400" cy="297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500">
                <a:latin typeface="Century Gothic"/>
                <a:ea typeface="Century Gothic"/>
                <a:cs typeface="Century Gothic"/>
                <a:sym typeface="Century Gothic"/>
              </a:rPr>
              <a:t>Avoir un compte permet de:</a:t>
            </a:r>
            <a:endParaRPr sz="1500">
              <a:latin typeface="Century Gothic"/>
              <a:ea typeface="Century Gothic"/>
              <a:cs typeface="Century Gothic"/>
              <a:sym typeface="Century Gothic"/>
            </a:endParaRPr>
          </a:p>
          <a:p>
            <a:pPr indent="-247650" lvl="0" marL="457200" rtl="0" algn="l">
              <a:lnSpc>
                <a:spcPct val="100000"/>
              </a:lnSpc>
              <a:spcBef>
                <a:spcPts val="1600"/>
              </a:spcBef>
              <a:spcAft>
                <a:spcPts val="0"/>
              </a:spcAft>
              <a:buSzPts val="300"/>
              <a:buChar char="•"/>
            </a:pPr>
            <a:r>
              <a:rPr lang="fr-CA" sz="1500">
                <a:latin typeface="Century Gothic"/>
                <a:ea typeface="Century Gothic"/>
                <a:cs typeface="Century Gothic"/>
                <a:sym typeface="Century Gothic"/>
              </a:rPr>
              <a:t>Sauvegarder ses réalisations en ligne;</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S’abonner à d’autres rédacteurs;</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Avoir des abonnés;</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Conserver des favoris;</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Créer des activités, des livrets et des groupes;</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Diffuser ou partager;</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Collaborer;</a:t>
            </a:r>
            <a:endParaRPr sz="1500">
              <a:latin typeface="Century Gothic"/>
              <a:ea typeface="Century Gothic"/>
              <a:cs typeface="Century Gothic"/>
              <a:sym typeface="Century Gothic"/>
            </a:endParaRPr>
          </a:p>
          <a:p>
            <a:pPr indent="-247650" lvl="0" marL="457200" rtl="0" algn="l">
              <a:lnSpc>
                <a:spcPct val="100000"/>
              </a:lnSpc>
              <a:spcBef>
                <a:spcPts val="0"/>
              </a:spcBef>
              <a:spcAft>
                <a:spcPts val="0"/>
              </a:spcAft>
              <a:buSzPts val="300"/>
              <a:buChar char="•"/>
            </a:pPr>
            <a:r>
              <a:rPr lang="fr-CA" sz="1500">
                <a:latin typeface="Century Gothic"/>
                <a:ea typeface="Century Gothic"/>
                <a:cs typeface="Century Gothic"/>
                <a:sym typeface="Century Gothic"/>
              </a:rPr>
              <a:t>Organiser ses ressources.</a:t>
            </a:r>
            <a:endParaRPr sz="1500">
              <a:latin typeface="Century Gothic"/>
              <a:ea typeface="Century Gothic"/>
              <a:cs typeface="Century Gothic"/>
              <a:sym typeface="Century Gothic"/>
            </a:endParaRPr>
          </a:p>
        </p:txBody>
      </p:sp>
      <p:pic>
        <p:nvPicPr>
          <p:cNvPr id="625" name="Google Shape;625;p25"/>
          <p:cNvPicPr preferRelativeResize="0"/>
          <p:nvPr/>
        </p:nvPicPr>
        <p:blipFill rotWithShape="1">
          <a:blip r:embed="rId3">
            <a:alphaModFix/>
          </a:blip>
          <a:srcRect b="0" l="0" r="0" t="0"/>
          <a:stretch/>
        </p:blipFill>
        <p:spPr>
          <a:xfrm>
            <a:off x="705925" y="1137275"/>
            <a:ext cx="2784575" cy="3225100"/>
          </a:xfrm>
          <a:prstGeom prst="rect">
            <a:avLst/>
          </a:prstGeom>
          <a:noFill/>
          <a:ln>
            <a:noFill/>
          </a:ln>
          <a:effectLst>
            <a:outerShdw blurRad="57150" rotWithShape="0" algn="bl" dir="5400000" dist="19050">
              <a:srgbClr val="000000">
                <a:alpha val="49803"/>
              </a:srgbClr>
            </a:outerShdw>
          </a:effectLst>
        </p:spPr>
      </p:pic>
      <p:pic>
        <p:nvPicPr>
          <p:cNvPr id="626" name="Google Shape;626;p25"/>
          <p:cNvPicPr preferRelativeResize="0"/>
          <p:nvPr/>
        </p:nvPicPr>
        <p:blipFill rotWithShape="1">
          <a:blip r:embed="rId4">
            <a:alphaModFix/>
          </a:blip>
          <a:srcRect b="0" l="0" r="0" t="0"/>
          <a:stretch/>
        </p:blipFill>
        <p:spPr>
          <a:xfrm>
            <a:off x="705925" y="225037"/>
            <a:ext cx="784800" cy="803375"/>
          </a:xfrm>
          <a:prstGeom prst="rect">
            <a:avLst/>
          </a:prstGeom>
          <a:noFill/>
          <a:ln>
            <a:noFill/>
          </a:ln>
        </p:spPr>
      </p:pic>
      <p:sp>
        <p:nvSpPr>
          <p:cNvPr id="627" name="Google Shape;627;p25"/>
          <p:cNvSpPr txBox="1"/>
          <p:nvPr/>
        </p:nvSpPr>
        <p:spPr>
          <a:xfrm>
            <a:off x="3595426" y="1055550"/>
            <a:ext cx="25398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AA22A"/>
              </a:buClr>
              <a:buSzPts val="1800"/>
              <a:buFont typeface="Open Sans"/>
              <a:buNone/>
            </a:pPr>
            <a:r>
              <a:rPr b="0" i="0" lang="fr-CA" sz="1800" u="sng" cap="none" strike="noStrike">
                <a:solidFill>
                  <a:srgbClr val="FAA22A"/>
                </a:solidFill>
                <a:latin typeface="Century Gothic"/>
                <a:ea typeface="Century Gothic"/>
                <a:cs typeface="Century Gothic"/>
                <a:sym typeface="Century Gothic"/>
                <a:hlinkClick r:id="rId5"/>
              </a:rPr>
              <a:t>GeoGebra.org</a:t>
            </a:r>
            <a:endParaRPr b="0" i="0" sz="1800" u="none" cap="none" strike="noStrike">
              <a:solidFill>
                <a:srgbClr val="FAA22A"/>
              </a:solidFill>
              <a:latin typeface="Century Gothic"/>
              <a:ea typeface="Century Gothic"/>
              <a:cs typeface="Century Gothic"/>
              <a:sym typeface="Century Gothic"/>
            </a:endParaRPr>
          </a:p>
        </p:txBody>
      </p:sp>
      <p:sp>
        <p:nvSpPr>
          <p:cNvPr id="628" name="Google Shape;628;p25"/>
          <p:cNvSpPr txBox="1"/>
          <p:nvPr/>
        </p:nvSpPr>
        <p:spPr>
          <a:xfrm>
            <a:off x="705925" y="4614225"/>
            <a:ext cx="38283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sz="1100">
                <a:latin typeface="Trebuchet MS"/>
                <a:ea typeface="Trebuchet MS"/>
                <a:cs typeface="Trebuchet MS"/>
                <a:sym typeface="Trebuchet MS"/>
              </a:rPr>
              <a:t>Voir l’autoformation </a:t>
            </a:r>
            <a:r>
              <a:rPr i="1" lang="fr-CA" sz="1100" u="sng">
                <a:solidFill>
                  <a:schemeClr val="hlink"/>
                </a:solidFill>
                <a:latin typeface="Trebuchet MS"/>
                <a:ea typeface="Trebuchet MS"/>
                <a:cs typeface="Trebuchet MS"/>
                <a:sym typeface="Trebuchet MS"/>
                <a:hlinkClick r:id="rId6"/>
              </a:rPr>
              <a:t>GeoGebra 1 sur CAMPUS RÉCIT</a:t>
            </a:r>
            <a:endParaRPr i="1" sz="1100">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26"/>
          <p:cNvSpPr txBox="1"/>
          <p:nvPr>
            <p:ph type="title"/>
          </p:nvPr>
        </p:nvSpPr>
        <p:spPr>
          <a:xfrm>
            <a:off x="311700" y="315925"/>
            <a:ext cx="6729900" cy="66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Trebuchet MS"/>
              <a:buNone/>
            </a:pPr>
            <a:r>
              <a:rPr lang="fr-CA" sz="3000"/>
              <a:t>Le menu</a:t>
            </a:r>
            <a:endParaRPr sz="3000"/>
          </a:p>
        </p:txBody>
      </p:sp>
      <p:pic>
        <p:nvPicPr>
          <p:cNvPr id="634" name="Google Shape;634;p26"/>
          <p:cNvPicPr preferRelativeResize="0"/>
          <p:nvPr/>
        </p:nvPicPr>
        <p:blipFill rotWithShape="1">
          <a:blip r:embed="rId3">
            <a:alphaModFix/>
          </a:blip>
          <a:srcRect b="0" l="0" r="0" t="0"/>
          <a:stretch/>
        </p:blipFill>
        <p:spPr>
          <a:xfrm>
            <a:off x="4683600" y="1147225"/>
            <a:ext cx="2577592" cy="3901220"/>
          </a:xfrm>
          <a:prstGeom prst="rect">
            <a:avLst/>
          </a:prstGeom>
          <a:noFill/>
          <a:ln>
            <a:noFill/>
          </a:ln>
          <a:effectLst>
            <a:outerShdw blurRad="57150" rotWithShape="0" algn="bl" dir="5400000" dist="19050">
              <a:srgbClr val="000000">
                <a:alpha val="49803"/>
              </a:srgbClr>
            </a:outerShdw>
          </a:effectLst>
        </p:spPr>
      </p:pic>
      <p:sp>
        <p:nvSpPr>
          <p:cNvPr id="635" name="Google Shape;635;p26"/>
          <p:cNvSpPr/>
          <p:nvPr/>
        </p:nvSpPr>
        <p:spPr>
          <a:xfrm>
            <a:off x="4683600" y="1239450"/>
            <a:ext cx="5676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cxnSp>
        <p:nvCxnSpPr>
          <p:cNvPr id="636" name="Google Shape;636;p26"/>
          <p:cNvCxnSpPr>
            <a:stCxn id="635" idx="2"/>
            <a:endCxn id="637" idx="3"/>
          </p:cNvCxnSpPr>
          <p:nvPr/>
        </p:nvCxnSpPr>
        <p:spPr>
          <a:xfrm flipH="1">
            <a:off x="2642400" y="1441050"/>
            <a:ext cx="2041200" cy="900"/>
          </a:xfrm>
          <a:prstGeom prst="straightConnector1">
            <a:avLst/>
          </a:prstGeom>
          <a:noFill/>
          <a:ln cap="rnd" cmpd="sng" w="12700">
            <a:solidFill>
              <a:schemeClr val="accent1"/>
            </a:solidFill>
            <a:prstDash val="solid"/>
            <a:round/>
            <a:headEnd len="sm" w="sm" type="none"/>
            <a:tailEnd len="med" w="med" type="triangle"/>
          </a:ln>
          <a:effectLst>
            <a:outerShdw blurRad="57150" rotWithShape="0" algn="bl" dir="5400000" dist="19050">
              <a:srgbClr val="000000">
                <a:alpha val="50000"/>
              </a:srgbClr>
            </a:outerShdw>
          </a:effectLst>
        </p:spPr>
      </p:cxnSp>
      <p:sp>
        <p:nvSpPr>
          <p:cNvPr id="637" name="Google Shape;637;p26"/>
          <p:cNvSpPr txBox="1"/>
          <p:nvPr/>
        </p:nvSpPr>
        <p:spPr>
          <a:xfrm>
            <a:off x="806400" y="1149650"/>
            <a:ext cx="1835992"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CA" sz="1600" u="none" cap="none" strike="noStrike">
                <a:solidFill>
                  <a:schemeClr val="dk1"/>
                </a:solidFill>
                <a:latin typeface="Arial"/>
                <a:ea typeface="Arial"/>
                <a:cs typeface="Arial"/>
                <a:sym typeface="Arial"/>
              </a:rPr>
              <a:t>Affichage (ou pas) du menu</a:t>
            </a:r>
            <a:endParaRPr b="0" i="0" sz="1400" u="none" cap="none" strike="noStrike">
              <a:solidFill>
                <a:srgbClr val="000000"/>
              </a:solidFill>
              <a:latin typeface="Arial"/>
              <a:ea typeface="Arial"/>
              <a:cs typeface="Arial"/>
              <a:sym typeface="Arial"/>
            </a:endParaRPr>
          </a:p>
        </p:txBody>
      </p:sp>
      <p:sp>
        <p:nvSpPr>
          <p:cNvPr id="638" name="Google Shape;638;p26"/>
          <p:cNvSpPr/>
          <p:nvPr/>
        </p:nvSpPr>
        <p:spPr>
          <a:xfrm>
            <a:off x="4720200" y="2650825"/>
            <a:ext cx="4650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cxnSp>
        <p:nvCxnSpPr>
          <p:cNvPr id="639" name="Google Shape;639;p26"/>
          <p:cNvCxnSpPr>
            <a:stCxn id="638" idx="2"/>
            <a:endCxn id="640" idx="3"/>
          </p:cNvCxnSpPr>
          <p:nvPr/>
        </p:nvCxnSpPr>
        <p:spPr>
          <a:xfrm rot="10800000">
            <a:off x="2422800" y="2714725"/>
            <a:ext cx="2297400" cy="137700"/>
          </a:xfrm>
          <a:prstGeom prst="straightConnector1">
            <a:avLst/>
          </a:prstGeom>
          <a:noFill/>
          <a:ln cap="rnd" cmpd="sng" w="12700">
            <a:solidFill>
              <a:schemeClr val="accent1"/>
            </a:solidFill>
            <a:prstDash val="solid"/>
            <a:round/>
            <a:headEnd len="sm" w="sm" type="none"/>
            <a:tailEnd len="med" w="med" type="triangle"/>
          </a:ln>
          <a:effectLst>
            <a:outerShdw blurRad="57150" rotWithShape="0" algn="bl" dir="5400000" dist="19050">
              <a:srgbClr val="000000">
                <a:alpha val="50000"/>
              </a:srgbClr>
            </a:outerShdw>
          </a:effectLst>
        </p:spPr>
      </p:cxnSp>
      <p:sp>
        <p:nvSpPr>
          <p:cNvPr id="640" name="Google Shape;640;p26"/>
          <p:cNvSpPr txBox="1"/>
          <p:nvPr/>
        </p:nvSpPr>
        <p:spPr>
          <a:xfrm>
            <a:off x="759701" y="2422275"/>
            <a:ext cx="16632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CA" sz="1600" u="none" cap="none" strike="noStrike">
                <a:solidFill>
                  <a:schemeClr val="dk1"/>
                </a:solidFill>
                <a:latin typeface="Arial"/>
                <a:ea typeface="Arial"/>
                <a:cs typeface="Arial"/>
                <a:sym typeface="Arial"/>
              </a:rPr>
              <a:t>Les ressources </a:t>
            </a:r>
            <a:r>
              <a:rPr lang="fr-CA" sz="1600">
                <a:solidFill>
                  <a:schemeClr val="dk1"/>
                </a:solidFill>
              </a:rPr>
              <a:t>publiques</a:t>
            </a:r>
            <a:endParaRPr b="0" i="0" sz="1400" u="none" cap="none" strike="noStrike">
              <a:solidFill>
                <a:srgbClr val="000000"/>
              </a:solidFill>
              <a:latin typeface="Arial"/>
              <a:ea typeface="Arial"/>
              <a:cs typeface="Arial"/>
              <a:sym typeface="Arial"/>
            </a:endParaRPr>
          </a:p>
        </p:txBody>
      </p:sp>
      <p:sp>
        <p:nvSpPr>
          <p:cNvPr id="641" name="Google Shape;641;p26"/>
          <p:cNvSpPr/>
          <p:nvPr/>
        </p:nvSpPr>
        <p:spPr>
          <a:xfrm>
            <a:off x="4720200" y="3054025"/>
            <a:ext cx="465000" cy="403200"/>
          </a:xfrm>
          <a:prstGeom prst="ellipse">
            <a:avLst/>
          </a:prstGeom>
          <a:noFill/>
          <a:ln cap="rnd" cmpd="sng" w="19050">
            <a:solidFill>
              <a:srgbClr val="FAA2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cxnSp>
        <p:nvCxnSpPr>
          <p:cNvPr id="642" name="Google Shape;642;p26"/>
          <p:cNvCxnSpPr>
            <a:stCxn id="641" idx="2"/>
            <a:endCxn id="643" idx="3"/>
          </p:cNvCxnSpPr>
          <p:nvPr/>
        </p:nvCxnSpPr>
        <p:spPr>
          <a:xfrm flipH="1">
            <a:off x="2670300" y="3255625"/>
            <a:ext cx="2049900" cy="825900"/>
          </a:xfrm>
          <a:prstGeom prst="straightConnector1">
            <a:avLst/>
          </a:prstGeom>
          <a:noFill/>
          <a:ln cap="rnd" cmpd="sng" w="12700">
            <a:solidFill>
              <a:schemeClr val="accent1"/>
            </a:solidFill>
            <a:prstDash val="solid"/>
            <a:round/>
            <a:headEnd len="sm" w="sm" type="none"/>
            <a:tailEnd len="med" w="med" type="triangle"/>
          </a:ln>
          <a:effectLst>
            <a:outerShdw blurRad="57150" rotWithShape="0" algn="bl" dir="5400000" dist="19050">
              <a:srgbClr val="000000">
                <a:alpha val="50000"/>
              </a:srgbClr>
            </a:outerShdw>
          </a:effectLst>
        </p:spPr>
      </p:cxnSp>
      <p:sp>
        <p:nvSpPr>
          <p:cNvPr id="643" name="Google Shape;643;p26"/>
          <p:cNvSpPr txBox="1"/>
          <p:nvPr/>
        </p:nvSpPr>
        <p:spPr>
          <a:xfrm>
            <a:off x="778650" y="3694825"/>
            <a:ext cx="1891500" cy="77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fr-CA" sz="1600">
                <a:solidFill>
                  <a:schemeClr val="dk1"/>
                </a:solidFill>
              </a:rPr>
              <a:t>Votre espace avec vos </a:t>
            </a:r>
            <a:r>
              <a:rPr b="0" i="0" lang="fr-CA" sz="1600" u="none" cap="none" strike="noStrike">
                <a:solidFill>
                  <a:schemeClr val="dk1"/>
                </a:solidFill>
                <a:latin typeface="Arial"/>
                <a:ea typeface="Arial"/>
                <a:cs typeface="Arial"/>
                <a:sym typeface="Arial"/>
              </a:rPr>
              <a:t>ressources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