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  <p:embeddedFont>
      <p:font typeface="Corbel" panose="020B0503020204020204" pitchFamily="34" charset="0"/>
      <p:regular r:id="rId33"/>
      <p:bold r:id="rId34"/>
      <p:italic r:id="rId35"/>
      <p:boldItalic r:id="rId36"/>
    </p:embeddedFont>
    <p:embeddedFont>
      <p:font typeface="Dosis" panose="020B0604020202020204" charset="0"/>
      <p:regular r:id="rId37"/>
      <p:bold r:id="rId38"/>
    </p:embeddedFont>
    <p:embeddedFont>
      <p:font typeface="Roboto" panose="020B0604020202020204" charset="0"/>
      <p:regular r:id="rId39"/>
      <p:bold r:id="rId40"/>
      <p:italic r:id="rId41"/>
      <p:boldItalic r:id="rId42"/>
    </p:embeddedFont>
    <p:embeddedFont>
      <p:font typeface="Sniglet" panose="020B0604020202020204" charset="0"/>
      <p:regular r:id="rId43"/>
    </p:embeddedFont>
    <p:embeddedFont>
      <p:font typeface="Trebuchet MS" panose="020B0603020202020204" pitchFamily="34" charset="0"/>
      <p:regular r:id="rId44"/>
      <p:bold r:id="rId45"/>
      <p:italic r:id="rId46"/>
      <p:boldItalic r:id="rId47"/>
    </p:embeddedFont>
    <p:embeddedFont>
      <p:font typeface="Ubuntu" panose="020B0604020202020204" charset="0"/>
      <p:regular r:id="rId48"/>
      <p:bold r:id="rId49"/>
      <p:italic r:id="rId50"/>
      <p:boldItalic r:id="rId51"/>
    </p:embeddedFont>
    <p:embeddedFont>
      <p:font typeface="Viga" panose="020B0604020202020204" charset="0"/>
      <p:regular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78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font" Target="fonts/font26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font" Target="fonts/font2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2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0" Type="http://schemas.openxmlformats.org/officeDocument/2006/relationships/slide" Target="slides/slide19.xml"/><Relationship Id="rId41" Type="http://schemas.openxmlformats.org/officeDocument/2006/relationships/font" Target="fonts/font17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font" Target="fonts/font2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onurl.ca/mst11aout22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104765a0aa4_0_1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104765a0aa4_0_1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Lien de la présentation : </a:t>
            </a:r>
            <a:r>
              <a:rPr lang="fr" u="sng">
                <a:solidFill>
                  <a:schemeClr val="hlink"/>
                </a:solidFill>
                <a:hlinkClick r:id="rId3"/>
              </a:rPr>
              <a:t>https://monurl.ca/mst11aout22</a:t>
            </a:r>
            <a:r>
              <a:rPr lang="fr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142e879cd3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142e879cd3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Exploration des outils de construction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142f156123b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142f156123b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Exploration des outils de construction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1152170f4a0_1_1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1152170f4a0_1_1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1152170f4a0_1_19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1152170f4a0_1_19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Relation dynamique entre les fenêtres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1152170f4a0_1_19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1152170f4a0_1_19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Certaines commandes ne sont pas présents dans la version restreinte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1152170f4a0_1_19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1152170f4a0_1_19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1152170f4a0_1_2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4" name="Google Shape;774;g1152170f4a0_1_2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14378135e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14378135e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Pourquoi GeoGebra: outil de réflexion et de résolution de problèmes, permet le développement de stratégies.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14378135e8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14378135e8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Parler du compte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14378135e8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9" name="Google Shape;799;g14378135e8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Pourquoi créer un compte?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1152170f4a0_1_17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1152170f4a0_1_17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14378135e8d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14378135e8d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1152170f4a0_1_2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1152170f4a0_1_2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1152170f4a0_1_2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1152170f4a0_1_2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1152170f4a0_1_1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g1152170f4a0_1_1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1152170f4a0_1_17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1152170f4a0_1_17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152170f4a0_1_1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7" name="Google Shape;677;g1152170f4a0_1_18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1152170f4a0_1_18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7" name="Google Shape;687;g1152170f4a0_1_18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1152170f4a0_1_18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1152170f4a0_1_18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Je présente l’application et donne quelques minutes pour l’activité.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1152170f4a0_1_18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1152170f4a0_1_18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Interface de l’application Géométrie.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1152170f4a0_1_18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1152170f4a0_1_18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Exploration des outils de construction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b="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3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1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avLst/>
            <a:gdLst/>
            <a:ahLst/>
            <a:cxnLst/>
            <a:rect l="l" t="t" r="r" b="b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avLst/>
            <a:gdLst/>
            <a:ahLst/>
            <a:cxnLst/>
            <a:rect l="l" t="t" r="r" b="b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0"/>
            <a:ext cx="493819" cy="63153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e de titre">
  <p:cSld name="TITLE_2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12"/>
          <p:cNvGrpSpPr/>
          <p:nvPr/>
        </p:nvGrpSpPr>
        <p:grpSpPr>
          <a:xfrm>
            <a:off x="-78" y="-6350"/>
            <a:ext cx="9144178" cy="5149935"/>
            <a:chOff x="-104" y="-8467"/>
            <a:chExt cx="12192237" cy="6866580"/>
          </a:xfrm>
        </p:grpSpPr>
        <p:cxnSp>
          <p:nvCxnSpPr>
            <p:cNvPr id="523" name="Google Shape;523;p1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24" name="Google Shape;524;p12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25" name="Google Shape;525;p12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020"/>
              </a:schemeClr>
            </a:solidFill>
            <a:ln>
              <a:noFill/>
            </a:ln>
          </p:spPr>
        </p:sp>
        <p:sp>
          <p:nvSpPr>
            <p:cNvPr id="526" name="Google Shape;526;p12"/>
            <p:cNvSpPr/>
            <p:nvPr/>
          </p:nvSpPr>
          <p:spPr>
            <a:xfrm>
              <a:off x="9603442" y="-8467"/>
              <a:ext cx="258617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527" name="Google Shape;527;p12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09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12"/>
            <p:cNvSpPr/>
            <p:nvPr/>
          </p:nvSpPr>
          <p:spPr>
            <a:xfrm>
              <a:off x="9334500" y="-8467"/>
              <a:ext cx="2850868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7D05">
                <a:alpha val="69020"/>
              </a:srgbClr>
            </a:solidFill>
            <a:ln>
              <a:noFill/>
            </a:ln>
          </p:spPr>
        </p:sp>
        <p:sp>
          <p:nvSpPr>
            <p:cNvPr id="529" name="Google Shape;529;p12"/>
            <p:cNvSpPr/>
            <p:nvPr/>
          </p:nvSpPr>
          <p:spPr>
            <a:xfrm>
              <a:off x="10898730" y="-8467"/>
              <a:ext cx="1290094" cy="6858000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117BF6">
                <a:alpha val="69020"/>
              </a:srgbClr>
            </a:solidFill>
            <a:ln>
              <a:noFill/>
            </a:ln>
          </p:spPr>
        </p:sp>
        <p:sp>
          <p:nvSpPr>
            <p:cNvPr id="530" name="Google Shape;530;p12"/>
            <p:cNvSpPr/>
            <p:nvPr/>
          </p:nvSpPr>
          <p:spPr>
            <a:xfrm>
              <a:off x="10938999" y="-8467"/>
              <a:ext cx="1249825" cy="6858000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3919"/>
              </a:schemeClr>
            </a:solidFill>
            <a:ln>
              <a:noFill/>
            </a:ln>
          </p:spPr>
        </p:sp>
        <p:sp>
          <p:nvSpPr>
            <p:cNvPr id="531" name="Google Shape;531;p12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12"/>
            <p:cNvSpPr/>
            <p:nvPr/>
          </p:nvSpPr>
          <p:spPr>
            <a:xfrm rot="10800000">
              <a:off x="-104" y="54"/>
              <a:ext cx="842700" cy="56661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39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3" name="Google Shape;533;p12"/>
          <p:cNvSpPr txBox="1">
            <a:spLocks noGrp="1"/>
          </p:cNvSpPr>
          <p:nvPr>
            <p:ph type="ctrTitle"/>
          </p:nvPr>
        </p:nvSpPr>
        <p:spPr>
          <a:xfrm>
            <a:off x="1130300" y="1803400"/>
            <a:ext cx="5825100" cy="12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Trebuchet MS"/>
              <a:buNone/>
              <a:defRPr sz="4100">
                <a:solidFill>
                  <a:schemeClr val="accen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12"/>
          <p:cNvSpPr txBox="1">
            <a:spLocks noGrp="1"/>
          </p:cNvSpPr>
          <p:nvPr>
            <p:ph type="subTitle" idx="1"/>
          </p:nvPr>
        </p:nvSpPr>
        <p:spPr>
          <a:xfrm>
            <a:off x="1130300" y="3038125"/>
            <a:ext cx="5825100" cy="8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>
                <a:solidFill>
                  <a:srgbClr val="7F7F7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5" name="Google Shape;535;p12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36" name="Google Shape;536;p12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37" name="Google Shape;537;p12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3"/>
          <p:cNvSpPr txBox="1">
            <a:spLocks noGrp="1"/>
          </p:cNvSpPr>
          <p:nvPr>
            <p:ph type="title"/>
          </p:nvPr>
        </p:nvSpPr>
        <p:spPr>
          <a:xfrm>
            <a:off x="311700" y="261150"/>
            <a:ext cx="78201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40" name="Google Shape;540;p13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7589100" cy="27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41" name="Google Shape;54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4"/>
          <p:cNvSpPr txBox="1">
            <a:spLocks noGrp="1"/>
          </p:cNvSpPr>
          <p:nvPr>
            <p:ph type="title"/>
          </p:nvPr>
        </p:nvSpPr>
        <p:spPr>
          <a:xfrm>
            <a:off x="508001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 sz="27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p14"/>
          <p:cNvSpPr txBox="1">
            <a:spLocks noGrp="1"/>
          </p:cNvSpPr>
          <p:nvPr>
            <p:ph type="body" idx="1"/>
          </p:nvPr>
        </p:nvSpPr>
        <p:spPr>
          <a:xfrm>
            <a:off x="508000" y="1620450"/>
            <a:ext cx="72735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►"/>
              <a:defRPr sz="1600"/>
            </a:lvl1pPr>
            <a:lvl2pPr marL="91440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►"/>
              <a:defRPr sz="1600"/>
            </a:lvl2pPr>
            <a:lvl3pPr marL="1371600" lvl="2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►"/>
              <a:defRPr sz="1600"/>
            </a:lvl3pPr>
            <a:lvl4pPr marL="1828800" lvl="3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►"/>
              <a:defRPr sz="1600"/>
            </a:lvl4pPr>
            <a:lvl5pPr marL="2286000" lvl="4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►"/>
              <a:defRPr sz="1600"/>
            </a:lvl5pPr>
            <a:lvl6pPr marL="2743200" lvl="5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►"/>
              <a:defRPr sz="1600"/>
            </a:lvl6pPr>
            <a:lvl7pPr marL="3200400" lvl="6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►"/>
              <a:defRPr sz="1600"/>
            </a:lvl7pPr>
            <a:lvl8pPr marL="3657600" lvl="7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►"/>
              <a:defRPr sz="1600"/>
            </a:lvl8pPr>
            <a:lvl9pPr marL="4114800" lvl="8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►"/>
              <a:defRPr sz="1600"/>
            </a:lvl9pPr>
          </a:lstStyle>
          <a:p>
            <a:endParaRPr/>
          </a:p>
        </p:txBody>
      </p:sp>
      <p:sp>
        <p:nvSpPr>
          <p:cNvPr id="545" name="Google Shape;545;p14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5"/>
          <p:cNvSpPr txBox="1">
            <a:spLocks noGrp="1"/>
          </p:cNvSpPr>
          <p:nvPr>
            <p:ph type="title"/>
          </p:nvPr>
        </p:nvSpPr>
        <p:spPr>
          <a:xfrm>
            <a:off x="508001" y="2025651"/>
            <a:ext cx="6447600" cy="13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Trebuchet MS"/>
              <a:buNone/>
              <a:defRPr sz="3000" b="0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8" name="Google Shape;548;p15"/>
          <p:cNvSpPr txBox="1">
            <a:spLocks noGrp="1"/>
          </p:cNvSpPr>
          <p:nvPr>
            <p:ph type="body" idx="1"/>
          </p:nvPr>
        </p:nvSpPr>
        <p:spPr>
          <a:xfrm>
            <a:off x="508001" y="3395586"/>
            <a:ext cx="64476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7F7F7F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49" name="Google Shape;549;p15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50" name="Google Shape;550;p15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51" name="Google Shape;551;p15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6"/>
          <p:cNvSpPr txBox="1">
            <a:spLocks noGrp="1"/>
          </p:cNvSpPr>
          <p:nvPr>
            <p:ph type="title"/>
          </p:nvPr>
        </p:nvSpPr>
        <p:spPr>
          <a:xfrm>
            <a:off x="508001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16"/>
          <p:cNvSpPr txBox="1">
            <a:spLocks noGrp="1"/>
          </p:cNvSpPr>
          <p:nvPr>
            <p:ph type="body" idx="1"/>
          </p:nvPr>
        </p:nvSpPr>
        <p:spPr>
          <a:xfrm>
            <a:off x="508001" y="1620442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9pPr>
          </a:lstStyle>
          <a:p>
            <a:endParaRPr/>
          </a:p>
        </p:txBody>
      </p:sp>
      <p:sp>
        <p:nvSpPr>
          <p:cNvPr id="555" name="Google Shape;555;p16"/>
          <p:cNvSpPr txBox="1">
            <a:spLocks noGrp="1"/>
          </p:cNvSpPr>
          <p:nvPr>
            <p:ph type="body" idx="2"/>
          </p:nvPr>
        </p:nvSpPr>
        <p:spPr>
          <a:xfrm>
            <a:off x="3817477" y="1620442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9pPr>
          </a:lstStyle>
          <a:p>
            <a:endParaRPr/>
          </a:p>
        </p:txBody>
      </p:sp>
      <p:sp>
        <p:nvSpPr>
          <p:cNvPr id="556" name="Google Shape;556;p16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57" name="Google Shape;557;p16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58" name="Google Shape;558;p16"/>
          <p:cNvSpPr txBox="1">
            <a:spLocks noGrp="1"/>
          </p:cNvSpPr>
          <p:nvPr>
            <p:ph type="sldNum" idx="12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 1">
  <p:cSld name="TITLE_3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1" name="Google Shape;561;p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62" name="Google Shape;56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 1">
  <p:cSld name="TITLE_1_2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8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5" name="Google Shape;565;p18"/>
          <p:cNvSpPr/>
          <p:nvPr/>
        </p:nvSpPr>
        <p:spPr>
          <a:xfrm>
            <a:off x="723692" y="4220091"/>
            <a:ext cx="794875" cy="985737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66" name="Google Shape;566;p18"/>
          <p:cNvSpPr/>
          <p:nvPr/>
        </p:nvSpPr>
        <p:spPr>
          <a:xfrm>
            <a:off x="-58319" y="3053287"/>
            <a:ext cx="782014" cy="890356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67" name="Google Shape;567;p18"/>
          <p:cNvSpPr/>
          <p:nvPr/>
        </p:nvSpPr>
        <p:spPr>
          <a:xfrm>
            <a:off x="4025101" y="3422420"/>
            <a:ext cx="370865" cy="809588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68" name="Google Shape;568;p18"/>
          <p:cNvSpPr/>
          <p:nvPr/>
        </p:nvSpPr>
        <p:spPr>
          <a:xfrm>
            <a:off x="3078045" y="3128354"/>
            <a:ext cx="730671" cy="895811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69" name="Google Shape;569;p18"/>
          <p:cNvSpPr/>
          <p:nvPr/>
        </p:nvSpPr>
        <p:spPr>
          <a:xfrm>
            <a:off x="5401648" y="3285712"/>
            <a:ext cx="805934" cy="75083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70" name="Google Shape;570;p18"/>
          <p:cNvSpPr/>
          <p:nvPr/>
        </p:nvSpPr>
        <p:spPr>
          <a:xfrm>
            <a:off x="8364459" y="3346843"/>
            <a:ext cx="873792" cy="600260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71" name="Google Shape;571;p18"/>
          <p:cNvSpPr/>
          <p:nvPr/>
        </p:nvSpPr>
        <p:spPr>
          <a:xfrm>
            <a:off x="4551116" y="3125540"/>
            <a:ext cx="657208" cy="679227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72" name="Google Shape;572;p18"/>
          <p:cNvSpPr/>
          <p:nvPr/>
        </p:nvSpPr>
        <p:spPr>
          <a:xfrm>
            <a:off x="4419881" y="3994834"/>
            <a:ext cx="919681" cy="950908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73" name="Google Shape;573;p18"/>
          <p:cNvSpPr/>
          <p:nvPr/>
        </p:nvSpPr>
        <p:spPr>
          <a:xfrm>
            <a:off x="2644912" y="4036538"/>
            <a:ext cx="890356" cy="706800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74" name="Google Shape;574;p18"/>
          <p:cNvSpPr/>
          <p:nvPr/>
        </p:nvSpPr>
        <p:spPr>
          <a:xfrm>
            <a:off x="2116542" y="3186156"/>
            <a:ext cx="829755" cy="780163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75" name="Google Shape;575;p18"/>
          <p:cNvSpPr/>
          <p:nvPr/>
        </p:nvSpPr>
        <p:spPr>
          <a:xfrm>
            <a:off x="1347361" y="3186147"/>
            <a:ext cx="599146" cy="706813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76" name="Google Shape;576;p18"/>
          <p:cNvSpPr/>
          <p:nvPr/>
        </p:nvSpPr>
        <p:spPr>
          <a:xfrm>
            <a:off x="2681615" y="4813558"/>
            <a:ext cx="816944" cy="313967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77" name="Google Shape;577;p18"/>
          <p:cNvSpPr/>
          <p:nvPr/>
        </p:nvSpPr>
        <p:spPr>
          <a:xfrm>
            <a:off x="7146421" y="4508764"/>
            <a:ext cx="1040884" cy="730621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78" name="Google Shape;578;p18"/>
          <p:cNvSpPr/>
          <p:nvPr/>
        </p:nvSpPr>
        <p:spPr>
          <a:xfrm>
            <a:off x="7146430" y="3104432"/>
            <a:ext cx="684732" cy="721463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79" name="Google Shape;579;p18"/>
          <p:cNvSpPr/>
          <p:nvPr/>
        </p:nvSpPr>
        <p:spPr>
          <a:xfrm>
            <a:off x="5262207" y="4729516"/>
            <a:ext cx="525046" cy="372666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80" name="Google Shape;580;p18"/>
          <p:cNvSpPr/>
          <p:nvPr/>
        </p:nvSpPr>
        <p:spPr>
          <a:xfrm>
            <a:off x="8376372" y="4729061"/>
            <a:ext cx="508532" cy="324976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81" name="Google Shape;581;p18"/>
          <p:cNvSpPr/>
          <p:nvPr/>
        </p:nvSpPr>
        <p:spPr>
          <a:xfrm>
            <a:off x="3808716" y="4429326"/>
            <a:ext cx="570935" cy="567282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82" name="Google Shape;582;p18"/>
          <p:cNvSpPr/>
          <p:nvPr/>
        </p:nvSpPr>
        <p:spPr>
          <a:xfrm>
            <a:off x="7975391" y="3053272"/>
            <a:ext cx="541560" cy="67927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83" name="Google Shape;583;p18"/>
          <p:cNvSpPr/>
          <p:nvPr/>
        </p:nvSpPr>
        <p:spPr>
          <a:xfrm>
            <a:off x="1570785" y="4028295"/>
            <a:ext cx="734324" cy="723314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84" name="Google Shape;584;p18"/>
          <p:cNvSpPr/>
          <p:nvPr/>
        </p:nvSpPr>
        <p:spPr>
          <a:xfrm>
            <a:off x="247060" y="4094875"/>
            <a:ext cx="275434" cy="244207"/>
          </a:xfrm>
          <a:custGeom>
            <a:avLst/>
            <a:gdLst/>
            <a:ahLst/>
            <a:cxnLst/>
            <a:rect l="l" t="t" r="r" b="b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85" name="Google Shape;585;p18"/>
          <p:cNvSpPr/>
          <p:nvPr/>
        </p:nvSpPr>
        <p:spPr>
          <a:xfrm>
            <a:off x="8516944" y="4082884"/>
            <a:ext cx="690236" cy="510383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86" name="Google Shape;586;p18"/>
          <p:cNvSpPr/>
          <p:nvPr/>
        </p:nvSpPr>
        <p:spPr>
          <a:xfrm>
            <a:off x="859713" y="3417443"/>
            <a:ext cx="317620" cy="659010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87" name="Google Shape;587;p18"/>
          <p:cNvSpPr/>
          <p:nvPr/>
        </p:nvSpPr>
        <p:spPr>
          <a:xfrm rot="1920742">
            <a:off x="5707038" y="4213989"/>
            <a:ext cx="884797" cy="750834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88" name="Google Shape;588;p18"/>
          <p:cNvSpPr/>
          <p:nvPr/>
        </p:nvSpPr>
        <p:spPr>
          <a:xfrm rot="-3496844">
            <a:off x="115839" y="4509560"/>
            <a:ext cx="537852" cy="464440"/>
          </a:xfrm>
          <a:custGeom>
            <a:avLst/>
            <a:gdLst/>
            <a:ahLst/>
            <a:cxnLst/>
            <a:rect l="l" t="t" r="r" b="b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89" name="Google Shape;589;p18"/>
          <p:cNvSpPr/>
          <p:nvPr/>
        </p:nvSpPr>
        <p:spPr>
          <a:xfrm>
            <a:off x="7518184" y="3966329"/>
            <a:ext cx="846269" cy="598458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90" name="Google Shape;590;p18"/>
          <p:cNvSpPr/>
          <p:nvPr/>
        </p:nvSpPr>
        <p:spPr>
          <a:xfrm rot="-5400000">
            <a:off x="6496794" y="3021440"/>
            <a:ext cx="493819" cy="63153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91" name="Google Shape;591;p18"/>
          <p:cNvSpPr/>
          <p:nvPr/>
        </p:nvSpPr>
        <p:spPr>
          <a:xfrm>
            <a:off x="6453205" y="3705907"/>
            <a:ext cx="666366" cy="752689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92" name="Google Shape;592;p18"/>
          <p:cNvSpPr/>
          <p:nvPr/>
        </p:nvSpPr>
        <p:spPr>
          <a:xfrm>
            <a:off x="1866011" y="4742879"/>
            <a:ext cx="681078" cy="455287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93" name="Google Shape;593;p18"/>
          <p:cNvSpPr/>
          <p:nvPr/>
        </p:nvSpPr>
        <p:spPr>
          <a:xfrm>
            <a:off x="6669805" y="4614395"/>
            <a:ext cx="308462" cy="330481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1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✘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✗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597" name="Google Shape;597;p1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98" name="Google Shape;598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99" name="Google Shape;599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00" name="Google Shape;600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 1">
  <p:cSld name="1_Titre de section"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0"/>
          <p:cNvSpPr txBox="1">
            <a:spLocks noGrp="1"/>
          </p:cNvSpPr>
          <p:nvPr>
            <p:ph type="title"/>
          </p:nvPr>
        </p:nvSpPr>
        <p:spPr>
          <a:xfrm>
            <a:off x="829818" y="880181"/>
            <a:ext cx="7475100" cy="21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orbel"/>
              <a:buNone/>
              <a:defRPr sz="5400" b="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20"/>
          <p:cNvSpPr txBox="1">
            <a:spLocks noGrp="1"/>
          </p:cNvSpPr>
          <p:nvPr>
            <p:ph type="body" idx="1"/>
          </p:nvPr>
        </p:nvSpPr>
        <p:spPr>
          <a:xfrm>
            <a:off x="1282446" y="3115890"/>
            <a:ext cx="6576900" cy="10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300"/>
              <a:buNone/>
              <a:defRPr sz="1700">
                <a:solidFill>
                  <a:schemeClr val="accen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888888"/>
              </a:buClr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4" name="Google Shape;604;p20"/>
          <p:cNvSpPr txBox="1">
            <a:spLocks noGrp="1"/>
          </p:cNvSpPr>
          <p:nvPr>
            <p:ph type="dt" idx="10"/>
          </p:nvPr>
        </p:nvSpPr>
        <p:spPr>
          <a:xfrm>
            <a:off x="857247" y="4667871"/>
            <a:ext cx="1746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9pPr>
          </a:lstStyle>
          <a:p>
            <a:endParaRPr/>
          </a:p>
        </p:txBody>
      </p:sp>
      <p:sp>
        <p:nvSpPr>
          <p:cNvPr id="605" name="Google Shape;605;p20"/>
          <p:cNvSpPr txBox="1">
            <a:spLocks noGrp="1"/>
          </p:cNvSpPr>
          <p:nvPr>
            <p:ph type="ftr" idx="11"/>
          </p:nvPr>
        </p:nvSpPr>
        <p:spPr>
          <a:xfrm>
            <a:off x="2961861" y="4667871"/>
            <a:ext cx="3538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9pPr>
          </a:lstStyle>
          <a:p>
            <a:endParaRPr/>
          </a:p>
        </p:txBody>
      </p:sp>
      <p:sp>
        <p:nvSpPr>
          <p:cNvPr id="606" name="Google Shape;606;p20"/>
          <p:cNvSpPr txBox="1">
            <a:spLocks noGrp="1"/>
          </p:cNvSpPr>
          <p:nvPr>
            <p:ph type="sldNum" idx="12"/>
          </p:nvPr>
        </p:nvSpPr>
        <p:spPr>
          <a:xfrm>
            <a:off x="6997147" y="4667871"/>
            <a:ext cx="1279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>
            <a:spLocks noGrp="1"/>
          </p:cNvSpPr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9pPr>
          </a:lstStyle>
          <a:p>
            <a:endParaRPr/>
          </a:p>
        </p:txBody>
      </p:sp>
      <p:sp>
        <p:nvSpPr>
          <p:cNvPr id="194" name="Google Shape;194;p3"/>
          <p:cNvSpPr txBox="1">
            <a:spLocks noGrp="1"/>
          </p:cNvSpPr>
          <p:nvPr>
            <p:ph type="subTitle" idx="1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 2">
  <p:cSld name="TITLE_4"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Viga"/>
              <a:buNone/>
              <a:defRPr sz="3000">
                <a:latin typeface="Viga"/>
                <a:ea typeface="Viga"/>
                <a:cs typeface="Viga"/>
                <a:sym typeface="Vig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09" name="Google Shape;609;p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Ubuntu"/>
              <a:buNone/>
              <a:defRPr sz="1800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0" name="Google Shape;61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 3">
  <p:cSld name="TITLE_5">
    <p:bg>
      <p:bgPr>
        <a:solidFill>
          <a:schemeClr val="dk1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13" name="Google Shape;613;p2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4" name="Google Shape;614;p2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15" name="Google Shape;615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 4">
  <p:cSld name="TITLE_6">
    <p:bg>
      <p:bgPr>
        <a:solidFill>
          <a:schemeClr val="dk1"/>
        </a:solidFill>
        <a:effectLst/>
      </p:bgPr>
    </p:bg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3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18" name="Google Shape;618;p23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9" name="Google Shape;619;p23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20" name="Google Shape;62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24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2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4" name="Google Shape;624;p24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✘"/>
              <a:defRPr>
                <a:solidFill>
                  <a:schemeClr val="accent2"/>
                </a:solidFill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✗"/>
              <a:defRPr>
                <a:solidFill>
                  <a:schemeClr val="accent2"/>
                </a:solidFill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25" name="Google Shape;625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735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sz="25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>
            <a:spLocks noGrp="1"/>
          </p:cNvSpPr>
          <p:nvPr>
            <p:ph type="title"/>
          </p:nvPr>
        </p:nvSpPr>
        <p:spPr>
          <a:xfrm>
            <a:off x="729769" y="190783"/>
            <a:ext cx="6140400" cy="65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5"/>
          <p:cNvSpPr txBox="1">
            <a:spLocks noGrp="1"/>
          </p:cNvSpPr>
          <p:nvPr>
            <p:ph type="body" idx="1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7350" rtl="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24" name="Google Shape;324;p5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6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28" name="Google Shape;328;p6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Google Shape;360;p6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7"/>
          <p:cNvSpPr txBox="1">
            <a:spLocks noGrp="1"/>
          </p:cNvSpPr>
          <p:nvPr>
            <p:ph type="body" idx="1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4" name="Google Shape;364;p7"/>
          <p:cNvSpPr txBox="1">
            <a:spLocks noGrp="1"/>
          </p:cNvSpPr>
          <p:nvPr>
            <p:ph type="body" idx="2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5" name="Google Shape;365;p7"/>
          <p:cNvSpPr txBox="1">
            <a:spLocks noGrp="1"/>
          </p:cNvSpPr>
          <p:nvPr>
            <p:ph type="body" idx="3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97" name="Google Shape;397;p7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78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7242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31" name="Google Shape;431;p8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>
            <a:spLocks noGrp="1"/>
          </p:cNvSpPr>
          <p:nvPr>
            <p:ph type="body" idx="1"/>
          </p:nvPr>
        </p:nvSpPr>
        <p:spPr>
          <a:xfrm>
            <a:off x="457200" y="116284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 rtl="0">
              <a:spcBef>
                <a:spcPts val="400"/>
              </a:spcBef>
              <a:spcAft>
                <a:spcPts val="0"/>
              </a:spcAft>
              <a:buClr>
                <a:srgbClr val="0069BF"/>
              </a:buClr>
              <a:buSzPts val="2400"/>
              <a:buFont typeface="Viga"/>
              <a:buNone/>
              <a:defRPr sz="2400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</a:defRPr>
            </a:lvl1pPr>
          </a:lstStyle>
          <a:p>
            <a:endParaRPr/>
          </a:p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l" t="t" r="r" b="b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l" t="t" r="r" b="b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iga"/>
              <a:buNone/>
              <a:defRPr sz="18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iga"/>
              <a:buNone/>
              <a:defRPr sz="18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iga"/>
              <a:buNone/>
              <a:defRPr sz="18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iga"/>
              <a:buNone/>
              <a:defRPr sz="18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iga"/>
              <a:buNone/>
              <a:defRPr sz="18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iga"/>
              <a:buNone/>
              <a:defRPr sz="18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iga"/>
              <a:buNone/>
              <a:defRPr sz="18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iga"/>
              <a:buNone/>
              <a:defRPr sz="18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iga"/>
              <a:buNone/>
              <a:defRPr sz="18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endParaRPr/>
          </a:p>
        </p:txBody>
      </p:sp>
      <p:sp>
        <p:nvSpPr>
          <p:cNvPr id="159" name="Google Shape;159;p1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Ubuntu"/>
              <a:buChar char="✘"/>
              <a:defRPr sz="2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buntu"/>
              <a:buChar char="✗"/>
              <a:defRPr sz="2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buntu"/>
              <a:buChar char="■"/>
              <a:defRPr sz="2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○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○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160" name="Google Shape;160;p1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rt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rt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rt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rt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rt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rt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rt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rt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equipe@recitmst.qc.ca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.png"/><Relationship Id="rId11" Type="http://schemas.openxmlformats.org/officeDocument/2006/relationships/image" Target="../media/image4.png"/><Relationship Id="rId5" Type="http://schemas.openxmlformats.org/officeDocument/2006/relationships/hyperlink" Target="https://recitmst.qc.ca/" TargetMode="External"/><Relationship Id="rId10" Type="http://schemas.openxmlformats.org/officeDocument/2006/relationships/hyperlink" Target="https://creativecommons.org/licenses/by-nc-sa/4.0/" TargetMode="External"/><Relationship Id="rId4" Type="http://schemas.openxmlformats.org/officeDocument/2006/relationships/hyperlink" Target="https://monurl.ca/mst11aout22" TargetMode="External"/><Relationship Id="rId9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eogebra.org/m/QfB7cZkz" TargetMode="External"/><Relationship Id="rId13" Type="http://schemas.openxmlformats.org/officeDocument/2006/relationships/hyperlink" Target="https://www.geogebra.org/m/EyYBm3ne" TargetMode="External"/><Relationship Id="rId3" Type="http://schemas.openxmlformats.org/officeDocument/2006/relationships/hyperlink" Target="https://campus.recit.qc.ca/course/view.php?id=30" TargetMode="External"/><Relationship Id="rId7" Type="http://schemas.openxmlformats.org/officeDocument/2006/relationships/hyperlink" Target="https://www.geogebra.org/m/n9afhngr" TargetMode="External"/><Relationship Id="rId12" Type="http://schemas.openxmlformats.org/officeDocument/2006/relationships/hyperlink" Target="https://www.geogebra.org/m/SyS5tDKa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geogebra.org/m/tnqkmkt7" TargetMode="External"/><Relationship Id="rId11" Type="http://schemas.openxmlformats.org/officeDocument/2006/relationships/hyperlink" Target="https://www.geogebra.org/m/uYzdg9bB" TargetMode="External"/><Relationship Id="rId5" Type="http://schemas.openxmlformats.org/officeDocument/2006/relationships/hyperlink" Target="https://www.geogebra.org/a/14" TargetMode="External"/><Relationship Id="rId10" Type="http://schemas.openxmlformats.org/officeDocument/2006/relationships/hyperlink" Target="https://www.geogebra.org/m/hquc5yub" TargetMode="External"/><Relationship Id="rId4" Type="http://schemas.openxmlformats.org/officeDocument/2006/relationships/hyperlink" Target="https://campus.recit.qc.ca/course/view.php?id=263" TargetMode="External"/><Relationship Id="rId9" Type="http://schemas.openxmlformats.org/officeDocument/2006/relationships/hyperlink" Target="https://www.geogebra.org/m/cngmubd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pkPiTw1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3.png"/><Relationship Id="rId4" Type="http://schemas.openxmlformats.org/officeDocument/2006/relationships/hyperlink" Target="https://www.recitmst.qc.ca/GeoGebra-en-mode-Examen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geogebra.org/m/n9afhngr" TargetMode="Externa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onya.fiset@recitmst.qc.ca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geogebra.org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7IcadI_rZFwso9N81PYqFg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twitter.com/recitms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facebook.com/RECITMST2020/" TargetMode="External"/><Relationship Id="rId5" Type="http://schemas.openxmlformats.org/officeDocument/2006/relationships/hyperlink" Target="mailto:equipe@recitmst.qc.ca" TargetMode="External"/><Relationship Id="rId10" Type="http://schemas.openxmlformats.org/officeDocument/2006/relationships/image" Target="../media/image4.png"/><Relationship Id="rId4" Type="http://schemas.openxmlformats.org/officeDocument/2006/relationships/hyperlink" Target="mailto:Sonya.Fiset@recitmst.qc.ca" TargetMode="External"/><Relationship Id="rId9" Type="http://schemas.openxmlformats.org/officeDocument/2006/relationships/hyperlink" Target="http://creativecommons.org/licenses/by-nc-sa/4.0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nsplash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geogebra.org/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gouv.qc.ca/dossiers-thematiques/plan-daction-numerique/cadre-de-reference-de-la-competence-numerique/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" name="Google Shape;63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"/>
            <a:ext cx="9144003" cy="5143484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25"/>
          <p:cNvSpPr txBox="1"/>
          <p:nvPr/>
        </p:nvSpPr>
        <p:spPr>
          <a:xfrm>
            <a:off x="380375" y="1299200"/>
            <a:ext cx="5778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60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Les maths avec GeoGebra </a:t>
            </a:r>
            <a:endParaRPr sz="3600"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32" name="Google Shape;632;p25"/>
          <p:cNvSpPr txBox="1"/>
          <p:nvPr/>
        </p:nvSpPr>
        <p:spPr>
          <a:xfrm>
            <a:off x="5224125" y="3346175"/>
            <a:ext cx="3920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11 août 2022</a:t>
            </a:r>
            <a:endParaRPr sz="18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600" b="1" u="sng">
                <a:solidFill>
                  <a:srgbClr val="FF9900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monurl.ca/mst11aout22</a:t>
            </a:r>
            <a:r>
              <a:rPr lang="fr" sz="26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fr" sz="30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200"/>
          </a:p>
        </p:txBody>
      </p:sp>
      <p:sp>
        <p:nvSpPr>
          <p:cNvPr id="633" name="Google Shape;633;p25"/>
          <p:cNvSpPr txBox="1"/>
          <p:nvPr/>
        </p:nvSpPr>
        <p:spPr>
          <a:xfrm>
            <a:off x="104700" y="4868525"/>
            <a:ext cx="304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Pour plus de détails : </a:t>
            </a:r>
            <a:r>
              <a:rPr lang="fr" sz="12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recitmst.qc.ca</a:t>
            </a:r>
            <a:endParaRPr sz="12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34" name="Google Shape;634;p25"/>
          <p:cNvPicPr preferRelativeResize="0"/>
          <p:nvPr/>
        </p:nvPicPr>
        <p:blipFill rotWithShape="1">
          <a:blip r:embed="rId6">
            <a:alphaModFix/>
          </a:blip>
          <a:srcRect t="18540" b="15829"/>
          <a:stretch/>
        </p:blipFill>
        <p:spPr>
          <a:xfrm>
            <a:off x="203625" y="4147575"/>
            <a:ext cx="737050" cy="78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25"/>
          <p:cNvSpPr txBox="1"/>
          <p:nvPr/>
        </p:nvSpPr>
        <p:spPr>
          <a:xfrm>
            <a:off x="1037900" y="4043675"/>
            <a:ext cx="2030100" cy="8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latin typeface="Ubuntu"/>
                <a:ea typeface="Ubuntu"/>
                <a:cs typeface="Ubuntu"/>
                <a:sym typeface="Ubuntu"/>
              </a:rPr>
              <a:t>Domaine de la mathématique, de la science et technologie (MST)</a:t>
            </a:r>
            <a:endParaRPr sz="13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36" name="Google Shape;636;p25"/>
          <p:cNvSpPr/>
          <p:nvPr/>
        </p:nvSpPr>
        <p:spPr>
          <a:xfrm>
            <a:off x="380375" y="129075"/>
            <a:ext cx="1149300" cy="991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7" name="Google Shape;637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6913" y="129200"/>
            <a:ext cx="991675" cy="991675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25"/>
          <p:cNvSpPr txBox="1"/>
          <p:nvPr/>
        </p:nvSpPr>
        <p:spPr>
          <a:xfrm>
            <a:off x="3340900" y="4768575"/>
            <a:ext cx="42822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Cette présentation, </a:t>
            </a:r>
            <a:r>
              <a:rPr lang="fr" sz="9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monurl.ca/mst11aout22</a:t>
            </a:r>
            <a:r>
              <a:rPr lang="fr" sz="9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, du </a:t>
            </a:r>
            <a:r>
              <a:rPr lang="fr" sz="900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RÉCITMST, </a:t>
            </a:r>
            <a:r>
              <a:rPr lang="fr" sz="9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est mise à disposition, sauf exception, selon les termes de la </a:t>
            </a:r>
            <a:r>
              <a:rPr lang="fr" sz="900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Licence Creative Common</a:t>
            </a:r>
            <a:r>
              <a:rPr lang="fr" sz="9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39" name="Google Shape;639;p25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086600" y="4763362"/>
            <a:ext cx="948875" cy="33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2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733925" y="129200"/>
            <a:ext cx="428625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34"/>
          <p:cNvSpPr txBox="1">
            <a:spLocks noGrp="1"/>
          </p:cNvSpPr>
          <p:nvPr>
            <p:ph type="body" idx="1"/>
          </p:nvPr>
        </p:nvSpPr>
        <p:spPr>
          <a:xfrm>
            <a:off x="457200" y="200334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fr"/>
              <a:t>Temps d’e</a:t>
            </a:r>
            <a:r>
              <a:rPr lang="fr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</a:rPr>
              <a:t>x</a:t>
            </a:r>
            <a:r>
              <a:rPr lang="fr"/>
              <a:t>ploration</a:t>
            </a:r>
            <a:endParaRPr>
              <a:solidFill>
                <a:srgbClr val="0069BF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18" name="Google Shape;718;p34"/>
          <p:cNvSpPr txBox="1"/>
          <p:nvPr/>
        </p:nvSpPr>
        <p:spPr>
          <a:xfrm>
            <a:off x="1672125" y="1026750"/>
            <a:ext cx="39114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Ubuntu"/>
              <a:buChar char="●"/>
            </a:pPr>
            <a:r>
              <a:rPr lang="fr" sz="2400">
                <a:latin typeface="Ubuntu"/>
                <a:ea typeface="Ubuntu"/>
                <a:cs typeface="Ubuntu"/>
                <a:sym typeface="Ubuntu"/>
              </a:rPr>
              <a:t>Construction </a:t>
            </a:r>
            <a:endParaRPr sz="2400">
              <a:latin typeface="Ubuntu"/>
              <a:ea typeface="Ubuntu"/>
              <a:cs typeface="Ubuntu"/>
              <a:sym typeface="Ubuntu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Ubuntu"/>
              <a:buChar char="○"/>
            </a:pPr>
            <a:r>
              <a:rPr lang="fr" sz="2400">
                <a:latin typeface="Ubuntu"/>
                <a:ea typeface="Ubuntu"/>
                <a:cs typeface="Ubuntu"/>
                <a:sym typeface="Ubuntu"/>
              </a:rPr>
              <a:t>Outils/ polygones</a:t>
            </a:r>
            <a:endParaRPr sz="2400">
              <a:latin typeface="Ubuntu"/>
              <a:ea typeface="Ubuntu"/>
              <a:cs typeface="Ubuntu"/>
              <a:sym typeface="Ubuntu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Ubuntu"/>
              <a:buChar char="●"/>
            </a:pPr>
            <a:r>
              <a:rPr lang="fr" sz="2400">
                <a:latin typeface="Ubuntu"/>
                <a:ea typeface="Ubuntu"/>
                <a:cs typeface="Ubuntu"/>
                <a:sym typeface="Ubuntu"/>
              </a:rPr>
              <a:t>Construction </a:t>
            </a:r>
            <a:endParaRPr sz="2400">
              <a:latin typeface="Ubuntu"/>
              <a:ea typeface="Ubuntu"/>
              <a:cs typeface="Ubuntu"/>
              <a:sym typeface="Ubuntu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Ubuntu"/>
              <a:buChar char="○"/>
            </a:pPr>
            <a:r>
              <a:rPr lang="fr" sz="2400">
                <a:latin typeface="Ubuntu"/>
                <a:ea typeface="Ubuntu"/>
                <a:cs typeface="Ubuntu"/>
                <a:sym typeface="Ubuntu"/>
              </a:rPr>
              <a:t>Algèbre/ sommets</a:t>
            </a:r>
            <a:endParaRPr sz="24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19" name="Google Shape;71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200" y="968075"/>
            <a:ext cx="706340" cy="75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200" y="2014600"/>
            <a:ext cx="706350" cy="784826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p34"/>
          <p:cNvSpPr txBox="1"/>
          <p:nvPr/>
        </p:nvSpPr>
        <p:spPr>
          <a:xfrm>
            <a:off x="956225" y="2995875"/>
            <a:ext cx="2926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</a:rPr>
              <a:t>Avantages</a:t>
            </a:r>
            <a:endParaRPr sz="2400">
              <a:solidFill>
                <a:srgbClr val="0069BF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22" name="Google Shape;722;p34"/>
          <p:cNvSpPr txBox="1"/>
          <p:nvPr/>
        </p:nvSpPr>
        <p:spPr>
          <a:xfrm>
            <a:off x="859500" y="3448325"/>
            <a:ext cx="74250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Ubuntu"/>
              <a:buChar char="●"/>
            </a:pPr>
            <a:r>
              <a:rPr lang="fr" sz="2000">
                <a:latin typeface="Ubuntu"/>
                <a:ea typeface="Ubuntu"/>
                <a:cs typeface="Ubuntu"/>
                <a:sym typeface="Ubuntu"/>
              </a:rPr>
              <a:t>Rapide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Ubuntu"/>
              <a:buChar char="●"/>
            </a:pPr>
            <a:r>
              <a:rPr lang="fr" sz="2000">
                <a:latin typeface="Ubuntu"/>
                <a:ea typeface="Ubuntu"/>
                <a:cs typeface="Ubuntu"/>
                <a:sym typeface="Ubuntu"/>
              </a:rPr>
              <a:t>Travail propre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Ubuntu"/>
              <a:buChar char="●"/>
            </a:pPr>
            <a:r>
              <a:rPr lang="fr" sz="2000">
                <a:latin typeface="Ubuntu"/>
                <a:ea typeface="Ubuntu"/>
                <a:cs typeface="Ubuntu"/>
                <a:sym typeface="Ubuntu"/>
              </a:rPr>
              <a:t>Facilite la manipulation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Ubuntu"/>
              <a:buChar char="●"/>
            </a:pPr>
            <a:r>
              <a:rPr lang="fr" sz="2000">
                <a:latin typeface="Ubuntu"/>
                <a:ea typeface="Ubuntu"/>
                <a:cs typeface="Ubuntu"/>
                <a:sym typeface="Ubuntu"/>
              </a:rPr>
              <a:t>Modifications faciles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23" name="Google Shape;723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6275" y="3392900"/>
            <a:ext cx="4623001" cy="154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35"/>
          <p:cNvSpPr txBox="1">
            <a:spLocks noGrp="1"/>
          </p:cNvSpPr>
          <p:nvPr>
            <p:ph type="body" idx="1"/>
          </p:nvPr>
        </p:nvSpPr>
        <p:spPr>
          <a:xfrm>
            <a:off x="457200" y="200334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fr"/>
              <a:t>PDA</a:t>
            </a:r>
            <a:endParaRPr>
              <a:solidFill>
                <a:srgbClr val="0069BF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729" name="Google Shape;72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6150" y="2486025"/>
            <a:ext cx="6763125" cy="2254375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35"/>
          <p:cNvSpPr txBox="1"/>
          <p:nvPr/>
        </p:nvSpPr>
        <p:spPr>
          <a:xfrm>
            <a:off x="467600" y="719925"/>
            <a:ext cx="61974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latin typeface="Ubuntu"/>
                <a:ea typeface="Ubuntu"/>
                <a:cs typeface="Ubuntu"/>
                <a:sym typeface="Ubuntu"/>
              </a:rPr>
              <a:t>Géométrie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●"/>
            </a:pPr>
            <a:r>
              <a:rPr lang="fr" sz="1800">
                <a:latin typeface="Ubuntu"/>
                <a:ea typeface="Ubuntu"/>
                <a:cs typeface="Ubuntu"/>
                <a:sym typeface="Ubuntu"/>
              </a:rPr>
              <a:t>Espace plan cartésiem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●"/>
            </a:pPr>
            <a:r>
              <a:rPr lang="fr" sz="1800">
                <a:latin typeface="Ubuntu"/>
                <a:ea typeface="Ubuntu"/>
                <a:cs typeface="Ubuntu"/>
                <a:sym typeface="Ubuntu"/>
              </a:rPr>
              <a:t>Solides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●"/>
            </a:pPr>
            <a:r>
              <a:rPr lang="fr" sz="1800">
                <a:latin typeface="Ubuntu"/>
                <a:ea typeface="Ubuntu"/>
                <a:cs typeface="Ubuntu"/>
                <a:sym typeface="Ubuntu"/>
              </a:rPr>
              <a:t>Figures planes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●"/>
            </a:pPr>
            <a:r>
              <a:rPr lang="fr" sz="1800">
                <a:latin typeface="Ubuntu"/>
                <a:ea typeface="Ubuntu"/>
                <a:cs typeface="Ubuntu"/>
                <a:sym typeface="Ubuntu"/>
              </a:rPr>
              <a:t>Frises et dallages (réflexion et translation)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latin typeface="Ubuntu"/>
                <a:ea typeface="Ubuntu"/>
                <a:cs typeface="Ubuntu"/>
                <a:sym typeface="Ubuntu"/>
              </a:rPr>
              <a:t>Mesure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●"/>
            </a:pPr>
            <a:r>
              <a:rPr lang="fr" sz="1800">
                <a:latin typeface="Ubuntu"/>
                <a:ea typeface="Ubuntu"/>
                <a:cs typeface="Ubuntu"/>
                <a:sym typeface="Ubuntu"/>
              </a:rPr>
              <a:t>Longueurs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●"/>
            </a:pPr>
            <a:r>
              <a:rPr lang="fr" sz="1800">
                <a:latin typeface="Ubuntu"/>
                <a:ea typeface="Ubuntu"/>
                <a:cs typeface="Ubuntu"/>
                <a:sym typeface="Ubuntu"/>
              </a:rPr>
              <a:t>Angles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36"/>
          <p:cNvSpPr txBox="1">
            <a:spLocks noGrp="1"/>
          </p:cNvSpPr>
          <p:nvPr>
            <p:ph type="title"/>
          </p:nvPr>
        </p:nvSpPr>
        <p:spPr>
          <a:xfrm>
            <a:off x="508001" y="2025651"/>
            <a:ext cx="6447600" cy="1369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L’application Calculatrice graphique</a:t>
            </a:r>
            <a:endParaRPr sz="2200"/>
          </a:p>
        </p:txBody>
      </p:sp>
      <p:sp>
        <p:nvSpPr>
          <p:cNvPr id="736" name="Google Shape;736;p36"/>
          <p:cNvSpPr txBox="1">
            <a:spLocks noGrp="1"/>
          </p:cNvSpPr>
          <p:nvPr>
            <p:ph type="body" idx="1"/>
          </p:nvPr>
        </p:nvSpPr>
        <p:spPr>
          <a:xfrm>
            <a:off x="508001" y="3395586"/>
            <a:ext cx="6447600" cy="645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fr"/>
              <a:t>Résoudre des tâches complexes par la construction de fonctions et de relations</a:t>
            </a:r>
            <a:endParaRPr/>
          </a:p>
        </p:txBody>
      </p:sp>
      <p:pic>
        <p:nvPicPr>
          <p:cNvPr id="737" name="Google Shape;73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2500" y="295900"/>
            <a:ext cx="1446350" cy="14463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Google Shape;742;p37"/>
          <p:cNvPicPr preferRelativeResize="0"/>
          <p:nvPr/>
        </p:nvPicPr>
        <p:blipFill rotWithShape="1">
          <a:blip r:embed="rId3">
            <a:alphaModFix/>
          </a:blip>
          <a:srcRect b="16708"/>
          <a:stretch/>
        </p:blipFill>
        <p:spPr>
          <a:xfrm>
            <a:off x="2128050" y="89625"/>
            <a:ext cx="3440925" cy="12819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43" name="Google Shape;74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8046" y="1712513"/>
            <a:ext cx="3440943" cy="15391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44" name="Google Shape;744;p37"/>
          <p:cNvSpPr/>
          <p:nvPr/>
        </p:nvSpPr>
        <p:spPr>
          <a:xfrm>
            <a:off x="3531438" y="1704325"/>
            <a:ext cx="641100" cy="494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37"/>
          <p:cNvSpPr/>
          <p:nvPr/>
        </p:nvSpPr>
        <p:spPr>
          <a:xfrm>
            <a:off x="3042550" y="89600"/>
            <a:ext cx="641100" cy="494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46" name="Google Shape;74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14475" y="3335425"/>
            <a:ext cx="3468100" cy="170951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47" name="Google Shape;747;p37"/>
          <p:cNvSpPr/>
          <p:nvPr/>
        </p:nvSpPr>
        <p:spPr>
          <a:xfrm>
            <a:off x="3969600" y="3335425"/>
            <a:ext cx="641100" cy="494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37"/>
          <p:cNvSpPr txBox="1"/>
          <p:nvPr/>
        </p:nvSpPr>
        <p:spPr>
          <a:xfrm>
            <a:off x="72675" y="624275"/>
            <a:ext cx="2000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</a:rPr>
              <a:t>Fenêtre Algèbre</a:t>
            </a:r>
            <a:endParaRPr sz="1800">
              <a:solidFill>
                <a:srgbClr val="0069BF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49" name="Google Shape;749;p37"/>
          <p:cNvSpPr txBox="1"/>
          <p:nvPr/>
        </p:nvSpPr>
        <p:spPr>
          <a:xfrm>
            <a:off x="72675" y="2091550"/>
            <a:ext cx="173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</a:rPr>
              <a:t>Fenêtre</a:t>
            </a:r>
            <a:r>
              <a:rPr lang="fr" sz="1800"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fr" sz="1800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</a:rPr>
              <a:t>Outils</a:t>
            </a:r>
            <a:endParaRPr sz="18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50" name="Google Shape;750;p37"/>
          <p:cNvSpPr txBox="1"/>
          <p:nvPr/>
        </p:nvSpPr>
        <p:spPr>
          <a:xfrm>
            <a:off x="72675" y="3946338"/>
            <a:ext cx="2000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</a:rPr>
              <a:t>Fenêtre</a:t>
            </a:r>
            <a:r>
              <a:rPr lang="fr" sz="1800"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fr" sz="1800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</a:rPr>
              <a:t>Tableau</a:t>
            </a:r>
            <a:endParaRPr sz="1800"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751" name="Google Shape;751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16300" y="126550"/>
            <a:ext cx="1880660" cy="2210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52" name="Google Shape;752;p37"/>
          <p:cNvSpPr txBox="1"/>
          <p:nvPr/>
        </p:nvSpPr>
        <p:spPr>
          <a:xfrm>
            <a:off x="5623950" y="1000700"/>
            <a:ext cx="2378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</a:rPr>
              <a:t>Fenêtre graphique</a:t>
            </a:r>
            <a:endParaRPr sz="1800">
              <a:solidFill>
                <a:srgbClr val="0069BF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753" name="Google Shape;753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05000" y="2421724"/>
            <a:ext cx="2485375" cy="26386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54" name="Google Shape;754;p37"/>
          <p:cNvSpPr txBox="1"/>
          <p:nvPr/>
        </p:nvSpPr>
        <p:spPr>
          <a:xfrm>
            <a:off x="5738046" y="3770800"/>
            <a:ext cx="1547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</a:rPr>
              <a:t>Propriétés</a:t>
            </a:r>
            <a:endParaRPr sz="1800">
              <a:solidFill>
                <a:srgbClr val="0069BF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" name="Google Shape;75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13" y="210150"/>
            <a:ext cx="5805324" cy="27469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60" name="Google Shape;76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0459" y="3280222"/>
            <a:ext cx="5377524" cy="17733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61" name="Google Shape;761;p38"/>
          <p:cNvSpPr txBox="1"/>
          <p:nvPr/>
        </p:nvSpPr>
        <p:spPr>
          <a:xfrm>
            <a:off x="6243200" y="1075700"/>
            <a:ext cx="2736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Nombreuses commandes et fonctions</a:t>
            </a:r>
            <a:endParaRPr sz="18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62" name="Google Shape;762;p38"/>
          <p:cNvSpPr txBox="1"/>
          <p:nvPr/>
        </p:nvSpPr>
        <p:spPr>
          <a:xfrm>
            <a:off x="514325" y="3518125"/>
            <a:ext cx="1926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Quatre </a:t>
            </a:r>
            <a:endParaRPr sz="18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claviers</a:t>
            </a:r>
            <a:endParaRPr sz="18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763" name="Google Shape;763;p38"/>
          <p:cNvCxnSpPr/>
          <p:nvPr/>
        </p:nvCxnSpPr>
        <p:spPr>
          <a:xfrm rot="10800000" flipH="1">
            <a:off x="1530200" y="3465950"/>
            <a:ext cx="1451100" cy="483600"/>
          </a:xfrm>
          <a:prstGeom prst="straightConnector1">
            <a:avLst/>
          </a:prstGeom>
          <a:noFill/>
          <a:ln w="9525" cap="flat" cmpd="sng">
            <a:solidFill>
              <a:srgbClr val="1C4587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64" name="Google Shape;764;p38"/>
          <p:cNvCxnSpPr/>
          <p:nvPr/>
        </p:nvCxnSpPr>
        <p:spPr>
          <a:xfrm flipH="1">
            <a:off x="8013625" y="1778800"/>
            <a:ext cx="23100" cy="1212300"/>
          </a:xfrm>
          <a:prstGeom prst="straightConnector1">
            <a:avLst/>
          </a:prstGeom>
          <a:noFill/>
          <a:ln w="9525" cap="flat" cmpd="sng">
            <a:solidFill>
              <a:srgbClr val="1C4587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9"/>
          <p:cNvSpPr txBox="1"/>
          <p:nvPr/>
        </p:nvSpPr>
        <p:spPr>
          <a:xfrm>
            <a:off x="453575" y="871600"/>
            <a:ext cx="33585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●"/>
            </a:pPr>
            <a:r>
              <a:rPr lang="fr">
                <a:latin typeface="Ubuntu"/>
                <a:ea typeface="Ubuntu"/>
                <a:cs typeface="Ubuntu"/>
                <a:sym typeface="Ubuntu"/>
              </a:rPr>
              <a:t>Créer algébriquement une fonction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r" sz="2100">
                <a:latin typeface="Ubuntu"/>
                <a:ea typeface="Ubuntu"/>
                <a:cs typeface="Ubuntu"/>
                <a:sym typeface="Ubuntu"/>
              </a:rPr>
              <a:t>f(x)=5x+4</a:t>
            </a:r>
            <a:endParaRPr sz="2100">
              <a:latin typeface="Ubuntu"/>
              <a:ea typeface="Ubuntu"/>
              <a:cs typeface="Ubuntu"/>
              <a:sym typeface="Ubuntu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fr" sz="2100">
                <a:latin typeface="Ubuntu"/>
                <a:ea typeface="Ubuntu"/>
                <a:cs typeface="Ubuntu"/>
                <a:sym typeface="Ubuntu"/>
              </a:rPr>
              <a:t>g(x)=x</a:t>
            </a:r>
            <a:r>
              <a:rPr lang="fr" sz="2100" baseline="30000">
                <a:latin typeface="Ubuntu"/>
                <a:ea typeface="Ubuntu"/>
                <a:cs typeface="Ubuntu"/>
                <a:sym typeface="Ubuntu"/>
              </a:rPr>
              <a:t>2</a:t>
            </a:r>
            <a:r>
              <a:rPr lang="fr" sz="2100">
                <a:latin typeface="Ubuntu"/>
                <a:ea typeface="Ubuntu"/>
                <a:cs typeface="Ubuntu"/>
                <a:sym typeface="Ubuntu"/>
              </a:rPr>
              <a:t>+x-1</a:t>
            </a:r>
            <a:endParaRPr sz="21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70" name="Google Shape;770;p39"/>
          <p:cNvSpPr txBox="1"/>
          <p:nvPr/>
        </p:nvSpPr>
        <p:spPr>
          <a:xfrm>
            <a:off x="453575" y="317500"/>
            <a:ext cx="2467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</a:rPr>
              <a:t>Défi</a:t>
            </a:r>
            <a:endParaRPr sz="2400">
              <a:solidFill>
                <a:srgbClr val="0069BF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771" name="Google Shape;77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4475" y="152400"/>
            <a:ext cx="4143375" cy="459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40"/>
          <p:cNvSpPr txBox="1">
            <a:spLocks noGrp="1"/>
          </p:cNvSpPr>
          <p:nvPr>
            <p:ph type="title"/>
          </p:nvPr>
        </p:nvSpPr>
        <p:spPr>
          <a:xfrm>
            <a:off x="508000" y="284850"/>
            <a:ext cx="51618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</a:pPr>
            <a:r>
              <a:rPr lang="fr"/>
              <a:t>Ressources</a:t>
            </a:r>
            <a:endParaRPr/>
          </a:p>
        </p:txBody>
      </p:sp>
      <p:sp>
        <p:nvSpPr>
          <p:cNvPr id="777" name="Google Shape;777;p40"/>
          <p:cNvSpPr txBox="1">
            <a:spLocks noGrp="1"/>
          </p:cNvSpPr>
          <p:nvPr>
            <p:ph type="body" idx="1"/>
          </p:nvPr>
        </p:nvSpPr>
        <p:spPr>
          <a:xfrm>
            <a:off x="508000" y="1052275"/>
            <a:ext cx="7602000" cy="3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1600"/>
              <a:buChar char="●"/>
            </a:pPr>
            <a:r>
              <a:rPr lang="fr"/>
              <a:t>Autoformations sur Campus RÉCIT: </a:t>
            </a:r>
            <a:r>
              <a:rPr lang="fr" u="sng">
                <a:solidFill>
                  <a:schemeClr val="hlink"/>
                </a:solidFill>
                <a:hlinkClick r:id="rId3"/>
              </a:rPr>
              <a:t>GeoGebra 1</a:t>
            </a:r>
            <a:r>
              <a:rPr lang="fr"/>
              <a:t> et </a:t>
            </a:r>
            <a:r>
              <a:rPr lang="fr" u="sng">
                <a:solidFill>
                  <a:schemeClr val="hlink"/>
                </a:solidFill>
                <a:hlinkClick r:id="rId4"/>
              </a:rPr>
              <a:t>GeoGebra 2</a:t>
            </a:r>
            <a:endParaRPr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u="sng">
                <a:solidFill>
                  <a:schemeClr val="hlink"/>
                </a:solidFill>
                <a:hlinkClick r:id="rId5"/>
              </a:rPr>
              <a:t>Tutoriels</a:t>
            </a:r>
            <a:r>
              <a:rPr lang="fr"/>
              <a:t> dont un livret </a:t>
            </a:r>
            <a:r>
              <a:rPr lang="fr" u="sng">
                <a:solidFill>
                  <a:schemeClr val="hlink"/>
                </a:solidFill>
                <a:hlinkClick r:id="rId6"/>
              </a:rPr>
              <a:t>pour la calculatrice graphique</a:t>
            </a:r>
            <a:endParaRPr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u="sng">
                <a:solidFill>
                  <a:schemeClr val="hlink"/>
                </a:solidFill>
                <a:hlinkClick r:id="rId7"/>
              </a:rPr>
              <a:t>Présentation de GeoGebra.org</a:t>
            </a:r>
            <a:endParaRPr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u="sng">
                <a:solidFill>
                  <a:schemeClr val="hlink"/>
                </a:solidFill>
                <a:hlinkClick r:id="rId8"/>
              </a:rPr>
              <a:t>L’édition avec GeoGebra</a:t>
            </a:r>
            <a:endParaRPr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/>
              <a:t>Livret </a:t>
            </a:r>
            <a:r>
              <a:rPr lang="fr" u="sng">
                <a:solidFill>
                  <a:schemeClr val="hlink"/>
                </a:solidFill>
                <a:hlinkClick r:id="rId9"/>
              </a:rPr>
              <a:t>appli Géométrie pour débutants et idées de leçons</a:t>
            </a:r>
            <a:endParaRPr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/>
              <a:t>Pour les élèves : </a:t>
            </a:r>
            <a:r>
              <a:rPr lang="fr" u="sng">
                <a:solidFill>
                  <a:schemeClr val="hlink"/>
                </a:solidFill>
                <a:hlinkClick r:id="rId10"/>
              </a:rPr>
              <a:t>construction de figures </a:t>
            </a:r>
            <a:r>
              <a:rPr lang="fr"/>
              <a:t>avec l’application Classique</a:t>
            </a:r>
            <a:endParaRPr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u="sng">
                <a:solidFill>
                  <a:schemeClr val="hlink"/>
                </a:solidFill>
                <a:hlinkClick r:id="rId11"/>
              </a:rPr>
              <a:t>MAT-2102 (Isométrie et homothétie)</a:t>
            </a:r>
            <a:endParaRPr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u="sng">
                <a:solidFill>
                  <a:schemeClr val="hlink"/>
                </a:solidFill>
                <a:hlinkClick r:id="rId12"/>
              </a:rPr>
              <a:t>Troisième secondaire</a:t>
            </a:r>
            <a:endParaRPr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u="sng">
                <a:solidFill>
                  <a:schemeClr val="hlink"/>
                </a:solidFill>
                <a:hlinkClick r:id="rId13"/>
              </a:rPr>
              <a:t>Virage numérique au CCR </a:t>
            </a:r>
            <a:r>
              <a:rPr lang="fr"/>
              <a:t>(solides 2e secondaire et relations entre quantités 4e secondaire)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41"/>
          <p:cNvSpPr txBox="1">
            <a:spLocks noGrp="1"/>
          </p:cNvSpPr>
          <p:nvPr>
            <p:ph type="title"/>
          </p:nvPr>
        </p:nvSpPr>
        <p:spPr>
          <a:xfrm>
            <a:off x="508001" y="2025651"/>
            <a:ext cx="6447600" cy="1369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GeoGebra.org et examens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Information 1</a:t>
            </a:r>
            <a:r>
              <a:rPr lang="fr" sz="2400">
                <a:latin typeface="Ubuntu"/>
                <a:ea typeface="Ubuntu"/>
                <a:cs typeface="Ubuntu"/>
                <a:sym typeface="Ubuntu"/>
              </a:rPr>
              <a:t> </a:t>
            </a:r>
            <a:endParaRPr sz="24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Information 2</a:t>
            </a:r>
            <a:endParaRPr sz="240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Actuellement, il n’est pas permis d’utiliser cet outil aux examens du ministère. </a:t>
            </a:r>
            <a:endParaRPr/>
          </a:p>
        </p:txBody>
      </p:sp>
      <p:pic>
        <p:nvPicPr>
          <p:cNvPr id="783" name="Google Shape;783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7225" y="564300"/>
            <a:ext cx="2990258" cy="17208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" name="Google Shape;78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3200"/>
            <a:ext cx="8839198" cy="435748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89" name="Google Shape;789;p42"/>
          <p:cNvSpPr/>
          <p:nvPr/>
        </p:nvSpPr>
        <p:spPr>
          <a:xfrm>
            <a:off x="152425" y="509325"/>
            <a:ext cx="1441200" cy="1921500"/>
          </a:xfrm>
          <a:prstGeom prst="rect">
            <a:avLst/>
          </a:prstGeom>
          <a:noFill/>
          <a:ln w="28575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42"/>
          <p:cNvSpPr txBox="1"/>
          <p:nvPr/>
        </p:nvSpPr>
        <p:spPr>
          <a:xfrm>
            <a:off x="1705725" y="605413"/>
            <a:ext cx="94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Le menu</a:t>
            </a:r>
            <a:endParaRPr b="1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791" name="Google Shape;791;p42"/>
          <p:cNvCxnSpPr>
            <a:stCxn id="790" idx="2"/>
            <a:endCxn id="789" idx="3"/>
          </p:cNvCxnSpPr>
          <p:nvPr/>
        </p:nvCxnSpPr>
        <p:spPr>
          <a:xfrm flipH="1">
            <a:off x="1593525" y="1005613"/>
            <a:ext cx="586200" cy="464400"/>
          </a:xfrm>
          <a:prstGeom prst="straightConnector1">
            <a:avLst/>
          </a:prstGeom>
          <a:noFill/>
          <a:ln w="28575" cap="flat" cmpd="sng">
            <a:solidFill>
              <a:srgbClr val="FAA22A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792" name="Google Shape;792;p42"/>
          <p:cNvSpPr/>
          <p:nvPr/>
        </p:nvSpPr>
        <p:spPr>
          <a:xfrm>
            <a:off x="2477550" y="2430825"/>
            <a:ext cx="5355000" cy="1101900"/>
          </a:xfrm>
          <a:prstGeom prst="rect">
            <a:avLst/>
          </a:prstGeom>
          <a:noFill/>
          <a:ln w="28575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42"/>
          <p:cNvSpPr txBox="1"/>
          <p:nvPr/>
        </p:nvSpPr>
        <p:spPr>
          <a:xfrm>
            <a:off x="391250" y="2741600"/>
            <a:ext cx="156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Les applications</a:t>
            </a:r>
            <a:endParaRPr b="1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794" name="Google Shape;794;p42"/>
          <p:cNvCxnSpPr>
            <a:stCxn id="793" idx="3"/>
            <a:endCxn id="792" idx="1"/>
          </p:cNvCxnSpPr>
          <p:nvPr/>
        </p:nvCxnSpPr>
        <p:spPr>
          <a:xfrm>
            <a:off x="1952450" y="2941700"/>
            <a:ext cx="525000" cy="40200"/>
          </a:xfrm>
          <a:prstGeom prst="straightConnector1">
            <a:avLst/>
          </a:prstGeom>
          <a:noFill/>
          <a:ln w="28575" cap="flat" cmpd="sng">
            <a:solidFill>
              <a:srgbClr val="FAA22A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795" name="Google Shape;795;p42"/>
          <p:cNvSpPr txBox="1"/>
          <p:nvPr/>
        </p:nvSpPr>
        <p:spPr>
          <a:xfrm>
            <a:off x="6641025" y="540050"/>
            <a:ext cx="1710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 b="1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Gestion du compte</a:t>
            </a:r>
            <a:endParaRPr sz="1300" b="1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796" name="Google Shape;796;p42"/>
          <p:cNvCxnSpPr>
            <a:stCxn id="795" idx="3"/>
          </p:cNvCxnSpPr>
          <p:nvPr/>
        </p:nvCxnSpPr>
        <p:spPr>
          <a:xfrm rot="10800000" flipH="1">
            <a:off x="8351325" y="496400"/>
            <a:ext cx="204900" cy="236100"/>
          </a:xfrm>
          <a:prstGeom prst="straightConnector1">
            <a:avLst/>
          </a:prstGeom>
          <a:noFill/>
          <a:ln w="28575" cap="flat" cmpd="sng">
            <a:solidFill>
              <a:srgbClr val="FAA22A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43"/>
          <p:cNvSpPr txBox="1">
            <a:spLocks noGrp="1"/>
          </p:cNvSpPr>
          <p:nvPr>
            <p:ph type="title"/>
          </p:nvPr>
        </p:nvSpPr>
        <p:spPr>
          <a:xfrm>
            <a:off x="508000" y="292225"/>
            <a:ext cx="6447600" cy="5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None/>
            </a:pPr>
            <a:r>
              <a:rPr lang="fr"/>
              <a:t>Création d’un compte</a:t>
            </a:r>
            <a:endParaRPr/>
          </a:p>
        </p:txBody>
      </p:sp>
      <p:sp>
        <p:nvSpPr>
          <p:cNvPr id="802" name="Google Shape;802;p43"/>
          <p:cNvSpPr txBox="1">
            <a:spLocks noGrp="1"/>
          </p:cNvSpPr>
          <p:nvPr>
            <p:ph type="body" idx="1"/>
          </p:nvPr>
        </p:nvSpPr>
        <p:spPr>
          <a:xfrm>
            <a:off x="3546150" y="1186750"/>
            <a:ext cx="46251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"/>
              <a:t>Avoir un compte permet de: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•"/>
            </a:pPr>
            <a:r>
              <a:rPr lang="fr"/>
              <a:t>Sauvegarder ses réalisations en ligne</a:t>
            </a:r>
            <a:endParaRPr/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•"/>
            </a:pPr>
            <a:r>
              <a:rPr lang="fr"/>
              <a:t>Conserver des favoris</a:t>
            </a:r>
            <a:endParaRPr/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•"/>
            </a:pPr>
            <a:r>
              <a:rPr lang="fr"/>
              <a:t>Créer des activités, des livrets, des classes et les organiser</a:t>
            </a:r>
            <a:endParaRPr/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•"/>
            </a:pPr>
            <a:r>
              <a:rPr lang="fr"/>
              <a:t>Diffuser, publier et partager</a:t>
            </a:r>
            <a:endParaRPr/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•"/>
            </a:pPr>
            <a:r>
              <a:rPr lang="fr"/>
              <a:t>Collaborer</a:t>
            </a:r>
            <a:endParaRPr/>
          </a:p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•"/>
            </a:pPr>
            <a:r>
              <a:rPr lang="fr"/>
              <a:t>S’abonner à d’autres rédacteurs</a:t>
            </a:r>
            <a:endParaRPr/>
          </a:p>
          <a:p>
            <a:pPr marL="457200" lvl="0" indent="-317500" algn="l" rtl="0">
              <a:spcBef>
                <a:spcPts val="600"/>
              </a:spcBef>
              <a:spcAft>
                <a:spcPts val="600"/>
              </a:spcAft>
              <a:buSzPts val="1400"/>
              <a:buChar char="•"/>
            </a:pPr>
            <a:r>
              <a:rPr lang="fr"/>
              <a:t>Avoir des abonnés</a:t>
            </a:r>
            <a:endParaRPr/>
          </a:p>
        </p:txBody>
      </p:sp>
      <p:pic>
        <p:nvPicPr>
          <p:cNvPr id="803" name="Google Shape;803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925" y="1137275"/>
            <a:ext cx="2784575" cy="3225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04" name="Google Shape;804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32350" y="292221"/>
            <a:ext cx="1051200" cy="107608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805" name="Google Shape;805;p43">
            <a:hlinkClick r:id="rId5"/>
          </p:cNvPr>
          <p:cNvSpPr txBox="1"/>
          <p:nvPr/>
        </p:nvSpPr>
        <p:spPr>
          <a:xfrm>
            <a:off x="621562" y="4436875"/>
            <a:ext cx="68016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9BF"/>
              </a:buClr>
              <a:buSzPts val="1600"/>
              <a:buFont typeface="Trebuchet MS"/>
              <a:buNone/>
            </a:pPr>
            <a:r>
              <a:rPr lang="fr" sz="1600" b="0" i="0" u="none" strike="noStrike" cap="none">
                <a:solidFill>
                  <a:srgbClr val="0069BF"/>
                </a:solidFill>
                <a:latin typeface="Trebuchet MS"/>
                <a:ea typeface="Trebuchet MS"/>
                <a:cs typeface="Trebuchet MS"/>
                <a:sym typeface="Trebuchet MS"/>
              </a:rPr>
              <a:t>Livret de formation: </a:t>
            </a:r>
            <a:r>
              <a:rPr lang="fr" sz="1600" b="0" i="0" u="sng" strike="noStrike" cap="none">
                <a:solidFill>
                  <a:srgbClr val="FAA22A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https://www.geogebra.org/m/n9afhngr</a:t>
            </a:r>
            <a:endParaRPr sz="1600" b="0" i="0" u="none" strike="noStrike" cap="none">
              <a:solidFill>
                <a:srgbClr val="FAA2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6"/>
          <p:cNvSpPr txBox="1">
            <a:spLocks noGrp="1"/>
          </p:cNvSpPr>
          <p:nvPr>
            <p:ph type="body" idx="4294967295"/>
          </p:nvPr>
        </p:nvSpPr>
        <p:spPr>
          <a:xfrm>
            <a:off x="2713975" y="1723475"/>
            <a:ext cx="3696300" cy="21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" sz="3600" b="1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Sonya Fiset</a:t>
            </a:r>
            <a:endParaRPr sz="3600" b="1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" sz="2000" b="1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sonya.fiset@recitmst.qc.ca</a:t>
            </a:r>
            <a:endParaRPr sz="2000" b="1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b="1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b="1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b="1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46" name="Google Shape;646;p26"/>
          <p:cNvSpPr txBox="1">
            <a:spLocks noGrp="1"/>
          </p:cNvSpPr>
          <p:nvPr>
            <p:ph type="sldNum" idx="12"/>
          </p:nvPr>
        </p:nvSpPr>
        <p:spPr>
          <a:xfrm>
            <a:off x="5730200" y="6471066"/>
            <a:ext cx="731700" cy="3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2</a:t>
            </a:fld>
            <a:endParaRPr/>
          </a:p>
        </p:txBody>
      </p:sp>
      <p:pic>
        <p:nvPicPr>
          <p:cNvPr id="647" name="Google Shape;64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1275" y="247500"/>
            <a:ext cx="398145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26"/>
          <p:cNvPicPr preferRelativeResize="0"/>
          <p:nvPr/>
        </p:nvPicPr>
        <p:blipFill rotWithShape="1">
          <a:blip r:embed="rId5">
            <a:alphaModFix/>
          </a:blip>
          <a:srcRect l="3113" t="6884" r="3113" b="28657"/>
          <a:stretch/>
        </p:blipFill>
        <p:spPr>
          <a:xfrm>
            <a:off x="680000" y="1768100"/>
            <a:ext cx="1608600" cy="1481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49" name="Google Shape;649;p26"/>
          <p:cNvSpPr txBox="1"/>
          <p:nvPr/>
        </p:nvSpPr>
        <p:spPr>
          <a:xfrm>
            <a:off x="0" y="0"/>
            <a:ext cx="30000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26"/>
          <p:cNvSpPr txBox="1"/>
          <p:nvPr/>
        </p:nvSpPr>
        <p:spPr>
          <a:xfrm>
            <a:off x="479650" y="4824325"/>
            <a:ext cx="66198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highlight>
                <a:schemeClr val="lt1"/>
              </a:highlight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51" name="Google Shape;651;p26"/>
          <p:cNvSpPr txBox="1">
            <a:spLocks noGrp="1"/>
          </p:cNvSpPr>
          <p:nvPr>
            <p:ph type="body" idx="4294967295"/>
          </p:nvPr>
        </p:nvSpPr>
        <p:spPr>
          <a:xfrm>
            <a:off x="537025" y="4090938"/>
            <a:ext cx="8150700" cy="5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" sz="15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Notez que </a:t>
            </a:r>
            <a:r>
              <a:rPr lang="fr" sz="15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GeoGebra.org</a:t>
            </a:r>
            <a:r>
              <a:rPr lang="fr" sz="15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et toutes ses applications sont des ressources libres et gratuites.</a:t>
            </a:r>
            <a:endParaRPr sz="2000" b="1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52" name="Google Shape;652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29950" y="1224625"/>
            <a:ext cx="2927250" cy="292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0" name="Google Shape;81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11"/>
            <a:ext cx="8991599" cy="498949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811" name="Google Shape;811;p44"/>
          <p:cNvSpPr/>
          <p:nvPr/>
        </p:nvSpPr>
        <p:spPr>
          <a:xfrm>
            <a:off x="4572000" y="1220300"/>
            <a:ext cx="2626200" cy="2062500"/>
          </a:xfrm>
          <a:prstGeom prst="rect">
            <a:avLst/>
          </a:prstGeom>
          <a:noFill/>
          <a:ln w="28575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44"/>
          <p:cNvSpPr/>
          <p:nvPr/>
        </p:nvSpPr>
        <p:spPr>
          <a:xfrm>
            <a:off x="152400" y="986200"/>
            <a:ext cx="915900" cy="339300"/>
          </a:xfrm>
          <a:prstGeom prst="ellipse">
            <a:avLst/>
          </a:prstGeom>
          <a:noFill/>
          <a:ln w="28575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44"/>
          <p:cNvSpPr txBox="1"/>
          <p:nvPr/>
        </p:nvSpPr>
        <p:spPr>
          <a:xfrm>
            <a:off x="1174100" y="1640950"/>
            <a:ext cx="1294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Les ressources</a:t>
            </a:r>
            <a:endParaRPr sz="1200" b="1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14" name="Google Shape;814;p44"/>
          <p:cNvSpPr txBox="1"/>
          <p:nvPr/>
        </p:nvSpPr>
        <p:spPr>
          <a:xfrm>
            <a:off x="2637700" y="2147775"/>
            <a:ext cx="1321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 b="1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Recherche par mot-clé</a:t>
            </a:r>
            <a:endParaRPr sz="1300" b="1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815" name="Google Shape;815;p44"/>
          <p:cNvCxnSpPr>
            <a:stCxn id="813" idx="1"/>
            <a:endCxn id="812" idx="5"/>
          </p:cNvCxnSpPr>
          <p:nvPr/>
        </p:nvCxnSpPr>
        <p:spPr>
          <a:xfrm rot="10800000">
            <a:off x="934100" y="1275700"/>
            <a:ext cx="240000" cy="549900"/>
          </a:xfrm>
          <a:prstGeom prst="straightConnector1">
            <a:avLst/>
          </a:prstGeom>
          <a:noFill/>
          <a:ln w="28575" cap="flat" cmpd="sng">
            <a:solidFill>
              <a:srgbClr val="FAA22A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816" name="Google Shape;816;p44"/>
          <p:cNvCxnSpPr>
            <a:stCxn id="814" idx="3"/>
            <a:endCxn id="811" idx="1"/>
          </p:cNvCxnSpPr>
          <p:nvPr/>
        </p:nvCxnSpPr>
        <p:spPr>
          <a:xfrm rot="10800000" flipH="1">
            <a:off x="3959200" y="2251575"/>
            <a:ext cx="612900" cy="188700"/>
          </a:xfrm>
          <a:prstGeom prst="straightConnector1">
            <a:avLst/>
          </a:prstGeom>
          <a:noFill/>
          <a:ln w="28575" cap="flat" cmpd="sng">
            <a:solidFill>
              <a:srgbClr val="FAA22A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cxnSp>
        <p:nvCxnSpPr>
          <p:cNvPr id="817" name="Google Shape;817;p44"/>
          <p:cNvCxnSpPr>
            <a:stCxn id="814" idx="0"/>
          </p:cNvCxnSpPr>
          <p:nvPr/>
        </p:nvCxnSpPr>
        <p:spPr>
          <a:xfrm rot="10800000">
            <a:off x="2169850" y="458175"/>
            <a:ext cx="1128600" cy="1689600"/>
          </a:xfrm>
          <a:prstGeom prst="straightConnector1">
            <a:avLst/>
          </a:prstGeom>
          <a:noFill/>
          <a:ln w="28575" cap="flat" cmpd="sng">
            <a:solidFill>
              <a:srgbClr val="FAA22A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45"/>
          <p:cNvSpPr txBox="1">
            <a:spLocks noGrp="1"/>
          </p:cNvSpPr>
          <p:nvPr>
            <p:ph type="ctrTitle" idx="4294967295"/>
          </p:nvPr>
        </p:nvSpPr>
        <p:spPr>
          <a:xfrm>
            <a:off x="1761750" y="1598975"/>
            <a:ext cx="56205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0" b="1">
                <a:latin typeface="Viga"/>
                <a:ea typeface="Viga"/>
                <a:cs typeface="Viga"/>
                <a:sym typeface="Viga"/>
              </a:rPr>
              <a:t>MERCI !</a:t>
            </a:r>
            <a:endParaRPr sz="10000" b="1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823" name="Google Shape;82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537" y="178450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824" name="Google Shape;824;p45"/>
          <p:cNvSpPr txBox="1"/>
          <p:nvPr/>
        </p:nvSpPr>
        <p:spPr>
          <a:xfrm>
            <a:off x="4142800" y="26435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" sz="25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Sonya.Fiset@recitmst.qc.ca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" sz="25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equipe@recitmst.qc.ca 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fr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 Facebook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fr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fr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Chaîne YouTube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825" name="Google Shape;825;p45"/>
          <p:cNvSpPr txBox="1"/>
          <p:nvPr/>
        </p:nvSpPr>
        <p:spPr>
          <a:xfrm>
            <a:off x="443038" y="271970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26" name="Google Shape;826;p45"/>
          <p:cNvSpPr txBox="1"/>
          <p:nvPr/>
        </p:nvSpPr>
        <p:spPr>
          <a:xfrm>
            <a:off x="2451875" y="4528300"/>
            <a:ext cx="53925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latin typeface="Ubuntu"/>
                <a:ea typeface="Ubuntu"/>
                <a:cs typeface="Ubuntu"/>
                <a:sym typeface="Ubuntu"/>
              </a:rPr>
              <a:t>Ces formations du RÉCIT sont mises à disposition, sauf exception, selon les termes de la licence</a:t>
            </a:r>
            <a:r>
              <a:rPr lang="fr" sz="8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fr" sz="800" u="sng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fr" sz="800">
                <a:solidFill>
                  <a:schemeClr val="accent1"/>
                </a:solidFill>
              </a:rPr>
              <a:t>.</a:t>
            </a:r>
            <a:r>
              <a:rPr lang="fr" sz="800">
                <a:solidFill>
                  <a:schemeClr val="accent1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solidFill>
                <a:schemeClr val="accent1"/>
              </a:solidFill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827" name="Google Shape;827;p4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46"/>
          <p:cNvSpPr txBox="1">
            <a:spLocks noGrp="1"/>
          </p:cNvSpPr>
          <p:nvPr>
            <p:ph type="title"/>
          </p:nvPr>
        </p:nvSpPr>
        <p:spPr>
          <a:xfrm>
            <a:off x="729769" y="190783"/>
            <a:ext cx="6140400" cy="65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Credits</a:t>
            </a:r>
            <a:endParaRPr/>
          </a:p>
        </p:txBody>
      </p:sp>
      <p:sp>
        <p:nvSpPr>
          <p:cNvPr id="833" name="Google Shape;833;p46"/>
          <p:cNvSpPr txBox="1">
            <a:spLocks noGrp="1"/>
          </p:cNvSpPr>
          <p:nvPr>
            <p:ph type="body" idx="1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" sz="2400"/>
              <a:t>Special thanks to all the people who made and released these awesome resources for free: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✘"/>
            </a:pPr>
            <a:r>
              <a:rPr lang="fr" sz="2400"/>
              <a:t>Presentation template by </a:t>
            </a:r>
            <a:r>
              <a:rPr lang="fr" sz="2400" u="sng">
                <a:hlinkClick r:id="rId3"/>
              </a:rPr>
              <a:t>SlidesCarnival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✘"/>
            </a:pPr>
            <a:r>
              <a:rPr lang="fr" sz="2400"/>
              <a:t>Photographs by </a:t>
            </a:r>
            <a:r>
              <a:rPr lang="fr" sz="2400" u="sng">
                <a:hlinkClick r:id="rId4"/>
              </a:rPr>
              <a:t>Unsplash</a:t>
            </a:r>
            <a:endParaRPr sz="2400"/>
          </a:p>
        </p:txBody>
      </p:sp>
      <p:sp>
        <p:nvSpPr>
          <p:cNvPr id="834" name="Google Shape;834;p46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22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27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6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</a:pPr>
            <a:r>
              <a:rPr lang="fr"/>
              <a:t>Déroulement de la formation</a:t>
            </a:r>
            <a:endParaRPr/>
          </a:p>
        </p:txBody>
      </p:sp>
      <p:sp>
        <p:nvSpPr>
          <p:cNvPr id="658" name="Google Shape;658;p27"/>
          <p:cNvSpPr txBox="1">
            <a:spLocks noGrp="1"/>
          </p:cNvSpPr>
          <p:nvPr>
            <p:ph type="body" idx="1"/>
          </p:nvPr>
        </p:nvSpPr>
        <p:spPr>
          <a:xfrm>
            <a:off x="508000" y="942725"/>
            <a:ext cx="5203800" cy="3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fr"/>
              <a:t>Présentation </a:t>
            </a:r>
            <a:endParaRPr/>
          </a:p>
          <a:p>
            <a:pPr marL="457200" lvl="0" indent="-330200" algn="l" rtl="0">
              <a:spcBef>
                <a:spcPts val="200"/>
              </a:spcBef>
              <a:spcAft>
                <a:spcPts val="0"/>
              </a:spcAft>
              <a:buSzPts val="1600"/>
              <a:buChar char="➢"/>
            </a:pPr>
            <a:r>
              <a:rPr lang="fr"/>
              <a:t>Liens avec la compétence numérique</a:t>
            </a:r>
            <a:endParaRPr/>
          </a:p>
          <a:p>
            <a:pPr marL="457200" lvl="0" indent="-330200" algn="l" rtl="0">
              <a:spcBef>
                <a:spcPts val="200"/>
              </a:spcBef>
              <a:spcAft>
                <a:spcPts val="0"/>
              </a:spcAft>
              <a:buSzPts val="1600"/>
              <a:buChar char="➢"/>
            </a:pPr>
            <a:r>
              <a:rPr lang="fr"/>
              <a:t>Le site </a:t>
            </a:r>
            <a:r>
              <a:rPr lang="fr" u="sng">
                <a:solidFill>
                  <a:schemeClr val="hlink"/>
                </a:solidFill>
                <a:hlinkClick r:id="rId3"/>
              </a:rPr>
              <a:t>GeoGebra.org</a:t>
            </a:r>
            <a:r>
              <a:rPr lang="fr"/>
              <a:t> </a:t>
            </a:r>
            <a:endParaRPr/>
          </a:p>
          <a:p>
            <a:pPr marL="457200" lvl="0" indent="-330200" algn="l" rtl="0">
              <a:spcBef>
                <a:spcPts val="200"/>
              </a:spcBef>
              <a:spcAft>
                <a:spcPts val="0"/>
              </a:spcAft>
              <a:buSzPts val="1600"/>
              <a:buChar char="➢"/>
            </a:pPr>
            <a:r>
              <a:rPr lang="fr"/>
              <a:t>Survol des applications</a:t>
            </a:r>
            <a:endParaRPr/>
          </a:p>
          <a:p>
            <a:pPr marL="914400" lvl="1" indent="-330200" algn="l" rtl="0">
              <a:spcBef>
                <a:spcPts val="200"/>
              </a:spcBef>
              <a:spcAft>
                <a:spcPts val="0"/>
              </a:spcAft>
              <a:buSzPts val="1600"/>
              <a:buChar char="○"/>
            </a:pPr>
            <a:r>
              <a:rPr lang="fr"/>
              <a:t>Géométrie</a:t>
            </a:r>
            <a:endParaRPr/>
          </a:p>
          <a:p>
            <a:pPr marL="914400" lvl="1" indent="-330200" algn="l" rtl="0">
              <a:spcBef>
                <a:spcPts val="200"/>
              </a:spcBef>
              <a:spcAft>
                <a:spcPts val="0"/>
              </a:spcAft>
              <a:buSzPts val="1600"/>
              <a:buChar char="○"/>
            </a:pPr>
            <a:r>
              <a:rPr lang="fr"/>
              <a:t>Calculatrice graphique Suite</a:t>
            </a:r>
            <a:endParaRPr/>
          </a:p>
          <a:p>
            <a:pPr marL="457200" lvl="0" indent="-330200" algn="l" rtl="0">
              <a:spcBef>
                <a:spcPts val="200"/>
              </a:spcBef>
              <a:spcAft>
                <a:spcPts val="0"/>
              </a:spcAft>
              <a:buSzPts val="1600"/>
              <a:buChar char="➢"/>
            </a:pPr>
            <a:r>
              <a:rPr lang="fr"/>
              <a:t>Ressources</a:t>
            </a:r>
            <a:endParaRPr/>
          </a:p>
          <a:p>
            <a:pPr marL="457200" lvl="0" indent="0" algn="l" rtl="0">
              <a:spcBef>
                <a:spcPts val="200"/>
              </a:spcBef>
              <a:spcAft>
                <a:spcPts val="200"/>
              </a:spcAft>
              <a:buNone/>
            </a:pPr>
            <a:endParaRPr/>
          </a:p>
        </p:txBody>
      </p:sp>
      <p:pic>
        <p:nvPicPr>
          <p:cNvPr id="659" name="Google Shape;65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06175" y="1300000"/>
            <a:ext cx="1097425" cy="10974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60" name="Google Shape;66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5100" y="3785675"/>
            <a:ext cx="1097425" cy="10974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61" name="Google Shape;661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34238" y="1787075"/>
            <a:ext cx="1419150" cy="126390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62" name="Google Shape;662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61688" y="2887050"/>
            <a:ext cx="1186387" cy="10288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63" name="Google Shape;663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95088" y="457195"/>
            <a:ext cx="1097425" cy="102883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28"/>
          <p:cNvSpPr/>
          <p:nvPr/>
        </p:nvSpPr>
        <p:spPr>
          <a:xfrm>
            <a:off x="4742875" y="1166475"/>
            <a:ext cx="3324300" cy="37281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28"/>
          <p:cNvSpPr txBox="1">
            <a:spLocks noGrp="1"/>
          </p:cNvSpPr>
          <p:nvPr>
            <p:ph type="title"/>
          </p:nvPr>
        </p:nvSpPr>
        <p:spPr>
          <a:xfrm>
            <a:off x="176050" y="102350"/>
            <a:ext cx="8802300" cy="7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Les dimensions de la compétence numérique</a:t>
            </a:r>
            <a:endParaRPr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70" name="Google Shape;670;p28"/>
          <p:cNvSpPr txBox="1"/>
          <p:nvPr/>
        </p:nvSpPr>
        <p:spPr>
          <a:xfrm>
            <a:off x="311700" y="4707425"/>
            <a:ext cx="53556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Cadre de référence de la compétence numérique</a:t>
            </a:r>
            <a:endParaRPr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71" name="Google Shape;67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068575"/>
            <a:ext cx="3996223" cy="3681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28"/>
          <p:cNvPicPr preferRelativeResize="0"/>
          <p:nvPr/>
        </p:nvPicPr>
        <p:blipFill rotWithShape="1">
          <a:blip r:embed="rId5">
            <a:alphaModFix/>
          </a:blip>
          <a:srcRect r="24161" b="74378"/>
          <a:stretch/>
        </p:blipFill>
        <p:spPr>
          <a:xfrm>
            <a:off x="4864875" y="1220850"/>
            <a:ext cx="2583203" cy="708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28"/>
          <p:cNvPicPr preferRelativeResize="0"/>
          <p:nvPr/>
        </p:nvPicPr>
        <p:blipFill rotWithShape="1">
          <a:blip r:embed="rId6">
            <a:alphaModFix/>
          </a:blip>
          <a:srcRect r="37150" b="65286"/>
          <a:stretch/>
        </p:blipFill>
        <p:spPr>
          <a:xfrm>
            <a:off x="4864875" y="3505188"/>
            <a:ext cx="2089607" cy="659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08443" y="2371725"/>
            <a:ext cx="3044926" cy="708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9"/>
          <p:cNvSpPr txBox="1">
            <a:spLocks noGrp="1"/>
          </p:cNvSpPr>
          <p:nvPr>
            <p:ph type="title"/>
          </p:nvPr>
        </p:nvSpPr>
        <p:spPr>
          <a:xfrm>
            <a:off x="282275" y="299625"/>
            <a:ext cx="6151200" cy="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Trebuchet MS"/>
              <a:buNone/>
            </a:pPr>
            <a:r>
              <a:rPr lang="fr"/>
              <a:t>Paramètres de la langue</a:t>
            </a:r>
            <a:endParaRPr/>
          </a:p>
        </p:txBody>
      </p:sp>
      <p:cxnSp>
        <p:nvCxnSpPr>
          <p:cNvPr id="680" name="Google Shape;680;p29"/>
          <p:cNvCxnSpPr/>
          <p:nvPr/>
        </p:nvCxnSpPr>
        <p:spPr>
          <a:xfrm rot="10800000" flipH="1">
            <a:off x="193200" y="1681425"/>
            <a:ext cx="1407900" cy="717000"/>
          </a:xfrm>
          <a:prstGeom prst="straightConnector1">
            <a:avLst/>
          </a:prstGeom>
          <a:noFill/>
          <a:ln w="9525" cap="flat" cmpd="sng">
            <a:solidFill>
              <a:srgbClr val="1C4587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681" name="Google Shape;68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1100" y="1096275"/>
            <a:ext cx="7184974" cy="3725050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29"/>
          <p:cNvSpPr txBox="1"/>
          <p:nvPr/>
        </p:nvSpPr>
        <p:spPr>
          <a:xfrm>
            <a:off x="451475" y="1529025"/>
            <a:ext cx="35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Ubuntu"/>
                <a:ea typeface="Ubuntu"/>
                <a:cs typeface="Ubuntu"/>
                <a:sym typeface="Ubuntu"/>
              </a:rPr>
              <a:t>1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683" name="Google Shape;683;p29"/>
          <p:cNvCxnSpPr/>
          <p:nvPr/>
        </p:nvCxnSpPr>
        <p:spPr>
          <a:xfrm rot="10800000" flipH="1">
            <a:off x="6956250" y="2011900"/>
            <a:ext cx="1407900" cy="717000"/>
          </a:xfrm>
          <a:prstGeom prst="straightConnector1">
            <a:avLst/>
          </a:prstGeom>
          <a:noFill/>
          <a:ln w="9525" cap="flat" cmpd="sng">
            <a:solidFill>
              <a:srgbClr val="1C4587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84" name="Google Shape;684;p29"/>
          <p:cNvSpPr txBox="1"/>
          <p:nvPr/>
        </p:nvSpPr>
        <p:spPr>
          <a:xfrm>
            <a:off x="7339000" y="1901800"/>
            <a:ext cx="27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Ubuntu"/>
                <a:ea typeface="Ubuntu"/>
                <a:cs typeface="Ubuntu"/>
                <a:sym typeface="Ubuntu"/>
              </a:rPr>
              <a:t>2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Google Shape;68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2125" y="108125"/>
            <a:ext cx="6879751" cy="48386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31"/>
          <p:cNvSpPr txBox="1">
            <a:spLocks noGrp="1"/>
          </p:cNvSpPr>
          <p:nvPr>
            <p:ph type="title"/>
          </p:nvPr>
        </p:nvSpPr>
        <p:spPr>
          <a:xfrm>
            <a:off x="508001" y="2025651"/>
            <a:ext cx="6447600" cy="1369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L’application Geometry</a:t>
            </a:r>
            <a:endParaRPr/>
          </a:p>
        </p:txBody>
      </p:sp>
      <p:sp>
        <p:nvSpPr>
          <p:cNvPr id="695" name="Google Shape;695;p31"/>
          <p:cNvSpPr txBox="1">
            <a:spLocks noGrp="1"/>
          </p:cNvSpPr>
          <p:nvPr>
            <p:ph type="body" idx="1"/>
          </p:nvPr>
        </p:nvSpPr>
        <p:spPr>
          <a:xfrm>
            <a:off x="508001" y="3395586"/>
            <a:ext cx="6447600" cy="645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solidFill>
                  <a:srgbClr val="202124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Donner l’occasion aux élèves de créer</a:t>
            </a:r>
            <a:endParaRPr/>
          </a:p>
        </p:txBody>
      </p:sp>
      <p:pic>
        <p:nvPicPr>
          <p:cNvPr id="696" name="Google Shape;69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8625" y="209425"/>
            <a:ext cx="2311275" cy="21668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" name="Google Shape;70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5575" y="116326"/>
            <a:ext cx="6389275" cy="48747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02" name="Google Shape;702;p32"/>
          <p:cNvSpPr txBox="1"/>
          <p:nvPr/>
        </p:nvSpPr>
        <p:spPr>
          <a:xfrm>
            <a:off x="177125" y="448025"/>
            <a:ext cx="1608600" cy="615600"/>
          </a:xfrm>
          <a:prstGeom prst="rect">
            <a:avLst/>
          </a:prstGeom>
          <a:noFill/>
          <a:ln w="28575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Ubuntu"/>
                <a:ea typeface="Ubuntu"/>
                <a:cs typeface="Ubuntu"/>
                <a:sym typeface="Ubuntu"/>
              </a:rPr>
              <a:t>Fenêtre des outils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703" name="Google Shape;703;p32"/>
          <p:cNvCxnSpPr>
            <a:stCxn id="702" idx="2"/>
            <a:endCxn id="701" idx="1"/>
          </p:cNvCxnSpPr>
          <p:nvPr/>
        </p:nvCxnSpPr>
        <p:spPr>
          <a:xfrm rot="-5400000" flipH="1">
            <a:off x="638525" y="1406525"/>
            <a:ext cx="1490100" cy="804300"/>
          </a:xfrm>
          <a:prstGeom prst="curvedConnector2">
            <a:avLst/>
          </a:prstGeom>
          <a:noFill/>
          <a:ln w="28575" cap="flat" cmpd="sng">
            <a:solidFill>
              <a:srgbClr val="FAA22A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  <p:sp>
        <p:nvSpPr>
          <p:cNvPr id="704" name="Google Shape;704;p32"/>
          <p:cNvSpPr txBox="1"/>
          <p:nvPr/>
        </p:nvSpPr>
        <p:spPr>
          <a:xfrm>
            <a:off x="4749325" y="1322525"/>
            <a:ext cx="1852500" cy="400200"/>
          </a:xfrm>
          <a:prstGeom prst="rect">
            <a:avLst/>
          </a:prstGeom>
          <a:noFill/>
          <a:ln w="28575" cap="flat" cmpd="sng">
            <a:solidFill>
              <a:srgbClr val="FAA22A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Ubuntu"/>
                <a:ea typeface="Ubuntu"/>
                <a:cs typeface="Ubuntu"/>
                <a:sym typeface="Ubuntu"/>
              </a:rPr>
              <a:t>Fenêtre graphique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05" name="Google Shape;705;p32"/>
          <p:cNvSpPr txBox="1"/>
          <p:nvPr/>
        </p:nvSpPr>
        <p:spPr>
          <a:xfrm>
            <a:off x="5040475" y="3417550"/>
            <a:ext cx="30000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Ubuntu"/>
              <a:buChar char="●"/>
            </a:pPr>
            <a:r>
              <a:rPr lang="fr">
                <a:latin typeface="Ubuntu"/>
                <a:ea typeface="Ubuntu"/>
                <a:cs typeface="Ubuntu"/>
                <a:sym typeface="Ubuntu"/>
              </a:rPr>
              <a:t>Construire un polygone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SzPts val="1400"/>
              <a:buFont typeface="Ubuntu"/>
              <a:buChar char="●"/>
            </a:pPr>
            <a:r>
              <a:rPr lang="fr">
                <a:latin typeface="Ubuntu"/>
                <a:ea typeface="Ubuntu"/>
                <a:cs typeface="Ubuntu"/>
                <a:sym typeface="Ubuntu"/>
              </a:rPr>
              <a:t>Afficher les angles intérieurs </a:t>
            </a:r>
            <a:endParaRPr/>
          </a:p>
        </p:txBody>
      </p:sp>
      <p:sp>
        <p:nvSpPr>
          <p:cNvPr id="706" name="Google Shape;706;p32"/>
          <p:cNvSpPr txBox="1"/>
          <p:nvPr/>
        </p:nvSpPr>
        <p:spPr>
          <a:xfrm>
            <a:off x="4963175" y="291092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</a:rPr>
              <a:t>Défi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33"/>
          <p:cNvSpPr txBox="1">
            <a:spLocks noGrp="1"/>
          </p:cNvSpPr>
          <p:nvPr>
            <p:ph type="body" idx="1"/>
          </p:nvPr>
        </p:nvSpPr>
        <p:spPr>
          <a:xfrm>
            <a:off x="457200" y="200334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</a:rPr>
              <a:t>Exemple d’une construction</a:t>
            </a:r>
            <a:endParaRPr>
              <a:solidFill>
                <a:srgbClr val="0069BF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712" name="Google Shape;71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7063" y="872334"/>
            <a:ext cx="6969878" cy="411876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574</Words>
  <Application>Microsoft Office PowerPoint</Application>
  <PresentationFormat>Affichage à l'écran (16:9)</PresentationFormat>
  <Paragraphs>119</Paragraphs>
  <Slides>22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3" baseType="lpstr">
      <vt:lpstr>Ubuntu</vt:lpstr>
      <vt:lpstr>Corbel</vt:lpstr>
      <vt:lpstr>Viga</vt:lpstr>
      <vt:lpstr>Arial</vt:lpstr>
      <vt:lpstr>Calibri</vt:lpstr>
      <vt:lpstr>Roboto</vt:lpstr>
      <vt:lpstr>Sniglet</vt:lpstr>
      <vt:lpstr>Dosis</vt:lpstr>
      <vt:lpstr>Trebuchet MS</vt:lpstr>
      <vt:lpstr>Century Gothic</vt:lpstr>
      <vt:lpstr>Friar template</vt:lpstr>
      <vt:lpstr>Présentation PowerPoint</vt:lpstr>
      <vt:lpstr>Présentation PowerPoint</vt:lpstr>
      <vt:lpstr>Déroulement de la formation</vt:lpstr>
      <vt:lpstr>Les dimensions de la compétence numérique</vt:lpstr>
      <vt:lpstr>Paramètres de la langue</vt:lpstr>
      <vt:lpstr>Présentation PowerPoint</vt:lpstr>
      <vt:lpstr>L’application Geometry</vt:lpstr>
      <vt:lpstr>Présentation PowerPoint</vt:lpstr>
      <vt:lpstr>Présentation PowerPoint</vt:lpstr>
      <vt:lpstr>Présentation PowerPoint</vt:lpstr>
      <vt:lpstr>Présentation PowerPoint</vt:lpstr>
      <vt:lpstr>L’application Calculatrice graphique</vt:lpstr>
      <vt:lpstr>Présentation PowerPoint</vt:lpstr>
      <vt:lpstr>Présentation PowerPoint</vt:lpstr>
      <vt:lpstr>Présentation PowerPoint</vt:lpstr>
      <vt:lpstr>Ressources</vt:lpstr>
      <vt:lpstr>GeoGebra.org et examens Information 1  Information 2 Actuellement, il n’est pas permis d’utiliser cet outil aux examens du ministère. </vt:lpstr>
      <vt:lpstr>Présentation PowerPoint</vt:lpstr>
      <vt:lpstr>Création d’un compte</vt:lpstr>
      <vt:lpstr>Présentation PowerPoint</vt:lpstr>
      <vt:lpstr>MERCI !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Sonya Fiset</dc:creator>
  <cp:lastModifiedBy>Fiset Sonia</cp:lastModifiedBy>
  <cp:revision>1</cp:revision>
  <dcterms:modified xsi:type="dcterms:W3CDTF">2022-08-10T16:47:21Z</dcterms:modified>
</cp:coreProperties>
</file>